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4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58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2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2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0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4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4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3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8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2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777AAA-EACC-46FF-B5B6-0FBE5D37AAB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C799E8-3DDB-421D-8B53-4E113AE0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70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800" dirty="0" err="1" smtClean="0"/>
              <a:t>Інтер’єктиви</a:t>
            </a:r>
            <a:endParaRPr lang="en-US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81" y="345440"/>
            <a:ext cx="7213599" cy="623823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2. За </a:t>
            </a:r>
            <a:r>
              <a:rPr lang="ru-RU" sz="2800" dirty="0" err="1"/>
              <a:t>будовою</a:t>
            </a:r>
            <a:r>
              <a:rPr lang="ru-RU" sz="2800" dirty="0"/>
              <a:t> </a:t>
            </a:r>
            <a:r>
              <a:rPr lang="ru-RU" sz="2800" dirty="0" err="1"/>
              <a:t>вигуки</a:t>
            </a:r>
            <a:r>
              <a:rPr lang="ru-RU" sz="2800" dirty="0"/>
              <a:t> </a:t>
            </a:r>
            <a:r>
              <a:rPr lang="ru-RU" sz="2800" dirty="0" err="1"/>
              <a:t>поділяються</a:t>
            </a:r>
            <a:r>
              <a:rPr lang="ru-RU" sz="2800" dirty="0"/>
              <a:t> на </a:t>
            </a:r>
            <a:r>
              <a:rPr lang="ru-RU" sz="2800" dirty="0" err="1"/>
              <a:t>первинні</a:t>
            </a:r>
            <a:r>
              <a:rPr lang="ru-RU" sz="2800" dirty="0"/>
              <a:t> і </a:t>
            </a:r>
            <a:r>
              <a:rPr lang="ru-RU" sz="2800" dirty="0" err="1"/>
              <a:t>непервинні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/>
              <a:t>До </a:t>
            </a:r>
            <a:r>
              <a:rPr lang="ru-RU" sz="2800" u="sng" dirty="0" err="1"/>
              <a:t>первинних</a:t>
            </a:r>
            <a:r>
              <a:rPr lang="ru-RU" sz="2800" dirty="0"/>
              <a:t> належать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вигуки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в </a:t>
            </a:r>
            <a:r>
              <a:rPr lang="ru-RU" sz="2800" dirty="0" err="1"/>
              <a:t>сучасній</a:t>
            </a:r>
            <a:r>
              <a:rPr lang="ru-RU" sz="2800" dirty="0"/>
              <a:t> </a:t>
            </a:r>
            <a:r>
              <a:rPr lang="ru-RU" sz="2800" dirty="0" err="1"/>
              <a:t>мові</a:t>
            </a:r>
            <a:r>
              <a:rPr lang="ru-RU" sz="2800" dirty="0"/>
              <a:t> не </a:t>
            </a:r>
            <a:r>
              <a:rPr lang="ru-RU" sz="2800" dirty="0" err="1"/>
              <a:t>мають</a:t>
            </a:r>
            <a:r>
              <a:rPr lang="ru-RU" sz="2800" dirty="0"/>
              <a:t> уже </a:t>
            </a:r>
            <a:r>
              <a:rPr lang="ru-RU" sz="2800" dirty="0" err="1"/>
              <a:t>зв'язку</a:t>
            </a:r>
            <a:r>
              <a:rPr lang="ru-RU" sz="2800" dirty="0"/>
              <a:t> з </a:t>
            </a:r>
            <a:r>
              <a:rPr lang="ru-RU" sz="2800" dirty="0" err="1"/>
              <a:t>тими</a:t>
            </a:r>
            <a:r>
              <a:rPr lang="ru-RU" sz="2800" dirty="0"/>
              <a:t> </a:t>
            </a:r>
            <a:r>
              <a:rPr lang="ru-RU" sz="2800" dirty="0" err="1"/>
              <a:t>частинами</a:t>
            </a:r>
            <a:r>
              <a:rPr lang="ru-RU" sz="2800" dirty="0"/>
              <a:t> </a:t>
            </a:r>
            <a:r>
              <a:rPr lang="ru-RU" sz="2800" dirty="0" err="1"/>
              <a:t>мони</a:t>
            </a:r>
            <a:r>
              <a:rPr lang="ru-RU" sz="2800" dirty="0"/>
              <a:t>, з </a:t>
            </a:r>
            <a:r>
              <a:rPr lang="ru-RU" sz="2800" dirty="0" err="1"/>
              <a:t>яких</a:t>
            </a:r>
            <a:r>
              <a:rPr lang="ru-RU" sz="2800" dirty="0"/>
              <a:t> вони </a:t>
            </a:r>
            <a:r>
              <a:rPr lang="ru-RU" sz="2800" dirty="0" err="1"/>
              <a:t>утворилися</a:t>
            </a:r>
            <a:r>
              <a:rPr lang="ru-RU" sz="2800" dirty="0"/>
              <a:t>. У </a:t>
            </a:r>
            <a:r>
              <a:rPr lang="ru-RU" sz="2800" dirty="0" err="1"/>
              <a:t>більшості</a:t>
            </a:r>
            <a:r>
              <a:rPr lang="ru-RU" sz="2800" dirty="0"/>
              <a:t> </a:t>
            </a:r>
            <a:r>
              <a:rPr lang="ru-RU" sz="2800" dirty="0" err="1"/>
              <a:t>випадків</a:t>
            </a:r>
            <a:r>
              <a:rPr lang="ru-RU" sz="2800" dirty="0"/>
              <a:t> вони </a:t>
            </a:r>
            <a:r>
              <a:rPr lang="ru-RU" sz="2800" dirty="0" err="1"/>
              <a:t>беруть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початок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емоційних</a:t>
            </a:r>
            <a:r>
              <a:rPr lang="ru-RU" sz="2800" dirty="0"/>
              <a:t> </a:t>
            </a:r>
            <a:r>
              <a:rPr lang="ru-RU" sz="2800" dirty="0" err="1"/>
              <a:t>викриків</a:t>
            </a:r>
            <a:r>
              <a:rPr lang="ru-RU" sz="2800" dirty="0"/>
              <a:t>, </a:t>
            </a:r>
            <a:r>
              <a:rPr lang="ru-RU" sz="2800" dirty="0" err="1"/>
              <a:t>вигуків</a:t>
            </a:r>
            <a:r>
              <a:rPr lang="ru-RU" sz="2800" dirty="0"/>
              <a:t> і оклику,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супроводжують</a:t>
            </a:r>
            <a:r>
              <a:rPr lang="ru-RU" sz="2800" dirty="0"/>
              <a:t> </a:t>
            </a:r>
            <a:r>
              <a:rPr lang="ru-RU" sz="2800" dirty="0" err="1"/>
              <a:t>реакцію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 на </a:t>
            </a:r>
            <a:r>
              <a:rPr lang="ru-RU" sz="2800" dirty="0" err="1"/>
              <a:t>зовнішні</a:t>
            </a:r>
            <a:r>
              <a:rPr lang="ru-RU" sz="2800" dirty="0"/>
              <a:t> </a:t>
            </a:r>
            <a:r>
              <a:rPr lang="ru-RU" sz="2800" dirty="0" err="1"/>
              <a:t>подразники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вигуки</a:t>
            </a:r>
            <a:r>
              <a:rPr lang="ru-RU" sz="2800" dirty="0"/>
              <a:t>: а! ага! Ой! ай! Ах! Ба! Гей! Ей! ну! </a:t>
            </a:r>
            <a:r>
              <a:rPr lang="en-US" sz="2800" dirty="0"/>
              <a:t>O! ox! </a:t>
            </a:r>
            <a:r>
              <a:rPr lang="ru-RU" sz="2800" dirty="0"/>
              <a:t>тьфу! </a:t>
            </a:r>
            <a:r>
              <a:rPr lang="en-US" sz="2800" dirty="0" err="1"/>
              <a:t>xa</a:t>
            </a:r>
            <a:r>
              <a:rPr lang="en-US" sz="2800" dirty="0"/>
              <a:t>!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ru-RU" sz="2800" dirty="0"/>
              <a:t>под.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227071"/>
            <a:ext cx="4124960" cy="24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121" y="304800"/>
            <a:ext cx="8615679" cy="62991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За </a:t>
            </a:r>
            <a:r>
              <a:rPr lang="ru-RU" sz="2400" dirty="0" err="1"/>
              <a:t>звуковим</a:t>
            </a:r>
            <a:r>
              <a:rPr lang="ru-RU" sz="2400" dirty="0"/>
              <a:t> складом вони </a:t>
            </a:r>
            <a:r>
              <a:rPr lang="ru-RU" sz="2400" dirty="0" err="1"/>
              <a:t>поділяються</a:t>
            </a:r>
            <a:r>
              <a:rPr lang="ru-RU" sz="2400" dirty="0"/>
              <a:t> на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: </a:t>
            </a:r>
          </a:p>
          <a:p>
            <a:pPr marL="0" indent="0">
              <a:buNone/>
            </a:pPr>
            <a:r>
              <a:rPr lang="ru-RU" sz="2400" dirty="0"/>
              <a:t>1) </a:t>
            </a:r>
            <a:r>
              <a:rPr lang="ru-RU" sz="2400" dirty="0" err="1"/>
              <a:t>вокалічні</a:t>
            </a:r>
            <a:r>
              <a:rPr lang="ru-RU" sz="2400" dirty="0"/>
              <a:t> </a:t>
            </a:r>
            <a:r>
              <a:rPr lang="ru-RU" sz="2400" dirty="0" err="1"/>
              <a:t>однозвукові</a:t>
            </a:r>
            <a:r>
              <a:rPr lang="ru-RU" sz="2400" dirty="0"/>
              <a:t> </a:t>
            </a:r>
            <a:r>
              <a:rPr lang="ru-RU" sz="2400" dirty="0" err="1"/>
              <a:t>односкладові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: о!, а!, е!, и!, і! у!; </a:t>
            </a:r>
          </a:p>
          <a:p>
            <a:pPr marL="0" indent="0">
              <a:buNone/>
            </a:pPr>
            <a:r>
              <a:rPr lang="ru-RU" sz="2400" dirty="0"/>
              <a:t>2) </a:t>
            </a:r>
            <a:r>
              <a:rPr lang="ru-RU" sz="2400" dirty="0" err="1"/>
              <a:t>двозвукові</a:t>
            </a:r>
            <a:r>
              <a:rPr lang="ru-RU" sz="2400" dirty="0"/>
              <a:t> </a:t>
            </a:r>
            <a:r>
              <a:rPr lang="ru-RU" sz="2400" dirty="0" err="1"/>
              <a:t>односкладові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закритого</a:t>
            </a:r>
            <a:r>
              <a:rPr lang="ru-RU" sz="2400" dirty="0"/>
              <a:t> складу: ой!, ах!, ох!, </a:t>
            </a:r>
            <a:r>
              <a:rPr lang="ru-RU" sz="2400" dirty="0" err="1"/>
              <a:t>ех</a:t>
            </a:r>
            <a:r>
              <a:rPr lang="ru-RU" sz="2400" dirty="0"/>
              <a:t>!, ах!, ух!, </a:t>
            </a:r>
            <a:r>
              <a:rPr lang="ru-RU" sz="2400" dirty="0" err="1"/>
              <a:t>ич</a:t>
            </a:r>
            <a:r>
              <a:rPr lang="ru-RU" sz="2400" dirty="0"/>
              <a:t>!, </a:t>
            </a:r>
            <a:r>
              <a:rPr lang="ru-RU" sz="2400" dirty="0" err="1"/>
              <a:t>ач</a:t>
            </a:r>
            <a:r>
              <a:rPr lang="ru-RU" sz="2400" dirty="0"/>
              <a:t>!; </a:t>
            </a:r>
          </a:p>
          <a:p>
            <a:pPr marL="0" indent="0">
              <a:buNone/>
            </a:pPr>
            <a:r>
              <a:rPr lang="ru-RU" sz="2400" dirty="0"/>
              <a:t>3) </a:t>
            </a:r>
            <a:r>
              <a:rPr lang="ru-RU" sz="2400" dirty="0" err="1"/>
              <a:t>двозвукові</a:t>
            </a:r>
            <a:r>
              <a:rPr lang="ru-RU" sz="2400" dirty="0"/>
              <a:t> </a:t>
            </a:r>
            <a:r>
              <a:rPr lang="ru-RU" sz="2400" dirty="0" err="1"/>
              <a:t>односкладові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відкритого</a:t>
            </a:r>
            <a:r>
              <a:rPr lang="ru-RU" sz="2400" dirty="0"/>
              <a:t> складу; ба!, га!, </a:t>
            </a:r>
            <a:r>
              <a:rPr lang="ru-RU" sz="2400" dirty="0" err="1"/>
              <a:t>ге</a:t>
            </a:r>
            <a:r>
              <a:rPr lang="ru-RU" sz="2400" dirty="0"/>
              <a:t>! Ги!, на!, ну!, </a:t>
            </a:r>
            <a:r>
              <a:rPr lang="ru-RU" sz="2400" dirty="0" err="1"/>
              <a:t>тю</a:t>
            </a:r>
            <a:r>
              <a:rPr lang="ru-RU" sz="2400" dirty="0"/>
              <a:t>!, </a:t>
            </a:r>
            <a:r>
              <a:rPr lang="ru-RU" sz="2400" dirty="0" err="1"/>
              <a:t>фе</a:t>
            </a:r>
            <a:r>
              <a:rPr lang="ru-RU" sz="2400" dirty="0"/>
              <a:t>!, </a:t>
            </a:r>
            <a:r>
              <a:rPr lang="ru-RU" sz="2400" dirty="0" err="1"/>
              <a:t>фі</a:t>
            </a:r>
            <a:r>
              <a:rPr lang="ru-RU" sz="2400" dirty="0"/>
              <a:t>!. ха!, </a:t>
            </a:r>
            <a:r>
              <a:rPr lang="en-US" sz="2400" dirty="0" err="1"/>
              <a:t>xe</a:t>
            </a:r>
            <a:r>
              <a:rPr lang="en-US" sz="2400" dirty="0"/>
              <a:t>!, </a:t>
            </a:r>
            <a:r>
              <a:rPr lang="ru-RU" sz="2400" dirty="0"/>
              <a:t>хо!;</a:t>
            </a:r>
          </a:p>
          <a:p>
            <a:pPr marL="0" indent="0">
              <a:buNone/>
            </a:pPr>
            <a:r>
              <a:rPr lang="ru-RU" sz="2400" dirty="0"/>
              <a:t>4) </a:t>
            </a:r>
            <a:r>
              <a:rPr lang="ru-RU" sz="2400" dirty="0" err="1"/>
              <a:t>тризвукові</a:t>
            </a:r>
            <a:r>
              <a:rPr lang="ru-RU" sz="2400" dirty="0"/>
              <a:t> </a:t>
            </a:r>
            <a:r>
              <a:rPr lang="ru-RU" sz="2400" dirty="0" err="1"/>
              <a:t>односкладові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прикрито-закритого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прикрито-відкритого</a:t>
            </a:r>
            <a:r>
              <a:rPr lang="ru-RU" sz="2400" dirty="0"/>
              <a:t> складу: </a:t>
            </a:r>
            <a:r>
              <a:rPr lang="ru-RU" sz="2400" dirty="0" err="1"/>
              <a:t>геть</a:t>
            </a:r>
            <a:r>
              <a:rPr lang="ru-RU" sz="2400" dirty="0"/>
              <a:t>!; гай!, гей!, гоп!, </a:t>
            </a:r>
            <a:r>
              <a:rPr lang="ru-RU" sz="2400" dirty="0" err="1"/>
              <a:t>пхе</a:t>
            </a:r>
            <a:r>
              <a:rPr lang="ru-RU" sz="2400" dirty="0"/>
              <a:t>!,</a:t>
            </a:r>
            <a:r>
              <a:rPr lang="ru-RU" sz="2400" dirty="0" err="1"/>
              <a:t>пхі</a:t>
            </a:r>
            <a:r>
              <a:rPr lang="ru-RU" sz="2400" dirty="0"/>
              <a:t>!, тьфу!; </a:t>
            </a:r>
          </a:p>
          <a:p>
            <a:pPr marL="0" indent="0">
              <a:buNone/>
            </a:pPr>
            <a:r>
              <a:rPr lang="ru-RU" sz="2400" dirty="0"/>
              <a:t>5) </a:t>
            </a:r>
            <a:r>
              <a:rPr lang="ru-RU" sz="2400" dirty="0" err="1"/>
              <a:t>двоскладові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: </a:t>
            </a:r>
            <a:r>
              <a:rPr lang="ru-RU" sz="2400" dirty="0" err="1"/>
              <a:t>опа</a:t>
            </a:r>
            <a:r>
              <a:rPr lang="ru-RU" sz="2400" dirty="0"/>
              <a:t>!, ого!, </a:t>
            </a:r>
            <a:r>
              <a:rPr lang="ru-RU" sz="2400" dirty="0" err="1"/>
              <a:t>ану</a:t>
            </a:r>
            <a:r>
              <a:rPr lang="ru-RU" sz="2400" dirty="0"/>
              <a:t>!, ало!, нате!, </a:t>
            </a:r>
            <a:r>
              <a:rPr lang="ru-RU" sz="2400" dirty="0" err="1"/>
              <a:t>нумо</a:t>
            </a:r>
            <a:r>
              <a:rPr lang="ru-RU" sz="2400" dirty="0"/>
              <a:t>!;</a:t>
            </a:r>
          </a:p>
          <a:p>
            <a:pPr marL="0" indent="0">
              <a:buNone/>
            </a:pPr>
            <a:r>
              <a:rPr lang="ru-RU" sz="2400" dirty="0"/>
              <a:t>6) </a:t>
            </a:r>
            <a:r>
              <a:rPr lang="ru-RU" sz="2400" dirty="0" err="1"/>
              <a:t>консонантні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: гм!, хм!, брр!, </a:t>
            </a:r>
            <a:r>
              <a:rPr lang="ru-RU" sz="2400" dirty="0" err="1"/>
              <a:t>прр</a:t>
            </a:r>
            <a:r>
              <a:rPr lang="ru-RU" sz="2400" dirty="0"/>
              <a:t>!, тс!.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1377275"/>
            <a:ext cx="2641600" cy="41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284480"/>
            <a:ext cx="7660639" cy="63398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До </a:t>
            </a:r>
            <a:r>
              <a:rPr lang="ru-RU" sz="2400" u="sng" dirty="0" err="1"/>
              <a:t>непервинних</a:t>
            </a:r>
            <a:r>
              <a:rPr lang="ru-RU" sz="2400" u="sng" dirty="0"/>
              <a:t> (</a:t>
            </a:r>
            <a:r>
              <a:rPr lang="ru-RU" sz="2400" u="sng" dirty="0" err="1"/>
              <a:t>похідних</a:t>
            </a:r>
            <a:r>
              <a:rPr lang="ru-RU" sz="2400" dirty="0"/>
              <a:t>) належать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співвідносяться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частинами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вони </a:t>
            </a:r>
            <a:r>
              <a:rPr lang="ru-RU" sz="2400" dirty="0" err="1"/>
              <a:t>утворилися</a:t>
            </a:r>
            <a:r>
              <a:rPr lang="ru-RU" sz="2400" dirty="0"/>
              <a:t>.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похідних</a:t>
            </a:r>
            <a:r>
              <a:rPr lang="ru-RU" sz="2400" dirty="0"/>
              <a:t> </a:t>
            </a:r>
            <a:r>
              <a:rPr lang="ru-RU" sz="2400" dirty="0" err="1"/>
              <a:t>діляються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: </a:t>
            </a:r>
          </a:p>
          <a:p>
            <a:pPr marL="0" indent="0">
              <a:buNone/>
            </a:pPr>
            <a:r>
              <a:rPr lang="ru-RU" sz="2400" dirty="0"/>
              <a:t>1)</a:t>
            </a:r>
            <a:r>
              <a:rPr lang="ru-RU" sz="2400" dirty="0" err="1"/>
              <a:t>відіменникові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: господи!, боже!, </a:t>
            </a:r>
            <a:r>
              <a:rPr lang="ru-RU" sz="2400" dirty="0" err="1"/>
              <a:t>чорт</a:t>
            </a:r>
            <a:r>
              <a:rPr lang="ru-RU" sz="2400" dirty="0"/>
              <a:t>!,</a:t>
            </a:r>
            <a:r>
              <a:rPr lang="ru-RU" sz="2400" dirty="0" err="1"/>
              <a:t>нене</a:t>
            </a:r>
            <a:r>
              <a:rPr lang="ru-RU" sz="2400" dirty="0"/>
              <a:t>!, </a:t>
            </a:r>
            <a:r>
              <a:rPr lang="ru-RU" sz="2400" dirty="0" err="1"/>
              <a:t>мамо</a:t>
            </a:r>
            <a:r>
              <a:rPr lang="ru-RU" sz="2400" dirty="0"/>
              <a:t>!, </a:t>
            </a:r>
            <a:r>
              <a:rPr lang="ru-RU" sz="2400" dirty="0" err="1"/>
              <a:t>жах</a:t>
            </a:r>
            <a:r>
              <a:rPr lang="ru-RU" sz="2400" dirty="0"/>
              <a:t>!, </a:t>
            </a:r>
            <a:r>
              <a:rPr lang="ru-RU" sz="2400" dirty="0" err="1"/>
              <a:t>жахіття</a:t>
            </a:r>
            <a:r>
              <a:rPr lang="ru-RU" sz="2400" dirty="0"/>
              <a:t>!, страх!, гвалт! Слава!, горе!, лихо!,  </a:t>
            </a:r>
            <a:r>
              <a:rPr lang="ru-RU" sz="2400" dirty="0" err="1"/>
              <a:t>біда</a:t>
            </a:r>
            <a:r>
              <a:rPr lang="ru-RU" sz="2400" dirty="0"/>
              <a:t>!;</a:t>
            </a:r>
          </a:p>
          <a:p>
            <a:pPr marL="0" indent="0">
              <a:buNone/>
            </a:pPr>
            <a:r>
              <a:rPr lang="ru-RU" sz="2400" dirty="0"/>
              <a:t>2)</a:t>
            </a:r>
            <a:r>
              <a:rPr lang="ru-RU" sz="2400" dirty="0" err="1"/>
              <a:t>віддієслівні</a:t>
            </a:r>
            <a:r>
              <a:rPr lang="ru-RU" sz="2400" dirty="0"/>
              <a:t> </a:t>
            </a:r>
            <a:r>
              <a:rPr lang="ru-RU" sz="2400" dirty="0" err="1"/>
              <a:t>вгуки</a:t>
            </a:r>
            <a:r>
              <a:rPr lang="ru-RU" sz="2400" dirty="0"/>
              <a:t>: диви!, давай!, гляди!, </a:t>
            </a:r>
            <a:r>
              <a:rPr lang="ru-RU" sz="2400" dirty="0" err="1"/>
              <a:t>бувай</a:t>
            </a:r>
            <a:r>
              <a:rPr lang="ru-RU" sz="2400" dirty="0"/>
              <a:t>!, даруй!, </a:t>
            </a:r>
            <a:r>
              <a:rPr lang="ru-RU" sz="2400" dirty="0" err="1"/>
              <a:t>стривай</a:t>
            </a:r>
            <a:r>
              <a:rPr lang="ru-RU" sz="2400" dirty="0"/>
              <a:t>!, </a:t>
            </a:r>
            <a:r>
              <a:rPr lang="ru-RU" sz="2400" dirty="0" err="1"/>
              <a:t>рятуй</a:t>
            </a:r>
            <a:r>
              <a:rPr lang="ru-RU" sz="2400" dirty="0"/>
              <a:t>!, прощай!, </a:t>
            </a:r>
            <a:r>
              <a:rPr lang="ru-RU" sz="2400" dirty="0" err="1"/>
              <a:t>вибач</a:t>
            </a:r>
            <a:r>
              <a:rPr lang="ru-RU" sz="2400" dirty="0"/>
              <a:t>!, </a:t>
            </a:r>
            <a:r>
              <a:rPr lang="ru-RU" sz="2400" dirty="0" err="1"/>
              <a:t>бач</a:t>
            </a:r>
            <a:r>
              <a:rPr lang="ru-RU" sz="2400" dirty="0"/>
              <a:t>!;</a:t>
            </a:r>
          </a:p>
          <a:p>
            <a:pPr marL="0" indent="0">
              <a:buNone/>
            </a:pPr>
            <a:r>
              <a:rPr lang="ru-RU" sz="2400" dirty="0"/>
              <a:t>3)</a:t>
            </a:r>
            <a:r>
              <a:rPr lang="ru-RU" sz="2400" dirty="0" err="1"/>
              <a:t>займенникові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: </a:t>
            </a:r>
            <a:r>
              <a:rPr lang="ru-RU" sz="2400" dirty="0" err="1"/>
              <a:t>отаке</a:t>
            </a:r>
            <a:r>
              <a:rPr lang="ru-RU" sz="2400" dirty="0"/>
              <a:t>!, </a:t>
            </a:r>
            <a:r>
              <a:rPr lang="ru-RU" sz="2400" dirty="0" err="1"/>
              <a:t>отакої</a:t>
            </a:r>
            <a:r>
              <a:rPr lang="ru-RU" sz="2400" dirty="0"/>
              <a:t>!, </a:t>
            </a:r>
            <a:r>
              <a:rPr lang="ru-RU" sz="2400" dirty="0" err="1"/>
              <a:t>воно</a:t>
            </a:r>
            <a:r>
              <a:rPr lang="ru-RU" sz="2400" dirty="0"/>
              <a:t>!, </a:t>
            </a:r>
            <a:r>
              <a:rPr lang="ru-RU" sz="2400" dirty="0" err="1"/>
              <a:t>це</a:t>
            </a:r>
            <a:r>
              <a:rPr lang="ru-RU" sz="2400" dirty="0"/>
              <a:t>!, на </a:t>
            </a:r>
            <a:r>
              <a:rPr lang="ru-RU" sz="2400" dirty="0" err="1"/>
              <a:t>тобі</a:t>
            </a:r>
            <a:r>
              <a:rPr lang="ru-RU" sz="2400" dirty="0"/>
              <a:t>!, </a:t>
            </a:r>
            <a:r>
              <a:rPr lang="ru-RU" sz="2400" dirty="0" err="1"/>
              <a:t>оце</a:t>
            </a:r>
            <a:r>
              <a:rPr lang="ru-RU" sz="2400" dirty="0"/>
              <a:t>!;</a:t>
            </a:r>
          </a:p>
          <a:p>
            <a:pPr marL="0" indent="0">
              <a:buNone/>
            </a:pPr>
            <a:r>
              <a:rPr lang="ru-RU" sz="2400" dirty="0"/>
              <a:t>4)</a:t>
            </a:r>
            <a:r>
              <a:rPr lang="ru-RU" sz="2400" dirty="0" err="1"/>
              <a:t>прислівникові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: так!, як!;</a:t>
            </a:r>
          </a:p>
          <a:p>
            <a:pPr marL="0" indent="0">
              <a:buNone/>
            </a:pPr>
            <a:r>
              <a:rPr lang="ru-RU" sz="2400" dirty="0"/>
              <a:t>5)</a:t>
            </a:r>
            <a:r>
              <a:rPr lang="ru-RU" sz="2400" dirty="0" err="1"/>
              <a:t>вигукові</a:t>
            </a:r>
            <a:r>
              <a:rPr lang="ru-RU" sz="2400" dirty="0"/>
              <a:t> </a:t>
            </a:r>
            <a:r>
              <a:rPr lang="ru-RU" sz="2400" dirty="0" err="1"/>
              <a:t>стійкі</a:t>
            </a:r>
            <a:r>
              <a:rPr lang="ru-RU" sz="2400" dirty="0"/>
              <a:t> </a:t>
            </a:r>
            <a:r>
              <a:rPr lang="ru-RU" sz="2400" dirty="0" err="1"/>
              <a:t>словосполуки</a:t>
            </a:r>
            <a:r>
              <a:rPr lang="ru-RU" sz="2400" dirty="0"/>
              <a:t> </a:t>
            </a:r>
            <a:r>
              <a:rPr lang="ru-RU" sz="2400" dirty="0" err="1"/>
              <a:t>фразеологічного</a:t>
            </a:r>
            <a:r>
              <a:rPr lang="ru-RU" sz="2400" dirty="0"/>
              <a:t> і </a:t>
            </a:r>
            <a:r>
              <a:rPr lang="ru-RU" sz="2400" dirty="0" err="1"/>
              <a:t>нефразеологічного</a:t>
            </a:r>
            <a:r>
              <a:rPr lang="ru-RU" sz="2400" dirty="0"/>
              <a:t> типу: боже </a:t>
            </a:r>
            <a:r>
              <a:rPr lang="ru-RU" sz="2400" dirty="0" err="1"/>
              <a:t>мій</a:t>
            </a:r>
            <a:r>
              <a:rPr lang="ru-RU" sz="2400" dirty="0"/>
              <a:t>!, боже спаси!, слава богу!, </a:t>
            </a:r>
            <a:r>
              <a:rPr lang="ru-RU" sz="2400" dirty="0" err="1"/>
              <a:t>чорта</a:t>
            </a:r>
            <a:r>
              <a:rPr lang="ru-RU" sz="2400" dirty="0"/>
              <a:t> з два!, ой </a:t>
            </a:r>
            <a:r>
              <a:rPr lang="ru-RU" sz="2400" dirty="0" err="1"/>
              <a:t>нене</a:t>
            </a:r>
            <a:r>
              <a:rPr lang="ru-RU" sz="2400" dirty="0"/>
              <a:t>!, о горе!, о боже!, ой </a:t>
            </a:r>
            <a:r>
              <a:rPr lang="ru-RU" sz="2400" dirty="0" err="1"/>
              <a:t>мамочко</a:t>
            </a:r>
            <a:r>
              <a:rPr lang="ru-RU" sz="2400" dirty="0"/>
              <a:t>!, </a:t>
            </a:r>
            <a:r>
              <a:rPr lang="ru-RU" sz="2400" dirty="0" err="1"/>
              <a:t>їй-бо</a:t>
            </a:r>
            <a:r>
              <a:rPr lang="ru-RU" sz="2400" dirty="0"/>
              <a:t>!, </a:t>
            </a:r>
            <a:r>
              <a:rPr lang="ru-RU" sz="2400" dirty="0" err="1"/>
              <a:t>їй</a:t>
            </a:r>
            <a:r>
              <a:rPr lang="ru-RU" sz="2400" dirty="0"/>
              <a:t>-богу!, </a:t>
            </a:r>
            <a:r>
              <a:rPr lang="ru-RU" sz="2400" dirty="0" err="1"/>
              <a:t>бійся</a:t>
            </a:r>
            <a:r>
              <a:rPr lang="ru-RU" sz="2400" dirty="0"/>
              <a:t> бога! І под.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96" y="1516377"/>
            <a:ext cx="3876043" cy="38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3121" y="325120"/>
            <a:ext cx="6014719" cy="63195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За </a:t>
            </a:r>
            <a:r>
              <a:rPr lang="ru-RU" sz="2400" dirty="0" err="1"/>
              <a:t>походженням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 </a:t>
            </a:r>
            <a:r>
              <a:rPr lang="ru-RU" sz="2400" dirty="0" err="1"/>
              <a:t>поділяються</a:t>
            </a:r>
            <a:r>
              <a:rPr lang="ru-RU" sz="2400" dirty="0"/>
              <a:t> на </a:t>
            </a:r>
            <a:r>
              <a:rPr lang="ru-RU" sz="2400" dirty="0" err="1"/>
              <a:t>питомі</a:t>
            </a:r>
            <a:r>
              <a:rPr lang="ru-RU" sz="2400" dirty="0"/>
              <a:t> (</a:t>
            </a:r>
            <a:r>
              <a:rPr lang="ru-RU" sz="2400" dirty="0" err="1"/>
              <a:t>свої</a:t>
            </a:r>
            <a:r>
              <a:rPr lang="ru-RU" sz="2400" dirty="0"/>
              <a:t>) і </a:t>
            </a:r>
            <a:r>
              <a:rPr lang="ru-RU" sz="2400" dirty="0" err="1"/>
              <a:t>запозичені</a:t>
            </a:r>
            <a:r>
              <a:rPr lang="ru-RU" sz="2400" dirty="0"/>
              <a:t>. До </a:t>
            </a:r>
            <a:r>
              <a:rPr lang="ru-RU" sz="2400" dirty="0" err="1"/>
              <a:t>питомих</a:t>
            </a:r>
            <a:r>
              <a:rPr lang="ru-RU" sz="2400" dirty="0"/>
              <a:t> належать </a:t>
            </a:r>
            <a:r>
              <a:rPr lang="ru-RU" sz="2400" dirty="0" err="1"/>
              <a:t>вигуки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прийшли</a:t>
            </a:r>
            <a:r>
              <a:rPr lang="ru-RU" sz="2400" dirty="0"/>
              <a:t> в </a:t>
            </a:r>
            <a:r>
              <a:rPr lang="ru-RU" sz="2400" dirty="0" err="1"/>
              <a:t>українську</a:t>
            </a:r>
            <a:r>
              <a:rPr lang="ru-RU" sz="2400" dirty="0"/>
              <a:t> </a:t>
            </a:r>
            <a:r>
              <a:rPr lang="ru-RU" sz="2400" dirty="0" err="1"/>
              <a:t>мову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1) </a:t>
            </a:r>
            <a:r>
              <a:rPr lang="ru-RU" sz="2400" dirty="0" err="1"/>
              <a:t>пра</a:t>
            </a:r>
            <a:r>
              <a:rPr lang="en-US" sz="2400" dirty="0" err="1"/>
              <a:t>i</a:t>
            </a:r>
            <a:r>
              <a:rPr lang="ru-RU" sz="2400" dirty="0" err="1"/>
              <a:t>ндоєвропейської</a:t>
            </a:r>
            <a:r>
              <a:rPr lang="ru-RU" sz="2400" dirty="0"/>
              <a:t>: ах!, о!, пор. Лат. </a:t>
            </a:r>
            <a:r>
              <a:rPr lang="en-US" sz="2400" dirty="0"/>
              <a:t>O diem </a:t>
            </a:r>
            <a:r>
              <a:rPr lang="en-US" sz="2400" dirty="0" err="1"/>
              <a:t>praeclarum</a:t>
            </a:r>
            <a:r>
              <a:rPr lang="en-US" sz="2400" dirty="0"/>
              <a:t>! «</a:t>
            </a:r>
            <a:r>
              <a:rPr lang="ru-RU" sz="2400" dirty="0"/>
              <a:t>О </a:t>
            </a:r>
            <a:r>
              <a:rPr lang="ru-RU" sz="2400" dirty="0" err="1"/>
              <a:t>славний</a:t>
            </a:r>
            <a:r>
              <a:rPr lang="ru-RU" sz="2400" dirty="0"/>
              <a:t> день!», Ах </a:t>
            </a:r>
            <a:r>
              <a:rPr lang="ru-RU" sz="2400" dirty="0" err="1"/>
              <a:t>Коридон</a:t>
            </a:r>
            <a:r>
              <a:rPr lang="ru-RU" sz="2400" dirty="0"/>
              <a:t>, </a:t>
            </a:r>
            <a:r>
              <a:rPr lang="ru-RU" sz="2400" dirty="0" err="1"/>
              <a:t>Коридон</a:t>
            </a:r>
            <a:r>
              <a:rPr lang="ru-RU" sz="2400" dirty="0"/>
              <a:t>, яке безумство тебе </a:t>
            </a:r>
            <a:r>
              <a:rPr lang="ru-RU" sz="2400" dirty="0" err="1"/>
              <a:t>охопило</a:t>
            </a:r>
            <a:r>
              <a:rPr lang="ru-RU" sz="2400" dirty="0"/>
              <a:t>!;</a:t>
            </a:r>
          </a:p>
          <a:p>
            <a:pPr marL="0" indent="0">
              <a:buNone/>
            </a:pPr>
            <a:r>
              <a:rPr lang="ru-RU" sz="2400" dirty="0"/>
              <a:t>2) з </a:t>
            </a:r>
            <a:r>
              <a:rPr lang="ru-RU" sz="2400" dirty="0" err="1"/>
              <a:t>праслов'янської</a:t>
            </a:r>
            <a:r>
              <a:rPr lang="ru-RU" sz="2400" dirty="0"/>
              <a:t>: ага! (*</a:t>
            </a:r>
            <a:r>
              <a:rPr lang="en-US" sz="2400" dirty="0"/>
              <a:t>aha!), </a:t>
            </a:r>
            <a:r>
              <a:rPr lang="ru-RU" sz="2400" dirty="0"/>
              <a:t>пор. </a:t>
            </a:r>
            <a:r>
              <a:rPr lang="ru-RU" sz="2400" dirty="0" err="1"/>
              <a:t>Словацьке</a:t>
            </a:r>
            <a:r>
              <a:rPr lang="ru-RU" sz="2400" dirty="0"/>
              <a:t> </a:t>
            </a:r>
            <a:r>
              <a:rPr lang="en-US" sz="2400" dirty="0"/>
              <a:t>Aha, ide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otec</a:t>
            </a:r>
            <a:r>
              <a:rPr lang="en-US" sz="2400" dirty="0"/>
              <a:t>! «</a:t>
            </a:r>
            <a:r>
              <a:rPr lang="ru-RU" sz="2400" dirty="0"/>
              <a:t>Ага, до нас </a:t>
            </a:r>
            <a:r>
              <a:rPr lang="ru-RU" sz="2400" dirty="0" err="1"/>
              <a:t>іде</a:t>
            </a:r>
            <a:r>
              <a:rPr lang="ru-RU" sz="2400" dirty="0"/>
              <a:t> </a:t>
            </a:r>
            <a:r>
              <a:rPr lang="ru-RU" sz="2400" dirty="0" err="1"/>
              <a:t>батько</a:t>
            </a:r>
            <a:r>
              <a:rPr lang="ru-RU" sz="2400" dirty="0"/>
              <a:t>!»;</a:t>
            </a:r>
          </a:p>
          <a:p>
            <a:pPr marL="0" indent="0">
              <a:buNone/>
            </a:pPr>
            <a:r>
              <a:rPr lang="ru-RU" sz="2400" dirty="0"/>
              <a:t>3) з д.-р.-</a:t>
            </a:r>
            <a:r>
              <a:rPr lang="ru-RU" sz="2400" dirty="0" err="1"/>
              <a:t>укр</a:t>
            </a:r>
            <a:r>
              <a:rPr lang="ru-RU" sz="2400" dirty="0"/>
              <a:t>.: </a:t>
            </a:r>
            <a:r>
              <a:rPr lang="ru-RU" sz="2400" dirty="0" err="1"/>
              <a:t>охъ</a:t>
            </a:r>
            <a:r>
              <a:rPr lang="ru-RU" sz="2400" dirty="0"/>
              <a:t>: </a:t>
            </a:r>
            <a:r>
              <a:rPr lang="ru-RU" sz="2400" dirty="0" err="1"/>
              <a:t>Побьгньмы</a:t>
            </a:r>
            <a:r>
              <a:rPr lang="ru-RU" sz="2400" dirty="0"/>
              <a:t>! Еще </a:t>
            </a:r>
            <a:r>
              <a:rPr lang="ru-RU" sz="2400" dirty="0" err="1"/>
              <a:t>женуть</a:t>
            </a:r>
            <a:r>
              <a:rPr lang="ru-RU" sz="2400" dirty="0"/>
              <a:t>! </a:t>
            </a:r>
            <a:r>
              <a:rPr lang="ru-RU" sz="2400" dirty="0" err="1"/>
              <a:t>Охъ</a:t>
            </a:r>
            <a:r>
              <a:rPr lang="ru-RU" sz="2400" dirty="0"/>
              <a:t> </a:t>
            </a:r>
            <a:r>
              <a:rPr lang="ru-RU" sz="2400" dirty="0" err="1"/>
              <a:t>мнь</a:t>
            </a:r>
            <a:r>
              <a:rPr lang="ru-RU" sz="2400" dirty="0"/>
              <a:t>!</a:t>
            </a:r>
          </a:p>
          <a:p>
            <a:pPr marL="0" indent="0">
              <a:buNone/>
            </a:pPr>
            <a:r>
              <a:rPr lang="ru-RU" sz="2400" dirty="0"/>
              <a:t>4) </a:t>
            </a:r>
            <a:r>
              <a:rPr lang="ru-RU" sz="2400" dirty="0" err="1"/>
              <a:t>власне</a:t>
            </a:r>
            <a:r>
              <a:rPr lang="ru-RU" sz="2400" dirty="0"/>
              <a:t> </a:t>
            </a:r>
            <a:r>
              <a:rPr lang="ru-RU" sz="2400" dirty="0" err="1"/>
              <a:t>українські</a:t>
            </a:r>
            <a:r>
              <a:rPr lang="ru-RU" sz="2400" dirty="0"/>
              <a:t>: ой!, гой!, ей!, е!, </a:t>
            </a:r>
            <a:r>
              <a:rPr lang="ru-RU" sz="2400" dirty="0" err="1"/>
              <a:t>ач</a:t>
            </a:r>
            <a:r>
              <a:rPr lang="ru-RU" sz="2400" dirty="0"/>
              <a:t>!, ба!, </a:t>
            </a:r>
            <a:r>
              <a:rPr lang="ru-RU" sz="2400" dirty="0" err="1"/>
              <a:t>цить</a:t>
            </a:r>
            <a:r>
              <a:rPr lang="ru-RU" sz="2400" dirty="0"/>
              <a:t>!, пек! «</a:t>
            </a:r>
            <a:r>
              <a:rPr lang="ru-RU" sz="2400" dirty="0" err="1"/>
              <a:t>побажання</a:t>
            </a:r>
            <a:r>
              <a:rPr lang="ru-RU" sz="2400" dirty="0"/>
              <a:t> </a:t>
            </a:r>
            <a:r>
              <a:rPr lang="ru-RU" sz="2400" dirty="0" err="1"/>
              <a:t>біди</a:t>
            </a:r>
            <a:r>
              <a:rPr lang="ru-RU" sz="2400" dirty="0"/>
              <a:t>», </a:t>
            </a:r>
            <a:r>
              <a:rPr lang="ru-RU" sz="2400" dirty="0" err="1"/>
              <a:t>цур</a:t>
            </a:r>
            <a:r>
              <a:rPr lang="ru-RU" sz="2400" dirty="0"/>
              <a:t>! «</a:t>
            </a:r>
            <a:r>
              <a:rPr lang="ru-RU" sz="2400" dirty="0" err="1"/>
              <a:t>побажання</a:t>
            </a:r>
            <a:r>
              <a:rPr lang="ru-RU" sz="2400" dirty="0"/>
              <a:t> кари».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" y="1145857"/>
            <a:ext cx="47625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1" y="284480"/>
            <a:ext cx="8107679" cy="627887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До </a:t>
            </a:r>
            <a:r>
              <a:rPr lang="ru-RU" sz="2800" dirty="0" err="1"/>
              <a:t>запозичених</a:t>
            </a:r>
            <a:r>
              <a:rPr lang="ru-RU" sz="2800" dirty="0"/>
              <a:t> </a:t>
            </a:r>
            <a:r>
              <a:rPr lang="ru-RU" sz="2800" dirty="0" err="1"/>
              <a:t>відносимо</a:t>
            </a:r>
            <a:r>
              <a:rPr lang="ru-RU" sz="2800" dirty="0"/>
              <a:t>: </a:t>
            </a:r>
          </a:p>
          <a:p>
            <a:pPr marL="0" indent="0">
              <a:buNone/>
            </a:pPr>
            <a:r>
              <a:rPr lang="ru-RU" sz="2800" dirty="0"/>
              <a:t>1) </a:t>
            </a:r>
            <a:r>
              <a:rPr lang="ru-RU" sz="2800" dirty="0" err="1"/>
              <a:t>давньоєврейські</a:t>
            </a:r>
            <a:r>
              <a:rPr lang="ru-RU" sz="2800" dirty="0"/>
              <a:t>: </a:t>
            </a:r>
            <a:r>
              <a:rPr lang="ru-RU" sz="2800" dirty="0" err="1"/>
              <a:t>набаш</a:t>
            </a:r>
            <a:r>
              <a:rPr lang="ru-RU" sz="2800" dirty="0"/>
              <a:t>, </a:t>
            </a:r>
            <a:r>
              <a:rPr lang="en-US" sz="2800" dirty="0"/>
              <a:t>a</a:t>
            </a:r>
            <a:r>
              <a:rPr lang="ru-RU" sz="2800" dirty="0" err="1"/>
              <a:t>мінь</a:t>
            </a:r>
            <a:r>
              <a:rPr lang="ru-RU" sz="2800" dirty="0"/>
              <a:t>! «</a:t>
            </a:r>
            <a:r>
              <a:rPr lang="ru-RU" sz="2800" dirty="0" err="1"/>
              <a:t>справді</a:t>
            </a:r>
            <a:r>
              <a:rPr lang="ru-RU" sz="2800" dirty="0"/>
              <a:t>, </a:t>
            </a:r>
            <a:r>
              <a:rPr lang="ru-RU" sz="2800" dirty="0" err="1"/>
              <a:t>істинно</a:t>
            </a:r>
            <a:r>
              <a:rPr lang="ru-RU" sz="2800" dirty="0"/>
              <a:t>»; </a:t>
            </a:r>
          </a:p>
          <a:p>
            <a:pPr marL="0" indent="0">
              <a:buNone/>
            </a:pPr>
            <a:r>
              <a:rPr lang="ru-RU" sz="2800" dirty="0"/>
              <a:t>2) </a:t>
            </a:r>
            <a:r>
              <a:rPr lang="ru-RU" sz="2800" dirty="0" err="1"/>
              <a:t>тюркські</a:t>
            </a:r>
            <a:r>
              <a:rPr lang="ru-RU" sz="2800" dirty="0"/>
              <a:t>; ура! «</a:t>
            </a:r>
            <a:r>
              <a:rPr lang="ru-RU" sz="2800" dirty="0" err="1"/>
              <a:t>бий</a:t>
            </a:r>
            <a:r>
              <a:rPr lang="ru-RU" sz="2800" dirty="0"/>
              <a:t>» </a:t>
            </a:r>
            <a:r>
              <a:rPr lang="ru-RU" sz="2800" dirty="0" err="1"/>
              <a:t>гайда</a:t>
            </a:r>
            <a:r>
              <a:rPr lang="ru-RU" sz="2800" dirty="0"/>
              <a:t>! «</a:t>
            </a:r>
            <a:r>
              <a:rPr lang="ru-RU" sz="2800" dirty="0" err="1"/>
              <a:t>спонукання</a:t>
            </a:r>
            <a:r>
              <a:rPr lang="ru-RU" sz="2800" dirty="0"/>
              <a:t> для </a:t>
            </a:r>
            <a:r>
              <a:rPr lang="ru-RU" sz="2800" dirty="0" err="1"/>
              <a:t>підганяння</a:t>
            </a:r>
            <a:r>
              <a:rPr lang="ru-RU" sz="2800" dirty="0"/>
              <a:t> </a:t>
            </a:r>
            <a:r>
              <a:rPr lang="ru-RU" sz="2800" dirty="0" err="1"/>
              <a:t>худоби</a:t>
            </a:r>
            <a:r>
              <a:rPr lang="ru-RU" sz="2800" dirty="0"/>
              <a:t>», караул!; </a:t>
            </a:r>
          </a:p>
          <a:p>
            <a:pPr marL="0" indent="0">
              <a:buNone/>
            </a:pPr>
            <a:r>
              <a:rPr lang="ru-RU" sz="2800" dirty="0"/>
              <a:t>3) </a:t>
            </a:r>
            <a:r>
              <a:rPr lang="ru-RU" sz="2800" dirty="0" err="1"/>
              <a:t>англійські</a:t>
            </a:r>
            <a:r>
              <a:rPr lang="ru-RU" sz="2800" dirty="0"/>
              <a:t>: алло!, стоп, полундра!; </a:t>
            </a:r>
          </a:p>
          <a:p>
            <a:pPr marL="0" indent="0">
              <a:buNone/>
            </a:pPr>
            <a:r>
              <a:rPr lang="ru-RU" sz="2800" dirty="0"/>
              <a:t>4) </a:t>
            </a:r>
            <a:r>
              <a:rPr lang="ru-RU" sz="2800" dirty="0" err="1"/>
              <a:t>французькі</a:t>
            </a:r>
            <a:r>
              <a:rPr lang="ru-RU" sz="2800" dirty="0"/>
              <a:t>: марш!, </a:t>
            </a:r>
            <a:r>
              <a:rPr lang="ru-RU" sz="2800" dirty="0" err="1"/>
              <a:t>мерсі</a:t>
            </a:r>
            <a:r>
              <a:rPr lang="ru-RU" sz="2800" dirty="0"/>
              <a:t>!, пас!; </a:t>
            </a:r>
          </a:p>
          <a:p>
            <a:pPr marL="0" indent="0">
              <a:buNone/>
            </a:pPr>
            <a:r>
              <a:rPr lang="ru-RU" sz="2800" dirty="0"/>
              <a:t>5) </a:t>
            </a:r>
            <a:r>
              <a:rPr lang="ru-RU" sz="2800" dirty="0" err="1"/>
              <a:t>німецькі</a:t>
            </a:r>
            <a:r>
              <a:rPr lang="ru-RU" sz="2800" dirty="0"/>
              <a:t>: капут!, </a:t>
            </a:r>
            <a:r>
              <a:rPr lang="ru-RU" sz="2800" dirty="0" err="1"/>
              <a:t>алес</a:t>
            </a:r>
            <a:r>
              <a:rPr lang="ru-RU" sz="2800" dirty="0"/>
              <a:t>!, гут!; </a:t>
            </a:r>
          </a:p>
          <a:p>
            <a:pPr marL="0" indent="0">
              <a:buNone/>
            </a:pPr>
            <a:r>
              <a:rPr lang="ru-RU" sz="2800" dirty="0"/>
              <a:t>6) </a:t>
            </a:r>
            <a:r>
              <a:rPr lang="ru-RU" sz="2800" dirty="0" err="1"/>
              <a:t>італійські</a:t>
            </a:r>
            <a:r>
              <a:rPr lang="ru-RU" sz="2800" dirty="0"/>
              <a:t>: браво!, </a:t>
            </a:r>
            <a:r>
              <a:rPr lang="ru-RU" sz="2800" dirty="0" err="1"/>
              <a:t>біс</a:t>
            </a:r>
            <a:r>
              <a:rPr lang="ru-RU" sz="2800" dirty="0"/>
              <a:t>!, </a:t>
            </a:r>
            <a:r>
              <a:rPr lang="ru-RU" sz="2800" dirty="0" err="1"/>
              <a:t>беліссімо</a:t>
            </a:r>
            <a:r>
              <a:rPr lang="ru-RU" sz="2800" dirty="0"/>
              <a:t>!.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49" y="1910080"/>
            <a:ext cx="4149568" cy="34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041" y="304800"/>
            <a:ext cx="7457439" cy="62991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3. </a:t>
            </a:r>
            <a:r>
              <a:rPr lang="ru-RU" sz="2400" dirty="0" err="1"/>
              <a:t>Існує</a:t>
            </a:r>
            <a:r>
              <a:rPr lang="ru-RU" sz="2400" dirty="0"/>
              <a:t> думка,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 </a:t>
            </a:r>
            <a:r>
              <a:rPr lang="ru-RU" sz="2400" dirty="0" err="1"/>
              <a:t>перебувають</a:t>
            </a:r>
            <a:r>
              <a:rPr lang="ru-RU" sz="2400" dirty="0"/>
              <a:t> поза </a:t>
            </a:r>
            <a:r>
              <a:rPr lang="ru-RU" sz="2400" dirty="0" err="1"/>
              <a:t>граматикою</a:t>
            </a:r>
            <a:r>
              <a:rPr lang="ru-RU" sz="2400" dirty="0"/>
              <a:t>. </a:t>
            </a:r>
            <a:r>
              <a:rPr lang="ru-RU" sz="2400" dirty="0" err="1"/>
              <a:t>Насправді</a:t>
            </a:r>
            <a:r>
              <a:rPr lang="ru-RU" sz="2400" dirty="0"/>
              <a:t> ж вони </a:t>
            </a:r>
            <a:r>
              <a:rPr lang="ru-RU" sz="2400" dirty="0" err="1"/>
              <a:t>функціонують</a:t>
            </a:r>
            <a:r>
              <a:rPr lang="ru-RU" sz="2400" dirty="0"/>
              <a:t> за законами </a:t>
            </a:r>
            <a:r>
              <a:rPr lang="ru-RU" sz="2400" dirty="0" err="1"/>
              <a:t>граматики</a:t>
            </a:r>
            <a:r>
              <a:rPr lang="ru-RU" sz="2400" dirty="0"/>
              <a:t>. </a:t>
            </a:r>
            <a:r>
              <a:rPr lang="ru-RU" sz="2400" dirty="0" err="1"/>
              <a:t>Насамперед</a:t>
            </a:r>
            <a:r>
              <a:rPr lang="ru-RU" sz="2400" dirty="0"/>
              <a:t>, </a:t>
            </a:r>
            <a:r>
              <a:rPr lang="ru-RU" sz="2400" dirty="0" err="1"/>
              <a:t>вигукам</a:t>
            </a:r>
            <a:r>
              <a:rPr lang="ru-RU" sz="2400" dirty="0"/>
              <a:t> </a:t>
            </a:r>
            <a:r>
              <a:rPr lang="ru-RU" sz="2400" dirty="0" err="1"/>
              <a:t>притаманна</a:t>
            </a:r>
            <a:r>
              <a:rPr lang="ru-RU" sz="2400" dirty="0"/>
              <a:t> низка </a:t>
            </a:r>
            <a:r>
              <a:rPr lang="ru-RU" sz="2400" dirty="0" err="1"/>
              <a:t>синтаксичних</a:t>
            </a:r>
            <a:r>
              <a:rPr lang="ru-RU" sz="2400" dirty="0"/>
              <a:t> </a:t>
            </a:r>
            <a:r>
              <a:rPr lang="ru-RU" sz="2400" dirty="0" err="1"/>
              <a:t>властивостей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як </a:t>
            </a:r>
            <a:r>
              <a:rPr lang="ru-RU" sz="2400" dirty="0" err="1"/>
              <a:t>окрему</a:t>
            </a:r>
            <a:r>
              <a:rPr lang="ru-RU" sz="2400" dirty="0"/>
              <a:t> </a:t>
            </a:r>
            <a:r>
              <a:rPr lang="ru-RU" sz="2400" dirty="0" err="1"/>
              <a:t>частину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1) в </a:t>
            </a:r>
            <a:r>
              <a:rPr lang="ru-RU" sz="2400" dirty="0" err="1"/>
              <a:t>умовах</a:t>
            </a:r>
            <a:r>
              <a:rPr lang="ru-RU" sz="2400" dirty="0"/>
              <a:t> контексту </a:t>
            </a:r>
            <a:r>
              <a:rPr lang="ru-RU" sz="2400" dirty="0" err="1"/>
              <a:t>вигуки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займати</a:t>
            </a:r>
            <a:r>
              <a:rPr lang="ru-RU" sz="2400" dirty="0"/>
              <a:t> </a:t>
            </a:r>
            <a:r>
              <a:rPr lang="ru-RU" sz="2400" dirty="0" err="1"/>
              <a:t>позицію</a:t>
            </a:r>
            <a:r>
              <a:rPr lang="ru-RU" sz="2400" dirty="0"/>
              <a:t> </a:t>
            </a:r>
            <a:r>
              <a:rPr lang="ru-RU" sz="2400" dirty="0" err="1"/>
              <a:t>речення</a:t>
            </a:r>
            <a:r>
              <a:rPr lang="ru-RU" sz="2400" dirty="0"/>
              <a:t> </a:t>
            </a:r>
            <a:r>
              <a:rPr lang="ru-RU" sz="2400" dirty="0" err="1"/>
              <a:t>виконувати</a:t>
            </a:r>
            <a:r>
              <a:rPr lang="ru-RU" sz="2400" dirty="0"/>
              <a:t> </a:t>
            </a:r>
            <a:r>
              <a:rPr lang="ru-RU" sz="2400" dirty="0" err="1"/>
              <a:t>функцію</a:t>
            </a:r>
            <a:r>
              <a:rPr lang="ru-RU" sz="2400" dirty="0"/>
              <a:t> </a:t>
            </a:r>
            <a:r>
              <a:rPr lang="ru-RU" sz="2400" dirty="0" err="1"/>
              <a:t>самостійного</a:t>
            </a:r>
            <a:r>
              <a:rPr lang="ru-RU" sz="2400" dirty="0"/>
              <a:t> </a:t>
            </a:r>
            <a:r>
              <a:rPr lang="ru-RU" sz="2400" dirty="0" err="1"/>
              <a:t>висловлювання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бути словом-</a:t>
            </a:r>
            <a:r>
              <a:rPr lang="ru-RU" sz="2400" dirty="0" err="1"/>
              <a:t>реченням</a:t>
            </a:r>
            <a:r>
              <a:rPr lang="ru-RU" sz="2400" dirty="0"/>
              <a:t>: Гай-гай, невелика </a:t>
            </a:r>
            <a:r>
              <a:rPr lang="ru-RU" sz="2400" dirty="0" err="1"/>
              <a:t>послуга</a:t>
            </a:r>
            <a:r>
              <a:rPr lang="ru-RU" sz="2400" dirty="0"/>
              <a:t>!; «Прощай!» - </a:t>
            </a:r>
            <a:r>
              <a:rPr lang="ru-RU" sz="2400" dirty="0" err="1"/>
              <a:t>промовила</a:t>
            </a:r>
            <a:r>
              <a:rPr lang="ru-RU" sz="2400" dirty="0"/>
              <a:t> понуро мила (Леся </a:t>
            </a:r>
            <a:r>
              <a:rPr lang="ru-RU" sz="2400" dirty="0" err="1"/>
              <a:t>Українка</a:t>
            </a:r>
            <a:r>
              <a:rPr lang="ru-RU" sz="2400" dirty="0"/>
              <a:t>);</a:t>
            </a:r>
          </a:p>
          <a:p>
            <a:pPr marL="0" indent="0">
              <a:buNone/>
            </a:pPr>
            <a:r>
              <a:rPr lang="ru-RU" sz="2400" dirty="0"/>
              <a:t>2) </a:t>
            </a:r>
            <a:r>
              <a:rPr lang="ru-RU" sz="2400" dirty="0" err="1"/>
              <a:t>емоційно</a:t>
            </a:r>
            <a:r>
              <a:rPr lang="ru-RU" sz="2400" dirty="0"/>
              <a:t> </a:t>
            </a:r>
            <a:r>
              <a:rPr lang="ru-RU" sz="2400" dirty="0" err="1"/>
              <a:t>наснажує</a:t>
            </a:r>
            <a:r>
              <a:rPr lang="ru-RU" sz="2400" dirty="0"/>
              <a:t> не </a:t>
            </a:r>
            <a:r>
              <a:rPr lang="ru-RU" sz="2400" dirty="0" err="1"/>
              <a:t>одне</a:t>
            </a:r>
            <a:r>
              <a:rPr lang="ru-RU" sz="2400" dirty="0"/>
              <a:t> </a:t>
            </a:r>
            <a:r>
              <a:rPr lang="ru-RU" sz="2400" dirty="0" err="1"/>
              <a:t>якесь</a:t>
            </a:r>
            <a:r>
              <a:rPr lang="ru-RU" sz="2400" dirty="0"/>
              <a:t> слово, а все </a:t>
            </a:r>
            <a:r>
              <a:rPr lang="ru-RU" sz="2400" dirty="0" err="1"/>
              <a:t>висловлювання</a:t>
            </a:r>
            <a:r>
              <a:rPr lang="ru-RU" sz="2400" dirty="0"/>
              <a:t>, все </a:t>
            </a:r>
            <a:r>
              <a:rPr lang="ru-RU" sz="2400" dirty="0" err="1"/>
              <a:t>речення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є фактом не </a:t>
            </a:r>
            <a:r>
              <a:rPr lang="ru-RU" sz="2400" dirty="0" err="1"/>
              <a:t>словосполучення</a:t>
            </a:r>
            <a:r>
              <a:rPr lang="ru-RU" sz="2400" dirty="0"/>
              <a:t>, а </a:t>
            </a:r>
            <a:r>
              <a:rPr lang="ru-RU" sz="2400" dirty="0" err="1"/>
              <a:t>речення</a:t>
            </a:r>
            <a:r>
              <a:rPr lang="ru-RU" sz="2400" dirty="0"/>
              <a:t>: Ой на </a:t>
            </a:r>
            <a:r>
              <a:rPr lang="ru-RU" sz="2400" dirty="0" err="1"/>
              <a:t>балі</a:t>
            </a:r>
            <a:r>
              <a:rPr lang="ru-RU" sz="2400" dirty="0"/>
              <a:t> веселая </a:t>
            </a:r>
            <a:r>
              <a:rPr lang="ru-RU" sz="2400" dirty="0" err="1"/>
              <a:t>музика</a:t>
            </a:r>
            <a:r>
              <a:rPr lang="ru-RU" sz="2400" dirty="0"/>
              <a:t> </a:t>
            </a:r>
            <a:r>
              <a:rPr lang="ru-RU" sz="2400" dirty="0" err="1"/>
              <a:t>грає</a:t>
            </a:r>
            <a:r>
              <a:rPr lang="ru-RU" sz="2400" dirty="0"/>
              <a:t>! О, не забуду я тих </a:t>
            </a:r>
            <a:r>
              <a:rPr lang="ru-RU" sz="2400" dirty="0" err="1"/>
              <a:t>днів</a:t>
            </a:r>
            <a:r>
              <a:rPr lang="ru-RU" sz="2400" dirty="0"/>
              <a:t> на </a:t>
            </a:r>
            <a:r>
              <a:rPr lang="ru-RU" sz="2400" dirty="0" err="1"/>
              <a:t>чужині</a:t>
            </a:r>
            <a:r>
              <a:rPr lang="ru-RU" sz="2400" dirty="0"/>
              <a:t>! (Леся </a:t>
            </a:r>
            <a:r>
              <a:rPr lang="ru-RU" sz="2400" dirty="0" err="1"/>
              <a:t>Українка</a:t>
            </a:r>
            <a:r>
              <a:rPr lang="ru-RU" sz="2400" dirty="0"/>
              <a:t>);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" y="1914525"/>
            <a:ext cx="4095410" cy="30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81" y="264160"/>
            <a:ext cx="6035039" cy="633983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3) </a:t>
            </a:r>
            <a:r>
              <a:rPr lang="ru-RU" sz="2000" dirty="0" err="1"/>
              <a:t>вигуки</a:t>
            </a:r>
            <a:r>
              <a:rPr lang="ru-RU" sz="2000" dirty="0"/>
              <a:t> </a:t>
            </a:r>
            <a:r>
              <a:rPr lang="ru-RU" sz="2000" dirty="0" err="1"/>
              <a:t>входять</a:t>
            </a:r>
            <a:r>
              <a:rPr lang="ru-RU" sz="2000" dirty="0"/>
              <a:t> до </a:t>
            </a:r>
            <a:r>
              <a:rPr lang="ru-RU" sz="2000" dirty="0" err="1"/>
              <a:t>граматичної</a:t>
            </a:r>
            <a:r>
              <a:rPr lang="ru-RU" sz="2000" dirty="0"/>
              <a:t> </a:t>
            </a:r>
            <a:r>
              <a:rPr lang="ru-RU" sz="2000" dirty="0" err="1"/>
              <a:t>структури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, </a:t>
            </a:r>
            <a:r>
              <a:rPr lang="ru-RU" sz="2000" dirty="0" err="1"/>
              <a:t>уживаючись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правил </a:t>
            </a:r>
            <a:r>
              <a:rPr lang="ru-RU" sz="2000" dirty="0" err="1"/>
              <a:t>сполучуваності</a:t>
            </a:r>
            <a:r>
              <a:rPr lang="ru-RU" sz="2000" dirty="0"/>
              <a:t> мовних </a:t>
            </a:r>
            <a:r>
              <a:rPr lang="ru-RU" sz="2000" dirty="0" err="1"/>
              <a:t>одиниць</a:t>
            </a:r>
            <a:r>
              <a:rPr lang="ru-RU" sz="2000" dirty="0"/>
              <a:t>, </a:t>
            </a:r>
            <a:r>
              <a:rPr lang="ru-RU" sz="2000" dirty="0" err="1"/>
              <a:t>завжди</a:t>
            </a:r>
            <a:r>
              <a:rPr lang="ru-RU" sz="2000" dirty="0"/>
              <a:t> стоять на початку </a:t>
            </a:r>
            <a:r>
              <a:rPr lang="ru-RU" sz="2000" dirty="0" err="1"/>
              <a:t>висловлювання</a:t>
            </a:r>
            <a:r>
              <a:rPr lang="ru-RU" sz="2000" dirty="0"/>
              <a:t> (</a:t>
            </a:r>
            <a:r>
              <a:rPr lang="ru-RU" sz="2000" dirty="0" err="1"/>
              <a:t>речення</a:t>
            </a:r>
            <a:r>
              <a:rPr lang="ru-RU" sz="2000" dirty="0"/>
              <a:t>). </a:t>
            </a:r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/>
              <a:t>синтаксична</a:t>
            </a:r>
            <a:r>
              <a:rPr lang="ru-RU" sz="2000" dirty="0"/>
              <a:t> </a:t>
            </a:r>
            <a:r>
              <a:rPr lang="ru-RU" sz="2000" dirty="0" err="1"/>
              <a:t>позиція</a:t>
            </a:r>
            <a:r>
              <a:rPr lang="ru-RU" sz="2000" dirty="0"/>
              <a:t> </a:t>
            </a:r>
            <a:r>
              <a:rPr lang="ru-RU" sz="2000" dirty="0" err="1"/>
              <a:t>вигуків</a:t>
            </a:r>
            <a:r>
              <a:rPr lang="ru-RU" sz="2000" dirty="0"/>
              <a:t> - початок </a:t>
            </a:r>
            <a:r>
              <a:rPr lang="ru-RU" sz="2000" dirty="0" err="1"/>
              <a:t>висловлювання</a:t>
            </a:r>
            <a:r>
              <a:rPr lang="ru-RU" sz="2000" dirty="0"/>
              <a:t>: Боже, боже! </a:t>
            </a:r>
            <a:r>
              <a:rPr lang="ru-RU" sz="2000" dirty="0" err="1"/>
              <a:t>Що</a:t>
            </a:r>
            <a:r>
              <a:rPr lang="ru-RU" sz="2000" dirty="0"/>
              <a:t> то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наробити</a:t>
            </a:r>
            <a:r>
              <a:rPr lang="ru-RU" sz="2000" dirty="0"/>
              <a:t> серенада (Леся </a:t>
            </a:r>
            <a:r>
              <a:rPr lang="ru-RU" sz="2000" dirty="0" err="1"/>
              <a:t>Українка</a:t>
            </a:r>
            <a:r>
              <a:rPr lang="ru-RU" sz="2000" dirty="0"/>
              <a:t>). </a:t>
            </a:r>
            <a:r>
              <a:rPr lang="ru-RU" sz="2000" dirty="0" err="1"/>
              <a:t>Позицією</a:t>
            </a:r>
            <a:r>
              <a:rPr lang="ru-RU" sz="2000" dirty="0"/>
              <a:t> у </a:t>
            </a:r>
            <a:r>
              <a:rPr lang="ru-RU" sz="2000" dirty="0" err="1"/>
              <a:t>висловлюванні</a:t>
            </a:r>
            <a:r>
              <a:rPr lang="ru-RU" sz="2000" dirty="0"/>
              <a:t> </a:t>
            </a:r>
            <a:r>
              <a:rPr lang="ru-RU" sz="2000" dirty="0" err="1"/>
              <a:t>вигуки</a:t>
            </a:r>
            <a:r>
              <a:rPr lang="ru-RU" sz="2000" dirty="0"/>
              <a:t> </a:t>
            </a:r>
            <a:r>
              <a:rPr lang="ru-RU" sz="2000" dirty="0" err="1"/>
              <a:t>протиставляються</a:t>
            </a:r>
            <a:r>
              <a:rPr lang="ru-RU" sz="2000" dirty="0"/>
              <a:t> </a:t>
            </a:r>
            <a:r>
              <a:rPr lang="ru-RU" sz="2000" dirty="0" err="1"/>
              <a:t>прийменникам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розташовуються</a:t>
            </a:r>
            <a:r>
              <a:rPr lang="ru-RU" sz="2000" dirty="0"/>
              <a:t> перед словоформою в </a:t>
            </a:r>
            <a:r>
              <a:rPr lang="ru-RU" sz="2000" dirty="0" err="1"/>
              <a:t>словосполученні</a:t>
            </a:r>
            <a:r>
              <a:rPr lang="ru-RU" sz="2000" dirty="0"/>
              <a:t>, </a:t>
            </a:r>
            <a:r>
              <a:rPr lang="ru-RU" sz="2000" dirty="0" err="1"/>
              <a:t>сполучникам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словоформами і </a:t>
            </a:r>
            <a:r>
              <a:rPr lang="ru-RU" sz="2000" dirty="0" err="1"/>
              <a:t>предикативними</a:t>
            </a:r>
            <a:r>
              <a:rPr lang="ru-RU" sz="2000" dirty="0"/>
              <a:t> </a:t>
            </a:r>
            <a:r>
              <a:rPr lang="ru-RU" sz="2000" dirty="0" err="1"/>
              <a:t>частинами</a:t>
            </a:r>
            <a:r>
              <a:rPr lang="ru-RU" sz="2000" dirty="0"/>
              <a:t> </a:t>
            </a:r>
            <a:r>
              <a:rPr lang="ru-RU" sz="2000" dirty="0" err="1"/>
              <a:t>речення</a:t>
            </a:r>
            <a:r>
              <a:rPr lang="ru-RU" sz="2000" dirty="0"/>
              <a:t>, </a:t>
            </a:r>
            <a:r>
              <a:rPr lang="ru-RU" sz="2000" dirty="0" err="1"/>
              <a:t>часткам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перед і </a:t>
            </a:r>
            <a:r>
              <a:rPr lang="ru-RU" sz="2000" dirty="0" err="1"/>
              <a:t>після</a:t>
            </a:r>
            <a:r>
              <a:rPr lang="ru-RU" sz="2000" dirty="0"/>
              <a:t> словоформ;</a:t>
            </a:r>
          </a:p>
          <a:p>
            <a:pPr marL="0" indent="0">
              <a:buNone/>
            </a:pPr>
            <a:r>
              <a:rPr lang="ru-RU" sz="2000" dirty="0"/>
              <a:t>4) </a:t>
            </a:r>
            <a:r>
              <a:rPr lang="ru-RU" sz="2000" dirty="0" err="1"/>
              <a:t>вигуки</a:t>
            </a:r>
            <a:r>
              <a:rPr lang="ru-RU" sz="2000" dirty="0"/>
              <a:t> як </a:t>
            </a:r>
            <a:r>
              <a:rPr lang="ru-RU" sz="2000" dirty="0" err="1"/>
              <a:t>периферійні</a:t>
            </a:r>
            <a:r>
              <a:rPr lang="ru-RU" sz="2000" dirty="0"/>
              <a:t> </a:t>
            </a:r>
            <a:r>
              <a:rPr lang="ru-RU" sz="2000" dirty="0" err="1"/>
              <a:t>реченнєві</a:t>
            </a:r>
            <a:r>
              <a:rPr lang="ru-RU" sz="2000" dirty="0"/>
              <a:t> </a:t>
            </a:r>
            <a:r>
              <a:rPr lang="ru-RU" sz="2000" dirty="0" err="1"/>
              <a:t>компоненти</a:t>
            </a:r>
            <a:r>
              <a:rPr lang="ru-RU" sz="2000" dirty="0"/>
              <a:t> </a:t>
            </a:r>
            <a:r>
              <a:rPr lang="ru-RU" sz="2000" dirty="0" err="1"/>
              <a:t>висловлювання</a:t>
            </a:r>
            <a:r>
              <a:rPr lang="ru-RU" sz="2000" dirty="0"/>
              <a:t> </a:t>
            </a:r>
            <a:r>
              <a:rPr lang="ru-RU" sz="2000" dirty="0" err="1"/>
              <a:t>послуються</a:t>
            </a:r>
            <a:r>
              <a:rPr lang="ru-RU" sz="2000" dirty="0"/>
              <a:t> з </a:t>
            </a:r>
            <a:r>
              <a:rPr lang="ru-RU" sz="2000" dirty="0" err="1"/>
              <a:t>основними</a:t>
            </a:r>
            <a:r>
              <a:rPr lang="ru-RU" sz="2000" dirty="0"/>
              <a:t> </a:t>
            </a:r>
            <a:r>
              <a:rPr lang="ru-RU" sz="2000" dirty="0" err="1"/>
              <a:t>елементами</a:t>
            </a:r>
            <a:r>
              <a:rPr lang="ru-RU" sz="2000" dirty="0"/>
              <a:t> </a:t>
            </a:r>
            <a:r>
              <a:rPr lang="ru-RU" sz="2000" dirty="0" err="1"/>
              <a:t>висловлювання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граматичного</a:t>
            </a:r>
            <a:r>
              <a:rPr lang="ru-RU" sz="2000" dirty="0"/>
              <a:t> </a:t>
            </a:r>
            <a:r>
              <a:rPr lang="ru-RU" sz="2000" dirty="0" err="1"/>
              <a:t>зв'язку</a:t>
            </a:r>
            <a:r>
              <a:rPr lang="ru-RU" sz="2000" dirty="0"/>
              <a:t> </a:t>
            </a:r>
            <a:r>
              <a:rPr lang="ru-RU" sz="2000" dirty="0" err="1"/>
              <a:t>співвідношення</a:t>
            </a:r>
            <a:r>
              <a:rPr lang="ru-RU" sz="2000" dirty="0"/>
              <a:t>, а не </a:t>
            </a:r>
            <a:r>
              <a:rPr lang="ru-RU" sz="2000" dirty="0" err="1"/>
              <a:t>сурядності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підрядності</a:t>
            </a:r>
            <a:r>
              <a:rPr lang="ru-RU" sz="2000" dirty="0"/>
              <a:t>: </a:t>
            </a:r>
            <a:r>
              <a:rPr lang="ru-RU" sz="2000" dirty="0" err="1"/>
              <a:t>Ех</a:t>
            </a:r>
            <a:r>
              <a:rPr lang="ru-RU" sz="2000" dirty="0"/>
              <a:t>, клята </a:t>
            </a:r>
            <a:r>
              <a:rPr lang="ru-RU" sz="2000" dirty="0" err="1"/>
              <a:t>праця</a:t>
            </a:r>
            <a:r>
              <a:rPr lang="ru-RU" sz="2000" dirty="0"/>
              <a:t>! Гей, </a:t>
            </a:r>
            <a:r>
              <a:rPr lang="ru-RU" sz="2000" dirty="0" err="1"/>
              <a:t>браття</a:t>
            </a:r>
            <a:r>
              <a:rPr lang="ru-RU" sz="2000" dirty="0"/>
              <a:t>! Диво </a:t>
            </a:r>
            <a:r>
              <a:rPr lang="ru-RU" sz="2000" dirty="0" err="1"/>
              <a:t>сталося</a:t>
            </a:r>
            <a:r>
              <a:rPr lang="ru-RU" sz="2000" dirty="0"/>
              <a:t>, </a:t>
            </a:r>
            <a:r>
              <a:rPr lang="ru-RU" sz="2000" dirty="0" err="1"/>
              <a:t>дивіться</a:t>
            </a:r>
            <a:r>
              <a:rPr lang="ru-RU" sz="2000" dirty="0"/>
              <a:t>! (Леся </a:t>
            </a:r>
            <a:r>
              <a:rPr lang="ru-RU" sz="2000" dirty="0" err="1"/>
              <a:t>Українка</a:t>
            </a:r>
            <a:r>
              <a:rPr lang="ru-RU" sz="2000" dirty="0"/>
              <a:t>).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98" y="1488439"/>
            <a:ext cx="5267233" cy="38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1" y="264160"/>
            <a:ext cx="7924799" cy="6299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До </a:t>
            </a:r>
            <a:r>
              <a:rPr lang="ru-RU" sz="2800" dirty="0" err="1"/>
              <a:t>морфологічних</a:t>
            </a:r>
            <a:r>
              <a:rPr lang="ru-RU" sz="2800" dirty="0"/>
              <a:t> </a:t>
            </a:r>
            <a:r>
              <a:rPr lang="ru-RU" sz="2800" dirty="0" err="1"/>
              <a:t>ознак</a:t>
            </a:r>
            <a:r>
              <a:rPr lang="ru-RU" sz="2800" dirty="0"/>
              <a:t> </a:t>
            </a:r>
            <a:r>
              <a:rPr lang="ru-RU" sz="2800" dirty="0" err="1"/>
              <a:t>вигуку</a:t>
            </a:r>
            <a:r>
              <a:rPr lang="ru-RU" sz="2800" dirty="0"/>
              <a:t> як </a:t>
            </a:r>
            <a:r>
              <a:rPr lang="ru-RU" sz="2800" dirty="0" err="1"/>
              <a:t>частини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 </a:t>
            </a:r>
            <a:r>
              <a:rPr lang="ru-RU" sz="2800" dirty="0" err="1"/>
              <a:t>відноситься</a:t>
            </a:r>
            <a:r>
              <a:rPr lang="ru-RU" sz="2800" dirty="0"/>
              <a:t>:</a:t>
            </a:r>
          </a:p>
          <a:p>
            <a:pPr marL="0" indent="0">
              <a:buNone/>
            </a:pPr>
            <a:r>
              <a:rPr lang="ru-RU" sz="2800" dirty="0"/>
              <a:t>1) </a:t>
            </a:r>
            <a:r>
              <a:rPr lang="ru-RU" sz="2800" dirty="0" err="1"/>
              <a:t>відсутність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словозміни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зближує</a:t>
            </a:r>
            <a:r>
              <a:rPr lang="ru-RU" sz="2800" dirty="0"/>
              <a:t> </a:t>
            </a:r>
            <a:r>
              <a:rPr lang="ru-RU" sz="2800" dirty="0" err="1"/>
              <a:t>вигуки</a:t>
            </a:r>
            <a:r>
              <a:rPr lang="ru-RU" sz="2800" dirty="0"/>
              <a:t> з </a:t>
            </a:r>
            <a:r>
              <a:rPr lang="ru-RU" sz="2800" dirty="0" err="1"/>
              <a:t>прийменниками</a:t>
            </a:r>
            <a:r>
              <a:rPr lang="ru-RU" sz="2800" dirty="0"/>
              <a:t>, </a:t>
            </a:r>
            <a:r>
              <a:rPr lang="ru-RU" sz="2800" dirty="0" err="1"/>
              <a:t>сполучниками</a:t>
            </a:r>
            <a:r>
              <a:rPr lang="ru-RU" sz="2800" dirty="0"/>
              <a:t>, </a:t>
            </a:r>
            <a:r>
              <a:rPr lang="ru-RU" sz="2800" dirty="0" err="1"/>
              <a:t>частками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2) </a:t>
            </a:r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вигукової</a:t>
            </a:r>
            <a:r>
              <a:rPr lang="ru-RU" sz="2800" dirty="0"/>
              <a:t> </a:t>
            </a:r>
            <a:r>
              <a:rPr lang="ru-RU" sz="2800" dirty="0" err="1"/>
              <a:t>інтонації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протиставляє</a:t>
            </a:r>
            <a:r>
              <a:rPr lang="ru-RU" sz="2800" dirty="0"/>
              <a:t> </a:t>
            </a:r>
            <a:r>
              <a:rPr lang="ru-RU" sz="2800" dirty="0" err="1"/>
              <a:t>вигук</a:t>
            </a:r>
            <a:r>
              <a:rPr lang="ru-RU" sz="2800" dirty="0"/>
              <a:t> </a:t>
            </a:r>
            <a:r>
              <a:rPr lang="ru-RU" sz="2800" dirty="0" err="1"/>
              <a:t>усім</a:t>
            </a:r>
            <a:r>
              <a:rPr lang="ru-RU" sz="2800" dirty="0"/>
              <a:t> </a:t>
            </a:r>
            <a:r>
              <a:rPr lang="ru-RU" sz="2800" dirty="0" err="1"/>
              <a:t>іншим</a:t>
            </a:r>
            <a:r>
              <a:rPr lang="ru-RU" sz="2800" dirty="0"/>
              <a:t> </a:t>
            </a:r>
            <a:r>
              <a:rPr lang="ru-RU" sz="2800" dirty="0" err="1"/>
              <a:t>частинам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3) </a:t>
            </a:r>
            <a:r>
              <a:rPr lang="ru-RU" sz="2800" dirty="0" err="1"/>
              <a:t>співвіднесеність</a:t>
            </a:r>
            <a:r>
              <a:rPr lang="ru-RU" sz="2800" dirty="0"/>
              <a:t> </a:t>
            </a:r>
            <a:r>
              <a:rPr lang="ru-RU" sz="2800" dirty="0" err="1"/>
              <a:t>вигуків</a:t>
            </a:r>
            <a:r>
              <a:rPr lang="ru-RU" sz="2800" dirty="0"/>
              <a:t> з </a:t>
            </a:r>
            <a:r>
              <a:rPr lang="ru-RU" sz="2800" dirty="0" err="1"/>
              <a:t>іменниками</a:t>
            </a:r>
            <a:r>
              <a:rPr lang="ru-RU" sz="2800" dirty="0"/>
              <a:t>, </a:t>
            </a:r>
            <a:r>
              <a:rPr lang="ru-RU" sz="2800" dirty="0" err="1"/>
              <a:t>займенниками</a:t>
            </a:r>
            <a:r>
              <a:rPr lang="ru-RU" sz="2800" dirty="0"/>
              <a:t>, </a:t>
            </a:r>
            <a:r>
              <a:rPr lang="ru-RU" sz="2800" dirty="0" err="1"/>
              <a:t>дієсловами</a:t>
            </a:r>
            <a:r>
              <a:rPr lang="ru-RU" sz="2800" dirty="0"/>
              <a:t>, </a:t>
            </a:r>
            <a:r>
              <a:rPr lang="ru-RU" sz="2800" dirty="0" err="1"/>
              <a:t>прислівниками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4) </a:t>
            </a:r>
            <a:r>
              <a:rPr lang="ru-RU" sz="2800" dirty="0" err="1"/>
              <a:t>здатність</a:t>
            </a:r>
            <a:r>
              <a:rPr lang="ru-RU" sz="2800" dirty="0"/>
              <a:t> </a:t>
            </a:r>
            <a:r>
              <a:rPr lang="ru-RU" sz="2800" dirty="0" err="1"/>
              <a:t>субстантивуватись</a:t>
            </a:r>
            <a:r>
              <a:rPr lang="ru-RU" sz="2800" dirty="0"/>
              <a:t> (не кажи «Гоп!», </a:t>
            </a:r>
            <a:r>
              <a:rPr lang="ru-RU" sz="2800" dirty="0" err="1"/>
              <a:t>чути</a:t>
            </a:r>
            <a:r>
              <a:rPr lang="ru-RU" sz="2800" dirty="0"/>
              <a:t> «Ура!»);</a:t>
            </a:r>
          </a:p>
          <a:p>
            <a:pPr marL="0" indent="0">
              <a:buNone/>
            </a:pPr>
            <a:r>
              <a:rPr lang="ru-RU" sz="2800" dirty="0"/>
              <a:t>5) </a:t>
            </a:r>
            <a:r>
              <a:rPr lang="ru-RU" sz="2800" dirty="0" err="1"/>
              <a:t>здатність</a:t>
            </a:r>
            <a:r>
              <a:rPr lang="ru-RU" sz="2800" dirty="0"/>
              <a:t> </a:t>
            </a:r>
            <a:r>
              <a:rPr lang="ru-RU" sz="2800" dirty="0" err="1"/>
              <a:t>утворювати</a:t>
            </a:r>
            <a:r>
              <a:rPr lang="ru-RU" sz="2800" dirty="0"/>
              <a:t> </a:t>
            </a:r>
            <a:r>
              <a:rPr lang="ru-RU" sz="2800" dirty="0" err="1"/>
              <a:t>відвигукові</a:t>
            </a:r>
            <a:r>
              <a:rPr lang="ru-RU" sz="2800" dirty="0"/>
              <a:t> </a:t>
            </a:r>
            <a:r>
              <a:rPr lang="ru-RU" sz="2800" dirty="0" err="1"/>
              <a:t>деривати</a:t>
            </a:r>
            <a:r>
              <a:rPr lang="ru-RU" sz="2800" dirty="0"/>
              <a:t> (</a:t>
            </a:r>
            <a:r>
              <a:rPr lang="ru-RU" sz="2800" dirty="0" err="1"/>
              <a:t>охати</a:t>
            </a:r>
            <a:r>
              <a:rPr lang="ru-RU" sz="2800" dirty="0"/>
              <a:t>, </a:t>
            </a:r>
            <a:r>
              <a:rPr lang="ru-RU" sz="2800" dirty="0" err="1"/>
              <a:t>прощатися</a:t>
            </a:r>
            <a:r>
              <a:rPr lang="ru-RU" sz="2800" dirty="0"/>
              <a:t>, </a:t>
            </a:r>
            <a:r>
              <a:rPr lang="ru-RU" sz="2800" dirty="0" err="1"/>
              <a:t>хукати</a:t>
            </a:r>
            <a:r>
              <a:rPr lang="ru-RU" sz="2800" dirty="0"/>
              <a:t>, </a:t>
            </a:r>
            <a:r>
              <a:rPr lang="ru-RU" sz="2800" dirty="0" err="1"/>
              <a:t>ахання</a:t>
            </a:r>
            <a:r>
              <a:rPr lang="ru-RU" sz="2800" dirty="0"/>
              <a:t>).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1" y="2235199"/>
            <a:ext cx="3690620" cy="276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81" y="264160"/>
            <a:ext cx="7904479" cy="6278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Інтелектуальні</a:t>
            </a:r>
            <a:r>
              <a:rPr lang="ru-RU" sz="2800" dirty="0"/>
              <a:t> та </a:t>
            </a:r>
            <a:r>
              <a:rPr lang="ru-RU" sz="2800" dirty="0" err="1"/>
              <a:t>емоційні</a:t>
            </a:r>
            <a:r>
              <a:rPr lang="ru-RU" sz="2800" dirty="0"/>
              <a:t> </a:t>
            </a:r>
            <a:r>
              <a:rPr lang="ru-RU" sz="2800" dirty="0" err="1"/>
              <a:t>висловлювання</a:t>
            </a:r>
            <a:r>
              <a:rPr lang="ru-RU" sz="2800" dirty="0"/>
              <a:t> </a:t>
            </a:r>
            <a:r>
              <a:rPr lang="ru-RU" sz="2800" dirty="0" err="1"/>
              <a:t>виражаються</a:t>
            </a:r>
            <a:r>
              <a:rPr lang="ru-RU" sz="2800" dirty="0"/>
              <a:t> </a:t>
            </a:r>
            <a:r>
              <a:rPr lang="ru-RU" sz="2800" dirty="0" err="1"/>
              <a:t>неоднаково</a:t>
            </a:r>
            <a:r>
              <a:rPr lang="ru-RU" sz="2800" dirty="0"/>
              <a:t>: </a:t>
            </a:r>
            <a:r>
              <a:rPr lang="ru-RU" sz="2800" dirty="0" err="1"/>
              <a:t>інтелектуальні</a:t>
            </a:r>
            <a:r>
              <a:rPr lang="ru-RU" sz="2800" dirty="0"/>
              <a:t> - </a:t>
            </a:r>
            <a:r>
              <a:rPr lang="ru-RU" sz="2800" dirty="0" err="1"/>
              <a:t>тривало</a:t>
            </a:r>
            <a:r>
              <a:rPr lang="ru-RU" sz="2800" dirty="0"/>
              <a:t> в </a:t>
            </a:r>
            <a:r>
              <a:rPr lang="ru-RU" sz="2800" dirty="0" err="1"/>
              <a:t>часі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поширених</a:t>
            </a:r>
            <a:r>
              <a:rPr lang="ru-RU" sz="2800" dirty="0"/>
              <a:t> словоформ (</a:t>
            </a:r>
            <a:r>
              <a:rPr lang="ru-RU" sz="2800" dirty="0" err="1"/>
              <a:t>плигати</a:t>
            </a:r>
            <a:r>
              <a:rPr lang="ru-RU" sz="2800" dirty="0"/>
              <a:t>, </a:t>
            </a:r>
            <a:r>
              <a:rPr lang="ru-RU" sz="2800" dirty="0" err="1"/>
              <a:t>скакати</a:t>
            </a:r>
            <a:r>
              <a:rPr lang="ru-RU" sz="2800" dirty="0"/>
              <a:t>, </a:t>
            </a:r>
            <a:r>
              <a:rPr lang="ru-RU" sz="2800" dirty="0" err="1"/>
              <a:t>хапати</a:t>
            </a:r>
            <a:r>
              <a:rPr lang="ru-RU" sz="2800" dirty="0"/>
              <a:t>, </a:t>
            </a:r>
            <a:r>
              <a:rPr lang="ru-RU" sz="2800" dirty="0" err="1"/>
              <a:t>махати</a:t>
            </a:r>
            <a:r>
              <a:rPr lang="ru-RU" sz="2800" dirty="0"/>
              <a:t>, </a:t>
            </a:r>
            <a:r>
              <a:rPr lang="ru-RU" sz="2800" dirty="0" err="1"/>
              <a:t>болить</a:t>
            </a:r>
            <a:r>
              <a:rPr lang="ru-RU" sz="2800" dirty="0"/>
              <a:t>, </a:t>
            </a:r>
            <a:r>
              <a:rPr lang="ru-RU" sz="2800" dirty="0" err="1"/>
              <a:t>дивуюся</a:t>
            </a:r>
            <a:r>
              <a:rPr lang="ru-RU" sz="2800" dirty="0"/>
              <a:t>), </a:t>
            </a:r>
            <a:r>
              <a:rPr lang="ru-RU" sz="2800" dirty="0" err="1"/>
              <a:t>емоційні</a:t>
            </a:r>
            <a:r>
              <a:rPr lang="ru-RU" sz="2800" dirty="0"/>
              <a:t> -</a:t>
            </a:r>
            <a:r>
              <a:rPr lang="ru-RU" sz="2800" dirty="0" err="1"/>
              <a:t>миттєво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стислих</a:t>
            </a:r>
            <a:r>
              <a:rPr lang="ru-RU" sz="2800" dirty="0"/>
              <a:t> </a:t>
            </a:r>
            <a:r>
              <a:rPr lang="ru-RU" sz="2800" dirty="0" err="1"/>
              <a:t>слів-вигуків</a:t>
            </a:r>
            <a:r>
              <a:rPr lang="ru-RU" sz="2800" dirty="0"/>
              <a:t> (</a:t>
            </a:r>
            <a:r>
              <a:rPr lang="ru-RU" sz="2800" dirty="0" err="1"/>
              <a:t>плиг</a:t>
            </a:r>
            <a:r>
              <a:rPr lang="ru-RU" sz="2800" dirty="0"/>
              <a:t>!, </a:t>
            </a:r>
            <a:r>
              <a:rPr lang="ru-RU" sz="2800" dirty="0" err="1"/>
              <a:t>скік</a:t>
            </a:r>
            <a:r>
              <a:rPr lang="ru-RU" sz="2800" dirty="0"/>
              <a:t>!, </a:t>
            </a:r>
            <a:r>
              <a:rPr lang="en-US" sz="2800" dirty="0" err="1"/>
              <a:t>xa</a:t>
            </a:r>
            <a:r>
              <a:rPr lang="ru-RU" sz="2800" dirty="0"/>
              <a:t>п!, мах!, ох!, ого!). </a:t>
            </a:r>
            <a:r>
              <a:rPr lang="ru-RU" sz="2800" dirty="0" err="1"/>
              <a:t>Миттєвий</a:t>
            </a:r>
            <a:r>
              <a:rPr lang="ru-RU" sz="2800" dirty="0"/>
              <a:t> </a:t>
            </a:r>
            <a:r>
              <a:rPr lang="ru-RU" sz="2800" dirty="0" err="1"/>
              <a:t>спосіб</a:t>
            </a:r>
            <a:r>
              <a:rPr lang="ru-RU" sz="2800" dirty="0"/>
              <a:t> </a:t>
            </a:r>
            <a:r>
              <a:rPr lang="ru-RU" sz="2800" dirty="0" err="1"/>
              <a:t>вияву</a:t>
            </a:r>
            <a:r>
              <a:rPr lang="ru-RU" sz="2800" dirty="0"/>
              <a:t> </a:t>
            </a:r>
            <a:r>
              <a:rPr lang="ru-RU" sz="2800" dirty="0" err="1"/>
              <a:t>емоцій</a:t>
            </a:r>
            <a:r>
              <a:rPr lang="ru-RU" sz="2800" dirty="0"/>
              <a:t> не </a:t>
            </a:r>
            <a:r>
              <a:rPr lang="ru-RU" sz="2800" dirty="0" err="1"/>
              <a:t>допускає</a:t>
            </a:r>
            <a:r>
              <a:rPr lang="ru-RU" sz="2800" dirty="0"/>
              <a:t> будь-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словозміни</a:t>
            </a:r>
            <a:r>
              <a:rPr lang="ru-RU" sz="2800" dirty="0"/>
              <a:t> як </a:t>
            </a:r>
            <a:r>
              <a:rPr lang="ru-RU" sz="2800" dirty="0" err="1"/>
              <a:t>поширеного</a:t>
            </a:r>
            <a:r>
              <a:rPr lang="ru-RU" sz="2800" dirty="0"/>
              <a:t> </a:t>
            </a:r>
            <a:r>
              <a:rPr lang="ru-RU" sz="2800" dirty="0" err="1"/>
              <a:t>довготривалого</a:t>
            </a:r>
            <a:r>
              <a:rPr lang="ru-RU" sz="2800" dirty="0"/>
              <a:t> </a:t>
            </a:r>
            <a:r>
              <a:rPr lang="ru-RU" sz="2800" dirty="0" err="1"/>
              <a:t>засобу</a:t>
            </a:r>
            <a:r>
              <a:rPr lang="ru-RU" sz="2800" dirty="0"/>
              <a:t>, </a:t>
            </a:r>
            <a:r>
              <a:rPr lang="ru-RU" sz="2800" dirty="0" err="1"/>
              <a:t>натомість</a:t>
            </a:r>
            <a:r>
              <a:rPr lang="ru-RU" sz="2800" dirty="0"/>
              <a:t> </a:t>
            </a:r>
            <a:r>
              <a:rPr lang="ru-RU" sz="2800" dirty="0" err="1"/>
              <a:t>зумовлює</a:t>
            </a:r>
            <a:r>
              <a:rPr lang="ru-RU" sz="2800" dirty="0"/>
              <a:t> </a:t>
            </a:r>
            <a:r>
              <a:rPr lang="ru-RU" sz="2800" dirty="0" err="1"/>
              <a:t>інтонацію</a:t>
            </a:r>
            <a:r>
              <a:rPr lang="ru-RU" sz="2800" dirty="0"/>
              <a:t> як </a:t>
            </a:r>
            <a:r>
              <a:rPr lang="ru-RU" sz="2800" dirty="0" err="1"/>
              <a:t>найстисліший</a:t>
            </a:r>
            <a:r>
              <a:rPr lang="ru-RU" sz="2800" dirty="0"/>
              <a:t> </a:t>
            </a:r>
            <a:r>
              <a:rPr lang="ru-RU" sz="2800" dirty="0" err="1"/>
              <a:t>граматичний</a:t>
            </a:r>
            <a:r>
              <a:rPr lang="ru-RU" sz="2800" dirty="0"/>
              <a:t> </a:t>
            </a:r>
            <a:r>
              <a:rPr lang="ru-RU" sz="2800" dirty="0" err="1"/>
              <a:t>засіб</a:t>
            </a:r>
            <a:r>
              <a:rPr lang="ru-RU" sz="2800" dirty="0"/>
              <a:t> </a:t>
            </a:r>
            <a:r>
              <a:rPr lang="ru-RU" sz="2800" dirty="0" err="1"/>
              <a:t>вираження</a:t>
            </a:r>
            <a:r>
              <a:rPr lang="ru-RU" sz="2800" dirty="0"/>
              <a:t> </a:t>
            </a:r>
            <a:r>
              <a:rPr lang="ru-RU" sz="2800" dirty="0" err="1"/>
              <a:t>емоцій</a:t>
            </a:r>
            <a:r>
              <a:rPr lang="ru-RU" sz="2800" dirty="0"/>
              <a:t> і </a:t>
            </a:r>
            <a:r>
              <a:rPr lang="ru-RU" sz="2800" dirty="0" err="1"/>
              <a:t>обирає</a:t>
            </a:r>
            <a:r>
              <a:rPr lang="ru-RU" sz="2800" dirty="0"/>
              <a:t> початок </a:t>
            </a:r>
            <a:r>
              <a:rPr lang="ru-RU" sz="2800" dirty="0" err="1"/>
              <a:t>речення</a:t>
            </a:r>
            <a:r>
              <a:rPr lang="ru-RU" sz="2800" dirty="0"/>
              <a:t> як </a:t>
            </a:r>
            <a:r>
              <a:rPr lang="ru-RU" sz="2800" dirty="0" err="1"/>
              <a:t>найближчу</a:t>
            </a:r>
            <a:r>
              <a:rPr lang="ru-RU" sz="2800" dirty="0"/>
              <a:t> </a:t>
            </a:r>
            <a:r>
              <a:rPr lang="ru-RU" sz="2800" dirty="0" err="1"/>
              <a:t>позицію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вияву</a:t>
            </a:r>
            <a:r>
              <a:rPr lang="ru-RU" sz="2800" dirty="0"/>
              <a:t>.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1592896"/>
            <a:ext cx="3961553" cy="29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0721" y="223520"/>
            <a:ext cx="7477759" cy="623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4. </a:t>
            </a:r>
            <a:r>
              <a:rPr lang="ru-RU" sz="2400" dirty="0" err="1"/>
              <a:t>Звуконаслідувальні</a:t>
            </a:r>
            <a:r>
              <a:rPr lang="ru-RU" sz="2400" dirty="0"/>
              <a:t> слова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невідмінювані</a:t>
            </a:r>
            <a:r>
              <a:rPr lang="ru-RU" sz="2400" dirty="0"/>
              <a:t> </a:t>
            </a:r>
            <a:r>
              <a:rPr lang="ru-RU" sz="2400" dirty="0" err="1"/>
              <a:t>лексичні</a:t>
            </a:r>
            <a:r>
              <a:rPr lang="ru-RU" sz="2400" dirty="0"/>
              <a:t> </a:t>
            </a:r>
            <a:r>
              <a:rPr lang="ru-RU" sz="2400" dirty="0" err="1"/>
              <a:t>одиниці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відтворюють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</a:t>
            </a:r>
            <a:r>
              <a:rPr lang="ru-RU" sz="2400" dirty="0" err="1"/>
              <a:t>природні</a:t>
            </a:r>
            <a:r>
              <a:rPr lang="ru-RU" sz="2400" dirty="0"/>
              <a:t> </a:t>
            </a:r>
            <a:r>
              <a:rPr lang="ru-RU" sz="2400" dirty="0" err="1"/>
              <a:t>нечленороздільні</a:t>
            </a:r>
            <a:r>
              <a:rPr lang="ru-RU" sz="2400" dirty="0"/>
              <a:t> звуки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птахів</a:t>
            </a:r>
            <a:r>
              <a:rPr lang="ru-RU" sz="2400" dirty="0"/>
              <a:t>, </a:t>
            </a:r>
            <a:r>
              <a:rPr lang="ru-RU" sz="2400" dirty="0" err="1"/>
              <a:t>предметів</a:t>
            </a:r>
            <a:r>
              <a:rPr lang="ru-RU" sz="2400" dirty="0"/>
              <a:t> і </a:t>
            </a:r>
            <a:r>
              <a:rPr lang="ru-RU" sz="2400" dirty="0" err="1"/>
              <a:t>механізмів</a:t>
            </a:r>
            <a:r>
              <a:rPr lang="ru-RU" sz="2400" dirty="0"/>
              <a:t>. </a:t>
            </a:r>
            <a:r>
              <a:rPr lang="ru-RU" sz="2400" dirty="0" err="1"/>
              <a:t>Оскільки</a:t>
            </a:r>
            <a:r>
              <a:rPr lang="ru-RU" sz="2400" dirty="0"/>
              <a:t> вони є активною </a:t>
            </a:r>
            <a:r>
              <a:rPr lang="ru-RU" sz="2400" dirty="0" err="1"/>
              <a:t>частиною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збагачують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словотвірні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 та лексико-</a:t>
            </a:r>
            <a:r>
              <a:rPr lang="ru-RU" sz="2400" dirty="0" err="1"/>
              <a:t>фразеологічний</a:t>
            </a:r>
            <a:r>
              <a:rPr lang="ru-RU" sz="2400" dirty="0"/>
              <a:t> фонд, то, на думку </a:t>
            </a:r>
            <a:r>
              <a:rPr lang="ru-RU" sz="2400" dirty="0" err="1"/>
              <a:t>Олександра</a:t>
            </a:r>
            <a:r>
              <a:rPr lang="ru-RU" sz="2400" dirty="0"/>
              <a:t> Тихонова,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розглядати</a:t>
            </a:r>
            <a:r>
              <a:rPr lang="ru-RU" sz="2400" dirty="0"/>
              <a:t> як </a:t>
            </a:r>
            <a:r>
              <a:rPr lang="ru-RU" sz="2400" dirty="0" err="1"/>
              <a:t>окрему</a:t>
            </a:r>
            <a:r>
              <a:rPr lang="ru-RU" sz="2400" dirty="0"/>
              <a:t> </a:t>
            </a:r>
            <a:r>
              <a:rPr lang="ru-RU" sz="2400" dirty="0" err="1"/>
              <a:t>частину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(див. Николай </a:t>
            </a:r>
            <a:r>
              <a:rPr lang="ru-RU" sz="2400" dirty="0" err="1"/>
              <a:t>Шанский</a:t>
            </a:r>
            <a:r>
              <a:rPr lang="ru-RU" sz="2400" dirty="0"/>
              <a:t>, Александр Тихонов. Современный русский язык. Морфология. М., 1975.- С. 262-264). На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фоні</a:t>
            </a:r>
            <a:r>
              <a:rPr lang="ru-RU" sz="2400" dirty="0"/>
              <a:t> </a:t>
            </a:r>
            <a:r>
              <a:rPr lang="ru-RU" sz="2400" dirty="0" err="1"/>
              <a:t>непереконливим</a:t>
            </a:r>
            <a:r>
              <a:rPr lang="ru-RU" sz="2400" dirty="0"/>
              <a:t> </a:t>
            </a:r>
            <a:r>
              <a:rPr lang="ru-RU" sz="2400" dirty="0" err="1"/>
              <a:t>видається</a:t>
            </a:r>
            <a:r>
              <a:rPr lang="ru-RU" sz="2400" dirty="0"/>
              <a:t> </a:t>
            </a:r>
            <a:r>
              <a:rPr lang="ru-RU" sz="2400" dirty="0" err="1"/>
              <a:t>твердження</a:t>
            </a:r>
            <a:r>
              <a:rPr lang="ru-RU" sz="2400" dirty="0"/>
              <a:t> </a:t>
            </a:r>
            <a:r>
              <a:rPr lang="ru-RU" sz="2400" dirty="0" err="1"/>
              <a:t>Ігоря</a:t>
            </a:r>
            <a:r>
              <a:rPr lang="ru-RU" sz="2400" dirty="0"/>
              <a:t> </a:t>
            </a:r>
            <a:r>
              <a:rPr lang="ru-RU" sz="2400" dirty="0" err="1"/>
              <a:t>Милославського</a:t>
            </a:r>
            <a:r>
              <a:rPr lang="ru-RU" sz="2400" dirty="0"/>
              <a:t> про </a:t>
            </a:r>
            <a:r>
              <a:rPr lang="ru-RU" sz="2400" dirty="0" err="1"/>
              <a:t>частиномовний</a:t>
            </a:r>
            <a:r>
              <a:rPr lang="ru-RU" sz="2400" dirty="0"/>
              <a:t> статус </a:t>
            </a:r>
            <a:r>
              <a:rPr lang="ru-RU" sz="2400" dirty="0" err="1"/>
              <a:t>звуконаслідувальних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 у </a:t>
            </a:r>
            <a:r>
              <a:rPr lang="ru-RU" sz="2400" dirty="0" err="1"/>
              <a:t>мові</a:t>
            </a:r>
            <a:r>
              <a:rPr lang="ru-RU" sz="2400" dirty="0"/>
              <a:t> (див.: Современный русский язык / под ред. В. </a:t>
            </a:r>
            <a:r>
              <a:rPr lang="ru-RU" sz="2400" dirty="0" err="1"/>
              <a:t>Белошапковой</a:t>
            </a:r>
            <a:r>
              <a:rPr lang="ru-RU" sz="2400" dirty="0"/>
              <a:t>. М.- 1981. - С. 362).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2316480"/>
            <a:ext cx="3644053" cy="273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/>
              <a:t>1.</a:t>
            </a:r>
            <a:r>
              <a:rPr lang="ru-RU" sz="2800" dirty="0" err="1"/>
              <a:t>Вигуки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та </a:t>
            </a:r>
            <a:r>
              <a:rPr lang="ru-RU" sz="2800" dirty="0" err="1"/>
              <a:t>функції</a:t>
            </a:r>
            <a:r>
              <a:rPr lang="ru-RU" sz="2800" dirty="0"/>
              <a:t>. </a:t>
            </a:r>
            <a:r>
              <a:rPr lang="ru-RU" sz="2800" dirty="0" err="1"/>
              <a:t>Місце</a:t>
            </a:r>
            <a:r>
              <a:rPr lang="ru-RU" sz="2800" dirty="0"/>
              <a:t> </a:t>
            </a:r>
            <a:r>
              <a:rPr lang="ru-RU" sz="2800" dirty="0" err="1"/>
              <a:t>вигуків</a:t>
            </a:r>
            <a:r>
              <a:rPr lang="ru-RU" sz="2800" dirty="0"/>
              <a:t> у </a:t>
            </a:r>
            <a:r>
              <a:rPr lang="ru-RU" sz="2800" dirty="0" err="1"/>
              <a:t>системі</a:t>
            </a:r>
            <a:r>
              <a:rPr lang="ru-RU" sz="2800" dirty="0"/>
              <a:t> </a:t>
            </a:r>
            <a:r>
              <a:rPr lang="ru-RU" sz="2800" dirty="0" err="1"/>
              <a:t>частин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 та </a:t>
            </a:r>
            <a:r>
              <a:rPr lang="ru-RU" sz="2800" dirty="0" err="1"/>
              <a:t>їх</a:t>
            </a:r>
            <a:r>
              <a:rPr lang="ru-RU" sz="2800" dirty="0"/>
              <a:t> статус у </a:t>
            </a:r>
            <a:r>
              <a:rPr lang="ru-RU" sz="2800" dirty="0" err="1"/>
              <a:t>сучасному</a:t>
            </a:r>
            <a:r>
              <a:rPr lang="ru-RU" sz="2800" dirty="0"/>
              <a:t> </a:t>
            </a:r>
            <a:r>
              <a:rPr lang="ru-RU" sz="2800" dirty="0" err="1"/>
              <a:t>мовознавстві</a:t>
            </a:r>
            <a:r>
              <a:rPr lang="ru-RU" sz="2800" dirty="0"/>
              <a:t>;</a:t>
            </a:r>
            <a:endParaRPr lang="en-US" sz="2800" dirty="0"/>
          </a:p>
          <a:p>
            <a:r>
              <a:rPr lang="ru-RU" sz="2800" dirty="0"/>
              <a:t>2 </a:t>
            </a:r>
            <a:r>
              <a:rPr lang="ru-RU" sz="2800" dirty="0" err="1"/>
              <a:t>Звукова</a:t>
            </a:r>
            <a:r>
              <a:rPr lang="ru-RU" sz="2800" dirty="0"/>
              <a:t> </a:t>
            </a:r>
            <a:r>
              <a:rPr lang="ru-RU" sz="2800" dirty="0" err="1"/>
              <a:t>будова</a:t>
            </a:r>
            <a:r>
              <a:rPr lang="ru-RU" sz="2800" dirty="0"/>
              <a:t> </a:t>
            </a:r>
            <a:r>
              <a:rPr lang="ru-RU" sz="2800" dirty="0" err="1"/>
              <a:t>вигуків</a:t>
            </a:r>
            <a:r>
              <a:rPr lang="ru-RU" sz="2800" dirty="0"/>
              <a:t>. </a:t>
            </a:r>
            <a:r>
              <a:rPr lang="ru-RU" sz="2800" dirty="0" err="1"/>
              <a:t>Групи</a:t>
            </a:r>
            <a:r>
              <a:rPr lang="ru-RU" sz="2800" dirty="0"/>
              <a:t> </a:t>
            </a:r>
            <a:r>
              <a:rPr lang="ru-RU" sz="2800" dirty="0" err="1"/>
              <a:t>вигуків</a:t>
            </a:r>
            <a:r>
              <a:rPr lang="ru-RU" sz="2800" dirty="0"/>
              <a:t> за </a:t>
            </a:r>
            <a:r>
              <a:rPr lang="ru-RU" sz="2800" dirty="0" err="1"/>
              <a:t>походженням</a:t>
            </a:r>
            <a:r>
              <a:rPr lang="ru-RU" sz="2800" dirty="0"/>
              <a:t>;</a:t>
            </a:r>
            <a:endParaRPr lang="en-US" sz="2800" dirty="0"/>
          </a:p>
          <a:p>
            <a:r>
              <a:rPr lang="ru-RU" sz="2800" dirty="0"/>
              <a:t>3. </a:t>
            </a:r>
            <a:r>
              <a:rPr lang="ru-RU" sz="2800" dirty="0" err="1"/>
              <a:t>Граматичні</a:t>
            </a:r>
            <a:r>
              <a:rPr lang="ru-RU" sz="2800" dirty="0"/>
              <a:t> </a:t>
            </a:r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вигуків</a:t>
            </a:r>
            <a:r>
              <a:rPr lang="ru-RU" sz="2800" dirty="0"/>
              <a:t>;</a:t>
            </a:r>
            <a:endParaRPr lang="en-US" sz="2800" dirty="0"/>
          </a:p>
          <a:p>
            <a:r>
              <a:rPr lang="ru-RU" sz="2800" dirty="0"/>
              <a:t>4 </a:t>
            </a:r>
            <a:r>
              <a:rPr lang="ru-RU" sz="2800" dirty="0" err="1"/>
              <a:t>Звуконаслідувальні</a:t>
            </a:r>
            <a:r>
              <a:rPr lang="ru-RU" sz="2800" dirty="0"/>
              <a:t> слова, </a:t>
            </a:r>
            <a:r>
              <a:rPr lang="ru-RU" sz="2800" dirty="0" err="1"/>
              <a:t>їх</a:t>
            </a:r>
            <a:r>
              <a:rPr lang="ru-RU" sz="2800" dirty="0"/>
              <a:t> роль і статус;</a:t>
            </a:r>
            <a:endParaRPr lang="en-US" sz="2800" dirty="0"/>
          </a:p>
          <a:p>
            <a:r>
              <a:rPr lang="ru-RU" sz="2800" dirty="0"/>
              <a:t>5. </a:t>
            </a:r>
            <a:r>
              <a:rPr lang="ru-RU" sz="2800" dirty="0" err="1"/>
              <a:t>Функціональні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</a:t>
            </a:r>
            <a:r>
              <a:rPr lang="ru-RU" sz="2800" dirty="0" err="1"/>
              <a:t>звуконаслідувальних</a:t>
            </a:r>
            <a:r>
              <a:rPr lang="ru-RU" sz="2800" dirty="0"/>
              <a:t> </a:t>
            </a:r>
            <a:r>
              <a:rPr lang="ru-RU" sz="2800" dirty="0" err="1"/>
              <a:t>слів</a:t>
            </a:r>
            <a:r>
              <a:rPr lang="ru-RU" sz="2800" dirty="0"/>
              <a:t>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80" y="243840"/>
            <a:ext cx="11582399" cy="6319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В </a:t>
            </a:r>
            <a:r>
              <a:rPr lang="ru-RU" sz="2200" dirty="0" err="1"/>
              <a:t>українському</a:t>
            </a:r>
            <a:r>
              <a:rPr lang="ru-RU" sz="2200" dirty="0"/>
              <a:t> </a:t>
            </a:r>
            <a:r>
              <a:rPr lang="ru-RU" sz="2200" dirty="0" err="1"/>
              <a:t>мовознавстві</a:t>
            </a:r>
            <a:r>
              <a:rPr lang="ru-RU" sz="2200" dirty="0"/>
              <a:t> </a:t>
            </a:r>
            <a:r>
              <a:rPr lang="ru-RU" sz="2200" dirty="0" err="1"/>
              <a:t>звуконаслідувальні</a:t>
            </a:r>
            <a:r>
              <a:rPr lang="ru-RU" sz="2200" dirty="0"/>
              <a:t> слова </a:t>
            </a:r>
            <a:r>
              <a:rPr lang="ru-RU" sz="2200" dirty="0" err="1"/>
              <a:t>розглядають</a:t>
            </a:r>
            <a:r>
              <a:rPr lang="ru-RU" sz="2200" dirty="0"/>
              <a:t> як </a:t>
            </a:r>
            <a:r>
              <a:rPr lang="ru-RU" sz="2200" dirty="0" err="1"/>
              <a:t>різновид</a:t>
            </a:r>
            <a:r>
              <a:rPr lang="ru-RU" sz="2200" dirty="0"/>
              <a:t> </a:t>
            </a:r>
            <a:r>
              <a:rPr lang="ru-RU" sz="2200" dirty="0" err="1"/>
              <a:t>вигуків</a:t>
            </a:r>
            <a:r>
              <a:rPr lang="ru-RU" sz="2200" dirty="0"/>
              <a:t> (</a:t>
            </a:r>
            <a:r>
              <a:rPr lang="ru-RU" sz="2200" dirty="0" err="1"/>
              <a:t>Любов</a:t>
            </a:r>
            <a:r>
              <a:rPr lang="ru-RU" sz="2200" dirty="0"/>
              <a:t> </a:t>
            </a:r>
            <a:r>
              <a:rPr lang="ru-RU" sz="2200" dirty="0" err="1"/>
              <a:t>Мацько</a:t>
            </a:r>
            <a:r>
              <a:rPr lang="ru-RU" sz="2200" dirty="0"/>
              <a:t>), </a:t>
            </a:r>
            <a:r>
              <a:rPr lang="ru-RU" sz="2200" dirty="0" err="1"/>
              <a:t>або</a:t>
            </a:r>
            <a:r>
              <a:rPr lang="ru-RU" sz="2200" dirty="0"/>
              <a:t> як </a:t>
            </a:r>
            <a:r>
              <a:rPr lang="ru-RU" sz="2200" dirty="0" err="1"/>
              <a:t>групу</a:t>
            </a:r>
            <a:r>
              <a:rPr lang="ru-RU" sz="2200" dirty="0"/>
              <a:t> </a:t>
            </a:r>
            <a:r>
              <a:rPr lang="ru-RU" sz="2200" dirty="0" err="1"/>
              <a:t>слів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прилягає</a:t>
            </a:r>
            <a:r>
              <a:rPr lang="ru-RU" sz="2200" dirty="0"/>
              <a:t> до </a:t>
            </a:r>
            <a:r>
              <a:rPr lang="ru-RU" sz="2200" dirty="0" err="1"/>
              <a:t>вигуків</a:t>
            </a:r>
            <a:r>
              <a:rPr lang="ru-RU" sz="2200" dirty="0"/>
              <a:t>, але не </a:t>
            </a:r>
            <a:r>
              <a:rPr lang="ru-RU" sz="2200" dirty="0" err="1"/>
              <a:t>заливається</a:t>
            </a:r>
            <a:r>
              <a:rPr lang="ru-RU" sz="2200" dirty="0"/>
              <a:t> з ними </a:t>
            </a:r>
            <a:r>
              <a:rPr lang="ru-RU" sz="2200" dirty="0" err="1"/>
              <a:t>повністю</a:t>
            </a:r>
            <a:r>
              <a:rPr lang="ru-RU" sz="2200" dirty="0"/>
              <a:t>, </a:t>
            </a:r>
            <a:r>
              <a:rPr lang="ru-RU" sz="2200" dirty="0" err="1"/>
              <a:t>оскільки</a:t>
            </a:r>
            <a:r>
              <a:rPr lang="ru-RU" sz="2200" dirty="0"/>
              <a:t> не </a:t>
            </a:r>
            <a:r>
              <a:rPr lang="ru-RU" sz="2200" dirty="0" err="1"/>
              <a:t>виражає</a:t>
            </a:r>
            <a:r>
              <a:rPr lang="ru-RU" sz="2200" dirty="0"/>
              <a:t> </a:t>
            </a:r>
            <a:r>
              <a:rPr lang="ru-RU" sz="2200" dirty="0" err="1"/>
              <a:t>ні</a:t>
            </a:r>
            <a:r>
              <a:rPr lang="ru-RU" sz="2200" dirty="0"/>
              <a:t> </a:t>
            </a:r>
            <a:r>
              <a:rPr lang="ru-RU" sz="2200" dirty="0" err="1"/>
              <a:t>емоцій</a:t>
            </a:r>
            <a:r>
              <a:rPr lang="ru-RU" sz="2200" dirty="0"/>
              <a:t>, </a:t>
            </a:r>
            <a:r>
              <a:rPr lang="ru-RU" sz="2200" dirty="0" err="1"/>
              <a:t>ні</a:t>
            </a:r>
            <a:r>
              <a:rPr lang="ru-RU" sz="2200" dirty="0"/>
              <a:t> </a:t>
            </a:r>
            <a:r>
              <a:rPr lang="ru-RU" sz="2200" dirty="0" err="1"/>
              <a:t>волевиянлень</a:t>
            </a:r>
            <a:r>
              <a:rPr lang="ru-RU" sz="2200" dirty="0"/>
              <a:t> (А. </a:t>
            </a:r>
            <a:r>
              <a:rPr lang="ru-RU" sz="2200" dirty="0" err="1"/>
              <a:t>Колодяжний</a:t>
            </a:r>
            <a:r>
              <a:rPr lang="ru-RU" sz="2200" dirty="0"/>
              <a:t>, К. </a:t>
            </a:r>
            <a:r>
              <a:rPr lang="ru-RU" sz="2200" dirty="0" err="1"/>
              <a:t>Городенська</a:t>
            </a:r>
            <a:r>
              <a:rPr lang="ru-RU" sz="2200" dirty="0"/>
              <a:t>). </a:t>
            </a:r>
            <a:r>
              <a:rPr lang="ru-RU" sz="2200" dirty="0" err="1"/>
              <a:t>Існує</a:t>
            </a:r>
            <a:r>
              <a:rPr lang="ru-RU" sz="2200" dirty="0"/>
              <a:t> </a:t>
            </a:r>
            <a:r>
              <a:rPr lang="ru-RU" sz="2200" dirty="0" err="1"/>
              <a:t>також</a:t>
            </a:r>
            <a:r>
              <a:rPr lang="ru-RU" sz="2200" dirty="0"/>
              <a:t> думка про </a:t>
            </a:r>
            <a:r>
              <a:rPr lang="ru-RU" sz="2200" dirty="0" err="1"/>
              <a:t>реченнену</a:t>
            </a:r>
            <a:r>
              <a:rPr lang="ru-RU" sz="2200" dirty="0"/>
              <a:t> природу </a:t>
            </a:r>
            <a:r>
              <a:rPr lang="ru-RU" sz="2200" dirty="0" err="1"/>
              <a:t>звуконаслідувальних</a:t>
            </a:r>
            <a:r>
              <a:rPr lang="ru-RU" sz="2200" dirty="0"/>
              <a:t> </a:t>
            </a:r>
            <a:r>
              <a:rPr lang="ru-RU" sz="2200" dirty="0" err="1"/>
              <a:t>слів</a:t>
            </a:r>
            <a:r>
              <a:rPr lang="ru-RU" sz="2200" dirty="0"/>
              <a:t>, тому </a:t>
            </a:r>
            <a:r>
              <a:rPr lang="ru-RU" sz="2200" dirty="0" err="1"/>
              <a:t>що</a:t>
            </a:r>
            <a:r>
              <a:rPr lang="ru-RU" sz="2200" dirty="0"/>
              <a:t> вони </a:t>
            </a:r>
            <a:r>
              <a:rPr lang="ru-RU" sz="2200" dirty="0" err="1"/>
              <a:t>співвідносяться</a:t>
            </a:r>
            <a:r>
              <a:rPr lang="ru-RU" sz="2200" dirty="0"/>
              <a:t> з </a:t>
            </a:r>
            <a:r>
              <a:rPr lang="ru-RU" sz="2200" dirty="0" err="1"/>
              <a:t>судженням</a:t>
            </a:r>
            <a:r>
              <a:rPr lang="ru-RU" sz="2200" dirty="0"/>
              <a:t> (</a:t>
            </a:r>
            <a:r>
              <a:rPr lang="ru-RU" sz="2200" dirty="0" err="1"/>
              <a:t>детальніше</a:t>
            </a:r>
            <a:r>
              <a:rPr lang="ru-RU" sz="2200" dirty="0"/>
              <a:t> Див.: І. </a:t>
            </a:r>
            <a:r>
              <a:rPr lang="ru-RU" sz="2200" dirty="0" err="1"/>
              <a:t>Вихованець</a:t>
            </a:r>
            <a:r>
              <a:rPr lang="ru-RU" sz="2200" dirty="0"/>
              <a:t>, К. </a:t>
            </a:r>
            <a:r>
              <a:rPr lang="ru-RU" sz="2200" dirty="0" err="1"/>
              <a:t>Городенська</a:t>
            </a:r>
            <a:r>
              <a:rPr lang="ru-RU" sz="2200" dirty="0"/>
              <a:t>. Теоретична </a:t>
            </a:r>
            <a:r>
              <a:rPr lang="ru-RU" sz="2200" dirty="0" err="1"/>
              <a:t>морфологія</a:t>
            </a:r>
            <a:r>
              <a:rPr lang="ru-RU" sz="2200" dirty="0"/>
              <a:t> </a:t>
            </a:r>
            <a:r>
              <a:rPr lang="ru-RU" sz="2200" dirty="0" err="1"/>
              <a:t>української</a:t>
            </a:r>
            <a:r>
              <a:rPr lang="ru-RU" sz="2200" dirty="0"/>
              <a:t> </a:t>
            </a:r>
            <a:r>
              <a:rPr lang="ru-RU" sz="2200" dirty="0" err="1"/>
              <a:t>мови</a:t>
            </a:r>
            <a:r>
              <a:rPr lang="ru-RU" sz="2200" dirty="0"/>
              <a:t>.— К., 2004. - С. 386-388).</a:t>
            </a:r>
          </a:p>
          <a:p>
            <a:pPr marL="0" indent="0">
              <a:buNone/>
            </a:pPr>
            <a:r>
              <a:rPr lang="ru-RU" sz="2200" dirty="0" err="1"/>
              <a:t>Звуконаслідувальні</a:t>
            </a:r>
            <a:r>
              <a:rPr lang="ru-RU" sz="2200" dirty="0"/>
              <a:t> слова є результатом </a:t>
            </a:r>
            <a:r>
              <a:rPr lang="ru-RU" sz="2200" dirty="0" err="1"/>
              <a:t>імітації</a:t>
            </a:r>
            <a:r>
              <a:rPr lang="ru-RU" sz="2200" dirty="0"/>
              <a:t> </a:t>
            </a:r>
            <a:r>
              <a:rPr lang="ru-RU" sz="2200" dirty="0" err="1"/>
              <a:t>людиною</a:t>
            </a:r>
            <a:r>
              <a:rPr lang="ru-RU" sz="2200" dirty="0"/>
              <a:t>:</a:t>
            </a:r>
          </a:p>
          <a:p>
            <a:pPr marL="0" indent="0">
              <a:buNone/>
            </a:pPr>
            <a:r>
              <a:rPr lang="ru-RU" sz="2200" dirty="0"/>
              <a:t>1) </a:t>
            </a:r>
            <a:r>
              <a:rPr lang="ru-RU" sz="2200" dirty="0" err="1"/>
              <a:t>пташиних</a:t>
            </a:r>
            <a:r>
              <a:rPr lang="ru-RU" sz="2200" dirty="0"/>
              <a:t> </a:t>
            </a:r>
            <a:r>
              <a:rPr lang="ru-RU" sz="2200" dirty="0" err="1"/>
              <a:t>криків</a:t>
            </a:r>
            <a:r>
              <a:rPr lang="ru-RU" sz="2200" dirty="0"/>
              <a:t>, </a:t>
            </a:r>
            <a:r>
              <a:rPr lang="ru-RU" sz="2200" dirty="0" err="1"/>
              <a:t>звукових</a:t>
            </a:r>
            <a:r>
              <a:rPr lang="ru-RU" sz="2200" dirty="0"/>
              <a:t> </a:t>
            </a:r>
            <a:r>
              <a:rPr lang="ru-RU" sz="2200" dirty="0" err="1"/>
              <a:t>сигналів</a:t>
            </a:r>
            <a:r>
              <a:rPr lang="ru-RU" sz="2200" dirty="0"/>
              <a:t>: ку-ку!, </a:t>
            </a:r>
            <a:r>
              <a:rPr lang="ru-RU" sz="2200" dirty="0" err="1"/>
              <a:t>тьох-тьох</a:t>
            </a:r>
            <a:r>
              <a:rPr lang="ru-RU" sz="2200" dirty="0"/>
              <a:t>!, </a:t>
            </a:r>
            <a:r>
              <a:rPr lang="ru-RU" sz="2200" dirty="0" err="1"/>
              <a:t>цвірінь-цвірінь</a:t>
            </a:r>
            <a:r>
              <a:rPr lang="ru-RU" sz="2200" dirty="0"/>
              <a:t>!, </a:t>
            </a:r>
            <a:r>
              <a:rPr lang="ru-RU" sz="2200" dirty="0" err="1"/>
              <a:t>кра-кра</a:t>
            </a:r>
            <a:r>
              <a:rPr lang="ru-RU" sz="2200" dirty="0"/>
              <a:t>!, ку-ку-</a:t>
            </a:r>
            <a:r>
              <a:rPr lang="ru-RU" sz="2200" dirty="0" err="1"/>
              <a:t>рі</a:t>
            </a:r>
            <a:r>
              <a:rPr lang="ru-RU" sz="2200" dirty="0"/>
              <a:t>-ку!, га-га-га!;</a:t>
            </a:r>
          </a:p>
          <a:p>
            <a:pPr marL="0" indent="0">
              <a:buNone/>
            </a:pPr>
            <a:r>
              <a:rPr lang="ru-RU" sz="2200" dirty="0"/>
              <a:t>2) </a:t>
            </a:r>
            <a:r>
              <a:rPr lang="ru-RU" sz="2200" dirty="0" err="1"/>
              <a:t>криків</a:t>
            </a:r>
            <a:r>
              <a:rPr lang="ru-RU" sz="2200" dirty="0"/>
              <a:t> і </a:t>
            </a:r>
            <a:r>
              <a:rPr lang="ru-RU" sz="2200" dirty="0" err="1"/>
              <a:t>звукових</a:t>
            </a:r>
            <a:r>
              <a:rPr lang="ru-RU" sz="2200" dirty="0"/>
              <a:t> </a:t>
            </a:r>
            <a:r>
              <a:rPr lang="ru-RU" sz="2200" dirty="0" err="1"/>
              <a:t>сигналів</a:t>
            </a:r>
            <a:r>
              <a:rPr lang="ru-RU" sz="2200" dirty="0"/>
              <a:t> </a:t>
            </a:r>
            <a:r>
              <a:rPr lang="ru-RU" sz="2200" dirty="0" err="1"/>
              <a:t>домашніх</a:t>
            </a:r>
            <a:r>
              <a:rPr lang="ru-RU" sz="2200" dirty="0"/>
              <a:t> </a:t>
            </a:r>
            <a:r>
              <a:rPr lang="ru-RU" sz="2200" dirty="0" err="1"/>
              <a:t>тварин</a:t>
            </a:r>
            <a:r>
              <a:rPr lang="ru-RU" sz="2200" dirty="0"/>
              <a:t> та </a:t>
            </a:r>
            <a:r>
              <a:rPr lang="ru-RU" sz="2200" dirty="0" err="1"/>
              <a:t>звірів</a:t>
            </a:r>
            <a:r>
              <a:rPr lang="ru-RU" sz="2200" dirty="0"/>
              <a:t>: гав-гав!, </a:t>
            </a:r>
            <a:r>
              <a:rPr lang="ru-RU" sz="2200" dirty="0" err="1"/>
              <a:t>му</a:t>
            </a:r>
            <a:r>
              <a:rPr lang="ru-RU" sz="2200" dirty="0"/>
              <a:t>!, хрю-хрю!, </a:t>
            </a:r>
            <a:r>
              <a:rPr lang="ru-RU" sz="2200" dirty="0" err="1"/>
              <a:t>ме</a:t>
            </a:r>
            <a:r>
              <a:rPr lang="ru-RU" sz="2200" dirty="0"/>
              <a:t>!, </a:t>
            </a:r>
            <a:r>
              <a:rPr lang="ru-RU" sz="2200" dirty="0" err="1"/>
              <a:t>бе</a:t>
            </a:r>
            <a:r>
              <a:rPr lang="ru-RU" sz="2200" dirty="0"/>
              <a:t>!;</a:t>
            </a:r>
          </a:p>
          <a:p>
            <a:pPr marL="0" indent="0">
              <a:buNone/>
            </a:pPr>
            <a:r>
              <a:rPr lang="ru-RU" sz="2200" dirty="0"/>
              <a:t>3) </a:t>
            </a:r>
            <a:r>
              <a:rPr lang="ru-RU" sz="2200" dirty="0" err="1"/>
              <a:t>звуків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виникають</a:t>
            </a:r>
            <a:r>
              <a:rPr lang="ru-RU" sz="2200" dirty="0"/>
              <a:t> при </a:t>
            </a:r>
            <a:r>
              <a:rPr lang="ru-RU" sz="2200" dirty="0" err="1"/>
              <a:t>падінні</a:t>
            </a:r>
            <a:r>
              <a:rPr lang="ru-RU" sz="2200" dirty="0"/>
              <a:t> </a:t>
            </a:r>
            <a:r>
              <a:rPr lang="ru-RU" sz="2200" dirty="0" err="1"/>
              <a:t>істот</a:t>
            </a:r>
            <a:r>
              <a:rPr lang="ru-RU" sz="2200" dirty="0"/>
              <a:t> і </a:t>
            </a:r>
            <a:r>
              <a:rPr lang="ru-RU" sz="2200" dirty="0" err="1"/>
              <a:t>неживих</a:t>
            </a:r>
            <a:r>
              <a:rPr lang="ru-RU" sz="2200" dirty="0"/>
              <a:t> </a:t>
            </a:r>
            <a:r>
              <a:rPr lang="ru-RU" sz="2200" dirty="0" err="1"/>
              <a:t>предметів</a:t>
            </a:r>
            <a:r>
              <a:rPr lang="ru-RU" sz="2200" dirty="0"/>
              <a:t>: бух!, трах!, </a:t>
            </a:r>
            <a:r>
              <a:rPr lang="ru-RU" sz="2200" dirty="0" err="1"/>
              <a:t>геп</a:t>
            </a:r>
            <a:r>
              <a:rPr lang="ru-RU" sz="2200" dirty="0"/>
              <a:t>!, бабах!, </a:t>
            </a:r>
            <a:r>
              <a:rPr lang="ru-RU" sz="2200" dirty="0" err="1"/>
              <a:t>трісь</a:t>
            </a:r>
            <a:r>
              <a:rPr lang="ru-RU" sz="2200" dirty="0"/>
              <a:t>! </a:t>
            </a:r>
            <a:r>
              <a:rPr lang="ru-RU" sz="2200" dirty="0" err="1"/>
              <a:t>хрусь</a:t>
            </a:r>
            <a:r>
              <a:rPr lang="ru-RU" sz="2200" dirty="0"/>
              <a:t>!;</a:t>
            </a:r>
          </a:p>
          <a:p>
            <a:pPr marL="0" indent="0">
              <a:buNone/>
            </a:pPr>
            <a:r>
              <a:rPr lang="ru-RU" sz="2200" dirty="0"/>
              <a:t>4) </a:t>
            </a:r>
            <a:r>
              <a:rPr lang="ru-RU" sz="2200" dirty="0" err="1"/>
              <a:t>звуків</a:t>
            </a:r>
            <a:r>
              <a:rPr lang="ru-RU" sz="2200" dirty="0"/>
              <a:t> </a:t>
            </a:r>
            <a:r>
              <a:rPr lang="ru-RU" sz="2200" dirty="0" err="1"/>
              <a:t>дії</a:t>
            </a:r>
            <a:r>
              <a:rPr lang="ru-RU" sz="2200" dirty="0"/>
              <a:t> </a:t>
            </a:r>
            <a:r>
              <a:rPr lang="ru-RU" sz="2200" dirty="0" err="1"/>
              <a:t>різноманітних</a:t>
            </a:r>
            <a:r>
              <a:rPr lang="ru-RU" sz="2200" dirty="0"/>
              <a:t> </a:t>
            </a:r>
            <a:r>
              <a:rPr lang="ru-RU" sz="2200" dirty="0" err="1"/>
              <a:t>механізмів</a:t>
            </a:r>
            <a:r>
              <a:rPr lang="ru-RU" sz="2200" dirty="0"/>
              <a:t>: </a:t>
            </a:r>
            <a:r>
              <a:rPr lang="ru-RU" sz="2200" dirty="0" err="1"/>
              <a:t>тік</a:t>
            </a:r>
            <a:r>
              <a:rPr lang="ru-RU" sz="2200" dirty="0"/>
              <a:t>-так!, тра-та-та-та!, дзинь!, у-у-у!;</a:t>
            </a:r>
          </a:p>
          <a:p>
            <a:pPr marL="0" indent="0">
              <a:buNone/>
            </a:pPr>
            <a:r>
              <a:rPr lang="ru-RU" sz="2200" dirty="0"/>
              <a:t>5) </a:t>
            </a:r>
            <a:r>
              <a:rPr lang="ru-RU" sz="2200" dirty="0" err="1"/>
              <a:t>фізіологічних</a:t>
            </a:r>
            <a:r>
              <a:rPr lang="ru-RU" sz="2200" dirty="0"/>
              <a:t> </a:t>
            </a:r>
            <a:r>
              <a:rPr lang="ru-RU" sz="2200" dirty="0" err="1"/>
              <a:t>процесів</a:t>
            </a:r>
            <a:r>
              <a:rPr lang="ru-RU" sz="2200" dirty="0"/>
              <a:t>: ка</a:t>
            </a:r>
            <a:r>
              <a:rPr lang="en-US" sz="2200" dirty="0"/>
              <a:t>x</a:t>
            </a:r>
            <a:r>
              <a:rPr lang="ru-RU" sz="2200" dirty="0"/>
              <a:t>и!, апчхи!, ха-ха-ха!, </a:t>
            </a:r>
            <a:r>
              <a:rPr lang="ru-RU" sz="2200" dirty="0" err="1"/>
              <a:t>тьху</a:t>
            </a:r>
            <a:r>
              <a:rPr lang="ru-RU" sz="2200" dirty="0"/>
              <a:t>!;</a:t>
            </a:r>
          </a:p>
          <a:p>
            <a:pPr marL="0" indent="0">
              <a:buNone/>
            </a:pPr>
            <a:r>
              <a:rPr lang="ru-RU" sz="2200" dirty="0"/>
              <a:t>6) </a:t>
            </a:r>
            <a:r>
              <a:rPr lang="ru-RU" sz="2200" dirty="0" err="1"/>
              <a:t>шумів</a:t>
            </a:r>
            <a:r>
              <a:rPr lang="ru-RU" sz="2200" dirty="0"/>
              <a:t> </a:t>
            </a:r>
            <a:r>
              <a:rPr lang="ru-RU" sz="2200" dirty="0" err="1"/>
              <a:t>різноманітних</a:t>
            </a:r>
            <a:r>
              <a:rPr lang="ru-RU" sz="2200" dirty="0"/>
              <a:t> </a:t>
            </a:r>
            <a:r>
              <a:rPr lang="ru-RU" sz="2200" dirty="0" err="1"/>
              <a:t>природних</a:t>
            </a:r>
            <a:r>
              <a:rPr lang="ru-RU" sz="2200" dirty="0"/>
              <a:t> </a:t>
            </a:r>
            <a:r>
              <a:rPr lang="ru-RU" sz="2200" dirty="0" err="1"/>
              <a:t>явищ</a:t>
            </a:r>
            <a:r>
              <a:rPr lang="ru-RU" sz="2200" dirty="0"/>
              <a:t>: свист </a:t>
            </a:r>
            <a:r>
              <a:rPr lang="ru-RU" sz="2200" dirty="0" err="1"/>
              <a:t>чи</a:t>
            </a:r>
            <a:r>
              <a:rPr lang="ru-RU" sz="2200" dirty="0"/>
              <a:t> шум </a:t>
            </a:r>
            <a:r>
              <a:rPr lang="ru-RU" sz="2200" dirty="0" err="1"/>
              <a:t>вітру</a:t>
            </a:r>
            <a:r>
              <a:rPr lang="ru-RU" sz="2200" dirty="0"/>
              <a:t>, </a:t>
            </a:r>
            <a:r>
              <a:rPr lang="ru-RU" sz="2200" dirty="0" err="1"/>
              <a:t>дощу</a:t>
            </a:r>
            <a:r>
              <a:rPr lang="ru-RU" sz="2200" dirty="0"/>
              <a:t>, грому, </a:t>
            </a:r>
            <a:r>
              <a:rPr lang="ru-RU" sz="2200" dirty="0" err="1"/>
              <a:t>плюскіт</a:t>
            </a:r>
            <a:r>
              <a:rPr lang="ru-RU" sz="2200" dirty="0"/>
              <a:t> води </a:t>
            </a:r>
            <a:r>
              <a:rPr lang="ru-RU" sz="2200" dirty="0" err="1"/>
              <a:t>тощо</a:t>
            </a:r>
            <a:r>
              <a:rPr lang="ru-RU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160" y="243840"/>
            <a:ext cx="11643359" cy="63195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err="1"/>
              <a:t>Пройшовши</a:t>
            </a:r>
            <a:r>
              <a:rPr lang="ru-RU" sz="2000" dirty="0"/>
              <a:t> через </a:t>
            </a:r>
            <a:r>
              <a:rPr lang="ru-RU" sz="2000" dirty="0" err="1"/>
              <a:t>свідомість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, будучи </a:t>
            </a:r>
            <a:r>
              <a:rPr lang="ru-RU" sz="2000" dirty="0" err="1"/>
              <a:t>вимовленими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мовним</a:t>
            </a:r>
            <a:r>
              <a:rPr lang="ru-RU" sz="2000" dirty="0"/>
              <a:t> </a:t>
            </a:r>
            <a:r>
              <a:rPr lang="ru-RU" sz="2000" dirty="0" err="1"/>
              <a:t>апаратом</a:t>
            </a:r>
            <a:r>
              <a:rPr lang="ru-RU" sz="2000" dirty="0"/>
              <a:t> і </a:t>
            </a:r>
            <a:r>
              <a:rPr lang="ru-RU" sz="2000" dirty="0" err="1"/>
              <a:t>введеними</a:t>
            </a:r>
            <a:r>
              <a:rPr lang="ru-RU" sz="2000" dirty="0"/>
              <a:t> в текст, у дискурс з </a:t>
            </a:r>
            <a:r>
              <a:rPr lang="ru-RU" sz="2000" dirty="0" err="1"/>
              <a:t>комунікативною</a:t>
            </a:r>
            <a:r>
              <a:rPr lang="ru-RU" sz="2000" dirty="0"/>
              <a:t> метою, вони </a:t>
            </a:r>
            <a:r>
              <a:rPr lang="ru-RU" sz="2000" dirty="0" err="1"/>
              <a:t>набувають</a:t>
            </a:r>
            <a:r>
              <a:rPr lang="ru-RU" sz="2000" dirty="0"/>
              <a:t> статусу </a:t>
            </a:r>
            <a:r>
              <a:rPr lang="ru-RU" sz="2000" dirty="0" err="1"/>
              <a:t>слів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На думку </a:t>
            </a:r>
            <a:r>
              <a:rPr lang="ru-RU" sz="2000" dirty="0" err="1"/>
              <a:t>Олександра</a:t>
            </a:r>
            <a:r>
              <a:rPr lang="ru-RU" sz="2000" dirty="0"/>
              <a:t> Тихонова, </a:t>
            </a:r>
            <a:r>
              <a:rPr lang="ru-RU" sz="2000" dirty="0" err="1"/>
              <a:t>звуконаслідувальним</a:t>
            </a:r>
            <a:r>
              <a:rPr lang="ru-RU" sz="2000" dirty="0"/>
              <a:t> словам </a:t>
            </a:r>
            <a:r>
              <a:rPr lang="ru-RU" sz="2000" dirty="0" err="1"/>
              <a:t>притаманні</a:t>
            </a:r>
            <a:r>
              <a:rPr lang="ru-RU" sz="2000" dirty="0"/>
              <a:t> </a:t>
            </a:r>
            <a:r>
              <a:rPr lang="ru-RU" sz="2000" dirty="0" err="1"/>
              <a:t>суттєві</a:t>
            </a:r>
            <a:r>
              <a:rPr lang="ru-RU" sz="2000" dirty="0"/>
              <a:t> </a:t>
            </a:r>
            <a:r>
              <a:rPr lang="ru-RU" sz="2000" dirty="0" err="1"/>
              <a:t>риси</a:t>
            </a:r>
            <a:r>
              <a:rPr lang="ru-RU" sz="2000" dirty="0"/>
              <a:t> </a:t>
            </a:r>
            <a:r>
              <a:rPr lang="ru-RU" sz="2000" dirty="0" err="1"/>
              <a:t>частиномовного</a:t>
            </a:r>
            <a:r>
              <a:rPr lang="ru-RU" sz="2000" dirty="0"/>
              <a:t> статусу. До них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відносить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1)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лексичного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звукова</a:t>
            </a:r>
            <a:r>
              <a:rPr lang="ru-RU" sz="2000" dirty="0"/>
              <a:t> </a:t>
            </a:r>
            <a:r>
              <a:rPr lang="ru-RU" sz="2000" dirty="0" err="1"/>
              <a:t>мотивованість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2) </a:t>
            </a:r>
            <a:r>
              <a:rPr lang="ru-RU" sz="2000" dirty="0" err="1"/>
              <a:t>загальновживаний</a:t>
            </a:r>
            <a:r>
              <a:rPr lang="ru-RU" sz="2000" dirty="0"/>
              <a:t> характер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слів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3) </a:t>
            </a:r>
            <a:r>
              <a:rPr lang="ru-RU" sz="2000" dirty="0" err="1"/>
              <a:t>постійний</a:t>
            </a:r>
            <a:r>
              <a:rPr lang="ru-RU" sz="2000" dirty="0"/>
              <a:t> </a:t>
            </a:r>
            <a:r>
              <a:rPr lang="ru-RU" sz="2000" dirty="0" err="1"/>
              <a:t>звуковий</a:t>
            </a:r>
            <a:r>
              <a:rPr lang="ru-RU" sz="2000" dirty="0"/>
              <a:t> склад,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адекватному </a:t>
            </a:r>
            <a:r>
              <a:rPr lang="ru-RU" sz="2000" dirty="0" err="1"/>
              <a:t>розумінню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усіма</a:t>
            </a:r>
            <a:r>
              <a:rPr lang="ru-RU" sz="2000" dirty="0"/>
              <a:t> </a:t>
            </a:r>
            <a:r>
              <a:rPr lang="ru-RU" sz="2000" dirty="0" err="1"/>
              <a:t>носіями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4) </a:t>
            </a:r>
            <a:r>
              <a:rPr lang="ru-RU" sz="2000" dirty="0" err="1"/>
              <a:t>відображення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у </a:t>
            </a:r>
            <a:r>
              <a:rPr lang="ru-RU" sz="2000" dirty="0" err="1"/>
              <a:t>тлумачних</a:t>
            </a:r>
            <a:r>
              <a:rPr lang="ru-RU" sz="2000" dirty="0"/>
              <a:t> словниках як </a:t>
            </a:r>
            <a:r>
              <a:rPr lang="ru-RU" sz="2000" dirty="0" err="1"/>
              <a:t>колективно</a:t>
            </a:r>
            <a:r>
              <a:rPr lang="ru-RU" sz="2000" dirty="0"/>
              <a:t> </a:t>
            </a:r>
            <a:r>
              <a:rPr lang="ru-RU" sz="2000" dirty="0" err="1"/>
              <a:t>осмислених</a:t>
            </a:r>
            <a:r>
              <a:rPr lang="ru-RU" sz="2000" dirty="0"/>
              <a:t> мовних </a:t>
            </a:r>
            <a:r>
              <a:rPr lang="ru-RU" sz="2000" dirty="0" err="1"/>
              <a:t>знаків-слів</a:t>
            </a:r>
            <a:r>
              <a:rPr lang="ru-RU" sz="2000" dirty="0"/>
              <a:t>; </a:t>
            </a:r>
          </a:p>
          <a:p>
            <a:pPr marL="0" indent="0">
              <a:buNone/>
            </a:pPr>
            <a:r>
              <a:rPr lang="ru-RU" sz="2000" dirty="0"/>
              <a:t>5) </a:t>
            </a:r>
            <a:r>
              <a:rPr lang="ru-RU" sz="2000" dirty="0" err="1"/>
              <a:t>відсутність</a:t>
            </a:r>
            <a:r>
              <a:rPr lang="ru-RU" sz="2000" dirty="0"/>
              <a:t> </a:t>
            </a:r>
            <a:r>
              <a:rPr lang="ru-RU" sz="2000" dirty="0" err="1"/>
              <a:t>граматичної</a:t>
            </a:r>
            <a:r>
              <a:rPr lang="ru-RU" sz="2000" dirty="0"/>
              <a:t> </a:t>
            </a:r>
            <a:r>
              <a:rPr lang="ru-RU" sz="2000" dirty="0" err="1"/>
              <a:t>ізольованості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слів</a:t>
            </a:r>
            <a:r>
              <a:rPr lang="ru-RU" sz="2000" dirty="0"/>
              <a:t> у </a:t>
            </a:r>
            <a:r>
              <a:rPr lang="ru-RU" sz="2000" dirty="0" err="1"/>
              <a:t>тексті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6) </a:t>
            </a:r>
            <a:r>
              <a:rPr lang="ru-RU" sz="2000" dirty="0" err="1"/>
              <a:t>здатність</a:t>
            </a:r>
            <a:r>
              <a:rPr lang="ru-RU" sz="2000" dirty="0"/>
              <a:t> до </a:t>
            </a:r>
            <a:r>
              <a:rPr lang="ru-RU" sz="2000" dirty="0" err="1"/>
              <a:t>субстантивації</a:t>
            </a:r>
            <a:r>
              <a:rPr lang="ru-RU" sz="2000" dirty="0"/>
              <a:t> і </a:t>
            </a:r>
            <a:r>
              <a:rPr lang="ru-RU" sz="2000" dirty="0" err="1"/>
              <a:t>вживаність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у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підмета</a:t>
            </a:r>
            <a:r>
              <a:rPr lang="ru-RU" sz="2000" dirty="0"/>
              <a:t>, </a:t>
            </a:r>
            <a:r>
              <a:rPr lang="ru-RU" sz="2000" dirty="0" err="1"/>
              <a:t>присудка</a:t>
            </a:r>
            <a:r>
              <a:rPr lang="ru-RU" sz="2000" dirty="0"/>
              <a:t>, </a:t>
            </a:r>
            <a:r>
              <a:rPr lang="ru-RU" sz="2000" dirty="0" err="1"/>
              <a:t>додатка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7) </a:t>
            </a:r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керувати</a:t>
            </a:r>
            <a:r>
              <a:rPr lang="ru-RU" sz="2000" dirty="0"/>
              <a:t> </a:t>
            </a:r>
            <a:r>
              <a:rPr lang="ru-RU" sz="2000" dirty="0" err="1"/>
              <a:t>іншими</a:t>
            </a:r>
            <a:r>
              <a:rPr lang="ru-RU" sz="2000" dirty="0"/>
              <a:t> словами в </a:t>
            </a:r>
            <a:r>
              <a:rPr lang="ru-RU" sz="2000" dirty="0" err="1"/>
              <a:t>реченні</a:t>
            </a:r>
            <a:r>
              <a:rPr lang="ru-RU" sz="2000" dirty="0"/>
              <a:t> й </a:t>
            </a:r>
            <a:r>
              <a:rPr lang="ru-RU" sz="2000" dirty="0" err="1"/>
              <a:t>мати</a:t>
            </a:r>
            <a:r>
              <a:rPr lang="ru-RU" sz="2000" dirty="0"/>
              <a:t> при </a:t>
            </a:r>
            <a:r>
              <a:rPr lang="ru-RU" sz="2000" dirty="0" err="1"/>
              <a:t>собі</a:t>
            </a:r>
            <a:r>
              <a:rPr lang="ru-RU" sz="2000" dirty="0"/>
              <a:t> </a:t>
            </a:r>
            <a:r>
              <a:rPr lang="ru-RU" sz="2000" dirty="0" err="1"/>
              <a:t>означення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8)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зв'язку</a:t>
            </a:r>
            <a:r>
              <a:rPr lang="ru-RU" sz="2000" dirty="0"/>
              <a:t> з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частинами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виражається</a:t>
            </a:r>
            <a:r>
              <a:rPr lang="ru-RU" sz="2000" dirty="0"/>
              <a:t> в </a:t>
            </a:r>
            <a:r>
              <a:rPr lang="ru-RU" sz="2000" dirty="0" err="1"/>
              <a:t>активній</a:t>
            </a:r>
            <a:r>
              <a:rPr lang="ru-RU" sz="2000" dirty="0"/>
              <a:t> </a:t>
            </a:r>
            <a:r>
              <a:rPr lang="ru-RU" sz="2000" dirty="0" err="1"/>
              <a:t>участі</a:t>
            </a:r>
            <a:r>
              <a:rPr lang="ru-RU" sz="2000" dirty="0"/>
              <a:t> </a:t>
            </a:r>
            <a:r>
              <a:rPr lang="ru-RU" sz="2000" dirty="0" err="1"/>
              <a:t>звуконаслідувальних</a:t>
            </a:r>
            <a:r>
              <a:rPr lang="ru-RU" sz="2000" dirty="0"/>
              <a:t> </a:t>
            </a:r>
            <a:r>
              <a:rPr lang="ru-RU" sz="2000" dirty="0" err="1"/>
              <a:t>слів</a:t>
            </a:r>
            <a:r>
              <a:rPr lang="ru-RU" sz="2000" dirty="0"/>
              <a:t> у </a:t>
            </a:r>
            <a:r>
              <a:rPr lang="ru-RU" sz="2000" dirty="0" err="1"/>
              <a:t>творенні</a:t>
            </a:r>
            <a:r>
              <a:rPr lang="ru-RU" sz="2000" dirty="0"/>
              <a:t> </a:t>
            </a:r>
            <a:r>
              <a:rPr lang="ru-RU" sz="2000" dirty="0" err="1"/>
              <a:t>похідних</a:t>
            </a:r>
            <a:r>
              <a:rPr lang="ru-RU" sz="2000" dirty="0"/>
              <a:t> </a:t>
            </a:r>
            <a:r>
              <a:rPr lang="ru-RU" sz="2000" dirty="0" err="1"/>
              <a:t>дієслів</a:t>
            </a:r>
            <a:r>
              <a:rPr lang="ru-RU" sz="2000" dirty="0"/>
              <a:t> та </a:t>
            </a:r>
            <a:r>
              <a:rPr lang="ru-RU" sz="2000" dirty="0" err="1"/>
              <a:t>іменників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9) </a:t>
            </a:r>
            <a:r>
              <a:rPr lang="ru-RU" sz="2000" dirty="0" err="1"/>
              <a:t>здатність</a:t>
            </a:r>
            <a:r>
              <a:rPr lang="ru-RU" sz="2000" dirty="0"/>
              <a:t> до </a:t>
            </a:r>
            <a:r>
              <a:rPr lang="ru-RU" sz="2000" dirty="0" err="1"/>
              <a:t>валентності</a:t>
            </a:r>
            <a:r>
              <a:rPr lang="ru-RU" sz="2000" dirty="0"/>
              <a:t> з </a:t>
            </a:r>
            <a:r>
              <a:rPr lang="ru-RU" sz="2000" dirty="0" err="1"/>
              <a:t>багатьма</a:t>
            </a:r>
            <a:r>
              <a:rPr lang="ru-RU" sz="2000" dirty="0"/>
              <a:t> </a:t>
            </a:r>
            <a:r>
              <a:rPr lang="ru-RU" sz="2000" dirty="0" err="1"/>
              <a:t>суфіксами</a:t>
            </a:r>
            <a:r>
              <a:rPr lang="ru-RU" sz="2000" dirty="0"/>
              <a:t> і </a:t>
            </a:r>
            <a:r>
              <a:rPr lang="ru-RU" sz="2000" dirty="0" err="1"/>
              <a:t>префіксами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r>
              <a:rPr lang="ru-RU" sz="2000" dirty="0"/>
              <a:t>10)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вищі</a:t>
            </a:r>
            <a:r>
              <a:rPr lang="ru-RU" sz="2000" dirty="0"/>
              <a:t> </a:t>
            </a:r>
            <a:r>
              <a:rPr lang="ru-RU" sz="2000" dirty="0" err="1"/>
              <a:t>словотвірні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з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афіксації</a:t>
            </a:r>
            <a:r>
              <a:rPr lang="ru-RU" sz="2000" dirty="0"/>
              <a:t> </a:t>
            </a:r>
            <a:r>
              <a:rPr lang="ru-RU" sz="2000" dirty="0" err="1"/>
              <a:t>порівняно</a:t>
            </a:r>
            <a:r>
              <a:rPr lang="ru-RU" sz="2000" dirty="0"/>
              <a:t> з </a:t>
            </a:r>
            <a:r>
              <a:rPr lang="ru-RU" sz="2000" dirty="0" err="1"/>
              <a:t>числівниками</a:t>
            </a:r>
            <a:r>
              <a:rPr lang="ru-RU" sz="2000" dirty="0"/>
              <a:t>, </a:t>
            </a:r>
            <a:r>
              <a:rPr lang="ru-RU" sz="2000" dirty="0" err="1"/>
              <a:t>займенниками</a:t>
            </a:r>
            <a:r>
              <a:rPr lang="ru-RU" sz="2000" dirty="0"/>
              <a:t>, </a:t>
            </a:r>
            <a:r>
              <a:rPr lang="ru-RU" sz="2000" dirty="0" err="1"/>
              <a:t>вигуками</a:t>
            </a:r>
            <a:r>
              <a:rPr lang="ru-RU" sz="2000" dirty="0"/>
              <a:t>, </a:t>
            </a:r>
            <a:r>
              <a:rPr lang="ru-RU" sz="2000" dirty="0" err="1"/>
              <a:t>модальниками</a:t>
            </a:r>
            <a:r>
              <a:rPr lang="ru-RU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Література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562100"/>
            <a:ext cx="11677649" cy="5029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Основна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Бенояско</a:t>
            </a:r>
            <a:r>
              <a:rPr lang="ru-RU" dirty="0"/>
              <a:t> ОК, </a:t>
            </a:r>
            <a:r>
              <a:rPr lang="ru-RU" dirty="0" err="1"/>
              <a:t>Городенська</a:t>
            </a:r>
            <a:r>
              <a:rPr lang="ru-RU" dirty="0"/>
              <a:t> К.Г., </a:t>
            </a:r>
            <a:r>
              <a:rPr lang="ru-RU" dirty="0" err="1"/>
              <a:t>Русанівський</a:t>
            </a:r>
            <a:r>
              <a:rPr lang="ru-RU" dirty="0"/>
              <a:t> В.М. </a:t>
            </a:r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(</a:t>
            </a:r>
            <a:r>
              <a:rPr lang="ru-RU" dirty="0" err="1"/>
              <a:t>морфологія</a:t>
            </a:r>
            <a:r>
              <a:rPr lang="ru-RU" dirty="0"/>
              <a:t>), К.: </a:t>
            </a:r>
            <a:r>
              <a:rPr lang="ru-RU" dirty="0" err="1"/>
              <a:t>Либідь</a:t>
            </a:r>
            <a:r>
              <a:rPr lang="ru-RU" dirty="0"/>
              <a:t>, 13, с. 18-329.</a:t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Виховання</a:t>
            </a:r>
            <a:r>
              <a:rPr lang="ru-RU" dirty="0"/>
              <a:t> 1, </a:t>
            </a:r>
            <a:r>
              <a:rPr lang="ru-RU" dirty="0" err="1"/>
              <a:t>Городенська</a:t>
            </a:r>
            <a:r>
              <a:rPr lang="ru-RU" dirty="0"/>
              <a:t> К. Теоретична </a:t>
            </a:r>
            <a:r>
              <a:rPr lang="ru-RU" dirty="0" err="1"/>
              <a:t>морфологія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мони:Академічна</a:t>
            </a:r>
            <a:r>
              <a:rPr lang="ru-RU" dirty="0"/>
              <a:t> </a:t>
            </a:r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- К.: </a:t>
            </a:r>
            <a:r>
              <a:rPr lang="ru-RU" dirty="0" err="1"/>
              <a:t>Гульсари</a:t>
            </a:r>
            <a:r>
              <a:rPr lang="ru-RU" dirty="0"/>
              <a:t>, 2004. С. 376</a:t>
            </a:r>
            <a:br>
              <a:rPr lang="ru-RU" dirty="0"/>
            </a:br>
            <a:r>
              <a:rPr lang="ru-RU" dirty="0"/>
              <a:t>3. Волох О.Л. </a:t>
            </a:r>
            <a:r>
              <a:rPr lang="ru-RU" dirty="0" err="1"/>
              <a:t>Чемерисов</a:t>
            </a:r>
            <a:r>
              <a:rPr lang="ru-RU" dirty="0"/>
              <a:t> М.Т., Чернов С.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мона</a:t>
            </a:r>
            <a:r>
              <a:rPr lang="ru-RU" dirty="0"/>
              <a:t>. </a:t>
            </a:r>
            <a:r>
              <a:rPr lang="ru-RU" dirty="0" err="1"/>
              <a:t>Морфологія</a:t>
            </a:r>
            <a:r>
              <a:rPr lang="ru-RU" dirty="0"/>
              <a:t>. Синтаксис, К.: </a:t>
            </a:r>
            <a:r>
              <a:rPr lang="ru-RU" dirty="0" err="1"/>
              <a:t>Виша</a:t>
            </a:r>
            <a:r>
              <a:rPr lang="ru-RU" dirty="0"/>
              <a:t> школа, 1989. - С. 183-187.</a:t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err="1"/>
              <a:t>Горпинич</a:t>
            </a:r>
            <a:r>
              <a:rPr lang="ru-RU" dirty="0"/>
              <a:t> В.0.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морфологія</a:t>
            </a:r>
            <a:r>
              <a:rPr lang="ru-RU" dirty="0"/>
              <a:t>. </a:t>
            </a:r>
            <a:r>
              <a:rPr lang="ru-RU" dirty="0" err="1"/>
              <a:t>Дніпропетровськ</a:t>
            </a:r>
            <a:r>
              <a:rPr lang="ru-RU" dirty="0"/>
              <a:t> ЛДУ, 2000, </a:t>
            </a:r>
            <a:r>
              <a:rPr lang="en-US" dirty="0"/>
              <a:t>C</a:t>
            </a:r>
            <a:r>
              <a:rPr lang="ru-RU" dirty="0"/>
              <a:t>332-345</a:t>
            </a:r>
            <a:br>
              <a:rPr lang="ru-RU" dirty="0"/>
            </a:br>
            <a:r>
              <a:rPr lang="ru-RU" dirty="0"/>
              <a:t>5. Жовтобрюх М. А.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. - К.: </a:t>
            </a:r>
            <a:r>
              <a:rPr lang="ru-RU" dirty="0" err="1"/>
              <a:t>Наукова</a:t>
            </a:r>
            <a:r>
              <a:rPr lang="ru-RU" dirty="0"/>
              <a:t> думка, 1984,- с. 192-194</a:t>
            </a:r>
            <a:br>
              <a:rPr lang="ru-RU" dirty="0"/>
            </a:br>
            <a:r>
              <a:rPr lang="ru-RU" dirty="0"/>
              <a:t>6. Леонова М.В.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. </a:t>
            </a:r>
            <a:r>
              <a:rPr lang="ru-RU" dirty="0" err="1"/>
              <a:t>Морфологія</a:t>
            </a:r>
            <a:r>
              <a:rPr lang="ru-RU" dirty="0"/>
              <a:t>. - К.: </a:t>
            </a:r>
            <a:r>
              <a:rPr lang="ru-RU" dirty="0" err="1"/>
              <a:t>Виша</a:t>
            </a:r>
            <a:r>
              <a:rPr lang="ru-RU" dirty="0"/>
              <a:t> школа, 1983,- </a:t>
            </a:r>
            <a:r>
              <a:rPr lang="en-US" dirty="0"/>
              <a:t>C</a:t>
            </a:r>
            <a:r>
              <a:rPr lang="uk-UA" dirty="0"/>
              <a:t>.</a:t>
            </a:r>
            <a:r>
              <a:rPr lang="ru-RU" dirty="0"/>
              <a:t>260-261</a:t>
            </a:r>
            <a:br>
              <a:rPr lang="ru-RU" dirty="0"/>
            </a:br>
            <a:r>
              <a:rPr lang="ru-RU" dirty="0"/>
              <a:t>7. Плюш М.Я. </a:t>
            </a:r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: у 2 ч. Ч.1. </a:t>
            </a:r>
            <a:r>
              <a:rPr lang="ru-RU" dirty="0" err="1"/>
              <a:t>Морфеміка</a:t>
            </a:r>
            <a:r>
              <a:rPr lang="ru-RU" dirty="0"/>
              <a:t>. </a:t>
            </a:r>
            <a:r>
              <a:rPr lang="ru-RU" dirty="0" err="1"/>
              <a:t>Словотвір</a:t>
            </a:r>
            <a:r>
              <a:rPr lang="ru-RU" dirty="0"/>
              <a:t> </a:t>
            </a:r>
            <a:r>
              <a:rPr lang="ru-RU" dirty="0" err="1"/>
              <a:t>Морфологія</a:t>
            </a:r>
            <a:r>
              <a:rPr lang="ru-RU" dirty="0"/>
              <a:t>: [</a:t>
            </a:r>
            <a:r>
              <a:rPr lang="ru-RU" dirty="0" err="1"/>
              <a:t>підручник</a:t>
            </a:r>
            <a:r>
              <a:rPr lang="ru-RU" dirty="0"/>
              <a:t>). К.:</a:t>
            </a:r>
            <a:r>
              <a:rPr lang="ru-RU" dirty="0" err="1"/>
              <a:t>Випа</a:t>
            </a:r>
            <a:r>
              <a:rPr lang="ru-RU" dirty="0"/>
              <a:t> школа, 2005, с. 276-277.</a:t>
            </a:r>
            <a:br>
              <a:rPr lang="ru-RU" dirty="0"/>
            </a:br>
            <a:r>
              <a:rPr lang="ru-RU" dirty="0"/>
              <a:t>8.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/ За ред. М.Я.Плюш-2-е вид. К.: </a:t>
            </a:r>
            <a:r>
              <a:rPr lang="ru-RU" dirty="0" err="1"/>
              <a:t>Вища</a:t>
            </a:r>
            <a:r>
              <a:rPr lang="ru-RU" dirty="0"/>
              <a:t> школа, 2000. - С. 302 303,</a:t>
            </a:r>
            <a:br>
              <a:rPr lang="ru-RU" dirty="0"/>
            </a:br>
            <a:r>
              <a:rPr lang="ru-RU" dirty="0"/>
              <a:t>9.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/ За </a:t>
            </a:r>
            <a:r>
              <a:rPr lang="ru-RU" dirty="0" err="1"/>
              <a:t>заг</a:t>
            </a:r>
            <a:r>
              <a:rPr lang="ru-RU" dirty="0"/>
              <a:t> ред. О.Д. Пономарева. - К., </a:t>
            </a:r>
            <a:r>
              <a:rPr lang="ru-RU" dirty="0" err="1"/>
              <a:t>Либідь</a:t>
            </a:r>
            <a:r>
              <a:rPr lang="ru-RU" dirty="0"/>
              <a:t>, 1997 . - С. 217-218,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Додаткова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Вихованець</a:t>
            </a:r>
            <a:r>
              <a:rPr lang="ru-RU" dirty="0"/>
              <a:t> І.</a:t>
            </a:r>
            <a:r>
              <a:rPr lang="en-US" dirty="0"/>
              <a:t>P</a:t>
            </a:r>
            <a:r>
              <a:rPr lang="ru-RU" dirty="0"/>
              <a:t>.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в семантико-</a:t>
            </a:r>
            <a:r>
              <a:rPr lang="ru-RU" dirty="0" err="1"/>
              <a:t>граматичному</a:t>
            </a:r>
            <a:r>
              <a:rPr lang="ru-RU" dirty="0"/>
              <a:t> аспект. – К.: </a:t>
            </a:r>
            <a:r>
              <a:rPr lang="ru-RU" dirty="0" err="1"/>
              <a:t>Наукова</a:t>
            </a:r>
            <a:r>
              <a:rPr lang="ru-RU" dirty="0"/>
              <a:t> думка, 1988.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Мацько</a:t>
            </a:r>
            <a:r>
              <a:rPr lang="ru-RU" dirty="0"/>
              <a:t> Л І. </a:t>
            </a:r>
            <a:r>
              <a:rPr lang="ru-RU" dirty="0" err="1"/>
              <a:t>Інтер'ективи</a:t>
            </a:r>
            <a:r>
              <a:rPr lang="ru-RU" dirty="0"/>
              <a:t>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: [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].К.: КДПІ, 1981.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1" y="266700"/>
            <a:ext cx="6743700" cy="626744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Усталеного</a:t>
            </a:r>
            <a:r>
              <a:rPr lang="ru-RU" dirty="0"/>
              <a:t> </a:t>
            </a:r>
            <a:r>
              <a:rPr lang="ru-RU" dirty="0" err="1"/>
              <a:t>погляду</a:t>
            </a:r>
            <a:r>
              <a:rPr lang="ru-RU" dirty="0"/>
              <a:t> на </a:t>
            </a:r>
            <a:r>
              <a:rPr lang="ru-RU" dirty="0" err="1"/>
              <a:t>вигук</a:t>
            </a:r>
            <a:r>
              <a:rPr lang="ru-RU" dirty="0"/>
              <a:t> як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склалося</a:t>
            </a:r>
            <a:r>
              <a:rPr lang="ru-RU" dirty="0"/>
              <a:t>. У </a:t>
            </a:r>
            <a:r>
              <a:rPr lang="ru-RU" dirty="0" err="1"/>
              <a:t>старій</a:t>
            </a:r>
            <a:r>
              <a:rPr lang="ru-RU" dirty="0"/>
              <a:t> </a:t>
            </a:r>
            <a:r>
              <a:rPr lang="ru-RU" dirty="0" err="1"/>
              <a:t>лінгвістичній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на </a:t>
            </a:r>
            <a:r>
              <a:rPr lang="ru-RU" dirty="0" err="1"/>
              <a:t>вигук</a:t>
            </a:r>
            <a:r>
              <a:rPr lang="ru-RU" dirty="0"/>
              <a:t> дивились як на окрики,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формувались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слова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Вигуки</a:t>
            </a:r>
            <a:r>
              <a:rPr lang="ru-RU" dirty="0"/>
              <a:t> як </a:t>
            </a:r>
            <a:r>
              <a:rPr lang="ru-RU" dirty="0" err="1"/>
              <a:t>емоційні</a:t>
            </a:r>
            <a:r>
              <a:rPr lang="ru-RU" dirty="0"/>
              <a:t> знаки </a:t>
            </a:r>
            <a:r>
              <a:rPr lang="ru-RU" dirty="0" err="1"/>
              <a:t>протиставлялися</a:t>
            </a:r>
            <a:r>
              <a:rPr lang="ru-RU" dirty="0"/>
              <a:t> словам як знакам думки.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мовознавства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важливіше</a:t>
            </a:r>
            <a:r>
              <a:rPr lang="ru-RU" dirty="0"/>
              <a:t>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у </a:t>
            </a:r>
            <a:r>
              <a:rPr lang="ru-RU" dirty="0" err="1"/>
              <a:t>вигуки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шляхи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вигуків</a:t>
            </a:r>
            <a:r>
              <a:rPr lang="ru-RU" dirty="0"/>
              <a:t> у слова.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/>
              <a:t>Пешковський</a:t>
            </a:r>
            <a:r>
              <a:rPr lang="ru-RU" dirty="0"/>
              <a:t>, 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Овсянико-Куликовський</a:t>
            </a:r>
            <a:r>
              <a:rPr lang="ru-RU" dirty="0"/>
              <a:t>, </a:t>
            </a:r>
            <a:r>
              <a:rPr lang="ru-RU" dirty="0" err="1"/>
              <a:t>Федір</a:t>
            </a:r>
            <a:r>
              <a:rPr lang="ru-RU" dirty="0"/>
              <a:t> Буслаев </a:t>
            </a: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вигуки</a:t>
            </a:r>
            <a:r>
              <a:rPr lang="ru-RU" dirty="0"/>
              <a:t> словами, але такими,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за межами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Пилип</a:t>
            </a:r>
            <a:r>
              <a:rPr lang="ru-RU" dirty="0" smtClean="0"/>
              <a:t> </a:t>
            </a:r>
            <a:r>
              <a:rPr lang="ru-RU" dirty="0"/>
              <a:t>Фортунатов, </a:t>
            </a:r>
            <a:r>
              <a:rPr lang="ru-RU" dirty="0" err="1"/>
              <a:t>Олексій</a:t>
            </a:r>
            <a:r>
              <a:rPr lang="ru-RU" dirty="0"/>
              <a:t> Шахматов </a:t>
            </a:r>
            <a:r>
              <a:rPr lang="ru-RU" dirty="0" err="1"/>
              <a:t>визнавали</a:t>
            </a:r>
            <a:r>
              <a:rPr lang="ru-RU" dirty="0"/>
              <a:t> </a:t>
            </a:r>
            <a:r>
              <a:rPr lang="ru-RU" dirty="0" err="1"/>
              <a:t>вигук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але </a:t>
            </a:r>
            <a:r>
              <a:rPr lang="ru-RU" dirty="0" err="1"/>
              <a:t>відокремленою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самостійних</a:t>
            </a:r>
            <a:r>
              <a:rPr lang="ru-RU" dirty="0"/>
              <a:t>, 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дотримуються</a:t>
            </a:r>
            <a:r>
              <a:rPr lang="ru-RU" dirty="0"/>
              <a:t> Арнольд Грищенко і </a:t>
            </a:r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Мацько</a:t>
            </a:r>
            <a:r>
              <a:rPr lang="ru-RU" dirty="0"/>
              <a:t> (див.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граматика</a:t>
            </a:r>
            <a:r>
              <a:rPr lang="ru-RU" dirty="0"/>
              <a:t>. К., 1986).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/>
              <a:t>Виноградов </a:t>
            </a:r>
            <a:r>
              <a:rPr lang="ru-RU" dirty="0" err="1"/>
              <a:t>виділяв</a:t>
            </a:r>
            <a:r>
              <a:rPr lang="ru-RU" dirty="0"/>
              <a:t> </a:t>
            </a:r>
            <a:r>
              <a:rPr lang="ru-RU" dirty="0" err="1"/>
              <a:t>вигук</a:t>
            </a:r>
            <a:r>
              <a:rPr lang="ru-RU" dirty="0"/>
              <a:t> в </a:t>
            </a:r>
            <a:r>
              <a:rPr lang="ru-RU" dirty="0" err="1"/>
              <a:t>окрему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частками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і </a:t>
            </a:r>
            <a:r>
              <a:rPr lang="ru-RU" dirty="0" err="1"/>
              <a:t>модальними</a:t>
            </a:r>
            <a:r>
              <a:rPr lang="ru-RU" dirty="0"/>
              <a:t> словами.</a:t>
            </a:r>
            <a:endParaRPr lang="en-US" dirty="0"/>
          </a:p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85" y="1320800"/>
            <a:ext cx="405027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1" y="285750"/>
            <a:ext cx="8324849" cy="62865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/>
              <a:t>Сучасні</a:t>
            </a:r>
            <a:r>
              <a:rPr lang="ru-RU" sz="2400" dirty="0"/>
              <a:t> </a:t>
            </a:r>
            <a:r>
              <a:rPr lang="ru-RU" sz="2400" dirty="0" err="1"/>
              <a:t>мовознавці</a:t>
            </a:r>
            <a:r>
              <a:rPr lang="ru-RU" sz="2400" dirty="0"/>
              <a:t> Анна </a:t>
            </a:r>
            <a:r>
              <a:rPr lang="ru-RU" sz="2400" dirty="0" err="1"/>
              <a:t>Уфімцева</a:t>
            </a:r>
            <a:r>
              <a:rPr lang="ru-RU" sz="2400" dirty="0"/>
              <a:t> та </a:t>
            </a:r>
            <a:r>
              <a:rPr lang="ru-RU" sz="2400" dirty="0" err="1"/>
              <a:t>Іван</a:t>
            </a:r>
            <a:r>
              <a:rPr lang="ru-RU" sz="2400" dirty="0"/>
              <a:t> </a:t>
            </a:r>
            <a:r>
              <a:rPr lang="ru-RU" sz="2400" dirty="0" err="1"/>
              <a:t>Вихованець</a:t>
            </a:r>
            <a:r>
              <a:rPr lang="ru-RU" sz="2400" dirty="0"/>
              <a:t> </a:t>
            </a:r>
            <a:r>
              <a:rPr lang="ru-RU" sz="2400" dirty="0" err="1"/>
              <a:t>розглядають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 як </a:t>
            </a:r>
            <a:r>
              <a:rPr lang="ru-RU" sz="2400" dirty="0" err="1"/>
              <a:t>реченнєві</a:t>
            </a:r>
            <a:r>
              <a:rPr lang="ru-RU" sz="2400" dirty="0"/>
              <a:t> </a:t>
            </a:r>
            <a:r>
              <a:rPr lang="ru-RU" sz="2400" dirty="0" err="1"/>
              <a:t>дейктичні</a:t>
            </a:r>
            <a:r>
              <a:rPr lang="ru-RU" sz="2400" dirty="0"/>
              <a:t> (</a:t>
            </a:r>
            <a:r>
              <a:rPr lang="ru-RU" sz="2400" dirty="0" err="1"/>
              <a:t>вказівка</a:t>
            </a:r>
            <a:r>
              <a:rPr lang="ru-RU" sz="2400" dirty="0"/>
              <a:t> як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функція</a:t>
            </a:r>
            <a:r>
              <a:rPr lang="ru-RU" sz="2400" dirty="0"/>
              <a:t> мовної </a:t>
            </a:r>
            <a:r>
              <a:rPr lang="ru-RU" sz="2400" dirty="0" err="1"/>
              <a:t>одиниці</a:t>
            </a:r>
            <a:r>
              <a:rPr lang="ru-RU" sz="2400" dirty="0"/>
              <a:t>, яке </a:t>
            </a:r>
            <a:r>
              <a:rPr lang="ru-RU" sz="2400" dirty="0" err="1"/>
              <a:t>виражається</a:t>
            </a:r>
            <a:r>
              <a:rPr lang="ru-RU" sz="2400" dirty="0"/>
              <a:t> </a:t>
            </a:r>
            <a:r>
              <a:rPr lang="ru-RU" sz="2400" dirty="0" err="1"/>
              <a:t>лексичними</a:t>
            </a:r>
            <a:r>
              <a:rPr lang="ru-RU" sz="2400" dirty="0"/>
              <a:t> і </a:t>
            </a:r>
            <a:r>
              <a:rPr lang="ru-RU" sz="2400" dirty="0" err="1"/>
              <a:t>граматичними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) </a:t>
            </a:r>
            <a:r>
              <a:rPr lang="ru-RU" sz="2400" dirty="0" err="1"/>
              <a:t>одиниці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на </a:t>
            </a:r>
            <a:r>
              <a:rPr lang="ru-RU" sz="2400" dirty="0" err="1"/>
              <a:t>периферії</a:t>
            </a:r>
            <a:r>
              <a:rPr lang="ru-RU" sz="2400" dirty="0"/>
              <a:t> </a:t>
            </a:r>
            <a:r>
              <a:rPr lang="ru-RU" sz="2400" dirty="0" err="1"/>
              <a:t>речення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мовлення</a:t>
            </a:r>
            <a:r>
              <a:rPr lang="ru-RU" sz="2400" dirty="0"/>
              <a:t> 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повноцінних</a:t>
            </a:r>
            <a:r>
              <a:rPr lang="ru-RU" sz="2400" dirty="0"/>
              <a:t> </a:t>
            </a:r>
            <a:r>
              <a:rPr lang="ru-RU" sz="2400" dirty="0" err="1"/>
              <a:t>речень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с фактом </a:t>
            </a:r>
            <a:r>
              <a:rPr lang="ru-RU" sz="2400" dirty="0" err="1"/>
              <a:t>мовлення</a:t>
            </a:r>
            <a:r>
              <a:rPr lang="ru-RU" sz="2400" dirty="0"/>
              <a:t>, і </a:t>
            </a:r>
            <a:r>
              <a:rPr lang="ru-RU" sz="2400" dirty="0" err="1"/>
              <a:t>мови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одностайного</a:t>
            </a:r>
            <a:r>
              <a:rPr lang="ru-RU" sz="2400" dirty="0"/>
              <a:t> </a:t>
            </a:r>
            <a:r>
              <a:rPr lang="ru-RU" sz="2400" dirty="0" err="1"/>
              <a:t>погляду</a:t>
            </a:r>
            <a:r>
              <a:rPr lang="ru-RU" sz="2400" dirty="0"/>
              <a:t> і на </a:t>
            </a:r>
            <a:r>
              <a:rPr lang="ru-RU" sz="2400" dirty="0" err="1"/>
              <a:t>питання</a:t>
            </a:r>
            <a:r>
              <a:rPr lang="ru-RU" sz="2400" dirty="0"/>
              <a:t> про </a:t>
            </a:r>
            <a:r>
              <a:rPr lang="ru-RU" sz="2400" dirty="0" err="1"/>
              <a:t>лексичне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вигуків</a:t>
            </a:r>
            <a:r>
              <a:rPr lang="ru-RU" sz="2400" dirty="0"/>
              <a:t>. </a:t>
            </a:r>
            <a:r>
              <a:rPr lang="ru-RU" sz="2400" dirty="0" err="1"/>
              <a:t>Одні</a:t>
            </a:r>
            <a:r>
              <a:rPr lang="ru-RU" sz="2400" dirty="0"/>
              <a:t> </a:t>
            </a:r>
            <a:r>
              <a:rPr lang="ru-RU" sz="2400" dirty="0" err="1"/>
              <a:t>морфологісти</a:t>
            </a:r>
            <a:r>
              <a:rPr lang="ru-RU" sz="2400" dirty="0"/>
              <a:t> </a:t>
            </a:r>
            <a:r>
              <a:rPr lang="ru-RU" sz="2400" dirty="0" err="1"/>
              <a:t>вказують</a:t>
            </a:r>
            <a:r>
              <a:rPr lang="ru-RU" sz="2400" dirty="0"/>
              <a:t> на </a:t>
            </a:r>
            <a:r>
              <a:rPr lang="ru-RU" sz="2400" dirty="0" err="1"/>
              <a:t>відсутність</a:t>
            </a:r>
            <a:r>
              <a:rPr lang="ru-RU" sz="2400" dirty="0"/>
              <a:t> у </a:t>
            </a:r>
            <a:r>
              <a:rPr lang="ru-RU" sz="2400" dirty="0" err="1"/>
              <a:t>вигуків</a:t>
            </a:r>
            <a:r>
              <a:rPr lang="ru-RU" sz="2400" dirty="0"/>
              <a:t> </a:t>
            </a:r>
            <a:r>
              <a:rPr lang="ru-RU" sz="2400" dirty="0" err="1"/>
              <a:t>лексичного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вони </a:t>
            </a:r>
            <a:r>
              <a:rPr lang="ru-RU" sz="2400" dirty="0" err="1"/>
              <a:t>виражають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емоції</a:t>
            </a:r>
            <a:r>
              <a:rPr lang="ru-RU" sz="2400" dirty="0"/>
              <a:t> і </a:t>
            </a:r>
            <a:r>
              <a:rPr lang="ru-RU" sz="2400" dirty="0" err="1"/>
              <a:t>волевиявлення</a:t>
            </a:r>
            <a:r>
              <a:rPr lang="ru-RU" sz="2400" dirty="0"/>
              <a:t>, але не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позбавлені</a:t>
            </a:r>
            <a:r>
              <a:rPr lang="ru-RU" sz="2400" dirty="0"/>
              <a:t> предметно-</a:t>
            </a:r>
            <a:r>
              <a:rPr lang="ru-RU" sz="2400" dirty="0" err="1"/>
              <a:t>понятійної</a:t>
            </a:r>
            <a:r>
              <a:rPr lang="ru-RU" sz="2400" dirty="0"/>
              <a:t> </a:t>
            </a:r>
            <a:r>
              <a:rPr lang="ru-RU" sz="2400" dirty="0" err="1"/>
              <a:t>співвіднесеності</a:t>
            </a:r>
            <a:r>
              <a:rPr lang="ru-RU" sz="2400" dirty="0"/>
              <a:t>, а тому не </a:t>
            </a:r>
            <a:r>
              <a:rPr lang="ru-RU" sz="2400" dirty="0" err="1"/>
              <a:t>мають</a:t>
            </a:r>
            <a:r>
              <a:rPr lang="ru-RU" sz="2400" dirty="0"/>
              <a:t> статусу слова й члена </a:t>
            </a:r>
            <a:r>
              <a:rPr lang="ru-RU" sz="2400" dirty="0" err="1"/>
              <a:t>речення</a:t>
            </a:r>
            <a:r>
              <a:rPr lang="ru-RU" sz="2400" dirty="0"/>
              <a:t>.</a:t>
            </a:r>
          </a:p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40" y="2356266"/>
            <a:ext cx="3012226" cy="30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3120" y="284480"/>
            <a:ext cx="5953759" cy="629919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вважають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вигуки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лексичне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вони </a:t>
            </a:r>
            <a:r>
              <a:rPr lang="ru-RU" sz="2000" dirty="0" err="1"/>
              <a:t>виражають</a:t>
            </a:r>
            <a:r>
              <a:rPr lang="ru-RU" sz="2000" dirty="0"/>
              <a:t> </a:t>
            </a:r>
            <a:r>
              <a:rPr lang="ru-RU" sz="2000" dirty="0" err="1"/>
              <a:t>емоції</a:t>
            </a:r>
            <a:r>
              <a:rPr lang="ru-RU" sz="2000" dirty="0"/>
              <a:t> і </a:t>
            </a:r>
            <a:r>
              <a:rPr lang="ru-RU" sz="2000" dirty="0" err="1"/>
              <a:t>волевиявлення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реально </a:t>
            </a:r>
            <a:r>
              <a:rPr lang="ru-RU" sz="2000" dirty="0" err="1"/>
              <a:t>існують</a:t>
            </a:r>
            <a:r>
              <a:rPr lang="ru-RU" sz="2000" dirty="0"/>
              <a:t> у </a:t>
            </a:r>
            <a:r>
              <a:rPr lang="ru-RU" sz="2000" dirty="0" err="1"/>
              <a:t>житті</a:t>
            </a:r>
            <a:r>
              <a:rPr lang="ru-RU" sz="2000" dirty="0"/>
              <a:t>, як і </a:t>
            </a:r>
            <a:r>
              <a:rPr lang="ru-RU" sz="2000" dirty="0" err="1"/>
              <a:t>предмети</a:t>
            </a:r>
            <a:r>
              <a:rPr lang="ru-RU" sz="2000" dirty="0"/>
              <a:t> </a:t>
            </a:r>
            <a:r>
              <a:rPr lang="ru-RU" sz="2000" dirty="0" err="1"/>
              <a:t>буття</a:t>
            </a:r>
            <a:r>
              <a:rPr lang="ru-RU" sz="2000" dirty="0"/>
              <a:t> (</a:t>
            </a:r>
            <a:r>
              <a:rPr lang="ru-RU" sz="2000" dirty="0" err="1"/>
              <a:t>Любов</a:t>
            </a:r>
            <a:r>
              <a:rPr lang="ru-RU" sz="2000" dirty="0"/>
              <a:t> </a:t>
            </a:r>
            <a:r>
              <a:rPr lang="ru-RU" sz="2000" dirty="0" err="1"/>
              <a:t>Мацько</a:t>
            </a:r>
            <a:r>
              <a:rPr lang="ru-RU" sz="2000" dirty="0"/>
              <a:t>).</a:t>
            </a:r>
          </a:p>
          <a:p>
            <a:pPr marL="0" indent="0">
              <a:buNone/>
            </a:pP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пропонують</a:t>
            </a:r>
            <a:r>
              <a:rPr lang="ru-RU" sz="2000" dirty="0"/>
              <a:t> </a:t>
            </a:r>
            <a:r>
              <a:rPr lang="ru-RU" sz="2000" dirty="0" err="1"/>
              <a:t>змінити</a:t>
            </a:r>
            <a:r>
              <a:rPr lang="ru-RU" sz="2000" dirty="0"/>
              <a:t> </a:t>
            </a:r>
            <a:r>
              <a:rPr lang="ru-RU" sz="2000" dirty="0" err="1"/>
              <a:t>концепцію</a:t>
            </a:r>
            <a:r>
              <a:rPr lang="ru-RU" sz="2000" dirty="0"/>
              <a:t>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лексичного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з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щоб</a:t>
            </a:r>
            <a:r>
              <a:rPr lang="ru-RU" sz="2000" dirty="0"/>
              <a:t> до </a:t>
            </a:r>
            <a:r>
              <a:rPr lang="ru-RU" sz="2000" dirty="0" err="1"/>
              <a:t>сфери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ввійшло</a:t>
            </a:r>
            <a:r>
              <a:rPr lang="ru-RU" sz="2000" dirty="0"/>
              <a:t> і </a:t>
            </a:r>
            <a:r>
              <a:rPr lang="ru-RU" sz="2000" dirty="0" err="1"/>
              <a:t>поняття</a:t>
            </a:r>
            <a:r>
              <a:rPr lang="ru-RU" sz="2000" dirty="0"/>
              <a:t> </a:t>
            </a:r>
            <a:r>
              <a:rPr lang="ru-RU" sz="2000" dirty="0" err="1"/>
              <a:t>вигуку</a:t>
            </a:r>
            <a:r>
              <a:rPr lang="ru-RU" sz="2000" dirty="0"/>
              <a:t> (А. </a:t>
            </a:r>
            <a:r>
              <a:rPr lang="ru-RU" sz="2000" dirty="0" err="1"/>
              <a:t>Уфімцева</a:t>
            </a:r>
            <a:r>
              <a:rPr lang="ru-RU" sz="2000" dirty="0"/>
              <a:t>). </a:t>
            </a:r>
            <a:r>
              <a:rPr lang="ru-RU" sz="2000" dirty="0" err="1"/>
              <a:t>Концепцію</a:t>
            </a:r>
            <a:r>
              <a:rPr lang="ru-RU" sz="2000" dirty="0"/>
              <a:t> </a:t>
            </a:r>
            <a:r>
              <a:rPr lang="ru-RU" sz="2000" dirty="0" err="1"/>
              <a:t>лексичного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треба </a:t>
            </a:r>
            <a:r>
              <a:rPr lang="ru-RU" sz="2000" dirty="0" err="1"/>
              <a:t>дійсно</a:t>
            </a:r>
            <a:r>
              <a:rPr lang="ru-RU" sz="2000" dirty="0"/>
              <a:t> </a:t>
            </a:r>
            <a:r>
              <a:rPr lang="ru-RU" sz="2000" dirty="0" err="1"/>
              <a:t>міняти</a:t>
            </a:r>
            <a:r>
              <a:rPr lang="ru-RU" sz="2000" dirty="0"/>
              <a:t>, але </a:t>
            </a:r>
            <a:r>
              <a:rPr lang="ru-RU" sz="2000" dirty="0" err="1"/>
              <a:t>це</a:t>
            </a:r>
            <a:r>
              <a:rPr lang="ru-RU" sz="2000" dirty="0"/>
              <a:t> не </a:t>
            </a:r>
            <a:r>
              <a:rPr lang="ru-RU" sz="2000" dirty="0" err="1"/>
              <a:t>розв'яже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семантики </a:t>
            </a:r>
            <a:r>
              <a:rPr lang="ru-RU" sz="2000" dirty="0" err="1"/>
              <a:t>вигуків</a:t>
            </a:r>
            <a:r>
              <a:rPr lang="ru-RU" sz="2000" dirty="0"/>
              <a:t>.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розв'язати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про </a:t>
            </a:r>
            <a:r>
              <a:rPr lang="ru-RU" sz="2000" dirty="0" err="1"/>
              <a:t>лексичне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вигуків</a:t>
            </a:r>
            <a:r>
              <a:rPr lang="ru-RU" sz="2000" dirty="0"/>
              <a:t>, треба </a:t>
            </a:r>
            <a:r>
              <a:rPr lang="ru-RU" sz="2000" dirty="0" err="1"/>
              <a:t>уточнити</a:t>
            </a:r>
            <a:r>
              <a:rPr lang="ru-RU" sz="2000" dirty="0"/>
              <a:t> </a:t>
            </a:r>
            <a:r>
              <a:rPr lang="ru-RU" sz="2000" dirty="0" err="1"/>
              <a:t>функцію</a:t>
            </a:r>
            <a:r>
              <a:rPr lang="ru-RU" sz="2000" dirty="0"/>
              <a:t> </a:t>
            </a:r>
            <a:r>
              <a:rPr lang="ru-RU" sz="2000" dirty="0" err="1"/>
              <a:t>вигуків</a:t>
            </a:r>
            <a:r>
              <a:rPr lang="ru-RU" sz="2000" dirty="0"/>
              <a:t> у </a:t>
            </a:r>
            <a:r>
              <a:rPr lang="ru-RU" sz="2000" dirty="0" err="1"/>
              <a:t>мові</a:t>
            </a:r>
            <a:r>
              <a:rPr lang="ru-RU" sz="2000" dirty="0"/>
              <a:t>. А вона </a:t>
            </a:r>
            <a:r>
              <a:rPr lang="ru-RU" sz="2000" dirty="0" err="1"/>
              <a:t>полягає</a:t>
            </a:r>
            <a:r>
              <a:rPr lang="ru-RU" sz="2000" dirty="0"/>
              <a:t> у </a:t>
            </a:r>
            <a:r>
              <a:rPr lang="ru-RU" sz="2000" dirty="0" err="1"/>
              <a:t>властивості</a:t>
            </a:r>
            <a:r>
              <a:rPr lang="ru-RU" sz="2000" dirty="0"/>
              <a:t> </a:t>
            </a:r>
            <a:r>
              <a:rPr lang="ru-RU" sz="2000" dirty="0" err="1"/>
              <a:t>вигуків</a:t>
            </a:r>
            <a:r>
              <a:rPr lang="ru-RU" sz="2000" dirty="0"/>
              <a:t> </a:t>
            </a:r>
            <a:r>
              <a:rPr lang="ru-RU" sz="2000" dirty="0" err="1"/>
              <a:t>виражати</a:t>
            </a:r>
            <a:r>
              <a:rPr lang="ru-RU" sz="2000" dirty="0"/>
              <a:t> </a:t>
            </a:r>
            <a:r>
              <a:rPr lang="ru-RU" sz="2000" dirty="0" err="1"/>
              <a:t>різноманітні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, </a:t>
            </a:r>
            <a:r>
              <a:rPr lang="ru-RU" sz="2000" dirty="0" err="1"/>
              <a:t>зумовлені</a:t>
            </a:r>
            <a:r>
              <a:rPr lang="ru-RU" sz="2000" dirty="0"/>
              <a:t> контекстом, </a:t>
            </a:r>
            <a:r>
              <a:rPr lang="ru-RU" sz="2000" dirty="0" err="1"/>
              <a:t>ситуацією</a:t>
            </a:r>
            <a:r>
              <a:rPr lang="ru-RU" sz="2000" dirty="0"/>
              <a:t> </a:t>
            </a:r>
            <a:r>
              <a:rPr lang="ru-RU" sz="2000" dirty="0" err="1"/>
              <a:t>мовлення</a:t>
            </a:r>
            <a:r>
              <a:rPr lang="ru-RU" sz="2000" dirty="0"/>
              <a:t>, </a:t>
            </a:r>
            <a:r>
              <a:rPr lang="ru-RU" sz="2000" dirty="0" err="1"/>
              <a:t>інтонацією</a:t>
            </a:r>
            <a:r>
              <a:rPr lang="ru-RU" sz="2000" dirty="0"/>
              <a:t>, жестами та </a:t>
            </a:r>
            <a:r>
              <a:rPr lang="ru-RU" sz="2000" dirty="0" err="1"/>
              <a:t>мімікою</a:t>
            </a:r>
            <a:r>
              <a:rPr lang="ru-RU" sz="2000" dirty="0"/>
              <a:t>. 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9" y="1275079"/>
            <a:ext cx="4424056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121" y="386080"/>
            <a:ext cx="6929119" cy="619759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err="1"/>
              <a:t>Вигук</a:t>
            </a:r>
            <a:r>
              <a:rPr lang="ru-RU" sz="2400" b="1" dirty="0"/>
              <a:t> -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така</a:t>
            </a:r>
            <a:r>
              <a:rPr lang="ru-RU" sz="2400" b="1" dirty="0"/>
              <a:t> </a:t>
            </a:r>
            <a:r>
              <a:rPr lang="ru-RU" sz="2400" b="1" dirty="0" err="1"/>
              <a:t>частина</a:t>
            </a:r>
            <a:r>
              <a:rPr lang="ru-RU" sz="2400" b="1" dirty="0"/>
              <a:t> </a:t>
            </a:r>
            <a:r>
              <a:rPr lang="ru-RU" sz="2400" b="1" dirty="0" err="1"/>
              <a:t>мови</a:t>
            </a:r>
            <a:r>
              <a:rPr lang="ru-RU" sz="2400" b="1" dirty="0"/>
              <a:t>, яка </a:t>
            </a:r>
            <a:r>
              <a:rPr lang="ru-RU" sz="2400" b="1" dirty="0" err="1"/>
              <a:t>виражає</a:t>
            </a:r>
            <a:r>
              <a:rPr lang="ru-RU" sz="2400" b="1" dirty="0"/>
              <a:t> </a:t>
            </a:r>
            <a:r>
              <a:rPr lang="ru-RU" sz="2400" b="1" dirty="0" err="1"/>
              <a:t>емоції</a:t>
            </a:r>
            <a:r>
              <a:rPr lang="ru-RU" sz="2400" b="1" dirty="0"/>
              <a:t>, </a:t>
            </a:r>
            <a:r>
              <a:rPr lang="ru-RU" sz="2400" b="1" dirty="0" err="1"/>
              <a:t>волевиявлення</a:t>
            </a:r>
            <a:r>
              <a:rPr lang="ru-RU" sz="2400" b="1" dirty="0"/>
              <a:t> та </a:t>
            </a:r>
            <a:r>
              <a:rPr lang="ru-RU" sz="2400" b="1" dirty="0" err="1"/>
              <a:t>елементи</a:t>
            </a:r>
            <a:r>
              <a:rPr lang="ru-RU" sz="2400" b="1" dirty="0"/>
              <a:t> думки. </a:t>
            </a:r>
            <a:r>
              <a:rPr lang="ru-RU" sz="2400" dirty="0"/>
              <a:t>Таким чином </a:t>
            </a:r>
            <a:r>
              <a:rPr lang="ru-RU" sz="2400" dirty="0" err="1"/>
              <a:t>семантично</a:t>
            </a:r>
            <a:r>
              <a:rPr lang="ru-RU" sz="2400" dirty="0"/>
              <a:t> </a:t>
            </a:r>
            <a:r>
              <a:rPr lang="ru-RU" sz="2400" dirty="0" err="1"/>
              <a:t>вигуки</a:t>
            </a:r>
            <a:r>
              <a:rPr lang="ru-RU" sz="2400" dirty="0"/>
              <a:t> </a:t>
            </a:r>
            <a:r>
              <a:rPr lang="ru-RU" sz="2400" dirty="0" err="1"/>
              <a:t>зближаються</a:t>
            </a:r>
            <a:r>
              <a:rPr lang="ru-RU" sz="2400" dirty="0"/>
              <a:t> з </a:t>
            </a:r>
            <a:r>
              <a:rPr lang="ru-RU" sz="2400" dirty="0" err="1"/>
              <a:t>усіма</a:t>
            </a:r>
            <a:r>
              <a:rPr lang="ru-RU" sz="2400" dirty="0"/>
              <a:t>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частинами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: вони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 денотативного (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вказує</a:t>
            </a:r>
            <a:r>
              <a:rPr lang="ru-RU" sz="2400" dirty="0"/>
              <a:t>,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визначає</a:t>
            </a:r>
            <a:r>
              <a:rPr lang="ru-RU" sz="2400" dirty="0"/>
              <a:t>) </a:t>
            </a:r>
            <a:r>
              <a:rPr lang="ru-RU" sz="2400" dirty="0" err="1"/>
              <a:t>значення</a:t>
            </a:r>
            <a:r>
              <a:rPr lang="ru-RU" sz="2400" dirty="0"/>
              <a:t> і </a:t>
            </a:r>
            <a:r>
              <a:rPr lang="ru-RU" sz="2400" dirty="0" err="1"/>
              <a:t>здатні</a:t>
            </a:r>
            <a:r>
              <a:rPr lang="ru-RU" sz="2400" dirty="0"/>
              <a:t> </a:t>
            </a:r>
            <a:r>
              <a:rPr lang="ru-RU" sz="2400" dirty="0" err="1"/>
              <a:t>розвивати</a:t>
            </a:r>
            <a:r>
              <a:rPr lang="ru-RU" sz="2400" dirty="0"/>
              <a:t> </a:t>
            </a:r>
            <a:r>
              <a:rPr lang="ru-RU" sz="2400" dirty="0" err="1"/>
              <a:t>багатозначність</a:t>
            </a:r>
            <a:r>
              <a:rPr lang="ru-RU" sz="2400" dirty="0"/>
              <a:t> як і </a:t>
            </a:r>
            <a:r>
              <a:rPr lang="ru-RU" sz="2400" dirty="0" err="1"/>
              <a:t>іменники</a:t>
            </a:r>
            <a:r>
              <a:rPr lang="ru-RU" sz="2400" dirty="0"/>
              <a:t>, </a:t>
            </a:r>
            <a:r>
              <a:rPr lang="ru-RU" sz="2400" dirty="0" err="1"/>
              <a:t>прикметники</a:t>
            </a:r>
            <a:r>
              <a:rPr lang="ru-RU" sz="2400" dirty="0"/>
              <a:t>, </a:t>
            </a:r>
            <a:r>
              <a:rPr lang="ru-RU" sz="2400" dirty="0" err="1"/>
              <a:t>дієслова</a:t>
            </a:r>
            <a:r>
              <a:rPr lang="ru-RU" sz="2400" dirty="0"/>
              <a:t>. Але </a:t>
            </a:r>
            <a:r>
              <a:rPr lang="ru-RU" sz="2400" dirty="0" err="1"/>
              <a:t>вигукам</a:t>
            </a:r>
            <a:r>
              <a:rPr lang="ru-RU" sz="2400" dirty="0"/>
              <a:t> </a:t>
            </a:r>
            <a:r>
              <a:rPr lang="ru-RU" sz="2400" dirty="0" err="1"/>
              <a:t>притаманна</a:t>
            </a:r>
            <a:r>
              <a:rPr lang="ru-RU" sz="2400" dirty="0"/>
              <a:t> й </a:t>
            </a:r>
            <a:r>
              <a:rPr lang="ru-RU" sz="2400" dirty="0" err="1"/>
              <a:t>семантична</a:t>
            </a:r>
            <a:r>
              <a:rPr lang="ru-RU" sz="2400" dirty="0"/>
              <a:t> </a:t>
            </a:r>
            <a:r>
              <a:rPr lang="ru-RU" sz="2400" dirty="0" err="1"/>
              <a:t>специфіка</a:t>
            </a:r>
            <a:r>
              <a:rPr lang="ru-RU" sz="2400" dirty="0"/>
              <a:t>, яка </a:t>
            </a:r>
            <a:r>
              <a:rPr lang="ru-RU" sz="2400" dirty="0" err="1"/>
              <a:t>надає</a:t>
            </a:r>
            <a:r>
              <a:rPr lang="ru-RU" sz="2400" dirty="0"/>
              <a:t> </a:t>
            </a:r>
            <a:r>
              <a:rPr lang="ru-RU" sz="2400" dirty="0" err="1"/>
              <a:t>їм</a:t>
            </a:r>
            <a:r>
              <a:rPr lang="ru-RU" sz="2400" dirty="0"/>
              <a:t> статусу </a:t>
            </a:r>
            <a:r>
              <a:rPr lang="ru-RU" sz="2400" dirty="0" err="1"/>
              <a:t>окремої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: </a:t>
            </a:r>
          </a:p>
          <a:p>
            <a:pPr marL="0" indent="0">
              <a:buNone/>
            </a:pPr>
            <a:r>
              <a:rPr lang="ru-RU" sz="2400" dirty="0"/>
              <a:t>1) </a:t>
            </a:r>
            <a:r>
              <a:rPr lang="ru-RU" sz="2400" dirty="0" err="1"/>
              <a:t>емоції</a:t>
            </a:r>
            <a:r>
              <a:rPr lang="ru-RU" sz="2400" dirty="0"/>
              <a:t> і </a:t>
            </a:r>
            <a:r>
              <a:rPr lang="ru-RU" sz="2400" dirty="0" err="1"/>
              <a:t>воєвиявлення</a:t>
            </a:r>
            <a:r>
              <a:rPr lang="ru-RU" sz="2400" dirty="0"/>
              <a:t> як </a:t>
            </a:r>
            <a:r>
              <a:rPr lang="ru-RU" sz="2400" dirty="0" err="1"/>
              <a:t>провідний</a:t>
            </a:r>
            <a:r>
              <a:rPr lang="ru-RU" sz="2400" dirty="0"/>
              <a:t> компонент </a:t>
            </a:r>
            <a:r>
              <a:rPr lang="ru-RU" sz="2400" dirty="0" err="1"/>
              <a:t>категорійного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r>
              <a:rPr lang="ru-RU" sz="2400" dirty="0"/>
              <a:t>2) широка </a:t>
            </a:r>
            <a:r>
              <a:rPr lang="ru-RU" sz="2400" dirty="0" err="1"/>
              <a:t>амплітуда</a:t>
            </a:r>
            <a:r>
              <a:rPr lang="ru-RU" sz="2400" dirty="0"/>
              <a:t> </a:t>
            </a:r>
            <a:r>
              <a:rPr lang="ru-RU" sz="2400" dirty="0" err="1"/>
              <a:t>багатозначності</a:t>
            </a:r>
            <a:r>
              <a:rPr lang="ru-RU" sz="2400" dirty="0"/>
              <a:t>, </a:t>
            </a:r>
            <a:r>
              <a:rPr lang="ru-RU" sz="2400" dirty="0" err="1"/>
              <a:t>нерідко</a:t>
            </a:r>
            <a:r>
              <a:rPr lang="ru-RU" sz="2400" dirty="0"/>
              <a:t> </a:t>
            </a:r>
            <a:r>
              <a:rPr lang="ru-RU" sz="2400" dirty="0" err="1"/>
              <a:t>діаметрально</a:t>
            </a:r>
            <a:r>
              <a:rPr lang="ru-RU" sz="2400" dirty="0"/>
              <a:t> </a:t>
            </a:r>
            <a:r>
              <a:rPr lang="ru-RU" sz="2400" dirty="0" err="1"/>
              <a:t>протилежної</a:t>
            </a:r>
            <a:r>
              <a:rPr lang="ru-RU" sz="2400" dirty="0"/>
              <a:t> (</a:t>
            </a:r>
            <a:r>
              <a:rPr lang="ru-RU" sz="2400" dirty="0" err="1"/>
              <a:t>вигук</a:t>
            </a:r>
            <a:r>
              <a:rPr lang="ru-RU" sz="2400" dirty="0"/>
              <a:t> ой!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виражати</a:t>
            </a:r>
            <a:r>
              <a:rPr lang="ru-RU" sz="2400" dirty="0"/>
              <a:t> і </a:t>
            </a:r>
            <a:r>
              <a:rPr lang="ru-RU" sz="2400" dirty="0" err="1"/>
              <a:t>біль</a:t>
            </a:r>
            <a:r>
              <a:rPr lang="ru-RU" sz="2400" dirty="0"/>
              <a:t>, і </a:t>
            </a:r>
            <a:r>
              <a:rPr lang="ru-RU" sz="2400" dirty="0" err="1"/>
              <a:t>радість</a:t>
            </a:r>
            <a:r>
              <a:rPr lang="ru-RU" sz="2400" dirty="0"/>
              <a:t>, і </a:t>
            </a:r>
            <a:r>
              <a:rPr lang="ru-RU" sz="2400" dirty="0" err="1"/>
              <a:t>здивування</a:t>
            </a:r>
            <a:r>
              <a:rPr lang="ru-RU" sz="2400" dirty="0"/>
              <a:t>).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1183639"/>
            <a:ext cx="4602480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0481" y="386080"/>
            <a:ext cx="8006079" cy="629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За семантикою </a:t>
            </a:r>
            <a:r>
              <a:rPr lang="ru-RU" sz="2000" dirty="0" err="1"/>
              <a:t>вигуки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 </a:t>
            </a:r>
            <a:r>
              <a:rPr lang="ru-RU" sz="2000" dirty="0" err="1"/>
              <a:t>поділяються</a:t>
            </a:r>
            <a:r>
              <a:rPr lang="ru-RU" sz="2000" dirty="0"/>
              <a:t> на </a:t>
            </a:r>
            <a:r>
              <a:rPr lang="ru-RU" sz="2000" dirty="0" err="1"/>
              <a:t>емоційні</a:t>
            </a:r>
            <a:r>
              <a:rPr lang="ru-RU" sz="2000" dirty="0"/>
              <a:t>, </a:t>
            </a:r>
            <a:r>
              <a:rPr lang="ru-RU" sz="2000" dirty="0" err="1"/>
              <a:t>спонукальні</a:t>
            </a:r>
            <a:r>
              <a:rPr lang="ru-RU" sz="2000" dirty="0"/>
              <a:t>, </a:t>
            </a:r>
            <a:r>
              <a:rPr lang="ru-RU" sz="2000" dirty="0" err="1"/>
              <a:t>апелятивні</a:t>
            </a:r>
            <a:r>
              <a:rPr lang="ru-RU" sz="2000" dirty="0"/>
              <a:t>, </a:t>
            </a:r>
            <a:r>
              <a:rPr lang="ru-RU" sz="2000" dirty="0" err="1"/>
              <a:t>етикетні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b="1" dirty="0" err="1"/>
              <a:t>Емоційними</a:t>
            </a:r>
            <a:r>
              <a:rPr lang="ru-RU" sz="2000" dirty="0"/>
              <a:t> </a:t>
            </a:r>
            <a:r>
              <a:rPr lang="ru-RU" sz="2000" dirty="0" err="1"/>
              <a:t>називаються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вигуки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виражають</a:t>
            </a:r>
            <a:r>
              <a:rPr lang="ru-RU" sz="2000" dirty="0"/>
              <a:t> </a:t>
            </a:r>
            <a:r>
              <a:rPr lang="ru-RU" sz="2000" dirty="0" err="1"/>
              <a:t>почуття</a:t>
            </a:r>
            <a:r>
              <a:rPr lang="ru-RU" sz="2000" dirty="0"/>
              <a:t>, </a:t>
            </a:r>
            <a:r>
              <a:rPr lang="ru-RU" sz="2000" dirty="0" err="1"/>
              <a:t>переживання</a:t>
            </a:r>
            <a:r>
              <a:rPr lang="ru-RU" sz="2000" dirty="0"/>
              <a:t>, </a:t>
            </a:r>
            <a:r>
              <a:rPr lang="ru-RU" sz="2000" dirty="0" err="1"/>
              <a:t>фізичний</a:t>
            </a:r>
            <a:r>
              <a:rPr lang="ru-RU" sz="2000" dirty="0"/>
              <a:t> та </a:t>
            </a:r>
            <a:r>
              <a:rPr lang="ru-RU" sz="2000" dirty="0" err="1"/>
              <a:t>психічний</a:t>
            </a:r>
            <a:r>
              <a:rPr lang="ru-RU" sz="2000" dirty="0"/>
              <a:t> стан </a:t>
            </a:r>
            <a:r>
              <a:rPr lang="ru-RU" sz="2000" dirty="0" err="1"/>
              <a:t>людини</a:t>
            </a:r>
            <a:r>
              <a:rPr lang="ru-RU" sz="2000" dirty="0"/>
              <a:t>.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емоційних</a:t>
            </a:r>
            <a:r>
              <a:rPr lang="ru-RU" sz="2000" dirty="0"/>
              <a:t> </a:t>
            </a:r>
            <a:r>
              <a:rPr lang="ru-RU" sz="2000" dirty="0" err="1"/>
              <a:t>вигуків</a:t>
            </a:r>
            <a:r>
              <a:rPr lang="ru-RU" sz="2000" dirty="0"/>
              <a:t> </a:t>
            </a:r>
            <a:r>
              <a:rPr lang="ru-RU" sz="2000" dirty="0" err="1"/>
              <a:t>виражається</a:t>
            </a:r>
            <a:r>
              <a:rPr lang="ru-RU" sz="2000" dirty="0"/>
              <a:t> </a:t>
            </a:r>
            <a:r>
              <a:rPr lang="ru-RU" sz="2000" dirty="0" err="1"/>
              <a:t>радість</a:t>
            </a:r>
            <a:r>
              <a:rPr lang="ru-RU" sz="2000" dirty="0"/>
              <a:t> </a:t>
            </a:r>
            <a:r>
              <a:rPr lang="ru-RU" sz="2000" dirty="0" err="1"/>
              <a:t>піднесення</a:t>
            </a:r>
            <a:r>
              <a:rPr lang="ru-RU" sz="2000" dirty="0"/>
              <a:t>, </a:t>
            </a:r>
            <a:r>
              <a:rPr lang="ru-RU" sz="2000" dirty="0" err="1"/>
              <a:t>захоплення</a:t>
            </a:r>
            <a:r>
              <a:rPr lang="ru-RU" sz="2000" dirty="0"/>
              <a:t>, </a:t>
            </a:r>
            <a:r>
              <a:rPr lang="ru-RU" sz="2000" dirty="0" err="1"/>
              <a:t>здивування</a:t>
            </a:r>
            <a:r>
              <a:rPr lang="ru-RU" sz="2000" dirty="0"/>
              <a:t>, приязнь, </a:t>
            </a:r>
            <a:r>
              <a:rPr lang="ru-RU" sz="2000" dirty="0" err="1"/>
              <a:t>сум</a:t>
            </a:r>
            <a:r>
              <a:rPr lang="ru-RU" sz="2000" dirty="0"/>
              <a:t>, горе, туга, жаль, страх, </a:t>
            </a:r>
            <a:r>
              <a:rPr lang="ru-RU" sz="2000" dirty="0" err="1"/>
              <a:t>переляк</a:t>
            </a:r>
            <a:r>
              <a:rPr lang="ru-RU" sz="2000" dirty="0"/>
              <a:t>, </a:t>
            </a:r>
            <a:r>
              <a:rPr lang="ru-RU" sz="2000" dirty="0" err="1"/>
              <a:t>зневага</a:t>
            </a:r>
            <a:r>
              <a:rPr lang="ru-RU" sz="2000" dirty="0"/>
              <a:t>, </a:t>
            </a:r>
            <a:r>
              <a:rPr lang="ru-RU" sz="2000" dirty="0" err="1"/>
              <a:t>огида</a:t>
            </a:r>
            <a:r>
              <a:rPr lang="ru-RU" sz="2000" dirty="0"/>
              <a:t>, </a:t>
            </a:r>
            <a:r>
              <a:rPr lang="ru-RU" sz="2000" dirty="0" err="1"/>
              <a:t>осуд</a:t>
            </a:r>
            <a:r>
              <a:rPr lang="ru-RU" sz="2000" dirty="0"/>
              <a:t>, </a:t>
            </a:r>
            <a:r>
              <a:rPr lang="ru-RU" sz="2000" dirty="0" err="1"/>
              <a:t>докір</a:t>
            </a:r>
            <a:r>
              <a:rPr lang="ru-RU" sz="2000" dirty="0"/>
              <a:t>, </a:t>
            </a:r>
            <a:r>
              <a:rPr lang="ru-RU" sz="2000" dirty="0" err="1"/>
              <a:t>закид</a:t>
            </a:r>
            <a:r>
              <a:rPr lang="ru-RU" sz="2000" dirty="0"/>
              <a:t>, </a:t>
            </a:r>
            <a:r>
              <a:rPr lang="ru-RU" sz="2000" dirty="0" err="1"/>
              <a:t>обурення</a:t>
            </a:r>
            <a:r>
              <a:rPr lang="ru-RU" sz="2000" dirty="0"/>
              <a:t>, </a:t>
            </a:r>
            <a:r>
              <a:rPr lang="ru-RU" sz="2000" dirty="0" err="1"/>
              <a:t>презирство</a:t>
            </a:r>
            <a:r>
              <a:rPr lang="ru-RU" sz="2000" dirty="0"/>
              <a:t>, </a:t>
            </a:r>
            <a:r>
              <a:rPr lang="ru-RU" sz="2000" dirty="0" err="1"/>
              <a:t>гнів</a:t>
            </a:r>
            <a:r>
              <a:rPr lang="ru-RU" sz="2000" dirty="0"/>
              <a:t>, </a:t>
            </a:r>
            <a:r>
              <a:rPr lang="ru-RU" sz="2000" dirty="0" err="1"/>
              <a:t>невдоволення</a:t>
            </a:r>
            <a:r>
              <a:rPr lang="ru-RU" sz="2000" dirty="0"/>
              <a:t>, досада, </a:t>
            </a:r>
            <a:r>
              <a:rPr lang="ru-RU" sz="2000" dirty="0" err="1"/>
              <a:t>співчуття</a:t>
            </a:r>
            <a:r>
              <a:rPr lang="ru-RU" sz="2000" dirty="0"/>
              <a:t>, </a:t>
            </a:r>
            <a:r>
              <a:rPr lang="ru-RU" sz="2000" dirty="0" err="1"/>
              <a:t>уболіваюся</a:t>
            </a:r>
            <a:r>
              <a:rPr lang="ru-RU" sz="2000" dirty="0"/>
              <a:t>, </a:t>
            </a:r>
            <a:r>
              <a:rPr lang="ru-RU" sz="2000" dirty="0" err="1"/>
              <a:t>кагазини</a:t>
            </a:r>
            <a:r>
              <a:rPr lang="ru-RU" sz="2000" dirty="0"/>
              <a:t>, </a:t>
            </a:r>
            <a:r>
              <a:rPr lang="ru-RU" sz="2000" dirty="0" err="1"/>
              <a:t>сумні</a:t>
            </a:r>
            <a:r>
              <a:rPr lang="ru-RU" sz="2000" dirty="0"/>
              <a:t>, </a:t>
            </a:r>
            <a:r>
              <a:rPr lang="ru-RU" sz="2000" dirty="0" err="1"/>
              <a:t>рішучість</a:t>
            </a:r>
            <a:r>
              <a:rPr lang="ru-RU" sz="2000" dirty="0"/>
              <a:t>, </a:t>
            </a:r>
            <a:r>
              <a:rPr lang="ru-RU" sz="2000" dirty="0" err="1"/>
              <a:t>відчай</a:t>
            </a:r>
            <a:r>
              <a:rPr lang="ru-RU" sz="2000" dirty="0"/>
              <a:t>, </a:t>
            </a:r>
            <a:r>
              <a:rPr lang="ru-RU" sz="2000" dirty="0" err="1"/>
              <a:t>безвихідь</a:t>
            </a:r>
            <a:r>
              <a:rPr lang="ru-RU" sz="2000" dirty="0"/>
              <a:t>, </a:t>
            </a:r>
            <a:r>
              <a:rPr lang="ru-RU" sz="2000" dirty="0" err="1"/>
              <a:t>певність</a:t>
            </a:r>
            <a:r>
              <a:rPr lang="ru-RU" sz="2000" dirty="0"/>
              <a:t>, </a:t>
            </a:r>
            <a:r>
              <a:rPr lang="ru-RU" sz="2000" dirty="0" err="1"/>
              <a:t>іронія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  <a:r>
              <a:rPr lang="ru-RU" sz="2000" dirty="0" err="1"/>
              <a:t>Сюди</a:t>
            </a:r>
            <a:r>
              <a:rPr lang="ru-RU" sz="2000" dirty="0"/>
              <a:t> належать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лексеми</a:t>
            </a:r>
            <a:r>
              <a:rPr lang="ru-RU" sz="2000" dirty="0"/>
              <a:t>: (а! е! і! О! у! ай! Ой! </a:t>
            </a:r>
            <a:r>
              <a:rPr lang="ru-RU" sz="2000" dirty="0" err="1"/>
              <a:t>ій</a:t>
            </a:r>
            <a:r>
              <a:rPr lang="ru-RU" sz="2000" dirty="0"/>
              <a:t>! Ах! </a:t>
            </a:r>
            <a:r>
              <a:rPr lang="ru-RU" sz="2000" dirty="0" err="1"/>
              <a:t>Ех</a:t>
            </a:r>
            <a:r>
              <a:rPr lang="ru-RU" sz="2000" dirty="0"/>
              <a:t>! Ох! Ух! </a:t>
            </a:r>
            <a:r>
              <a:rPr lang="ru-RU" sz="2000" dirty="0" err="1"/>
              <a:t>Ат</a:t>
            </a:r>
            <a:r>
              <a:rPr lang="ru-RU" sz="2000" dirty="0"/>
              <a:t>! </a:t>
            </a:r>
            <a:r>
              <a:rPr lang="ru-RU" sz="2000" dirty="0" err="1"/>
              <a:t>Ет</a:t>
            </a:r>
            <a:r>
              <a:rPr lang="ru-RU" sz="2000" dirty="0"/>
              <a:t>! </a:t>
            </a:r>
            <a:r>
              <a:rPr lang="ru-RU" sz="2000" dirty="0" err="1"/>
              <a:t>Іч</a:t>
            </a:r>
            <a:r>
              <a:rPr lang="ru-RU" sz="2000" dirty="0"/>
              <a:t>! Ба! </a:t>
            </a:r>
            <a:r>
              <a:rPr lang="ru-RU" sz="2000" dirty="0" err="1"/>
              <a:t>Гі</a:t>
            </a:r>
            <a:r>
              <a:rPr lang="ru-RU" sz="2000" dirty="0"/>
              <a:t>! </a:t>
            </a:r>
            <a:r>
              <a:rPr lang="ru-RU" sz="2000" dirty="0" err="1"/>
              <a:t>Тю</a:t>
            </a:r>
            <a:r>
              <a:rPr lang="ru-RU" sz="2000" dirty="0"/>
              <a:t>! Фе! Фу! Ха! </a:t>
            </a:r>
            <a:r>
              <a:rPr lang="ru-RU" sz="2000" dirty="0" err="1"/>
              <a:t>Хе</a:t>
            </a:r>
            <a:r>
              <a:rPr lang="ru-RU" sz="2000" dirty="0"/>
              <a:t>! Хо! Гай! </a:t>
            </a:r>
            <a:r>
              <a:rPr lang="ru-RU" sz="2000" dirty="0" err="1"/>
              <a:t>Пхі</a:t>
            </a:r>
            <a:r>
              <a:rPr lang="ru-RU" sz="2000" dirty="0"/>
              <a:t>! </a:t>
            </a:r>
            <a:r>
              <a:rPr lang="ru-RU" sz="2000" dirty="0" err="1"/>
              <a:t>Тьху</a:t>
            </a:r>
            <a:r>
              <a:rPr lang="ru-RU" sz="2000" dirty="0"/>
              <a:t>! </a:t>
            </a:r>
            <a:r>
              <a:rPr lang="ru-RU" sz="2000" dirty="0" err="1"/>
              <a:t>Матінко</a:t>
            </a:r>
            <a:r>
              <a:rPr lang="ru-RU" sz="2000" dirty="0"/>
              <a:t>! </a:t>
            </a:r>
            <a:r>
              <a:rPr lang="ru-RU" sz="2000" dirty="0" err="1"/>
              <a:t>Нене</a:t>
            </a:r>
            <a:r>
              <a:rPr lang="ru-RU" sz="2000" dirty="0"/>
              <a:t>! Боже! Господи! Леле! </a:t>
            </a:r>
            <a:r>
              <a:rPr lang="ru-RU" sz="2000" dirty="0" err="1"/>
              <a:t>Жах</a:t>
            </a:r>
            <a:r>
              <a:rPr lang="ru-RU" sz="2000" dirty="0"/>
              <a:t>! Страх! Слава! Хвала! Горе! </a:t>
            </a:r>
            <a:r>
              <a:rPr lang="ru-RU" sz="2000" dirty="0" err="1"/>
              <a:t>Біда</a:t>
            </a:r>
            <a:r>
              <a:rPr lang="ru-RU" sz="2000" dirty="0"/>
              <a:t>! Лихо! </a:t>
            </a:r>
            <a:r>
              <a:rPr lang="ru-RU" sz="2000" dirty="0" err="1"/>
              <a:t>Цур</a:t>
            </a:r>
            <a:r>
              <a:rPr lang="ru-RU" sz="2000" dirty="0"/>
              <a:t>! І под.) (див. </a:t>
            </a:r>
            <a:r>
              <a:rPr lang="ru-RU" sz="2000" dirty="0" err="1"/>
              <a:t>детальніше</a:t>
            </a:r>
            <a:r>
              <a:rPr lang="ru-RU" sz="2000" dirty="0"/>
              <a:t> </a:t>
            </a:r>
            <a:r>
              <a:rPr lang="ru-RU" sz="2000" dirty="0" err="1"/>
              <a:t>Олена</a:t>
            </a:r>
            <a:r>
              <a:rPr lang="ru-RU" sz="2000" dirty="0"/>
              <a:t> </a:t>
            </a:r>
            <a:r>
              <a:rPr lang="ru-RU" sz="2000" dirty="0" err="1"/>
              <a:t>Бетояско</a:t>
            </a:r>
            <a:r>
              <a:rPr lang="ru-RU" sz="2000" dirty="0"/>
              <a:t>, Катерина </a:t>
            </a:r>
            <a:r>
              <a:rPr lang="ru-RU" sz="2000" dirty="0" err="1"/>
              <a:t>Городенська</a:t>
            </a:r>
            <a:r>
              <a:rPr lang="ru-RU" sz="2000" dirty="0"/>
              <a:t>, </a:t>
            </a:r>
            <a:r>
              <a:rPr lang="ru-RU" sz="2000" dirty="0" err="1"/>
              <a:t>Віталій</a:t>
            </a:r>
            <a:r>
              <a:rPr lang="ru-RU" sz="2000" dirty="0"/>
              <a:t> </a:t>
            </a:r>
            <a:r>
              <a:rPr lang="ru-RU" sz="2000" dirty="0" err="1"/>
              <a:t>Русанівський</a:t>
            </a:r>
            <a:r>
              <a:rPr lang="ru-RU" sz="2000" dirty="0"/>
              <a:t>, </a:t>
            </a:r>
            <a:r>
              <a:rPr lang="ru-RU" sz="2000" dirty="0" err="1"/>
              <a:t>Граматика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. - К., 1993. - С. 324-325).</a:t>
            </a:r>
          </a:p>
          <a:p>
            <a:pPr marL="0" indent="0">
              <a:buNone/>
            </a:pPr>
            <a:r>
              <a:rPr lang="ru-RU" sz="2000" dirty="0" err="1"/>
              <a:t>Емоційні</a:t>
            </a:r>
            <a:r>
              <a:rPr lang="ru-RU" sz="2000" dirty="0"/>
              <a:t> </a:t>
            </a:r>
            <a:r>
              <a:rPr lang="ru-RU" sz="2000" dirty="0" err="1"/>
              <a:t>вигуки</a:t>
            </a:r>
            <a:r>
              <a:rPr lang="ru-RU" sz="2000" dirty="0"/>
              <a:t> </a:t>
            </a:r>
            <a:r>
              <a:rPr lang="ru-RU" sz="2000" dirty="0" err="1"/>
              <a:t>бувають</a:t>
            </a:r>
            <a:r>
              <a:rPr lang="ru-RU" sz="2000" dirty="0"/>
              <a:t> </a:t>
            </a:r>
            <a:r>
              <a:rPr lang="ru-RU" sz="2000" dirty="0" err="1"/>
              <a:t>однозначними</a:t>
            </a:r>
            <a:r>
              <a:rPr lang="ru-RU" sz="2000" dirty="0"/>
              <a:t> і </a:t>
            </a:r>
            <a:r>
              <a:rPr lang="ru-RU" sz="2000" dirty="0" err="1"/>
              <a:t>багатозначними</a:t>
            </a:r>
            <a:r>
              <a:rPr lang="ru-RU" sz="2000" dirty="0"/>
              <a:t>. Тому </a:t>
            </a:r>
            <a:r>
              <a:rPr lang="ru-RU" sz="2000" dirty="0" err="1"/>
              <a:t>їхнє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виявляється</a:t>
            </a:r>
            <a:r>
              <a:rPr lang="ru-RU" sz="2000" dirty="0"/>
              <a:t>  в </a:t>
            </a:r>
            <a:r>
              <a:rPr lang="ru-RU" sz="2000" dirty="0" err="1"/>
              <a:t>тексті</a:t>
            </a:r>
            <a:r>
              <a:rPr lang="ru-RU" sz="2000" dirty="0"/>
              <a:t>. </a:t>
            </a:r>
            <a:r>
              <a:rPr lang="ru-RU" sz="2000" dirty="0" err="1"/>
              <a:t>Наприклад</a:t>
            </a:r>
            <a:r>
              <a:rPr lang="ru-RU" sz="2000" dirty="0"/>
              <a:t>: О горе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вроджені</a:t>
            </a:r>
            <a:r>
              <a:rPr lang="ru-RU" sz="2000" dirty="0"/>
              <a:t> в </a:t>
            </a:r>
            <a:r>
              <a:rPr lang="ru-RU" sz="2000" dirty="0" err="1"/>
              <a:t>темниці</a:t>
            </a:r>
            <a:r>
              <a:rPr lang="ru-RU" sz="2000" dirty="0"/>
              <a:t>; Ой лихо! Ой горе! Ой боже! ой </a:t>
            </a:r>
            <a:r>
              <a:rPr lang="ru-RU" sz="2000" dirty="0" err="1"/>
              <a:t>леле</a:t>
            </a:r>
            <a:r>
              <a:rPr lang="ru-RU" sz="2000" dirty="0"/>
              <a:t>!; Ох, </a:t>
            </a:r>
            <a:r>
              <a:rPr lang="ru-RU" sz="2000" dirty="0" err="1"/>
              <a:t>зійди</a:t>
            </a:r>
            <a:r>
              <a:rPr lang="ru-RU" sz="2000" dirty="0"/>
              <a:t>, моя </a:t>
            </a:r>
            <a:r>
              <a:rPr lang="ru-RU" sz="2000" dirty="0" err="1"/>
              <a:t>зіронько</a:t>
            </a:r>
            <a:r>
              <a:rPr lang="ru-RU" sz="2000" dirty="0"/>
              <a:t> </a:t>
            </a:r>
            <a:r>
              <a:rPr lang="ru-RU" sz="2000" dirty="0" err="1"/>
              <a:t>лагідна</a:t>
            </a:r>
            <a:r>
              <a:rPr lang="ru-RU" sz="2000" dirty="0"/>
              <a:t>! Ох, </a:t>
            </a:r>
            <a:r>
              <a:rPr lang="ru-RU" sz="2000" dirty="0" err="1"/>
              <a:t>чого</a:t>
            </a:r>
            <a:r>
              <a:rPr lang="ru-RU" sz="2000" dirty="0"/>
              <a:t> моя </a:t>
            </a:r>
            <a:r>
              <a:rPr lang="ru-RU" sz="2000" dirty="0" err="1"/>
              <a:t>зіронька</a:t>
            </a:r>
            <a:r>
              <a:rPr lang="ru-RU" sz="2000" dirty="0"/>
              <a:t> плаче? (Леся </a:t>
            </a:r>
            <a:r>
              <a:rPr lang="ru-RU" sz="2000" dirty="0" err="1"/>
              <a:t>Українка</a:t>
            </a:r>
            <a:r>
              <a:rPr lang="ru-RU" sz="2000" dirty="0"/>
              <a:t>).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9" y="1714499"/>
            <a:ext cx="3417372" cy="36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120" y="304800"/>
            <a:ext cx="11521439" cy="619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Спонукальними</a:t>
            </a:r>
            <a:r>
              <a:rPr lang="ru-RU" sz="2000" dirty="0"/>
              <a:t> (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наказово-спонукальними</a:t>
            </a:r>
            <a:r>
              <a:rPr lang="ru-RU" sz="2000" dirty="0"/>
              <a:t>,  </a:t>
            </a:r>
            <a:r>
              <a:rPr lang="ru-RU" sz="2000" dirty="0" err="1"/>
              <a:t>імперативними</a:t>
            </a:r>
            <a:r>
              <a:rPr lang="ru-RU" sz="2000" dirty="0"/>
              <a:t>, </a:t>
            </a:r>
            <a:r>
              <a:rPr lang="ru-RU" sz="2000" dirty="0" err="1"/>
              <a:t>вигуками</a:t>
            </a:r>
            <a:r>
              <a:rPr lang="ru-RU" sz="2000" dirty="0"/>
              <a:t> </a:t>
            </a:r>
            <a:r>
              <a:rPr lang="ru-RU" sz="2000" dirty="0" err="1"/>
              <a:t>волевиявлення</a:t>
            </a:r>
            <a:r>
              <a:rPr lang="ru-RU" sz="2000" dirty="0"/>
              <a:t>)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вигуки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виражають</a:t>
            </a:r>
            <a:r>
              <a:rPr lang="ru-RU" sz="2000" dirty="0"/>
              <a:t> </a:t>
            </a:r>
            <a:r>
              <a:rPr lang="ru-RU" sz="2000" dirty="0" err="1"/>
              <a:t>спонукання</a:t>
            </a:r>
            <a:r>
              <a:rPr lang="ru-RU" sz="2000" dirty="0"/>
              <a:t>, наказ, </a:t>
            </a:r>
            <a:r>
              <a:rPr lang="ru-RU" sz="2000" dirty="0" err="1"/>
              <a:t>розпорядження</a:t>
            </a:r>
            <a:r>
              <a:rPr lang="ru-RU" sz="2000" dirty="0"/>
              <a:t>, </a:t>
            </a:r>
            <a:r>
              <a:rPr lang="ru-RU" sz="2000" dirty="0" err="1"/>
              <a:t>заклик</a:t>
            </a:r>
            <a:r>
              <a:rPr lang="ru-RU" sz="2000" dirty="0"/>
              <a:t>, </a:t>
            </a:r>
            <a:r>
              <a:rPr lang="ru-RU" sz="2000" dirty="0" err="1"/>
              <a:t>заохочення</a:t>
            </a:r>
            <a:r>
              <a:rPr lang="ru-RU" sz="2000" dirty="0"/>
              <a:t> до </a:t>
            </a:r>
            <a:r>
              <a:rPr lang="ru-RU" sz="2000" dirty="0" err="1"/>
              <a:t>дії</a:t>
            </a:r>
            <a:r>
              <a:rPr lang="ru-RU" sz="2000" dirty="0"/>
              <a:t> та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волевиявлення</a:t>
            </a:r>
            <a:r>
              <a:rPr lang="ru-RU" sz="2000" dirty="0"/>
              <a:t> </a:t>
            </a:r>
            <a:r>
              <a:rPr lang="ru-RU" sz="2000" dirty="0" err="1"/>
              <a:t>мовця</a:t>
            </a:r>
            <a:r>
              <a:rPr lang="ru-RU" sz="2000" dirty="0"/>
              <a:t>. До них належать </a:t>
            </a:r>
            <a:r>
              <a:rPr lang="ru-RU" sz="2000" dirty="0" err="1"/>
              <a:t>вигуки</a:t>
            </a:r>
            <a:r>
              <a:rPr lang="ru-RU" sz="2000" dirty="0"/>
              <a:t>: гей! Но! </a:t>
            </a:r>
            <a:r>
              <a:rPr lang="ru-RU" sz="2000" dirty="0" err="1"/>
              <a:t>тпрр</a:t>
            </a:r>
            <a:r>
              <a:rPr lang="ru-RU" sz="2000" dirty="0"/>
              <a:t>! </a:t>
            </a:r>
            <a:r>
              <a:rPr lang="ru-RU" sz="2000" dirty="0" err="1"/>
              <a:t>Гиля</a:t>
            </a:r>
            <a:r>
              <a:rPr lang="ru-RU" sz="2000" dirty="0"/>
              <a:t>! </a:t>
            </a:r>
            <a:r>
              <a:rPr lang="ru-RU" sz="2000" dirty="0" err="1"/>
              <a:t>Киш</a:t>
            </a:r>
            <a:r>
              <a:rPr lang="ru-RU" sz="2000" dirty="0"/>
              <a:t>! </a:t>
            </a:r>
            <a:r>
              <a:rPr lang="ru-RU" sz="2000" dirty="0" err="1"/>
              <a:t>Прісь</a:t>
            </a:r>
            <a:r>
              <a:rPr lang="ru-RU" sz="2000" dirty="0"/>
              <a:t>! </a:t>
            </a:r>
            <a:r>
              <a:rPr lang="ru-RU" sz="2000" dirty="0" err="1"/>
              <a:t>Вйо</a:t>
            </a:r>
            <a:r>
              <a:rPr lang="ru-RU" sz="2000" dirty="0"/>
              <a:t>! </a:t>
            </a:r>
            <a:r>
              <a:rPr lang="ru-RU" sz="2000" dirty="0" err="1"/>
              <a:t>Геть</a:t>
            </a:r>
            <a:r>
              <a:rPr lang="ru-RU" sz="2000" dirty="0"/>
              <a:t>! </a:t>
            </a:r>
            <a:r>
              <a:rPr lang="ru-RU" sz="2000" dirty="0" err="1"/>
              <a:t>годі</a:t>
            </a:r>
            <a:r>
              <a:rPr lang="ru-RU" sz="2000" dirty="0"/>
              <a:t>! </a:t>
            </a:r>
            <a:r>
              <a:rPr lang="ru-RU" sz="2000" dirty="0" err="1"/>
              <a:t>Цить</a:t>
            </a:r>
            <a:r>
              <a:rPr lang="ru-RU" sz="2000" dirty="0"/>
              <a:t>! </a:t>
            </a:r>
            <a:r>
              <a:rPr lang="ru-RU" sz="2000" dirty="0" err="1"/>
              <a:t>Гайда</a:t>
            </a:r>
            <a:r>
              <a:rPr lang="ru-RU" sz="2000" dirty="0"/>
              <a:t>! </a:t>
            </a:r>
            <a:r>
              <a:rPr lang="ru-RU" sz="2000" dirty="0" err="1"/>
              <a:t>Досить</a:t>
            </a:r>
            <a:r>
              <a:rPr lang="ru-RU" sz="2000" dirty="0"/>
              <a:t>! Тсс! </a:t>
            </a:r>
            <a:r>
              <a:rPr lang="ru-RU" sz="2000" dirty="0" err="1"/>
              <a:t>Соб</a:t>
            </a:r>
            <a:r>
              <a:rPr lang="ru-RU" sz="2000" dirty="0"/>
              <a:t>! </a:t>
            </a:r>
            <a:r>
              <a:rPr lang="ru-RU" sz="2000" dirty="0" err="1"/>
              <a:t>Сабе</a:t>
            </a:r>
            <a:r>
              <a:rPr lang="ru-RU" sz="2000" dirty="0"/>
              <a:t>! </a:t>
            </a:r>
            <a:r>
              <a:rPr lang="ru-RU" sz="2000" dirty="0" err="1"/>
              <a:t>Нумо</a:t>
            </a:r>
            <a:r>
              <a:rPr lang="ru-RU" sz="2000" dirty="0"/>
              <a:t>! </a:t>
            </a:r>
            <a:r>
              <a:rPr lang="ru-RU" sz="2000" dirty="0" err="1"/>
              <a:t>Ану</a:t>
            </a:r>
            <a:r>
              <a:rPr lang="ru-RU" sz="2000" dirty="0"/>
              <a:t>! Баста! Шабаш! </a:t>
            </a:r>
            <a:r>
              <a:rPr lang="ru-RU" sz="2000" dirty="0" err="1"/>
              <a:t>наприклад</a:t>
            </a:r>
            <a:r>
              <a:rPr lang="ru-RU" sz="2000" dirty="0"/>
              <a:t>: </a:t>
            </a:r>
            <a:r>
              <a:rPr lang="ru-RU" sz="2000" dirty="0" err="1"/>
              <a:t>Гайда</a:t>
            </a:r>
            <a:r>
              <a:rPr lang="ru-RU" sz="2000" dirty="0"/>
              <a:t> в </a:t>
            </a:r>
            <a:r>
              <a:rPr lang="ru-RU" sz="2000" dirty="0" err="1"/>
              <a:t>Україну</a:t>
            </a:r>
            <a:r>
              <a:rPr lang="ru-RU" sz="2000" dirty="0"/>
              <a:t>!; </a:t>
            </a:r>
            <a:r>
              <a:rPr lang="ru-RU" sz="2000" dirty="0" err="1"/>
              <a:t>Ануте</a:t>
            </a:r>
            <a:r>
              <a:rPr lang="ru-RU" sz="2000" dirty="0"/>
              <a:t>, </a:t>
            </a:r>
            <a:r>
              <a:rPr lang="ru-RU" sz="2000" dirty="0" err="1"/>
              <a:t>хлоп’ята</a:t>
            </a:r>
            <a:r>
              <a:rPr lang="ru-RU" sz="2000" dirty="0"/>
              <a:t> … </a:t>
            </a:r>
            <a:r>
              <a:rPr lang="ru-RU" sz="2000" dirty="0" err="1"/>
              <a:t>Ходім</a:t>
            </a:r>
            <a:r>
              <a:rPr lang="ru-RU" sz="2000" dirty="0"/>
              <a:t> </a:t>
            </a:r>
            <a:r>
              <a:rPr lang="ru-RU" sz="2000" dirty="0" err="1"/>
              <a:t>погуляти</a:t>
            </a:r>
            <a:r>
              <a:rPr lang="ru-RU" sz="2000" dirty="0"/>
              <a:t>! (Т. Шевченко); </a:t>
            </a:r>
            <a:r>
              <a:rPr lang="ru-RU" sz="2000" dirty="0" err="1"/>
              <a:t>Гетьте</a:t>
            </a:r>
            <a:r>
              <a:rPr lang="ru-RU" sz="2000" dirty="0"/>
              <a:t>, </a:t>
            </a:r>
            <a:r>
              <a:rPr lang="ru-RU" sz="2000" dirty="0" err="1"/>
              <a:t>думи</a:t>
            </a:r>
            <a:r>
              <a:rPr lang="ru-RU" sz="2000" dirty="0"/>
              <a:t>, </a:t>
            </a:r>
            <a:r>
              <a:rPr lang="ru-RU" sz="2000" dirty="0" err="1"/>
              <a:t>ви</a:t>
            </a:r>
            <a:r>
              <a:rPr lang="ru-RU" sz="2000" dirty="0"/>
              <a:t> хмари </a:t>
            </a:r>
            <a:r>
              <a:rPr lang="ru-RU" sz="2000" dirty="0" err="1"/>
              <a:t>осінні</a:t>
            </a:r>
            <a:r>
              <a:rPr lang="ru-RU" sz="2000" dirty="0"/>
              <a:t>! </a:t>
            </a:r>
            <a:r>
              <a:rPr lang="ru-RU" sz="2000" dirty="0" err="1"/>
              <a:t>Бійся</a:t>
            </a:r>
            <a:r>
              <a:rPr lang="ru-RU" sz="2000" dirty="0"/>
              <a:t> бога, </a:t>
            </a:r>
            <a:r>
              <a:rPr lang="ru-RU" sz="2000" dirty="0" err="1"/>
              <a:t>милий</a:t>
            </a:r>
            <a:r>
              <a:rPr lang="ru-RU" sz="2000" dirty="0"/>
              <a:t> побратиме!; Дай же, боже, нам! </a:t>
            </a:r>
            <a:r>
              <a:rPr lang="ru-RU" sz="2000" dirty="0" err="1"/>
              <a:t>Щасливо</a:t>
            </a:r>
            <a:r>
              <a:rPr lang="ru-RU" sz="2000" dirty="0"/>
              <a:t>! (Леся </a:t>
            </a:r>
            <a:r>
              <a:rPr lang="ru-RU" sz="2000" dirty="0" err="1"/>
              <a:t>Українка</a:t>
            </a:r>
            <a:r>
              <a:rPr lang="ru-RU" sz="2000" dirty="0"/>
              <a:t>).</a:t>
            </a:r>
          </a:p>
          <a:p>
            <a:pPr marL="0" indent="0">
              <a:buNone/>
            </a:pPr>
            <a:r>
              <a:rPr lang="ru-RU" sz="2000" b="1" dirty="0" err="1"/>
              <a:t>Апелятивними</a:t>
            </a:r>
            <a:r>
              <a:rPr lang="ru-RU" sz="2000" dirty="0"/>
              <a:t> (</a:t>
            </a:r>
            <a:r>
              <a:rPr lang="ru-RU" sz="2000" dirty="0" err="1"/>
              <a:t>від</a:t>
            </a:r>
            <a:r>
              <a:rPr lang="ru-RU" sz="2000" dirty="0"/>
              <a:t> лат. </a:t>
            </a:r>
            <a:r>
              <a:rPr lang="en-US" sz="2000" dirty="0"/>
              <a:t>Appellation «</a:t>
            </a:r>
            <a:r>
              <a:rPr lang="ru-RU" sz="2000" dirty="0" err="1"/>
              <a:t>звертання</a:t>
            </a:r>
            <a:r>
              <a:rPr lang="ru-RU" sz="2000" dirty="0"/>
              <a:t>»)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вигуки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виражають</a:t>
            </a:r>
            <a:r>
              <a:rPr lang="ru-RU" sz="2000" dirty="0"/>
              <a:t> </a:t>
            </a:r>
            <a:r>
              <a:rPr lang="ru-RU" sz="2000" dirty="0" err="1"/>
              <a:t>звертання</a:t>
            </a:r>
            <a:r>
              <a:rPr lang="ru-RU" sz="2000" dirty="0"/>
              <a:t> </a:t>
            </a:r>
            <a:r>
              <a:rPr lang="ru-RU" sz="2000" dirty="0" err="1"/>
              <a:t>мовця</a:t>
            </a:r>
            <a:r>
              <a:rPr lang="ru-RU" sz="2000" dirty="0"/>
              <a:t> до </a:t>
            </a:r>
            <a:r>
              <a:rPr lang="ru-RU" sz="2000" dirty="0" err="1"/>
              <a:t>співбесідника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привернути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. До них належать: ей! </a:t>
            </a:r>
            <a:r>
              <a:rPr lang="ru-RU" sz="2000" dirty="0" err="1"/>
              <a:t>Гов</a:t>
            </a:r>
            <a:r>
              <a:rPr lang="ru-RU" sz="2000" dirty="0"/>
              <a:t>! </a:t>
            </a:r>
            <a:r>
              <a:rPr lang="ru-RU" sz="2000" dirty="0" err="1"/>
              <a:t>Агов</a:t>
            </a:r>
            <a:r>
              <a:rPr lang="ru-RU" sz="2000" dirty="0"/>
              <a:t>! Алло! Ау! Гей! </a:t>
            </a:r>
            <a:r>
              <a:rPr lang="ru-RU" sz="2000" dirty="0" err="1"/>
              <a:t>Агей</a:t>
            </a:r>
            <a:r>
              <a:rPr lang="ru-RU" sz="2000" dirty="0"/>
              <a:t>! </a:t>
            </a:r>
            <a:r>
              <a:rPr lang="ru-RU" sz="2000" dirty="0" err="1"/>
              <a:t>Наприклад</a:t>
            </a:r>
            <a:r>
              <a:rPr lang="ru-RU" sz="2000" dirty="0"/>
              <a:t>: Гей, </a:t>
            </a:r>
            <a:r>
              <a:rPr lang="ru-RU" sz="2000" dirty="0" err="1"/>
              <a:t>ви</a:t>
            </a:r>
            <a:r>
              <a:rPr lang="ru-RU" sz="2000" dirty="0"/>
              <a:t>, </a:t>
            </a:r>
            <a:r>
              <a:rPr lang="ru-RU" sz="2000" dirty="0" err="1"/>
              <a:t>раби</a:t>
            </a:r>
            <a:r>
              <a:rPr lang="ru-RU" sz="2000" dirty="0"/>
              <a:t>, </a:t>
            </a:r>
            <a:r>
              <a:rPr lang="ru-RU" sz="2000" dirty="0" err="1"/>
              <a:t>візьміть</a:t>
            </a:r>
            <a:r>
              <a:rPr lang="ru-RU" sz="2000" dirty="0"/>
              <a:t> </a:t>
            </a:r>
            <a:r>
              <a:rPr lang="ru-RU" sz="2000" dirty="0" err="1"/>
              <a:t>сього</a:t>
            </a:r>
            <a:r>
              <a:rPr lang="ru-RU" sz="2000" dirty="0"/>
              <a:t> </a:t>
            </a:r>
            <a:r>
              <a:rPr lang="ru-RU" sz="2000" dirty="0" err="1"/>
              <a:t>співця</a:t>
            </a:r>
            <a:r>
              <a:rPr lang="ru-RU" sz="2000" dirty="0"/>
              <a:t>!; Ей, я лиха не </a:t>
            </a:r>
            <a:r>
              <a:rPr lang="ru-RU" sz="2000" dirty="0" err="1"/>
              <a:t>боюся</a:t>
            </a:r>
            <a:r>
              <a:rPr lang="ru-RU" sz="2000" dirty="0"/>
              <a:t>! (Леся </a:t>
            </a:r>
            <a:r>
              <a:rPr lang="ru-RU" sz="2000" dirty="0" err="1"/>
              <a:t>Українка</a:t>
            </a:r>
            <a:r>
              <a:rPr lang="ru-RU" sz="2000" dirty="0"/>
              <a:t>). До </a:t>
            </a:r>
            <a:r>
              <a:rPr lang="ru-RU" sz="2000" dirty="0" err="1"/>
              <a:t>апелятивних</a:t>
            </a:r>
            <a:r>
              <a:rPr lang="ru-RU" sz="2000" dirty="0"/>
              <a:t> </a:t>
            </a:r>
            <a:r>
              <a:rPr lang="ru-RU" sz="2000" dirty="0" err="1"/>
              <a:t>відносять</a:t>
            </a:r>
            <a:r>
              <a:rPr lang="ru-RU" sz="2000" dirty="0"/>
              <a:t> </a:t>
            </a:r>
            <a:r>
              <a:rPr lang="ru-RU" sz="2000" dirty="0" err="1"/>
              <a:t>вигуки</a:t>
            </a:r>
            <a:r>
              <a:rPr lang="ru-RU" sz="2000" dirty="0"/>
              <a:t>,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 кличе до себе </a:t>
            </a:r>
            <a:r>
              <a:rPr lang="ru-RU" sz="2000" dirty="0" err="1"/>
              <a:t>птахів</a:t>
            </a:r>
            <a:r>
              <a:rPr lang="ru-RU" sz="2000" dirty="0"/>
              <a:t>, </a:t>
            </a:r>
            <a:r>
              <a:rPr lang="ru-RU" sz="2000" dirty="0" err="1"/>
              <a:t>тварин</a:t>
            </a:r>
            <a:r>
              <a:rPr lang="ru-RU" sz="2000" dirty="0"/>
              <a:t>: </a:t>
            </a:r>
            <a:r>
              <a:rPr lang="ru-RU" sz="2000" dirty="0" err="1"/>
              <a:t>гулі</a:t>
            </a:r>
            <a:r>
              <a:rPr lang="ru-RU" sz="2000" dirty="0"/>
              <a:t>!-</a:t>
            </a:r>
            <a:r>
              <a:rPr lang="ru-RU" sz="2000" dirty="0" err="1"/>
              <a:t>гулі</a:t>
            </a:r>
            <a:r>
              <a:rPr lang="ru-RU" sz="2000" dirty="0"/>
              <a:t>!-</a:t>
            </a:r>
            <a:r>
              <a:rPr lang="ru-RU" sz="2000" dirty="0" err="1"/>
              <a:t>гулі</a:t>
            </a:r>
            <a:r>
              <a:rPr lang="ru-RU" sz="2000" dirty="0"/>
              <a:t>!, </a:t>
            </a:r>
            <a:r>
              <a:rPr lang="ru-RU" sz="2000" dirty="0" err="1"/>
              <a:t>ціп</a:t>
            </a:r>
            <a:r>
              <a:rPr lang="ru-RU" sz="2000" dirty="0"/>
              <a:t>!-</a:t>
            </a:r>
            <a:r>
              <a:rPr lang="ru-RU" sz="2000" dirty="0" err="1"/>
              <a:t>ціп</a:t>
            </a:r>
            <a:r>
              <a:rPr lang="ru-RU" sz="2000" dirty="0"/>
              <a:t>!-</a:t>
            </a:r>
            <a:r>
              <a:rPr lang="ru-RU" sz="2000" dirty="0" err="1"/>
              <a:t>ціп</a:t>
            </a:r>
            <a:r>
              <a:rPr lang="ru-RU" sz="2000" dirty="0"/>
              <a:t>!, гусь!-гусь!-гусь!, </a:t>
            </a:r>
            <a:r>
              <a:rPr lang="ru-RU" sz="2000" dirty="0" err="1"/>
              <a:t>паць</a:t>
            </a:r>
            <a:r>
              <a:rPr lang="ru-RU" sz="2000" dirty="0"/>
              <a:t>!-</a:t>
            </a:r>
            <a:r>
              <a:rPr lang="ru-RU" sz="2000" dirty="0" err="1"/>
              <a:t>паць</a:t>
            </a:r>
            <a:r>
              <a:rPr lang="ru-RU" sz="2000" dirty="0"/>
              <a:t>!-</a:t>
            </a:r>
            <a:r>
              <a:rPr lang="ru-RU" sz="2000" dirty="0" err="1"/>
              <a:t>паць</a:t>
            </a:r>
            <a:r>
              <a:rPr lang="ru-RU" sz="2000" dirty="0"/>
              <a:t>!, </a:t>
            </a:r>
            <a:r>
              <a:rPr lang="ru-RU" sz="2000" dirty="0" err="1"/>
              <a:t>киць</a:t>
            </a:r>
            <a:r>
              <a:rPr lang="ru-RU" sz="2000" dirty="0"/>
              <a:t>!-</a:t>
            </a:r>
            <a:r>
              <a:rPr lang="ru-RU" sz="2000" dirty="0" err="1"/>
              <a:t>киць</a:t>
            </a:r>
            <a:r>
              <a:rPr lang="ru-RU" sz="2000" dirty="0"/>
              <a:t>!-</a:t>
            </a:r>
            <a:r>
              <a:rPr lang="ru-RU" sz="2000" dirty="0" err="1"/>
              <a:t>киць</a:t>
            </a:r>
            <a:r>
              <a:rPr lang="ru-RU" sz="2000" dirty="0"/>
              <a:t>!</a:t>
            </a:r>
          </a:p>
          <a:p>
            <a:pPr marL="0" indent="0">
              <a:buNone/>
            </a:pPr>
            <a:r>
              <a:rPr lang="ru-RU" sz="2000" b="1" dirty="0" err="1"/>
              <a:t>Етикетними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вигуки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виражають</a:t>
            </a:r>
            <a:r>
              <a:rPr lang="ru-RU" sz="2000" dirty="0"/>
              <a:t> </a:t>
            </a:r>
            <a:r>
              <a:rPr lang="ru-RU" sz="2000" dirty="0" err="1"/>
              <a:t>привітання</a:t>
            </a:r>
            <a:r>
              <a:rPr lang="ru-RU" sz="2000" dirty="0"/>
              <a:t>, </a:t>
            </a:r>
            <a:r>
              <a:rPr lang="ru-RU" sz="2000" dirty="0" err="1"/>
              <a:t>подяку</a:t>
            </a:r>
            <a:r>
              <a:rPr lang="ru-RU" sz="2000" dirty="0"/>
              <a:t>, </a:t>
            </a:r>
            <a:r>
              <a:rPr lang="ru-RU" sz="2000" dirty="0" err="1"/>
              <a:t>прохання</a:t>
            </a:r>
            <a:r>
              <a:rPr lang="ru-RU" sz="2000" dirty="0"/>
              <a:t>, </a:t>
            </a:r>
            <a:r>
              <a:rPr lang="ru-RU" sz="2000" dirty="0" err="1"/>
              <a:t>побажання</a:t>
            </a:r>
            <a:r>
              <a:rPr lang="ru-RU" sz="2000" dirty="0"/>
              <a:t>, </a:t>
            </a:r>
            <a:r>
              <a:rPr lang="ru-RU" sz="2000" dirty="0" err="1"/>
              <a:t>прощання</a:t>
            </a:r>
            <a:r>
              <a:rPr lang="ru-RU" sz="2000" dirty="0"/>
              <a:t>, </a:t>
            </a:r>
            <a:r>
              <a:rPr lang="ru-RU" sz="2000" dirty="0" err="1"/>
              <a:t>пробачення</a:t>
            </a:r>
            <a:r>
              <a:rPr lang="ru-RU" sz="2000" dirty="0"/>
              <a:t>, </a:t>
            </a:r>
            <a:r>
              <a:rPr lang="ru-RU" sz="2000" dirty="0" err="1"/>
              <a:t>божіння</a:t>
            </a:r>
            <a:r>
              <a:rPr lang="ru-RU" sz="2000" dirty="0"/>
              <a:t>. </a:t>
            </a:r>
            <a:r>
              <a:rPr lang="ru-RU" sz="2000" dirty="0" err="1"/>
              <a:t>Сюди</a:t>
            </a:r>
            <a:r>
              <a:rPr lang="ru-RU" sz="2000" dirty="0"/>
              <a:t> </a:t>
            </a:r>
            <a:r>
              <a:rPr lang="ru-RU" sz="2000" dirty="0" err="1"/>
              <a:t>відносять</a:t>
            </a:r>
            <a:r>
              <a:rPr lang="ru-RU" sz="2000" dirty="0"/>
              <a:t>: </a:t>
            </a:r>
            <a:r>
              <a:rPr lang="ru-RU" sz="2000" dirty="0" err="1"/>
              <a:t>Привіт</a:t>
            </a:r>
            <a:r>
              <a:rPr lang="ru-RU" sz="2000" dirty="0"/>
              <a:t>! </a:t>
            </a:r>
            <a:r>
              <a:rPr lang="ru-RU" sz="2000" dirty="0" err="1"/>
              <a:t>Здрастуйте</a:t>
            </a:r>
            <a:r>
              <a:rPr lang="ru-RU" sz="2000" dirty="0"/>
              <a:t>! </a:t>
            </a:r>
            <a:r>
              <a:rPr lang="ru-RU" sz="2000" dirty="0" err="1"/>
              <a:t>Добридень</a:t>
            </a:r>
            <a:r>
              <a:rPr lang="ru-RU" sz="2000" dirty="0"/>
              <a:t>! </a:t>
            </a:r>
            <a:r>
              <a:rPr lang="ru-RU" sz="2000" dirty="0" err="1"/>
              <a:t>Здоровенькі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! </a:t>
            </a:r>
            <a:r>
              <a:rPr lang="ru-RU" sz="2000" dirty="0" err="1"/>
              <a:t>Щасливо</a:t>
            </a:r>
            <a:r>
              <a:rPr lang="ru-RU" sz="2000" dirty="0"/>
              <a:t>! До </a:t>
            </a:r>
            <a:r>
              <a:rPr lang="ru-RU" sz="2000" dirty="0" err="1"/>
              <a:t>побачення</a:t>
            </a:r>
            <a:r>
              <a:rPr lang="ru-RU" sz="2000" dirty="0"/>
              <a:t>! </a:t>
            </a:r>
            <a:r>
              <a:rPr lang="en-US" sz="2000" dirty="0"/>
              <a:t>Ha </a:t>
            </a:r>
            <a:r>
              <a:rPr lang="ru-RU" sz="2000" dirty="0" err="1"/>
              <a:t>добраніч</a:t>
            </a:r>
            <a:r>
              <a:rPr lang="ru-RU" sz="2000" dirty="0"/>
              <a:t>! </a:t>
            </a:r>
            <a:r>
              <a:rPr lang="ru-RU" sz="2000" dirty="0" err="1"/>
              <a:t>Дякую</a:t>
            </a:r>
            <a:r>
              <a:rPr lang="ru-RU" sz="2000" dirty="0"/>
              <a:t>! Смачного! </a:t>
            </a:r>
            <a:r>
              <a:rPr lang="ru-RU" sz="2000" dirty="0" err="1"/>
              <a:t>Спасибі</a:t>
            </a:r>
            <a:r>
              <a:rPr lang="ru-RU" sz="2000" dirty="0"/>
              <a:t>! </a:t>
            </a:r>
            <a:r>
              <a:rPr lang="ru-RU" sz="2000" dirty="0" err="1"/>
              <a:t>Вибачте</a:t>
            </a:r>
            <a:r>
              <a:rPr lang="ru-RU" sz="2000" dirty="0"/>
              <a:t>! </a:t>
            </a:r>
            <a:r>
              <a:rPr lang="ru-RU" sz="2000" dirty="0" err="1"/>
              <a:t>Їй</a:t>
            </a:r>
            <a:r>
              <a:rPr lang="ru-RU" sz="2000" dirty="0"/>
              <a:t>-богу!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64</TotalTime>
  <Words>2598</Words>
  <Application>Microsoft Office PowerPoint</Application>
  <PresentationFormat>Широкоэкранный</PresentationFormat>
  <Paragraphs>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Небеса</vt:lpstr>
      <vt:lpstr>Інтер’єктиви</vt:lpstr>
      <vt:lpstr>План </vt:lpstr>
      <vt:lpstr>Література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Інтер’єктиви</dc:title>
  <dc:creator>Admin</dc:creator>
  <cp:lastModifiedBy>Admin</cp:lastModifiedBy>
  <cp:revision>19</cp:revision>
  <dcterms:created xsi:type="dcterms:W3CDTF">2019-12-02T20:28:56Z</dcterms:created>
  <dcterms:modified xsi:type="dcterms:W3CDTF">2019-12-02T21:38:31Z</dcterms:modified>
</cp:coreProperties>
</file>