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55"/>
  </p:notesMasterIdLst>
  <p:sldIdLst>
    <p:sldId id="256" r:id="rId7"/>
    <p:sldId id="33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35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перемещения страницы щёлкните мышью</a:t>
            </a: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41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5F390C0-C1D6-47EC-8130-645C038291D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5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FE8EA80-F9A6-4C79-856D-7F7C5361463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5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2FDC98D-ECE9-4D54-BCFD-3D0DD904B2F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5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A87B9D6-F671-4C8E-9CFF-426D35D0453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EB064CF-DCC9-4C1B-8C51-E6717146EB8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FE1BA4F-3AFF-4015-A21A-7CBB0257C9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6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68858BE-1CA7-4B78-BF2E-D2D6A189264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08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7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CF7CDC0-B650-40D3-94DC-652C204A61E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842880" y="3093120"/>
            <a:ext cx="4663080" cy="8476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6100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121640" y="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206100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4121640" y="3582000"/>
            <a:ext cx="196236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685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123360" y="358200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123360" y="0"/>
            <a:ext cx="29743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0" y="3582000"/>
            <a:ext cx="6095520" cy="327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66680" y="4245480"/>
            <a:ext cx="8686440" cy="14644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800" b="0" strike="noStrike" spc="-1">
                <a:solidFill>
                  <a:srgbClr val="FFFFFF"/>
                </a:solidFill>
                <a:latin typeface="Cambria"/>
              </a:rPr>
              <a:t>Образец заголовка</a:t>
            </a:r>
            <a:endParaRPr lang="ru-RU" sz="4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508CB9C-B2BC-4010-93E3-255394845AB1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28.10.2024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DBE0551-CBC4-40CD-A3A5-6BFF79D43C3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Для правки текста заглавия щёлкните мышью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666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324480" y="1905120"/>
            <a:ext cx="4800240" cy="4271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  <a:p>
            <a:pPr marL="548640" lvl="1" indent="-228240">
              <a:lnSpc>
                <a:spcPct val="90000"/>
              </a:lnSpc>
              <a:spcBef>
                <a:spcPts val="11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Второй уровень</a:t>
            </a:r>
          </a:p>
          <a:p>
            <a:pPr marL="822960" lvl="2" indent="-22824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Третий уровень</a:t>
            </a:r>
          </a:p>
          <a:p>
            <a:pPr marL="1097280" lvl="3" indent="-182520">
              <a:lnSpc>
                <a:spcPct val="90000"/>
              </a:lnSpc>
              <a:spcBef>
                <a:spcPts val="799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Четвертый уровень</a:t>
            </a:r>
          </a:p>
          <a:p>
            <a:pPr marL="1325880" lvl="4" indent="-136800">
              <a:lnSpc>
                <a:spcPct val="90000"/>
              </a:lnSpc>
              <a:spcBef>
                <a:spcPts val="601"/>
              </a:spcBef>
              <a:buClr>
                <a:srgbClr val="D680A5"/>
              </a:buClr>
              <a:buSzPct val="90000"/>
              <a:buFont typeface="Arial"/>
              <a:buChar char="•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Пятый уровень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85132DB-E7F5-47B2-B94B-3C325AE61712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28.10.2024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AAC37B1-FCA7-4D41-8423-5E3EFF37B7FE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69920" y="4242960"/>
            <a:ext cx="8686440" cy="14626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8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48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066680" y="5733360"/>
            <a:ext cx="8686440" cy="438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66680" y="457560"/>
            <a:ext cx="10058040" cy="1188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dt"/>
          </p:nvPr>
        </p:nvSpPr>
        <p:spPr>
          <a:xfrm>
            <a:off x="106668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73557ED-EF01-42BA-BDC8-D4885DDA2E1F}" type="datetime1">
              <a:rPr lang="ru-RU" sz="1100" b="0" strike="noStrike" spc="-1">
                <a:solidFill>
                  <a:srgbClr val="595959"/>
                </a:solidFill>
                <a:latin typeface="Cambria"/>
              </a:rPr>
              <a:t>28.10.2024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ftr"/>
          </p:nvPr>
        </p:nvSpPr>
        <p:spPr>
          <a:xfrm>
            <a:off x="2422800" y="6400800"/>
            <a:ext cx="731484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sldNum"/>
          </p:nvPr>
        </p:nvSpPr>
        <p:spPr>
          <a:xfrm>
            <a:off x="10027800" y="6400800"/>
            <a:ext cx="1096920" cy="228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A266049-290A-404E-A763-E195E497E624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‹#›</a:t>
            </a:fld>
            <a:endParaRPr lang="ru-RU" sz="1100" b="0" strike="noStrike" spc="-1">
              <a:latin typeface="Times New Roman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595959"/>
                </a:solidFill>
                <a:latin typeface="Cambria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595959"/>
                </a:solidFill>
                <a:latin typeface="Cambria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595959"/>
                </a:solidFill>
                <a:latin typeface="Cambria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842880" y="3093120"/>
            <a:ext cx="4663080" cy="18284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0" strike="noStrike" spc="-1">
                <a:solidFill>
                  <a:srgbClr val="972F57"/>
                </a:solidFill>
                <a:latin typeface="Cambria"/>
              </a:rPr>
              <a:t>Образец заголовка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6095520" cy="6857640"/>
          </a:xfrm>
          <a:prstGeom prst="rect">
            <a:avLst/>
          </a:prstGeom>
        </p:spPr>
        <p:txBody>
          <a:bodyPr lIns="90000" tIns="4572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595959"/>
                </a:solidFill>
                <a:latin typeface="Cambria"/>
              </a:rPr>
              <a:t>Вставка рисунка</a:t>
            </a: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6842880" y="4983480"/>
            <a:ext cx="4663080" cy="1188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1800" b="0" strike="noStrike" spc="-1">
                <a:solidFill>
                  <a:srgbClr val="595959"/>
                </a:solidFill>
                <a:latin typeface="Cambria"/>
              </a:rPr>
              <a:t>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1025829" y="664144"/>
            <a:ext cx="9983065" cy="5342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0000" lnSpcReduction="20000"/>
          </a:bodyPr>
          <a:lstStyle/>
          <a:p>
            <a:pPr algn="ctr">
              <a:lnSpc>
                <a:spcPct val="80000"/>
              </a:lnSpc>
            </a:pPr>
            <a:r>
              <a:rPr lang="ru-RU" sz="7200" b="1" strike="noStrike" spc="-1" dirty="0" err="1" smtClean="0">
                <a:solidFill>
                  <a:srgbClr val="FF0000"/>
                </a:solidFill>
                <a:latin typeface="Cambria"/>
              </a:rPr>
              <a:t>Лекція</a:t>
            </a:r>
            <a:endParaRPr lang="en-US" sz="7200" b="1" dirty="0" smtClean="0"/>
          </a:p>
          <a:p>
            <a:pPr algn="ctr">
              <a:lnSpc>
                <a:spcPct val="80000"/>
              </a:lnSpc>
            </a:pPr>
            <a:r>
              <a:rPr lang="ru-RU" sz="5100" dirty="0" err="1" smtClean="0">
                <a:solidFill>
                  <a:srgbClr val="FF0000"/>
                </a:solidFill>
              </a:rPr>
              <a:t>Змістовий</a:t>
            </a:r>
            <a:r>
              <a:rPr lang="ru-RU" sz="5100" dirty="0" smtClean="0">
                <a:solidFill>
                  <a:srgbClr val="FF0000"/>
                </a:solidFill>
              </a:rPr>
              <a:t> модуль 6. </a:t>
            </a:r>
            <a:r>
              <a:rPr lang="ru-RU" sz="5100" dirty="0" err="1" smtClean="0">
                <a:solidFill>
                  <a:srgbClr val="FF0000"/>
                </a:solidFill>
              </a:rPr>
              <a:t>Лікарська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</a:rPr>
              <a:t>рослинна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</a:rPr>
              <a:t>сировина</a:t>
            </a:r>
            <a:r>
              <a:rPr lang="ru-RU" sz="5100" dirty="0" smtClean="0">
                <a:solidFill>
                  <a:srgbClr val="FF0000"/>
                </a:solidFill>
              </a:rPr>
              <a:t>, яка </a:t>
            </a:r>
            <a:r>
              <a:rPr lang="ru-RU" sz="5100" dirty="0" err="1" smtClean="0">
                <a:solidFill>
                  <a:srgbClr val="FF0000"/>
                </a:solidFill>
              </a:rPr>
              <a:t>містить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</a:rPr>
              <a:t>рослинні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</a:rPr>
              <a:t>феноли</a:t>
            </a:r>
            <a:r>
              <a:rPr lang="ru-RU" sz="5100" dirty="0" smtClean="0">
                <a:solidFill>
                  <a:srgbClr val="FF0000"/>
                </a:solidFill>
              </a:rPr>
              <a:t> з одним та </a:t>
            </a:r>
            <a:r>
              <a:rPr lang="ru-RU" sz="5100" dirty="0" err="1" smtClean="0">
                <a:solidFill>
                  <a:srgbClr val="FF0000"/>
                </a:solidFill>
              </a:rPr>
              <a:t>двома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</a:rPr>
              <a:t>ароматичним</a:t>
            </a:r>
            <a:r>
              <a:rPr lang="ru-RU" sz="5100" dirty="0" smtClean="0">
                <a:solidFill>
                  <a:srgbClr val="FF0000"/>
                </a:solidFill>
              </a:rPr>
              <a:t> ядром та </a:t>
            </a:r>
            <a:r>
              <a:rPr lang="ru-RU" sz="5100" dirty="0" err="1" smtClean="0">
                <a:solidFill>
                  <a:srgbClr val="FF0000"/>
                </a:solidFill>
              </a:rPr>
              <a:t>її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r>
              <a:rPr lang="ru-RU" sz="5100" dirty="0" err="1" smtClean="0">
                <a:solidFill>
                  <a:srgbClr val="FF0000"/>
                </a:solidFill>
              </a:rPr>
              <a:t>застосування</a:t>
            </a:r>
            <a:r>
              <a:rPr lang="ru-RU" sz="5100" dirty="0" smtClean="0">
                <a:solidFill>
                  <a:srgbClr val="FF0000"/>
                </a:solidFill>
              </a:rPr>
              <a:t> в </a:t>
            </a:r>
            <a:r>
              <a:rPr lang="ru-RU" sz="5100" dirty="0" err="1" smtClean="0">
                <a:solidFill>
                  <a:srgbClr val="FF0000"/>
                </a:solidFill>
              </a:rPr>
              <a:t>медицині</a:t>
            </a:r>
            <a:r>
              <a:rPr lang="ru-RU" sz="5100" dirty="0" smtClean="0">
                <a:solidFill>
                  <a:srgbClr val="FF0000"/>
                </a:solidFill>
              </a:rPr>
              <a:t> </a:t>
            </a:r>
            <a:endParaRPr lang="en-US" sz="5100" dirty="0" smtClean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11.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Лікарська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рослинна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сировина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феноли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одним та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77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ароматичним</a:t>
            </a:r>
            <a:r>
              <a:rPr lang="ru-RU" sz="7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ядром. </a:t>
            </a:r>
            <a:endParaRPr lang="en-US" sz="77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ru-RU" sz="5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 1</a:t>
            </a:r>
            <a:r>
              <a:rPr lang="ru-RU" sz="5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7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b="0" strike="noStrike" spc="-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" name="Table 1"/>
          <p:cNvGraphicFramePr/>
          <p:nvPr/>
        </p:nvGraphicFramePr>
        <p:xfrm>
          <a:off x="392040" y="300600"/>
          <a:ext cx="11116080" cy="4624560"/>
        </p:xfrm>
        <a:graphic>
          <a:graphicData uri="http://schemas.openxmlformats.org/drawingml/2006/table">
            <a:tbl>
              <a:tblPr/>
              <a:tblGrid>
                <a:gridCol w="3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1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8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8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ІІ підгрупа </a:t>
                      </a:r>
                      <a:r>
                        <a:rPr lang="ru-RU" sz="2800" b="0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—</a:t>
                      </a:r>
                      <a:r>
                        <a:rPr lang="ru-RU" sz="28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спеціалізовані функції, властиві фенольним сполукам специфічної будови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0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компоненти електронтранспортних ланцюгів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мітохондій та хлоропластів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специфічні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захисні агенти в патогенезі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рослин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гормони рухових функцій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рослин (тургорини)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саліцилова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 кислота, як “</a:t>
                      </a:r>
                      <a:r>
                        <a:rPr lang="ru-RU" sz="2400" b="1" i="1" strike="noStrike" spc="-1" dirty="0" err="1">
                          <a:solidFill>
                            <a:srgbClr val="7030A0"/>
                          </a:solidFill>
                          <a:latin typeface="Cambria"/>
                        </a:rPr>
                        <a:t>калориген</a:t>
                      </a:r>
                      <a:r>
                        <a:rPr lang="ru-RU" sz="2400" b="1" i="1" strike="noStrike" spc="-1" dirty="0">
                          <a:solidFill>
                            <a:srgbClr val="7030A0"/>
                          </a:solidFill>
                          <a:latin typeface="Cambria"/>
                        </a:rPr>
                        <a:t>*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” у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ароїдних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 (</a:t>
                      </a:r>
                      <a:r>
                        <a:rPr lang="ru-RU" sz="2400" b="1" i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Araceae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)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рослин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24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роз'єднувачі окисного фосфорилювання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2400" b="1" i="1" strike="noStrike" spc="-1" dirty="0" err="1">
                          <a:solidFill>
                            <a:srgbClr val="7030A0"/>
                          </a:solidFill>
                          <a:latin typeface="Cambria"/>
                        </a:rPr>
                        <a:t>інші</a:t>
                      </a:r>
                      <a:r>
                        <a:rPr lang="ru-RU" sz="2400" b="1" i="1" strike="noStrike" spc="-1" dirty="0">
                          <a:solidFill>
                            <a:srgbClr val="7030A0"/>
                          </a:solidFill>
                          <a:latin typeface="Cambria"/>
                        </a:rPr>
                        <a:t> </a:t>
                      </a:r>
                      <a:r>
                        <a:rPr lang="ru-RU" sz="2400" b="1" i="1" strike="noStrike" spc="-1" dirty="0" err="1">
                          <a:solidFill>
                            <a:srgbClr val="7030A0"/>
                          </a:solidFill>
                          <a:latin typeface="Cambria"/>
                        </a:rPr>
                        <a:t>функції</a:t>
                      </a:r>
                      <a:r>
                        <a:rPr lang="ru-RU" sz="2400" b="1" i="1" strike="noStrike" spc="-1" dirty="0">
                          <a:solidFill>
                            <a:srgbClr val="7030A0"/>
                          </a:solidFill>
                          <a:latin typeface="Cambria"/>
                        </a:rPr>
                        <a:t>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фенольних</a:t>
                      </a: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2400" b="1" strike="noStrike" spc="-1" dirty="0" err="1">
                          <a:solidFill>
                            <a:srgbClr val="000000"/>
                          </a:solidFill>
                          <a:latin typeface="Cambria"/>
                        </a:rPr>
                        <a:t>сполук</a:t>
                      </a:r>
                      <a:endParaRPr lang="ru-RU" sz="2400" b="0" strike="noStrike" spc="-1" dirty="0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2" name="CustomShape 2"/>
          <p:cNvSpPr/>
          <p:nvPr/>
        </p:nvSpPr>
        <p:spPr>
          <a:xfrm>
            <a:off x="288000" y="5062680"/>
            <a:ext cx="11568960" cy="164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Серед інших функцій фенольних сполук, важливими є: </a:t>
            </a:r>
            <a:r>
              <a:rPr lang="ru-RU" sz="1800" b="1" i="1" strike="noStrike" spc="-1">
                <a:solidFill>
                  <a:srgbClr val="7030A0"/>
                </a:solidFill>
                <a:latin typeface="Arial"/>
              </a:rPr>
              <a:t>здатність ендогенно інгібувати проростання насіння, а також цілий ряд екологічних функцій, пов'язаних із взаємовідносинами рослин одна з одною, з мікроорганізмами, грибами, тваринами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Примітка: *</a:t>
            </a:r>
            <a:r>
              <a:rPr lang="ru-RU" sz="1500" b="1" i="1" strike="noStrike" spc="-1">
                <a:solidFill>
                  <a:srgbClr val="000000"/>
                </a:solidFill>
                <a:latin typeface="Arial"/>
              </a:rPr>
              <a:t>Показано дію саліцилової кислоти як фітогормону, вона викликає підвищення температури в окремих органах термогенних рослин (зокрема в окремих представників Ароїдних). Це відбувається через розрив транспорту електронів в мітохондріальному дихательному ланцюгу. </a:t>
            </a:r>
            <a:endParaRPr lang="ru-RU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378720" y="224280"/>
            <a:ext cx="11429640" cy="3293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2. </a:t>
            </a:r>
            <a:r>
              <a:rPr lang="ru-RU" sz="24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Сполуки фенолів з одним ароматичним кільцем. Прості феноли і їх глікозиди.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u="sng" strike="noStrike" spc="-1">
                <a:solidFill>
                  <a:srgbClr val="FF0000"/>
                </a:solidFill>
                <a:uFillTx/>
                <a:latin typeface="Arial Black"/>
                <a:ea typeface="Times New Roman"/>
              </a:rPr>
              <a:t>Прості феноли і їх глікозиди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сполуки, молекули яких мають бензольне ядро з однією або кількома гідроксильними групами та іншими радикалами.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Їх поділяють на </a:t>
            </a:r>
            <a:r>
              <a:rPr lang="ru-RU" sz="20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основні підгрупи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: </a:t>
            </a:r>
            <a:r>
              <a:rPr lang="ru-RU" sz="20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гідроксибензоли, фенолокислоти, ацетофенони і фенілоцтові кислоти, гідроксикоричні кислоти, флороглюциди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та інші.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Гідроксибензоли (С6)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одно-, дво-, триатомні феноли.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434" name="Рисунок 10"/>
          <p:cNvPicPr/>
          <p:nvPr/>
        </p:nvPicPr>
        <p:blipFill>
          <a:blip r:embed="rId3"/>
          <a:srcRect l="9194" t="36127" r="35333" b="40689"/>
          <a:stretch/>
        </p:blipFill>
        <p:spPr>
          <a:xfrm>
            <a:off x="914400" y="3396240"/>
            <a:ext cx="10426680" cy="2350800"/>
          </a:xfrm>
          <a:prstGeom prst="rect">
            <a:avLst/>
          </a:prstGeom>
          <a:ln>
            <a:noFill/>
          </a:ln>
        </p:spPr>
      </p:pic>
      <p:sp>
        <p:nvSpPr>
          <p:cNvPr id="435" name="CustomShape 2"/>
          <p:cNvSpPr/>
          <p:nvPr/>
        </p:nvSpPr>
        <p:spPr>
          <a:xfrm>
            <a:off x="457200" y="5818680"/>
            <a:ext cx="11335680" cy="88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Серед гідроксибензолів найбільш поширений </a:t>
            </a:r>
            <a:r>
              <a:rPr lang="ru-RU" sz="2800" b="1" i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гідрохінон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. Він міститься в рослинах родин 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вересових, розових, айстрових 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тощо.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10027800" y="6400800"/>
            <a:ext cx="1096920" cy="228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7442687-0C11-4FC4-A430-6D8FE1117302}" type="slidenum">
              <a:rPr lang="ru-RU" sz="1100" b="0" strike="noStrike" spc="-1">
                <a:solidFill>
                  <a:srgbClr val="595959"/>
                </a:solidFill>
                <a:latin typeface="Cambria"/>
              </a:rPr>
              <a:t>11</a:t>
            </a:fld>
            <a:endParaRPr lang="ru-RU" sz="11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35680" y="232560"/>
            <a:ext cx="11207520" cy="219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Фенолокислоти</a:t>
            </a:r>
            <a:r>
              <a:rPr lang="ru-RU" sz="28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(С6-С1)</a:t>
            </a:r>
            <a:r>
              <a:rPr lang="ru-RU" sz="28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ділять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на два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класи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: </a:t>
            </a:r>
            <a:endParaRPr lang="ru-RU" sz="2200" b="0" strike="noStrike" spc="-1" dirty="0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lang="ru-RU" sz="2200" b="0" i="1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похідні</a:t>
            </a: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 n-</a:t>
            </a:r>
            <a:r>
              <a:rPr lang="ru-RU" sz="2200" b="0" i="1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гідроксибензойної</a:t>
            </a: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;</a:t>
            </a:r>
            <a:endParaRPr lang="ru-RU" sz="2200" b="0" strike="noStrike" spc="-1" dirty="0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о-</a:t>
            </a:r>
            <a:r>
              <a:rPr lang="ru-RU" sz="2200" b="0" i="1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гідроксибензойної</a:t>
            </a:r>
            <a:r>
              <a:rPr lang="ru-RU" sz="2200" b="0" i="1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 кислот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Вони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дуже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розповсюджені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в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рослинному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світі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у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вільному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стані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або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у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вигляді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ефірів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. До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найбільш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поширених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фенолокислот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належать </a:t>
            </a:r>
            <a:r>
              <a:rPr lang="ru-RU" sz="2200" b="0" strike="noStrike" spc="-1" dirty="0" err="1">
                <a:solidFill>
                  <a:srgbClr val="7030A0"/>
                </a:solidFill>
                <a:latin typeface="Arial Black"/>
                <a:ea typeface="Times New Roman"/>
              </a:rPr>
              <a:t>галова</a:t>
            </a:r>
            <a:r>
              <a:rPr lang="ru-RU" sz="2200" b="0" strike="noStrike" spc="-1" dirty="0">
                <a:solidFill>
                  <a:srgbClr val="7030A0"/>
                </a:solidFill>
                <a:latin typeface="Arial Black"/>
                <a:ea typeface="Times New Roman"/>
              </a:rPr>
              <a:t> кислота 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та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її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 dirty="0" err="1">
                <a:solidFill>
                  <a:srgbClr val="231F20"/>
                </a:solidFill>
                <a:latin typeface="Arial Black"/>
                <a:ea typeface="Times New Roman"/>
              </a:rPr>
              <a:t>похідні</a:t>
            </a:r>
            <a:r>
              <a:rPr lang="ru-RU" sz="2200" b="0" strike="noStrike" spc="-1" dirty="0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438" name="Рисунок 2"/>
          <p:cNvPicPr/>
          <p:nvPr/>
        </p:nvPicPr>
        <p:blipFill>
          <a:blip r:embed="rId2"/>
          <a:srcRect l="9407" t="40689" r="36938" b="26811"/>
          <a:stretch/>
        </p:blipFill>
        <p:spPr>
          <a:xfrm>
            <a:off x="744480" y="2547360"/>
            <a:ext cx="10776600" cy="347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430920" y="304200"/>
            <a:ext cx="11251080" cy="85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Ацетофенони і фенілоцтові кислоти (С6-С2)</a:t>
            </a:r>
            <a:r>
              <a:rPr lang="ru-RU" sz="2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сполуки, притаманні лише певним родинам рослин.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40" name="Рисунок 2"/>
          <p:cNvPicPr/>
          <p:nvPr/>
        </p:nvPicPr>
        <p:blipFill>
          <a:blip r:embed="rId2"/>
          <a:srcRect l="9194" t="43351" r="35333" b="20723"/>
          <a:stretch/>
        </p:blipFill>
        <p:spPr>
          <a:xfrm>
            <a:off x="1032120" y="1267200"/>
            <a:ext cx="10175760" cy="3931560"/>
          </a:xfrm>
          <a:prstGeom prst="rect">
            <a:avLst/>
          </a:prstGeom>
          <a:ln w="9360">
            <a:noFill/>
          </a:ln>
        </p:spPr>
      </p:pic>
      <p:sp>
        <p:nvSpPr>
          <p:cNvPr id="441" name="CustomShape 2"/>
          <p:cNvSpPr/>
          <p:nvPr/>
        </p:nvSpPr>
        <p:spPr>
          <a:xfrm>
            <a:off x="862200" y="5389200"/>
            <a:ext cx="10632960" cy="109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Так,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4-гідроксіацетофенон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міститься у різних видах роду верба,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піонол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— у рослинах роду півонія; а в коренях кульбаби накопичуються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фенілоцтова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і </a:t>
            </a:r>
            <a:r>
              <a:rPr lang="ru-RU" sz="22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4-гідроксифенілоцтова кислоти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182880" y="212400"/>
            <a:ext cx="11625480" cy="793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Гідроксикоричні кислоти (С6-С3)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</a:t>
            </a:r>
            <a:r>
              <a:rPr lang="ru-RU" sz="22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представлені у вільному стані, а також як ацильні залишки різних груп біологічно активних речовин.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443" name="Рисунок 2"/>
          <p:cNvPicPr/>
          <p:nvPr/>
        </p:nvPicPr>
        <p:blipFill>
          <a:blip r:embed="rId2"/>
          <a:srcRect l="8981" t="49247" r="70621" b="35901"/>
          <a:stretch/>
        </p:blipFill>
        <p:spPr>
          <a:xfrm>
            <a:off x="1417680" y="1183320"/>
            <a:ext cx="3611160" cy="1250280"/>
          </a:xfrm>
          <a:prstGeom prst="rect">
            <a:avLst/>
          </a:prstGeom>
          <a:ln w="9360">
            <a:noFill/>
          </a:ln>
        </p:spPr>
      </p:pic>
      <p:sp>
        <p:nvSpPr>
          <p:cNvPr id="444" name="CustomShape 2"/>
          <p:cNvSpPr/>
          <p:nvPr/>
        </p:nvSpPr>
        <p:spPr>
          <a:xfrm>
            <a:off x="5708520" y="1207080"/>
            <a:ext cx="6243840" cy="1311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n-кумарова кислота (R=R1=H)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кавова (R=OH R1=H)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ферулова (R=OCH3 R1 =H)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синапова (R=R1=OCH3)</a:t>
            </a:r>
            <a:r>
              <a:rPr lang="ru-RU" sz="20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45" name="CustomShape 3"/>
          <p:cNvSpPr/>
          <p:nvPr/>
        </p:nvSpPr>
        <p:spPr>
          <a:xfrm>
            <a:off x="295920" y="2563560"/>
            <a:ext cx="11604600" cy="198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Одну або декілька з наведених кислот містить у різних поєднаннях практично кожна вища рослина.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Флороглюциди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це похідні флороглюцину. В дріоптерисі чоловічому вони зустрічаються у вигляді мономерів. Їх поділяють на похідні бутирилфлороглюцину й бутирилметилфлороглюцину і їх метоксильовані сполуки та філіцинову кислоту: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46" name="Рисунок 5"/>
          <p:cNvPicPr/>
          <p:nvPr/>
        </p:nvPicPr>
        <p:blipFill>
          <a:blip r:embed="rId3"/>
          <a:srcRect l="8126" t="29281" r="35012" b="42023"/>
          <a:stretch/>
        </p:blipFill>
        <p:spPr>
          <a:xfrm>
            <a:off x="1290960" y="4558680"/>
            <a:ext cx="10125360" cy="2298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389880" y="4320"/>
            <a:ext cx="11469960" cy="1067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Гіркоти хмелю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(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ацилфлороглюциди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) складаються із двох груп α- і β- гірких кислот. Основним представником α-гірких кислот є </a:t>
            </a:r>
            <a:r>
              <a:rPr lang="ru-RU" sz="20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гумулон,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а групи β-гірких кислот — </a:t>
            </a:r>
            <a:r>
              <a:rPr lang="ru-RU" sz="20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лупулон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48" name="Рисунок 2"/>
          <p:cNvPicPr/>
          <p:nvPr/>
        </p:nvPicPr>
        <p:blipFill>
          <a:blip r:embed="rId2"/>
          <a:srcRect l="9623" t="25556" r="37256" b="46393"/>
          <a:stretch/>
        </p:blipFill>
        <p:spPr>
          <a:xfrm>
            <a:off x="2044080" y="1236960"/>
            <a:ext cx="8686440" cy="2272320"/>
          </a:xfrm>
          <a:prstGeom prst="rect">
            <a:avLst/>
          </a:prstGeom>
          <a:ln w="9360"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376560" y="3559680"/>
            <a:ext cx="11577600" cy="74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У дріоптерисі накопичуються флороглюциди і складнішої будови. В них мономери зв’язані -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СН</a:t>
            </a:r>
            <a:r>
              <a:rPr lang="ru-RU" sz="2000" b="0" strike="noStrike" spc="-1" baseline="-25000">
                <a:solidFill>
                  <a:srgbClr val="FF0000"/>
                </a:solidFill>
                <a:latin typeface="Arial Black"/>
                <a:ea typeface="Times New Roman"/>
              </a:rPr>
              <a:t>2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- групою в ди-, три- і тетрамери.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50" name="Рисунок 4"/>
          <p:cNvPicPr/>
          <p:nvPr/>
        </p:nvPicPr>
        <p:blipFill>
          <a:blip r:embed="rId2"/>
          <a:srcRect l="8552" t="60846" r="35867" b="13878"/>
          <a:stretch/>
        </p:blipFill>
        <p:spPr>
          <a:xfrm>
            <a:off x="1573200" y="4410720"/>
            <a:ext cx="9130320" cy="2258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524520" y="311040"/>
            <a:ext cx="11281680" cy="6005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Фізико-хімічні й біологічні властивості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е н о л о г л і к о з и д 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т а  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ї х   а г л і к о н 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</a:t>
            </a:r>
            <a:r>
              <a:rPr lang="ru-RU" sz="2400" b="0" i="1" u="sng" strike="noStrike" spc="-1">
                <a:solidFill>
                  <a:srgbClr val="231F20"/>
                </a:solidFill>
                <a:uFillTx/>
                <a:latin typeface="Arial Black"/>
                <a:ea typeface="Times New Roman"/>
              </a:rPr>
              <a:t>білі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кристалічні речовини, глікозиди розчинні у воді, етиловому і метиловому спирті, ацетоні, нерозчинні в хлороформі і діетиловому ефірі. Аглікони розчинні в органічних розчинниках, вибірково — у воді.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Всі фенольні глікозиди </a:t>
            </a:r>
            <a:r>
              <a:rPr lang="ru-RU" sz="24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оптично активні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Вони гідролізуються, як і інші О-глікозиди, при нагріванні з мінеральними кислотами або при термостатуванні з ферментами — до вуглеводного компоненту і відповідного аглікону.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л о р о г л ю ц и д 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</a:t>
            </a:r>
            <a:r>
              <a:rPr lang="ru-RU" sz="2400" b="0" i="1" u="sng" strike="noStrike" spc="-1">
                <a:solidFill>
                  <a:srgbClr val="231F20"/>
                </a:solidFill>
                <a:uFillTx/>
                <a:latin typeface="Arial Black"/>
                <a:ea typeface="Times New Roman"/>
              </a:rPr>
              <a:t>жовті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рідше безбарвні кристалічні речовини, розчинні в органічних розчинниках (вибірково), добре — в лугах і жирних оліях; нерозчинні у воді.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222120" y="220320"/>
            <a:ext cx="11442600" cy="6675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Методи виділення і аналіз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е н о л о г л і к о з и д и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 із ЛРС екстрагують етиловим спиртом різної концентрації (95%, 70%, 40%). Очистку витягу проводять методами осадження, фракційної екстракції тощо.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Виділення індивідуальних глікозидів і агліконів проводять методом </a:t>
            </a:r>
            <a:r>
              <a:rPr lang="ru-RU" sz="1800" b="0" i="1" u="sng" strike="noStrike" spc="-1">
                <a:solidFill>
                  <a:srgbClr val="231F20"/>
                </a:solidFill>
                <a:uFillTx/>
                <a:latin typeface="Arial Black"/>
                <a:ea typeface="Times New Roman"/>
              </a:rPr>
              <a:t>адсорбційної хроматографії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на силікагелі, поліаміді та алюмінію оксиді.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 л о р о г л ю ц и д и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 із ЛРС екстрагують органічними розчинниками. Екстракт упарюють до густої консистенції і обробляють водним розчином </a:t>
            </a:r>
            <a:r>
              <a:rPr lang="ru-RU" sz="18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барію гідроксиду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</a:t>
            </a:r>
            <a:r>
              <a:rPr lang="ru-RU" sz="18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магнію оксиду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тощо, в результаті чого флороглюциди переходять у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феноляти.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Потім водно-лужні розчини підкислюють, при цьому флороглюциди випадають в осад. Одержують так званий 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сирий </a:t>
            </a:r>
            <a:r>
              <a:rPr lang="ru-RU" sz="18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філіцин</a:t>
            </a:r>
            <a:r>
              <a:rPr lang="ru-RU" sz="18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Якісні реакції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.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Фенологлікозиди з вільною ОН-групою та їх аглікони дають усі реакції, характерні для фенолів, наприклад: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реакції азосполучення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231F2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із 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залізоамонієвими галунами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або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 заліза III хлориду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(утворюються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забарвлені сполуки: з тригідроксипохідними — сині, з пірокатехіновими — оливково-зелені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231F2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із 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свинцю ацетатом,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1 %-го розчину ваніліну в концентрованій хлороводневій кислоті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червоне забарвлення - флороглюциди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та ін.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Ці ж реакції застосовують і для виявлення фенолів на хроматограмах.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Визначення вмісту.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Єдиного методу кількісного визначення простих фенолів та їх глікозидів не існує. Для кожної підгрупи розроблено окремі методи визначення їх вмісту у сировині.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300600" y="6480"/>
            <a:ext cx="11259720" cy="1402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Біологічна дія 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Як і інші фенольні сполуки, прості феноли і їх глікозиди мають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антисептичну активність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; деякі з них проявляють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стимулюючу, тонізуючу дію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а флороглюциди дріоптерису чоловічого застосовують як </a:t>
            </a:r>
            <a:r>
              <a:rPr lang="ru-RU" sz="18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антигельмінтний засіб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4" name="CustomShape 2"/>
          <p:cNvSpPr/>
          <p:nvPr/>
        </p:nvSpPr>
        <p:spPr>
          <a:xfrm>
            <a:off x="248040" y="1542240"/>
            <a:ext cx="7524000" cy="4900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Рослини, які містять ці сполуки.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Сировина, в якій містяться прості феноли та їх глікозиди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Folia Uvae ursi — </a:t>
            </a:r>
            <a:r>
              <a:rPr lang="ru-RU" sz="16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листя мучниці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Cormi Uvae ursi — </a:t>
            </a:r>
            <a:r>
              <a:rPr lang="ru-RU" sz="16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пагони мучниці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Мучниця звичайна (ведмеже вушко, ведмежа ягода) — Arctostaphylos uva-ursi Spr.,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вересових — Ericaceae</a:t>
            </a:r>
            <a:r>
              <a:rPr lang="ru-RU" sz="16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Запаху немає. Смак сильно в’яжучий, гіркуватий.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Містить глікозиди метиларбутин і арбутин, гідрохінон, галотанін, урсолову, галову й елагову кислоти.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Арбутин і гідрохінон мають </a:t>
            </a:r>
            <a:r>
              <a:rPr lang="ru-RU" sz="16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антисептичні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властивості, тому мучницю використовують як </a:t>
            </a:r>
            <a:r>
              <a:rPr lang="ru-RU" sz="16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протигнильний, в'яжучий, протизапальний і дезинфікуючий засіб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при хворобах сечового міхура та сечових шляхів. 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Рекомендується при нервових хворобах, маткових кровотечах, жіночих хворобах, ревматизмі, астмі тощо.</a:t>
            </a:r>
            <a:endParaRPr lang="ru-RU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ветеринарії відвар листків мучниці використовують як </a:t>
            </a:r>
            <a:r>
              <a:rPr lang="ru-RU" sz="1600" b="1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сечогінний засіб </a:t>
            </a:r>
            <a:r>
              <a:rPr lang="ru-RU" sz="16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і при кривавій сечі у рогатої худоби.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55" name="Picture 4"/>
          <p:cNvPicPr/>
          <p:nvPr/>
        </p:nvPicPr>
        <p:blipFill>
          <a:blip r:embed="rId2"/>
          <a:stretch/>
        </p:blipFill>
        <p:spPr>
          <a:xfrm>
            <a:off x="7942320" y="1802520"/>
            <a:ext cx="4249440" cy="4532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222120" y="363240"/>
            <a:ext cx="7954920" cy="5762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Black"/>
                <a:ea typeface="Times New Roman"/>
              </a:rPr>
              <a:t>Folia Vitis idaeae — листя брусниці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 Black"/>
                <a:ea typeface="Times New Roman"/>
              </a:rPr>
              <a:t>Cormі Vitis idaeae — пагони брусниці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Брусниця — Vaccinium vitis- idaea L.,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вересові — Ericaceae.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Запаху немає.</a:t>
            </a:r>
            <a:r>
              <a:rPr lang="ru-RU" sz="20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гіркий, в’яжучий.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науковій медицині використовують листки брусниці як 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сечогінний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 і 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дезин-фікуючий засіб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 </a:t>
            </a:r>
            <a:r>
              <a:rPr lang="ru-RU" sz="18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при нирковокам'яній хворобі, ревматизмі, подагрі, циститах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Антисептична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й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протизапальна дія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зумовлена наявністю глікозидів, арбутину, гіперозиду, дубильних речовин, елагової та хінної кислот. Свіжі листки брусниці при подрібненні виділяють леткі фітонциди.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народній медицині застосовують ягоди і всю рослину, зібрану в період цвітіння,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при ревматизмі, застуді, кашлі, захворюванні печінки, нирок, сечового міхура, при маткових кровотечах, туберкульозі легень, гіпертонії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Сік ягід вживають при запальних процесах і проносах.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9" name="Picture 7"/>
          <p:cNvPicPr/>
          <p:nvPr/>
        </p:nvPicPr>
        <p:blipFill>
          <a:blip r:embed="rId2"/>
          <a:srcRect l="22147" r="22256"/>
          <a:stretch/>
        </p:blipFill>
        <p:spPr>
          <a:xfrm>
            <a:off x="9653400" y="3736080"/>
            <a:ext cx="1710720" cy="3121560"/>
          </a:xfrm>
          <a:prstGeom prst="rect">
            <a:avLst/>
          </a:prstGeom>
          <a:ln>
            <a:noFill/>
          </a:ln>
        </p:spPr>
      </p:pic>
      <p:pic>
        <p:nvPicPr>
          <p:cNvPr id="460" name="Picture 9"/>
          <p:cNvPicPr/>
          <p:nvPr/>
        </p:nvPicPr>
        <p:blipFill>
          <a:blip r:embed="rId3"/>
          <a:stretch/>
        </p:blipFill>
        <p:spPr>
          <a:xfrm>
            <a:off x="8543160" y="222120"/>
            <a:ext cx="3648600" cy="364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934278" y="736483"/>
            <a:ext cx="10756362" cy="507831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План</a:t>
            </a:r>
            <a:endParaRPr lang="ru-RU" sz="3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1.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рослинних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фенолів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значення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2.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фенолів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з одним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ароматичним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кільцем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Прості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феноли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їх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глікозиди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фізико-хімічні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властивості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методи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кількісного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аналізу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цих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в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рослинній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сировині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біологічна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дія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містять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3.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фенолів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з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двома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ароматичними</a:t>
            </a:r>
            <a:r>
              <a:rPr lang="ru-RU" sz="2400" b="1" strike="noStrike" spc="-1" dirty="0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кільцями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1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класифікація.</a:t>
            </a:r>
            <a:r>
              <a:rPr lang="ru-RU" sz="2400" b="1" i="1" strike="noStrike" spc="-1" dirty="0" err="1">
                <a:solidFill>
                  <a:srgbClr val="FF000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2400" b="1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: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поняття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класифікація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фізико-хімічні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властивості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методи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та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кількісного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аналізу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цих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в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рослинній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сировині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біологічна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дія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;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рослини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,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які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містять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ці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 dirty="0" err="1">
                <a:solidFill>
                  <a:srgbClr val="002060"/>
                </a:solidFill>
                <a:latin typeface="Arial Black"/>
                <a:ea typeface="Times New Roman"/>
              </a:rPr>
              <a:t>сполуки</a:t>
            </a:r>
            <a:r>
              <a:rPr lang="ru-RU" sz="2400" b="0" strike="noStrike" spc="-1" dirty="0">
                <a:solidFill>
                  <a:srgbClr val="00206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8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235080" y="239760"/>
            <a:ext cx="5943240" cy="631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Rhizomata et radices Rhodiolae roseae — кореневища й корені родіоли рожевої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Родіола рожева (золотий корінь) — Rhodiola rosea L.,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товстолистих — Crassulaceae.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Запахом нагадує троянду.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гірко-в’яжучий.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Для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підняття життєвого тонусу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і працездатності, підвищує опірність організму, поліпшує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адаптацію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до екстремальних умов, позитивно діє при фізичній і розумовій перевтомі.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Призначають після перенесених тяжких травм, виснажливих операцій, тяжких інфекційних хвороб, при неврозах.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Екстракт застосовують при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астенічних станах, вегето-судинній дистонії та зниженій розумовій і фізичній працездатності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У народній медицині родіолу рожеву застосовують і як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протиалергічний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засіб.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62" name="Picture 3"/>
          <p:cNvPicPr/>
          <p:nvPr/>
        </p:nvPicPr>
        <p:blipFill>
          <a:blip r:embed="rId2"/>
          <a:stretch/>
        </p:blipFill>
        <p:spPr>
          <a:xfrm>
            <a:off x="6383880" y="261360"/>
            <a:ext cx="5307840" cy="4106160"/>
          </a:xfrm>
          <a:prstGeom prst="rect">
            <a:avLst/>
          </a:prstGeom>
          <a:ln>
            <a:noFill/>
          </a:ln>
        </p:spPr>
      </p:pic>
      <p:pic>
        <p:nvPicPr>
          <p:cNvPr id="463" name="Picture 5"/>
          <p:cNvPicPr/>
          <p:nvPr/>
        </p:nvPicPr>
        <p:blipFill>
          <a:blip r:embed="rId3"/>
          <a:stretch/>
        </p:blipFill>
        <p:spPr>
          <a:xfrm>
            <a:off x="9952200" y="3067200"/>
            <a:ext cx="1847520" cy="379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195840" y="238680"/>
            <a:ext cx="6321960" cy="6157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Rhizomata Filicis maris — кореневища дріоптерису чоловічого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безстатевого покоління багаторічної дикорослої спорової трав’янистої рослини —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Дріоптерис чоловічий (чоловіча папороть, щитник чоловічий) — Dryopteris filix-mas (L.) Schott (Aspidium filixmas Sw.),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щитникових (аспідієвих) — Aspidiaceae.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 слабкий, своєрідний.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спочатку солодкувато-в’яжучий, потім гострий, бридкий.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Глистогінний засіб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для вигнання солітерів (бичачих, свинячих і карликових ціп'яків), містить похідні флороглюцини — аспідинол, флораспін, албаспін, філіксова і флаваспідинова кислоти, крім того, кореневища містять філіксодубильну кислоту, жирну олію, небагато ефірної олії, гіркоту і крохмаль. 3 кореневищ виготовляють глистогінний препарат 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філіксап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 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65" name="Picture 2"/>
          <p:cNvPicPr/>
          <p:nvPr/>
        </p:nvPicPr>
        <p:blipFill>
          <a:blip r:embed="rId2"/>
          <a:stretch/>
        </p:blipFill>
        <p:spPr>
          <a:xfrm>
            <a:off x="6897240" y="313560"/>
            <a:ext cx="5068080" cy="619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CustomShape 1"/>
          <p:cNvSpPr/>
          <p:nvPr/>
        </p:nvSpPr>
        <p:spPr>
          <a:xfrm>
            <a:off x="295920" y="329040"/>
            <a:ext cx="7267320" cy="6190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Strobili Lupuli (Amenta Lupuli) — супліддя (“шишки”) хмелю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дикоросла і культивована багаторічна дводомна ліана —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хмелю звичайного — Humulus lupulus L.,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род. шовковицевих (коноплевих) — Moraceae (Cannabaceae).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Запах своєрідний — хмелевий.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Смак гіркий.</a:t>
            </a:r>
            <a:r>
              <a:rPr lang="ru-RU" sz="20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Вміст α-кислот має становити не менше 2,5 % (ГОСТ 21946-76).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Застосування. </a:t>
            </a:r>
            <a:r>
              <a:rPr lang="ru-RU" sz="2000" b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Шишки входять до складу “Збору заспокійливого № 2”, фіточаю “Тривалумен” як седативний, снодійний, гіркий шлунковий і болетамувальний засіб. Виготовляють екстракт, який є складовою частиною препарату “Уролесан” (олія ялиці, м’ятна олія, рицинова олія, екстракти: насіння моркви дикої, шишок хмелю, трави материнки) протиспазматичної дії при нирково- і жовчнокам’яній хворобах.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67" name="Picture 3"/>
          <p:cNvPicPr/>
          <p:nvPr/>
        </p:nvPicPr>
        <p:blipFill>
          <a:blip r:embed="rId2"/>
          <a:stretch/>
        </p:blipFill>
        <p:spPr>
          <a:xfrm>
            <a:off x="7589520" y="496440"/>
            <a:ext cx="4602240" cy="2958840"/>
          </a:xfrm>
          <a:prstGeom prst="rect">
            <a:avLst/>
          </a:prstGeom>
          <a:ln>
            <a:noFill/>
          </a:ln>
        </p:spPr>
      </p:pic>
      <p:pic>
        <p:nvPicPr>
          <p:cNvPr id="468" name="Picture 5"/>
          <p:cNvPicPr/>
          <p:nvPr/>
        </p:nvPicPr>
        <p:blipFill>
          <a:blip r:embed="rId3"/>
          <a:stretch/>
        </p:blipFill>
        <p:spPr>
          <a:xfrm>
            <a:off x="7628760" y="3814200"/>
            <a:ext cx="4404240" cy="276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300600" y="191880"/>
            <a:ext cx="11560320" cy="518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3. Сполуки фенолів з двома ароматичними кільцями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470" name="Рисунок 2"/>
          <p:cNvPicPr/>
          <p:nvPr/>
        </p:nvPicPr>
        <p:blipFill>
          <a:blip r:embed="rId2"/>
          <a:srcRect l="21861" t="26339" r="47950" b="21088"/>
          <a:stretch/>
        </p:blipFill>
        <p:spPr>
          <a:xfrm>
            <a:off x="5185800" y="862200"/>
            <a:ext cx="6792480" cy="5995440"/>
          </a:xfrm>
          <a:prstGeom prst="rect">
            <a:avLst/>
          </a:prstGeom>
          <a:ln w="9360">
            <a:noFill/>
          </a:ln>
        </p:spPr>
      </p:pic>
      <p:sp>
        <p:nvSpPr>
          <p:cNvPr id="471" name="CustomShape 2"/>
          <p:cNvSpPr/>
          <p:nvPr/>
        </p:nvSpPr>
        <p:spPr>
          <a:xfrm>
            <a:off x="239400" y="1007640"/>
            <a:ext cx="4737240" cy="310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Ця група включає: </a:t>
            </a: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бензофенони і ксантони         (С6—С1—С6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), які мають два ароматичні ядра, з’єднані одним вуглецевим атомом;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стільбени (С6—С2—С6)</a:t>
            </a:r>
            <a:r>
              <a:rPr lang="ru-RU" sz="18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 двома з’єднуючими С-атомами;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18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(С6—С3—С6)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— з трьома С-атомами</a:t>
            </a:r>
            <a:r>
              <a:rPr lang="ru-RU" sz="18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430200" y="205560"/>
            <a:ext cx="11402640" cy="216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Флавоноїди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Визначення та класифікація, фізико-хімічні властивості.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— це група біологічно активних сполук фенольного характеру із загальною формулою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С6-С3-С6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Назва їх походить від лат. </a:t>
            </a:r>
            <a:r>
              <a:rPr lang="ru-RU" sz="2000" b="0" i="1" strike="noStrike" spc="-1">
                <a:solidFill>
                  <a:srgbClr val="231F20"/>
                </a:solidFill>
                <a:latin typeface="Arial Black"/>
                <a:ea typeface="Times New Roman"/>
              </a:rPr>
              <a:t>flavus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— </a:t>
            </a:r>
            <a:r>
              <a:rPr lang="ru-RU" sz="2000" b="0" strike="noStrike" spc="-1">
                <a:solidFill>
                  <a:srgbClr val="FFC000"/>
                </a:solidFill>
                <a:latin typeface="Arial Black"/>
                <a:ea typeface="Times New Roman"/>
              </a:rPr>
              <a:t>жовтий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оскільки перші виділені флавоноїди були забарвлені у жовтий колір.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73" name="Рисунок 2"/>
          <p:cNvPicPr/>
          <p:nvPr/>
        </p:nvPicPr>
        <p:blipFill>
          <a:blip r:embed="rId2"/>
          <a:srcRect l="47253" t="40886" r="39718" b="50000"/>
          <a:stretch/>
        </p:blipFill>
        <p:spPr>
          <a:xfrm>
            <a:off x="4222440" y="2165040"/>
            <a:ext cx="3375000" cy="1129320"/>
          </a:xfrm>
          <a:prstGeom prst="rect">
            <a:avLst/>
          </a:prstGeom>
          <a:ln w="9360">
            <a:noFill/>
          </a:ln>
        </p:spPr>
      </p:pic>
      <p:sp>
        <p:nvSpPr>
          <p:cNvPr id="474" name="CustomShape 2"/>
          <p:cNvSpPr/>
          <p:nvPr/>
        </p:nvSpPr>
        <p:spPr>
          <a:xfrm>
            <a:off x="497520" y="3294360"/>
            <a:ext cx="114163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Молекула флавоноїду складається з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двох фенільних залишків А і В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, з’єднаних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пропановою ланкою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, яка може замикатися в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</a:rPr>
              <a:t>кисневмісний гетероцикл С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</a:rPr>
              <a:t>. Загальні формули флавоноїдів, у яких ядро А сконденсоване з піраном (цикл С) або γ-піроном, матимуть такий вигляд і відповідну назву: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75" name="Рисунок 4"/>
          <p:cNvPicPr/>
          <p:nvPr/>
        </p:nvPicPr>
        <p:blipFill>
          <a:blip r:embed="rId2"/>
          <a:srcRect l="16250" t="59705" r="41854" b="23770"/>
          <a:stretch/>
        </p:blipFill>
        <p:spPr>
          <a:xfrm>
            <a:off x="1573200" y="4639320"/>
            <a:ext cx="9143640" cy="2057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1"/>
          <p:cNvSpPr/>
          <p:nvPr/>
        </p:nvSpPr>
        <p:spPr>
          <a:xfrm>
            <a:off x="574920" y="338400"/>
            <a:ext cx="10959480" cy="5212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Залежно від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положення фенільного радикалу В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флавоноїди ділять на три основні підгрупи: істинні (справжні), ізофлавоноїди і неофлавоноїди.</a:t>
            </a:r>
            <a:endParaRPr lang="ru-RU" sz="24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Iстинні флавоноїди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мають фенільний радикал у С2. Це найпоширеніша група.</a:t>
            </a:r>
            <a:r>
              <a:rPr lang="ru-RU" sz="24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 ступенем окислення пропанового фрагменту і величиною гетероциклу істинні флавоноїди поділяють на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10 класів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Флавоноїди можуть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конденсуватися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з фенолкарбоновими та гідроксикоричними кислотами, лігнанами, а також ізопреном тощо.</a:t>
            </a:r>
            <a:r>
              <a:rPr lang="ru-RU" sz="2400" b="0" strike="noStrike" spc="-1">
                <a:solidFill>
                  <a:srgbClr val="595959"/>
                </a:solidFill>
                <a:latin typeface="Arial Black"/>
                <a:ea typeface="Times New Roman"/>
              </a:rPr>
              <a:t>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Наприклад, флаволігнан силібін.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Крім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мономерів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у рослин знайдено </a:t>
            </a:r>
            <a:r>
              <a:rPr lang="ru-RU" sz="24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димери флавоноїдів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: з’єднуються катехіни між собою, катехін з лейкоантоціанідином, флавон апігенін утворює біапігенін та ін.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Рисунок 1"/>
          <p:cNvPicPr/>
          <p:nvPr/>
        </p:nvPicPr>
        <p:blipFill>
          <a:blip r:embed="rId2"/>
          <a:srcRect l="13472" t="19395" r="39718" b="50010"/>
          <a:stretch/>
        </p:blipFill>
        <p:spPr>
          <a:xfrm>
            <a:off x="1423800" y="3331080"/>
            <a:ext cx="8934480" cy="2964960"/>
          </a:xfrm>
          <a:prstGeom prst="rect">
            <a:avLst/>
          </a:prstGeom>
          <a:ln w="9360">
            <a:noFill/>
          </a:ln>
        </p:spPr>
      </p:pic>
      <p:pic>
        <p:nvPicPr>
          <p:cNvPr id="478" name="Рисунок 2"/>
          <p:cNvPicPr/>
          <p:nvPr/>
        </p:nvPicPr>
        <p:blipFill>
          <a:blip r:embed="rId3"/>
          <a:srcRect l="13898" t="41831" r="41425" b="27682"/>
          <a:stretch/>
        </p:blipFill>
        <p:spPr>
          <a:xfrm>
            <a:off x="1802520" y="209160"/>
            <a:ext cx="8150760" cy="2886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36240" y="219240"/>
            <a:ext cx="11537280" cy="1006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 algn="just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Iзофлавоноїди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мають фенільний радикал у С3. Серед сполук цієї підгрупи виділяють прості (похідні ізофлавану та ізофлавону) і конденсовані похідні (птерокарпани).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80" name="Рисунок 3"/>
          <p:cNvPicPr/>
          <p:nvPr/>
        </p:nvPicPr>
        <p:blipFill>
          <a:blip r:embed="rId2"/>
          <a:srcRect l="22558" t="59705" r="45061" b="9316"/>
          <a:stretch/>
        </p:blipFill>
        <p:spPr>
          <a:xfrm>
            <a:off x="524520" y="1492560"/>
            <a:ext cx="7570440" cy="3778200"/>
          </a:xfrm>
          <a:prstGeom prst="rect">
            <a:avLst/>
          </a:prstGeom>
          <a:ln w="9360">
            <a:noFill/>
          </a:ln>
        </p:spPr>
      </p:pic>
      <p:sp>
        <p:nvSpPr>
          <p:cNvPr id="481" name="CustomShape 2"/>
          <p:cNvSpPr/>
          <p:nvPr/>
        </p:nvSpPr>
        <p:spPr>
          <a:xfrm>
            <a:off x="995040" y="2773800"/>
            <a:ext cx="2084040" cy="425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strike="noStrike" spc="-1">
                <a:solidFill>
                  <a:srgbClr val="231F20"/>
                </a:solidFill>
                <a:latin typeface="Arial Narrow"/>
                <a:ea typeface="Times New Roman"/>
              </a:rPr>
              <a:t>ізофлаван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482" name="CustomShape 3"/>
          <p:cNvSpPr/>
          <p:nvPr/>
        </p:nvSpPr>
        <p:spPr>
          <a:xfrm>
            <a:off x="295920" y="5595120"/>
            <a:ext cx="10622880" cy="397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>
              <a:lnSpc>
                <a:spcPct val="100000"/>
              </a:lnSpc>
              <a:buClr>
                <a:srgbClr val="FF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Неофлавоноїди </a:t>
            </a:r>
            <a:r>
              <a:rPr lang="ru-RU" sz="20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мають фенільний радикал у С4.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483" name="Рисунок 6"/>
          <p:cNvPicPr/>
          <p:nvPr/>
        </p:nvPicPr>
        <p:blipFill>
          <a:blip r:embed="rId3"/>
          <a:srcRect l="32928" t="63696" r="56502" b="13499"/>
          <a:stretch/>
        </p:blipFill>
        <p:spPr>
          <a:xfrm>
            <a:off x="8834760" y="3522960"/>
            <a:ext cx="2850480" cy="3074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22120" y="315720"/>
            <a:ext cx="6661800" cy="594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рідко зустрічаються у вільному стані. Більшість їх знаходиться у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глікозидній формі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 Вуглеводні залишки представлені: 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D-глюкозою, D-галактозою, D-ксилозою,  L-рамнозою, L-арабінозою, D-глюкуроновою, D-галактуроновою кислотами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тощо.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Здебільшого флавоноїдні глікозиди — це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О-глікозиди.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Зустрічаються також 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С- </a:t>
            </a: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і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С-О-глікозиди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Залежно від кількості й положення вуглеводних залишків вирізняють 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монозиди, біозиди, триозиди, диглікозиди 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та ін.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485" name="Picture 2"/>
          <p:cNvPicPr/>
          <p:nvPr/>
        </p:nvPicPr>
        <p:blipFill>
          <a:blip r:embed="rId2"/>
          <a:stretch/>
        </p:blipFill>
        <p:spPr>
          <a:xfrm>
            <a:off x="7225920" y="417960"/>
            <a:ext cx="4965840" cy="578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838080" y="140040"/>
            <a:ext cx="10058040" cy="447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5500"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 Black"/>
              </a:rPr>
              <a:t>ФІЗИКО-ХІМІЧНІ ВЛАСТИВОСТІ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274320" y="613800"/>
            <a:ext cx="11677680" cy="603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FF0000"/>
                </a:solidFill>
                <a:latin typeface="Arial Black"/>
              </a:rPr>
              <a:t>Флавоноїди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— кристалічні сполуки з певною температурою плавлення.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 Катехіни, ізофлавони, флаванони, лейкоантоціанідини —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безбарвні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; флавони, флаваноли, халкони, аурони —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жовті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 або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оранжеві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. 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Антоціанідини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</a:rPr>
              <a:t>змінюють свій колір залежно від рН-середовища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: у кислому мають червоний або рожевий, а в лужному — синій або блакитний.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Аглікони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флавоноїдів розчиняються у діетиловому ефірі, ацетоні, спиртах, але нерозчинні у воді, а їх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</a:rPr>
              <a:t>глікозиди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 розчиняються у розведених спиртах, гарячій воді, однак нерозчинні в діетиловому ефірі, хлороформі, бензолі тощо.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Катехіни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</a:rPr>
              <a:t>оптично активні.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  <a:p>
            <a:pPr marL="228600" indent="-228240" algn="just">
              <a:lnSpc>
                <a:spcPct val="120000"/>
              </a:lnSpc>
              <a:buClr>
                <a:srgbClr val="D680A5"/>
              </a:buClr>
              <a:buSzPct val="90000"/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Флавоноїди мають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</a:rPr>
              <a:t>широкий спектр біологічної дії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</a:rPr>
              <a:t>: вони беруть участь в окислювально-відновлювальних процесах, виконуючи антиоксидантні функції; поглинають УФ-світло; запобігають руйнуванню хлорофілу тощо. Проявляють Р-вітамінну активність, жовчогінну, спазмолітичну, діуретичну, гіпоазотемічну, гіпоглікемічну, седативну, естрогенну та інші види фармакологічної дії.</a:t>
            </a:r>
            <a:endParaRPr lang="ru-RU" sz="20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248040" y="587880"/>
            <a:ext cx="11677680" cy="600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Фенольні сполуки надзвичайно поширені в царстві Рослини і зустрічаються в усіх їх органах, але більше їх міститься в </a:t>
            </a:r>
            <a:r>
              <a:rPr lang="ru-RU" sz="2000" b="1" strike="noStrike" spc="-1">
                <a:solidFill>
                  <a:srgbClr val="7030A0"/>
                </a:solidFill>
                <a:latin typeface="Cambria"/>
              </a:rPr>
              <a:t>активно функціонуючих органах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</a:t>
            </a:r>
            <a:r>
              <a:rPr lang="ru-RU" sz="2000" b="1" u="sng" strike="noStrike" spc="-1">
                <a:solidFill>
                  <a:srgbClr val="0070C0"/>
                </a:solidFill>
                <a:uFillTx/>
                <a:latin typeface="Cambria"/>
              </a:rPr>
              <a:t>листі, квітках, нестиглих плодах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. Це група природних речовин, які впродовж тисячоліть використовуються в техніці як природні барвники для текстильних виробів, для виготовлення чорнил, дублення шкіри та ін.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Рослинні феноли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це надзвичайно різноманітна група органічних сполук, неоднорідна за хімічною будовою. Основним критерієм, за яким систематично відрізняють ці сполуки від інших природних речовин, є наявність 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фенольного гідроксилу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бензольного кільця, яке несе одну або кілька гідроксильних груп, та їх похідні.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Поряд із простими фенолами, фенолкарбоновими кислотами та їх похідними до цього класу належить велика група природних сполук: </a:t>
            </a:r>
            <a:r>
              <a:rPr lang="ru-RU" sz="2000" b="1" i="1" strike="noStrike" spc="-1">
                <a:solidFill>
                  <a:srgbClr val="FF0000"/>
                </a:solidFill>
                <a:latin typeface="Cambria"/>
              </a:rPr>
              <a:t>кумарини, хромони, флавоноїди, лігнани, ксантони, хінони і дубильні речовини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Фенольні структури зустрічаються і в інших класах хімічних сполук. Відомі фенольні алкалоїди (морфін), фенольні стероїди (естрадіол), протоалкалоїди та інші. І хоча рослинні феноли віднесені до речовин вторинного або спеціалізованого метаболізму, яким за визначенням властива хемоспецифічність, багато з них, наприклад, флавоноїди або лігнін, універсальні за своєю поширеністю в природі.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Встановлено, що </a:t>
            </a:r>
            <a:r>
              <a:rPr lang="ru-RU" sz="2000" b="1" strike="noStrike" spc="-1">
                <a:solidFill>
                  <a:srgbClr val="FF0000"/>
                </a:solidFill>
                <a:latin typeface="Cambria"/>
              </a:rPr>
              <a:t>фенольні сполуки 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— це </a:t>
            </a:r>
            <a:r>
              <a:rPr lang="ru-RU" sz="2000" b="1" i="1" strike="noStrike" spc="-1">
                <a:solidFill>
                  <a:srgbClr val="0070C0"/>
                </a:solidFill>
                <a:latin typeface="Cambria"/>
              </a:rPr>
              <a:t>активні метаболіти</a:t>
            </a:r>
            <a:r>
              <a:rPr lang="ru-RU" sz="2000" b="1" strike="noStrike" spc="-1">
                <a:solidFill>
                  <a:srgbClr val="000000"/>
                </a:solidFill>
                <a:latin typeface="Cambria"/>
              </a:rPr>
              <a:t>, а не кінцеві продукти клітинного обміну. Це свідчить про важливу біологічну роль фенольних сполук.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8" name="CustomShape 2"/>
          <p:cNvSpPr/>
          <p:nvPr/>
        </p:nvSpPr>
        <p:spPr>
          <a:xfrm>
            <a:off x="392040" y="130680"/>
            <a:ext cx="110901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1. Поняття рослинних фенолів. Класифікація та значення.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extShape 1"/>
          <p:cNvSpPr txBox="1"/>
          <p:nvPr/>
        </p:nvSpPr>
        <p:spPr>
          <a:xfrm>
            <a:off x="0" y="762000"/>
            <a:ext cx="11728080" cy="561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3500" lnSpcReduction="20000"/>
          </a:bodyPr>
          <a:lstStyle/>
          <a:p>
            <a:pPr algn="ctr">
              <a:lnSpc>
                <a:spcPct val="90000"/>
              </a:lnSpc>
            </a:pPr>
            <a:r>
              <a:rPr lang="ru-RU" sz="4800" b="0" strike="noStrike" spc="-1" dirty="0">
                <a:solidFill>
                  <a:srgbClr val="972F57"/>
                </a:solidFill>
                <a:latin typeface="Cambria"/>
              </a:rPr>
              <a:t>	</a:t>
            </a:r>
            <a:r>
              <a:rPr lang="ru-RU" sz="4300" b="1" strike="noStrike" spc="-1" dirty="0">
                <a:solidFill>
                  <a:srgbClr val="7030A0"/>
                </a:solidFill>
                <a:latin typeface="Cambria"/>
              </a:rPr>
              <a:t>МЕТОДИ ВИЛУЧЕННЯ З РОСЛИННОЇ СИРОВИНИ</a:t>
            </a:r>
            <a:endParaRPr lang="ru-RU" sz="4300" b="0" strike="noStrike" spc="-1" dirty="0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489" name="TextShape 2"/>
          <p:cNvSpPr txBox="1"/>
          <p:nvPr/>
        </p:nvSpPr>
        <p:spPr>
          <a:xfrm>
            <a:off x="845890" y="1777680"/>
            <a:ext cx="10320874" cy="5080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3500"/>
          </a:bodyPr>
          <a:lstStyle/>
          <a:p>
            <a:pPr algn="just">
              <a:lnSpc>
                <a:spcPct val="9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Для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екстрагування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флавоноїдів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з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лікарської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рослинної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сировини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використовують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нижчі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спирти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або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спирто-водні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суміші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. </a:t>
            </a:r>
            <a:endParaRPr lang="ru-RU" sz="26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Спиртові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екстракти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розводять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водою,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випарюють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до водного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залишку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і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обробляють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хлороформом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для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відокремлення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ліпофільних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речовин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.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Флавоноїди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з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очищеного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водного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залишку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послідовно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екстрагують</a:t>
            </a:r>
            <a:r>
              <a:rPr lang="ru-RU" sz="2600" b="1" strike="noStrike" spc="-1" dirty="0">
                <a:solidFill>
                  <a:srgbClr val="0070C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етилацетатом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(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монозиди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), бутанолом (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біозиди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диглікозиди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тощо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).</a:t>
            </a:r>
            <a:endParaRPr lang="ru-RU" sz="26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Для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розділення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суми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флавоноїдів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на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індивідуальні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компоненти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використовують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600" b="1" strike="noStrike" spc="-1" dirty="0" err="1">
                <a:solidFill>
                  <a:srgbClr val="0070C0"/>
                </a:solidFill>
                <a:latin typeface="Cambria"/>
              </a:rPr>
              <a:t>хроматографію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на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поліаміді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силікагелі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,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целюлозі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та </a:t>
            </a:r>
            <a:r>
              <a:rPr lang="ru-RU" sz="2600" b="1" strike="noStrike" spc="-1" dirty="0" err="1">
                <a:solidFill>
                  <a:srgbClr val="000000"/>
                </a:solidFill>
                <a:latin typeface="Cambria"/>
              </a:rPr>
              <a:t>інших</a:t>
            </a:r>
            <a:r>
              <a:rPr lang="ru-RU" sz="2600" b="1" strike="noStrike" spc="-1" dirty="0">
                <a:solidFill>
                  <a:srgbClr val="000000"/>
                </a:solidFill>
                <a:latin typeface="Cambria"/>
              </a:rPr>
              <a:t> сорбентах.</a:t>
            </a:r>
            <a:endParaRPr lang="ru-RU" sz="2600" b="0" strike="noStrike" spc="-1" dirty="0">
              <a:solidFill>
                <a:srgbClr val="595959"/>
              </a:solidFill>
              <a:latin typeface="Cambria"/>
            </a:endParaRPr>
          </a:p>
          <a:p>
            <a:pPr algn="just">
              <a:lnSpc>
                <a:spcPct val="90000"/>
              </a:lnSpc>
            </a:pPr>
            <a:endParaRPr lang="ru-RU" sz="2400" b="0" strike="noStrike" spc="-1" dirty="0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300600" y="1037160"/>
            <a:ext cx="11586240" cy="5212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Якісні реакції.</a:t>
            </a:r>
            <a:r>
              <a:rPr lang="ru-RU" sz="24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Приготування витягу:</a:t>
            </a:r>
            <a:r>
              <a:rPr lang="ru-RU" sz="24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3 г подрібненої сировини поміщають у конічну колбу на 100 мл зі зворотним холодильником, заливають 35 мл 70%-го спирту і нагрівають на киплячому водяному нагрівнику 20 хв., періодично перемішуючи. Після охолодження екстракт фільтрують і очищають, для цього фільтрат наносять на колонку діаметром 1 см, заповнену 1 г поліамідного сорбенту. Флавоноїди з колонки вимивають 70%-м спиртом. Очищений екстракт упарюють до 1/2 об’єму і використовують для проведення якісних реакцій та хроматографічного виявлення флавоноїдів.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Примітка.</a:t>
            </a:r>
            <a:r>
              <a:rPr lang="ru-RU" sz="24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 Роботу проводять у порівнянні з 0,1%-м розчином рутину.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92" name="CustomShape 2"/>
          <p:cNvSpPr/>
          <p:nvPr/>
        </p:nvSpPr>
        <p:spPr>
          <a:xfrm>
            <a:off x="1149480" y="294840"/>
            <a:ext cx="10423800" cy="59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500" lnSpcReduction="10000"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972F57"/>
                </a:solidFill>
                <a:latin typeface="Arial Black"/>
              </a:rPr>
              <a:t>МЕТОДИ ЯКІСНОГО ТА КІЛЬКІСНОГО АНАЛІЗУ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300600" y="684360"/>
            <a:ext cx="11521080" cy="118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1. Ціанідинова реакція.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До 1 мл очищеного екстракту (і 0,1 %-го розчину рутину) додають по 2 – 3 краплі концентрованої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хлороводневої кислоти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і щіпку порошку металічного магнію; з’являється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забарвлення різного кольору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, (залежно від будови сполук) внаслідок утворення ціанідинів: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4" name="CustomShape 2"/>
          <p:cNvSpPr/>
          <p:nvPr/>
        </p:nvSpPr>
        <p:spPr>
          <a:xfrm>
            <a:off x="4184280" y="156600"/>
            <a:ext cx="4800240" cy="50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800"/>
              </a:spcBef>
            </a:pPr>
            <a:r>
              <a:rPr lang="ru-RU" sz="3600" b="1" strike="noStrike" spc="-1">
                <a:solidFill>
                  <a:srgbClr val="0070C0"/>
                </a:solidFill>
                <a:latin typeface="Cambria"/>
              </a:rPr>
              <a:t>Якісні реакції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495" name="Picture 2"/>
          <p:cNvPicPr/>
          <p:nvPr/>
        </p:nvPicPr>
        <p:blipFill>
          <a:blip r:embed="rId2"/>
          <a:srcRect r="2197" b="16677"/>
          <a:stretch/>
        </p:blipFill>
        <p:spPr>
          <a:xfrm>
            <a:off x="1937880" y="2129400"/>
            <a:ext cx="8276760" cy="2246400"/>
          </a:xfrm>
          <a:prstGeom prst="rect">
            <a:avLst/>
          </a:prstGeom>
          <a:ln>
            <a:noFill/>
          </a:ln>
        </p:spPr>
      </p:pic>
      <p:sp>
        <p:nvSpPr>
          <p:cNvPr id="496" name="CustomShape 3"/>
          <p:cNvSpPr/>
          <p:nvPr/>
        </p:nvSpPr>
        <p:spPr>
          <a:xfrm>
            <a:off x="587880" y="4553640"/>
            <a:ext cx="10946160" cy="1738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Халкони та аурони ціанідинової реакції не дають, але з хлороводневою кислотою дають червоне забарвлення.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Щоб визначити форму флавоноїдів, до забарвленого розчину додають октанол або бутанол, розводять водою до розшарування рідин і збовтують. Відмічають перехід пігментів до водної або органічної фази. Пігменти глікозидів залишаються у воді, а агліконів — переходять до органічної фази (верхній шар).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416880" y="295560"/>
            <a:ext cx="11389320" cy="2835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2. Реакція з лугом.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До 1 мл екстракту (і 0,1%-го розчину рутину) додають по 1 – 2 краплі 10%-го спирто-водного розчину калію або натрію гідроксиду; з’являється жовте забарвлення.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3. Реакція із заліза III хлоридом.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231F20"/>
                </a:solidFill>
                <a:latin typeface="Arial Black"/>
                <a:ea typeface="Times New Roman"/>
              </a:rPr>
              <a:t>До 1 мл екстракту (і 0,1%-го розчину рутину) додають по 1 – 2 краплі 10%-го розчину заліза III хлориду; з’являється коричневе забарвлення.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4. Реакція із свинцю ацетатом.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До 1 мл очищеного екстракту (і 0,1% розчину рутину) додають по 3 – 5 крапель 10%-го розчину основного свинцю ацетату; утворюється осад.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498" name="Рисунок 2"/>
          <p:cNvPicPr/>
          <p:nvPr/>
        </p:nvPicPr>
        <p:blipFill>
          <a:blip r:embed="rId2"/>
          <a:stretch/>
        </p:blipFill>
        <p:spPr>
          <a:xfrm>
            <a:off x="2364480" y="3291840"/>
            <a:ext cx="8237880" cy="297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973440" y="83880"/>
            <a:ext cx="10058040" cy="675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Cambria"/>
              </a:rPr>
              <a:t>Хроматографічне виявлення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223920" y="1166760"/>
            <a:ext cx="571932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5 мл очищеного екстракту упарюють досуха на водяному нагрівнику у випарувальній чашці. Залишок розчиняють у 0,3 – 0,5 мл спирту і наносять на дві пластинки “Силуфол”, поряд наносять зразки “свідків” — розчини рутину і кверцетину. Пластинки сушать і поміщають в системи розчинників (А) — е</a:t>
            </a: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тилацетат-оцтова кислота — вода (70:15:17)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(для агліконів), (Б) — </a:t>
            </a: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метанол-оцтова кислота — вода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 (18:1:1) (для глікозидів).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Хроматограми висушують у витяжній шафі і розглядають їх при денному та УФ-світлі до і після обробки 10 %-м спиртовим розчином лугу.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Примітка. </a:t>
            </a: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Певне уявлення про типові реакції на флавоноїди із застосуванням реактивів та поведінку флавоноїдів в УФ-світлі дають приклади, наведені в таблицях.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01" name="Рисунок 3"/>
          <p:cNvPicPr/>
          <p:nvPr/>
        </p:nvPicPr>
        <p:blipFill>
          <a:blip r:embed="rId3"/>
          <a:stretch/>
        </p:blipFill>
        <p:spPr>
          <a:xfrm>
            <a:off x="6276240" y="1007280"/>
            <a:ext cx="5218560" cy="507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Table 1"/>
          <p:cNvGraphicFramePr/>
          <p:nvPr/>
        </p:nvGraphicFramePr>
        <p:xfrm>
          <a:off x="217080" y="970560"/>
          <a:ext cx="11591280" cy="5244480"/>
        </p:xfrm>
        <a:graphic>
          <a:graphicData uri="http://schemas.openxmlformats.org/drawingml/2006/table">
            <a:tbl>
              <a:tblPr/>
              <a:tblGrid>
                <a:gridCol w="228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3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Сполуки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Забарвлення в реакціях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ціанідинова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FeCl3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ацетат свинцю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Флаванони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червоно-фіолетове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Флавоноли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червоне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зелене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Флавони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оранжеве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червоно-буре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Халкони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жовто-оранжеве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5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Аурони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оранжево-червоне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коричневе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67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000" b="1" strike="noStrike" spc="-1">
                          <a:solidFill>
                            <a:srgbClr val="002060"/>
                          </a:solidFill>
                          <a:latin typeface="Cambria"/>
                        </a:rPr>
                        <a:t>Катехіни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безбарвне,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переходить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у червоне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від коричневого до синього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жовтий осад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5160" marR="651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03" name="CustomShape 2"/>
          <p:cNvSpPr/>
          <p:nvPr/>
        </p:nvSpPr>
        <p:spPr>
          <a:xfrm>
            <a:off x="3961080" y="1843920"/>
            <a:ext cx="581760" cy="3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       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04" name="CustomShape 3"/>
          <p:cNvSpPr/>
          <p:nvPr/>
        </p:nvSpPr>
        <p:spPr>
          <a:xfrm>
            <a:off x="3472560" y="165240"/>
            <a:ext cx="66200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Т а б л и ц я 1 - Якісні реакції на флавоноїди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5" name="Table 1"/>
          <p:cNvGraphicFramePr/>
          <p:nvPr/>
        </p:nvGraphicFramePr>
        <p:xfrm>
          <a:off x="342720" y="783720"/>
          <a:ext cx="11635560" cy="5669280"/>
        </p:xfrm>
        <a:graphic>
          <a:graphicData uri="http://schemas.openxmlformats.org/drawingml/2006/table">
            <a:tbl>
              <a:tblPr/>
              <a:tblGrid>
                <a:gridCol w="222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1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Сполуки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FFFFF"/>
                          </a:solidFill>
                          <a:latin typeface="Cambria"/>
                        </a:rPr>
                        <a:t>Забарвлення плям в УФ-світлі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до проявлення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з розчином АlСl</a:t>
                      </a:r>
                      <a:r>
                        <a:rPr lang="ru-RU" sz="2200" b="1" strike="noStrike" spc="-1" baseline="-25000">
                          <a:solidFill>
                            <a:srgbClr val="595959"/>
                          </a:solidFill>
                          <a:latin typeface="Cambria"/>
                        </a:rPr>
                        <a:t>3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з розчином КОН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Флавоноли і флавони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яскраво-жовте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Флаваноли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не забарвлене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сл. жовте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жовто-оранжеве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Халкони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жовто-оранжеве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оранжево-червоне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Аурони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червоно-буре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оранжево-червоне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безбарвне, переходить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у червоно-буре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3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F6F7E4"/>
                          </a:solidFill>
                          <a:latin typeface="Cambria"/>
                        </a:rPr>
                        <a:t>Катехіни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44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не забарвлене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не забарвлене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безбарвне, переходить</a:t>
                      </a:r>
                      <a:endParaRPr lang="ru-RU" sz="22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200" b="1" strike="noStrike" spc="-1">
                          <a:solidFill>
                            <a:srgbClr val="595959"/>
                          </a:solidFill>
                          <a:latin typeface="Cambria"/>
                        </a:rPr>
                        <a:t>у червоно-буре</a:t>
                      </a:r>
                      <a:endParaRPr lang="ru-RU" sz="2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6" name="CustomShape 2"/>
          <p:cNvSpPr/>
          <p:nvPr/>
        </p:nvSpPr>
        <p:spPr>
          <a:xfrm>
            <a:off x="2245680" y="147960"/>
            <a:ext cx="8801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Т а б л и ц я 2 - Забарвлення плям флавоноїдів в УФ-світлі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3520800" y="0"/>
            <a:ext cx="5409720" cy="7416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Cambria"/>
              </a:rPr>
              <a:t>Кількісне визначення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186480" y="810000"/>
            <a:ext cx="11765520" cy="4372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Єдиного методу для визначення вмісту флавоноїдів не існує. Для прикладу наведено </a:t>
            </a:r>
            <a:r>
              <a:rPr lang="ru-RU" sz="1800" b="1" strike="noStrike" spc="-1">
                <a:solidFill>
                  <a:srgbClr val="FF0000"/>
                </a:solidFill>
                <a:latin typeface="Cambria"/>
              </a:rPr>
              <a:t>метод визначення вмісту рутину.</a:t>
            </a:r>
            <a:endParaRPr lang="ru-RU" sz="18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09" name="Picture 2"/>
          <p:cNvPicPr/>
          <p:nvPr/>
        </p:nvPicPr>
        <p:blipFill>
          <a:blip r:embed="rId2"/>
          <a:stretch/>
        </p:blipFill>
        <p:spPr>
          <a:xfrm>
            <a:off x="7313400" y="4654800"/>
            <a:ext cx="4534200" cy="2202840"/>
          </a:xfrm>
          <a:prstGeom prst="rect">
            <a:avLst/>
          </a:prstGeom>
          <a:ln>
            <a:noFill/>
          </a:ln>
        </p:spPr>
      </p:pic>
      <p:sp>
        <p:nvSpPr>
          <p:cNvPr id="510" name="CustomShape 3"/>
          <p:cNvSpPr/>
          <p:nvPr/>
        </p:nvSpPr>
        <p:spPr>
          <a:xfrm>
            <a:off x="156960" y="1409040"/>
            <a:ext cx="6726960" cy="46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2-5 г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вмістом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подрібнюють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0,5 мм.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Близько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 г (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точну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вміщують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колбу на 250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500 мл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шліфом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заливають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150 мл 95 %-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етилового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спирту.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Суміш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збовтують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6 год.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вібраційному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апараті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ще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додатково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настоюють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18 год.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Етанольний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профільтровують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крізь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складчастий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фільтр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лінію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старту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хроматографічного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розміром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14 Ч 55 см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наносять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мікропіпеткою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0,08 мл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етанольного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трьох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повторах.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Проводять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хроматографування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низхідним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способом у 15 %-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оцтової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кислоти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3,5 год.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Хроматограми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висушують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повітрі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витяжній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шафі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зникнення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запаху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оцтової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кислоти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Висушені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хроматограми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вивчають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УФ-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світлі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відмічають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жовто-коричневу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пляму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 з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Rf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близько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0,70.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Вирізають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ділянки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плямами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 і одну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контрольну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ділянку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порожньої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смуги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паперу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Складають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папір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“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гармошкою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”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і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вміщують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флакони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10 мл,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заливають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10 мл 60%-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етанолу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флакони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щільно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закривають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пробками та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збовтують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 год.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вібраційному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апараті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після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чого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фільтрують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Визначають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оптичну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розчинів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b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спектрофотометрі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довжині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хвилі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358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кюветі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товщиною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шару 10 мм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тлі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елюату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контрольного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Паралельно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вимірюють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оптичну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Обчислюють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70C0"/>
                </a:solidFill>
                <a:latin typeface="Times New Roman"/>
                <a:ea typeface="Times New Roman"/>
              </a:rPr>
              <a:t>вміст</a:t>
            </a:r>
            <a:r>
              <a:rPr lang="ru-RU" sz="1400" b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 рутину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(Х)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відсотках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перерахунку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абсолютно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суху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 формулою: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  <p:pic>
        <p:nvPicPr>
          <p:cNvPr id="511" name="Рисунок 136"/>
          <p:cNvPicPr/>
          <p:nvPr/>
        </p:nvPicPr>
        <p:blipFill>
          <a:blip r:embed="rId3"/>
          <a:srcRect l="25552" t="47347" r="51475" b="44114"/>
          <a:stretch/>
        </p:blipFill>
        <p:spPr>
          <a:xfrm>
            <a:off x="2631960" y="5812920"/>
            <a:ext cx="2906280" cy="919080"/>
          </a:xfrm>
          <a:prstGeom prst="rect">
            <a:avLst/>
          </a:prstGeom>
          <a:ln>
            <a:noFill/>
          </a:ln>
        </p:spPr>
      </p:pic>
      <p:sp>
        <p:nvSpPr>
          <p:cNvPr id="512" name="CustomShape 4"/>
          <p:cNvSpPr/>
          <p:nvPr/>
        </p:nvSpPr>
        <p:spPr>
          <a:xfrm rot="10800000" flipV="1">
            <a:off x="7013760" y="1510920"/>
            <a:ext cx="5178240" cy="307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D1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oптична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досліджуваного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оптична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густина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рутину;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C0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рутину, г;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m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г;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V1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загальний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мл;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V2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витягу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нанесеного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хроматограму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мл;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V3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елюату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мл; 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W </a:t>
            </a:r>
            <a:r>
              <a:rPr lang="ru-RU" sz="14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—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вологість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сировини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,%.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Примітка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Приготування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рутину: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близько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0,05 г (точна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наважка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стандартного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зразка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речовини-свідка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(СЗРС) рутину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розчиняють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у 85 мл 95 %-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етилового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спирту (ГОСТ 6995-67) у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мірній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колбі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на 100 мл і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доводять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об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Calibri"/>
                <a:ea typeface="Times New Roman"/>
              </a:rPr>
              <a:t>’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єм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розчину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95 %-м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етиловим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спиртом до </a:t>
            </a:r>
            <a:r>
              <a:rPr lang="ru-RU" sz="1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позначки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578160" y="411840"/>
            <a:ext cx="11187720" cy="5944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Бiосинтез флавоноїдiв перебiгає змiшаним шляхом.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Кiльце А i пропановий фрагмент утворюються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ацетатним шляхом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кiльце В — </a:t>
            </a:r>
            <a:r>
              <a:rPr lang="ru-RU" sz="18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через шикiмову кислоту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Утворення кiльця В.</a:t>
            </a:r>
            <a:r>
              <a:rPr lang="ru-RU" sz="18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Шикiмова кислота за участю АТФ фосфорилюється в 5-фосфошикiмову кислоту, яка з’єднується з фосфо-енолпiровиноградною кислотою, утворює 3-енолпiрувiлшикiмат-5-фосфат, а потiм хорiзмову кислоту. Остання перегруповується в префенову кислоту, яка є промiжною сполукою в бiосинтезi ароматичних амiнокислот, флавоноїдiв, кумаринiв та iнших полiфенолiв.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Префенова кислота амiнується i декарбоксилюється, в результатi чого може утворитися фенiлаланiн або тiрозин.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Дезамiнування амiнокислот призводить до появи коричної або n-кумарової кислоти.</a:t>
            </a:r>
            <a:r>
              <a:rPr lang="ru-RU" sz="1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 Утворення кiльця А i флавоноїдiв.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Кiльце А утворюється з трьох молекул оцтової або малонової кислоти за участю КоА-ферменту.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Продукт циклiзацiї, який при цьому утворюється, реагує з n-кумаровою кислотою (п-кумароїл-КоА). В результатi їх конденсацiї, циклiзацiї та енолiзацiї утворюється халкон (схема).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При окисленнi халкону утворюються флавони, флавоноли та iншi, а при вiдновленнi — антоцiанiдини, лейкоантоцiанiдини та катехiни.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235080" y="2226960"/>
            <a:ext cx="3134880" cy="1371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Загальна схема біосинтезу флавоноїдів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515" name="Рисунок 2"/>
          <p:cNvPicPr/>
          <p:nvPr/>
        </p:nvPicPr>
        <p:blipFill>
          <a:blip r:embed="rId2"/>
          <a:srcRect l="22450" t="17667" r="48215" b="5699"/>
          <a:stretch/>
        </p:blipFill>
        <p:spPr>
          <a:xfrm>
            <a:off x="3526920" y="0"/>
            <a:ext cx="5864760" cy="6857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417960" y="300600"/>
            <a:ext cx="11416680" cy="600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FF0000"/>
                </a:solidFill>
                <a:latin typeface="Cambria"/>
              </a:rPr>
              <a:t>Фенольні сполуки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— це низько- і високомолекулярні ароматичні речовини, генетично позв’язані між собою, молекули яких містять один або кілька гідроксилів, безпосередньо сполучених з атомами вуглецю бензольного ядра.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Існує безліч 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класифікацій рослинних фенолів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: за джерелом, фізіологічною активністю та інші.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Так, 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за біогенетичним принципом</a:t>
            </a: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(табл. 1)</a:t>
            </a:r>
            <a:r>
              <a:rPr lang="ru-RU" sz="2400" b="1" i="1" strike="noStrike" spc="-1">
                <a:solidFill>
                  <a:srgbClr val="000000"/>
                </a:solidFill>
                <a:latin typeface="Cambria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фенольні сполуки поділяють на кілька груп, розміщених у порядку ускладнення структури молекул.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Згідно класифікації </a:t>
            </a: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за хімічною будовою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(табл. 2) всі рослинні феноли поділяють на: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феноли –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містять лише гідроксильну функцію;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фенолокислоти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– містять гідроксильну та карбоксильну функції;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ароматичні сполуки піранового ряду 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– α- і γ-пірони; </a:t>
            </a:r>
            <a:endParaRPr lang="ru-RU" sz="2400" b="0" strike="noStrike" spc="-1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FF0000"/>
              </a:buClr>
              <a:buFont typeface="StarSymbol"/>
              <a:buAutoNum type="arabicParenR"/>
            </a:pPr>
            <a:r>
              <a:rPr lang="ru-RU" sz="2400" b="1" i="1" strike="noStrike" spc="-1">
                <a:solidFill>
                  <a:srgbClr val="FF0000"/>
                </a:solidFill>
                <a:latin typeface="Cambria"/>
              </a:rPr>
              <a:t>хінони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 бензольного, нафталінового і антраценового ряду.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Рисунок 1"/>
          <p:cNvPicPr/>
          <p:nvPr/>
        </p:nvPicPr>
        <p:blipFill>
          <a:blip r:embed="rId2"/>
          <a:srcRect l="13630" t="18238" r="39397" b="6270"/>
          <a:stretch/>
        </p:blipFill>
        <p:spPr>
          <a:xfrm>
            <a:off x="2090160" y="182880"/>
            <a:ext cx="7693560" cy="66747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587880" y="442440"/>
            <a:ext cx="11090160" cy="5336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Поширення, локалiзацiя та бiологiчнi функцiї у рослинах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 мiстяться мало не в усiх рослинах, зустрiчаються у мiкроорганiзмах та у комах.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Найбагатшi на флавоноїди родини </a:t>
            </a:r>
            <a:r>
              <a:rPr lang="ru-RU" sz="20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Fabaceae, Polygonaceae, Asteraceae, Rosaceae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Накопичуються вони здебiльшого в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квiтках, листках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менше — в </a:t>
            </a: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стеблах, кореневищах, коренях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Вмiст їх коливається вiд </a:t>
            </a:r>
            <a:r>
              <a:rPr lang="ru-RU" sz="20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0,1 до 20%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(наприклад, в пуп’янках софори японської) i змiнюється залежно вiд фази вегетацiї рослини.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Максимальна кiлькiсть флавоноїдiв спостерiгається пiд час цвiтiння, потiм їх стає менше.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Неабияке значення мають </a:t>
            </a:r>
            <a:r>
              <a:rPr lang="ru-RU" sz="2000" b="0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зовнiшнi фактори: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рослини тропiчнi та високогiрнi мiстять бiльше флавоноїдiв; тому вважається, що кiлькiсть їх залежить вiд iнтенсивностi сонячного свiтла та висоти над рiвнем моря.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Глiкозиди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звичайно мiстяться в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тканинах активного росту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(листках, пуп’янках, квiтках),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аглiкони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— у </a:t>
            </a:r>
            <a:r>
              <a:rPr lang="ru-RU" sz="2000" b="0" strike="noStrike" spc="-1">
                <a:solidFill>
                  <a:srgbClr val="7030A0"/>
                </a:solidFill>
                <a:latin typeface="Arial Black"/>
                <a:ea typeface="Times New Roman"/>
              </a:rPr>
              <a:t>здерев’янiлих 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тканинах (кора, корка).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extShape 1"/>
          <p:cNvSpPr txBox="1"/>
          <p:nvPr/>
        </p:nvSpPr>
        <p:spPr>
          <a:xfrm>
            <a:off x="102600" y="83880"/>
            <a:ext cx="11291400" cy="708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7030A0"/>
                </a:solidFill>
                <a:latin typeface="Cambria"/>
              </a:rPr>
              <a:t>РОСЛИНИ, ЩО МІСТЯТЬ ФЛАВОНОЇДИ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19" name="TextShape 2"/>
          <p:cNvSpPr txBox="1"/>
          <p:nvPr/>
        </p:nvSpPr>
        <p:spPr>
          <a:xfrm>
            <a:off x="261360" y="923760"/>
            <a:ext cx="11244600" cy="5248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FF0000"/>
                </a:solidFill>
                <a:latin typeface="Cambria"/>
              </a:rPr>
              <a:t>Fructus Aroniae melanocarpae recens — плоди горобини чорноплодої свіжі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20" name="Рисунок 4"/>
          <p:cNvPicPr/>
          <p:nvPr/>
        </p:nvPicPr>
        <p:blipFill>
          <a:blip r:embed="rId2"/>
          <a:srcRect r="20480"/>
          <a:stretch/>
        </p:blipFill>
        <p:spPr>
          <a:xfrm>
            <a:off x="190440" y="1446120"/>
            <a:ext cx="4838400" cy="5178600"/>
          </a:xfrm>
          <a:prstGeom prst="rect">
            <a:avLst/>
          </a:prstGeom>
          <a:ln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5266440" y="1580760"/>
            <a:ext cx="648972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Застосування.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P-вітамінний засіб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Свіжі плоди і сік застосовують при гіпо- і авітамінозі Р, а також для лікування гіпертонічної хвороби I та II стадії.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Шрот використовують для приготування таблеток Р-вітамінної дії.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Із суми ліпофільних речовин плодів виготовляють “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Аромелін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” — засіб протизапальної й ранозагоювальної дії та “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Комплар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” — антигеморойні супозиторії.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2329200" y="222120"/>
            <a:ext cx="6845040" cy="600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Cambria"/>
              </a:rPr>
              <a:t>Flores Crataegi — квітки глоду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23" name="Рисунок 5"/>
          <p:cNvPicPr/>
          <p:nvPr/>
        </p:nvPicPr>
        <p:blipFill>
          <a:blip r:embed="rId2"/>
          <a:stretch/>
        </p:blipFill>
        <p:spPr>
          <a:xfrm>
            <a:off x="306000" y="1037520"/>
            <a:ext cx="5558760" cy="5558760"/>
          </a:xfrm>
          <a:prstGeom prst="rect">
            <a:avLst/>
          </a:prstGeom>
          <a:ln>
            <a:noFill/>
          </a:ln>
        </p:spPr>
      </p:pic>
      <p:sp>
        <p:nvSpPr>
          <p:cNvPr id="524" name="CustomShape 2"/>
          <p:cNvSpPr/>
          <p:nvPr/>
        </p:nvSpPr>
        <p:spPr>
          <a:xfrm>
            <a:off x="5303520" y="1658520"/>
            <a:ext cx="646560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Застосування.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Лікарський засіб </a:t>
            </a:r>
            <a:r>
              <a:rPr lang="ru-RU" sz="2400" b="1" strike="noStrike" spc="-1">
                <a:solidFill>
                  <a:srgbClr val="7030A0"/>
                </a:solidFill>
                <a:latin typeface="Times New Roman"/>
                <a:ea typeface="Times New Roman"/>
              </a:rPr>
              <a:t>серцево-судинної</a:t>
            </a: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 дії.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Виготовляють настойку.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231F20"/>
                </a:solidFill>
                <a:latin typeface="Times New Roman"/>
                <a:ea typeface="Times New Roman"/>
              </a:rPr>
              <a:t>Препарати глоду застосовують при функціональних розладах серцевої діяльності.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307800" y="0"/>
            <a:ext cx="11197800" cy="1278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Cambria"/>
              </a:rPr>
              <a:t>Alabastrae Sophorae japonicae — пуп’янки софори японської</a:t>
            </a:r>
            <a:endParaRPr lang="ru-RU" sz="3600" b="0" strike="noStrike" spc="-1">
              <a:solidFill>
                <a:srgbClr val="595959"/>
              </a:solidFill>
              <a:latin typeface="Cambria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671760" y="1345320"/>
            <a:ext cx="10834200" cy="4569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Застосування. Із пуп’янків виготовляють капілярозміцнюючі засоби — “</a:t>
            </a:r>
            <a:r>
              <a:rPr lang="ru-RU" sz="2400" b="1" strike="noStrike" spc="-1">
                <a:solidFill>
                  <a:srgbClr val="7030A0"/>
                </a:solidFill>
                <a:latin typeface="Cambria"/>
              </a:rPr>
              <a:t>Рутин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” і “</a:t>
            </a:r>
            <a:r>
              <a:rPr lang="ru-RU" sz="2400" b="1" strike="noStrike" spc="-1">
                <a:solidFill>
                  <a:srgbClr val="7030A0"/>
                </a:solidFill>
                <a:latin typeface="Cambria"/>
              </a:rPr>
              <a:t>Кверцетин</a:t>
            </a: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”. 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Cambria"/>
              </a:rPr>
              <a:t> </a:t>
            </a: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ru-RU" sz="2400" b="0" strike="noStrike" spc="-1">
              <a:solidFill>
                <a:srgbClr val="595959"/>
              </a:solidFill>
              <a:latin typeface="Cambria"/>
            </a:endParaRPr>
          </a:p>
        </p:txBody>
      </p:sp>
      <p:pic>
        <p:nvPicPr>
          <p:cNvPr id="527" name="Рисунок 4"/>
          <p:cNvPicPr/>
          <p:nvPr/>
        </p:nvPicPr>
        <p:blipFill>
          <a:blip r:embed="rId2"/>
          <a:stretch/>
        </p:blipFill>
        <p:spPr>
          <a:xfrm>
            <a:off x="4187520" y="1997640"/>
            <a:ext cx="4773240" cy="466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CustomShape 1"/>
          <p:cNvSpPr/>
          <p:nvPr/>
        </p:nvSpPr>
        <p:spPr>
          <a:xfrm>
            <a:off x="392040" y="30960"/>
            <a:ext cx="11390400" cy="661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Біологічні дія та застосування в медицині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 мiстять у молекулi реакцiйно здатнi фенольнi радикали та карбонільне угрупування. Завдяки цьому вони беруть </a:t>
            </a:r>
            <a:r>
              <a:rPr lang="ru-RU" sz="2400" b="0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участь у рiзноманiтних метаболiчних процесах</a:t>
            </a: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що обумовлює їхню бiологiчну активнiсть. До важливiших видiв фармакологiчної дiї належать:</a:t>
            </a:r>
            <a:endParaRPr lang="ru-RU" sz="24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Р-вiтамiнна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- флавоноїди (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флавони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гесперидин, ерiодиктин;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флавоноли 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рутин, кверцитрин, iзокверцетин, кверцетин, iзорамнетин;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метилхалкон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L-епiкатехiн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; </a:t>
            </a:r>
            <a:r>
              <a:rPr lang="ru-RU" sz="20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оксикумарини </a:t>
            </a:r>
            <a:r>
              <a:rPr lang="ru-RU" sz="20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ескулiн, ескулетин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 позитивно впливають на стан капiлярних судин: пiдвищується їхня стiйкiсть (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знижується рiвень гiалуронiдази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), збiльшується еластичнiсть та пропускна здатнiсть; готують препарат </a:t>
            </a:r>
            <a:r>
              <a:rPr lang="ru-RU" sz="2000" b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аскорутин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;</a:t>
            </a:r>
            <a:endParaRPr lang="ru-RU" sz="20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20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дiуретична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яка притаманна як чистим флавоноїдам (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лютеолiн 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викликає тривале пiдвищення дiурезу;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катехiни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навпаки, знижують сечовидiлення</a:t>
            </a:r>
            <a:r>
              <a:rPr lang="ru-RU" sz="20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), так i ЛРС (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трава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рiзних видiв гiрчака, остудника голого, парили, солодки, звiробою, якiрцiв сланких, 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плоди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шипшини та багато iн.);</a:t>
            </a:r>
            <a:endParaRPr lang="ru-RU" sz="20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флавоноїди дiють на травний тракт, печiнку, матку, виявляють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противиразковий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ранозагоювальний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ефект;</a:t>
            </a:r>
            <a:endParaRPr lang="ru-RU" sz="20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помiрна </a:t>
            </a:r>
            <a:r>
              <a:rPr lang="ru-RU" sz="20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протипухлинна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дiя (</a:t>
            </a:r>
            <a:r>
              <a:rPr lang="ru-RU" sz="20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лейкоантоцiанiдини</a:t>
            </a:r>
            <a:r>
              <a:rPr lang="ru-RU" sz="20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— пеларгонiдин, дельфiнiдин, цiанiдин);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365760" y="215280"/>
            <a:ext cx="11651760" cy="645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жовчогiнна дiя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притаманна мiрицетину, флавоноїдам цмину пiскового, цикорiю, череди;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кардiотонiчна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та </a:t>
            </a: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гiпотензивна активнiсть 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(наприклад, препарати Crataegus);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спазмолiтична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дія характерна для </a:t>
            </a:r>
            <a:r>
              <a:rPr lang="ru-RU" sz="1900" b="0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флавонів,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халконів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флаванонів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(лiквiритин),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флавонолів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(кверцетин, рутин),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флавонів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(апiгенiн),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перш за все вони впливають на гладенькi м’язи кровоносних судин;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антиоксидантна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1900" b="0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протирадiацiйна/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радiопротекторна дiя </a:t>
            </a:r>
            <a:r>
              <a:rPr lang="ru-RU" sz="1900" b="0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(флавоноїди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зв’язують i виводять радiонуклiди);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гiпоглiкемiчна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та 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анаболiзуюча дiя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флавоноїдiв.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естрогенна дія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iзофлавони</a:t>
            </a:r>
            <a:r>
              <a:rPr lang="ru-RU" sz="1900" b="1" strike="noStrike" spc="-1">
                <a:solidFill>
                  <a:srgbClr val="595959"/>
                </a:solidFill>
                <a:latin typeface="Arial Black"/>
                <a:ea typeface="Times New Roman"/>
              </a:rPr>
              <a:t>);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в’яжуча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та 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протизапальна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дiя на слизовi оболонки (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катехiни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); 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бактерицидна дія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флавони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; 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70C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гiпоазотемiчна активнiсть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(сприяють зниженню концентрацiї азоту у сечi), наприклад,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робiнiн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який мiстять квiтки робiнiї та види астрагалу; похiдні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кемпферолу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(бiоробiн, дiоробiн),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гiперозид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аглiконом якого є кверцетин; препарат </a:t>
            </a:r>
            <a:r>
              <a:rPr lang="ru-RU" sz="1900" b="1" i="1" strike="noStrike" spc="-1">
                <a:solidFill>
                  <a:srgbClr val="7030A0"/>
                </a:solidFill>
                <a:latin typeface="Arial Black"/>
                <a:ea typeface="Times New Roman"/>
              </a:rPr>
              <a:t>леспенефрил</a:t>
            </a:r>
            <a:r>
              <a:rPr lang="ru-RU" sz="1900" b="1" i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виробляють з трави леспедеци, мiстить глiкозиди кемпферолу;</a:t>
            </a:r>
            <a:endParaRPr lang="ru-RU" sz="19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дiя на </a:t>
            </a:r>
            <a:r>
              <a:rPr lang="ru-RU" sz="19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серцево-судинну систему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(посилюють серцевi скорочення, прискорюють мiкроциркуляцiю кровi, покращують живлення серцевого м’яза i виникає </a:t>
            </a:r>
            <a:r>
              <a:rPr lang="ru-RU" sz="1900" b="1" i="1" u="sng" strike="noStrike" spc="-1">
                <a:solidFill>
                  <a:srgbClr val="0070C0"/>
                </a:solidFill>
                <a:uFillTx/>
                <a:latin typeface="Arial Black"/>
                <a:ea typeface="Times New Roman"/>
              </a:rPr>
              <a:t>позитивний iнотропний ефект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). Похiднi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флавонолiв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катехiнiв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 i </a:t>
            </a:r>
            <a:r>
              <a:rPr lang="ru-RU" sz="19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антоцiанiв </a:t>
            </a:r>
            <a:r>
              <a:rPr lang="ru-RU" sz="19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(рутин, кверцетин, кверцитрин, лейкоантоцiанiдини, комплекс катехiнiв чаю, мiрицетин, пеларгонiдин та iн.) збiльшують амплiтуду серцевих скорочень, нормалiзують серцевий ритм.</a:t>
            </a:r>
            <a:endParaRPr lang="ru-RU" sz="1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392040" y="229320"/>
            <a:ext cx="11508120" cy="6734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Деякi флавоноїди (</a:t>
            </a:r>
            <a:r>
              <a:rPr lang="ru-RU" sz="2200" b="1" i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гiперозид, С-глiкозид вiтексин, кверцетин, кемпферол, сума полiфенолiв з квiток глоду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) розширюють судини, у тому числi й коронарнi. </a:t>
            </a:r>
            <a:endParaRPr lang="ru-RU" sz="22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Впливають флавоноїди й на </a:t>
            </a:r>
            <a:r>
              <a:rPr lang="ru-RU" sz="2200" b="1" i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швидкiсть ензиматичних процесiв 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та активнiсть циклооксигенази, лiпооксигенази, аденозиндеамiнази, якi впливають на окислення лiпiдiв, нейропередачу, згортання кровi. Але бiльшiсть таких взаємодiй ще не з’ясована.</a:t>
            </a:r>
            <a:endParaRPr lang="ru-RU" sz="22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Як субстанцiя, що видiлена з рослинної сировини, використовуються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рутин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,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кверцетин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. Вони входять до складу лiкарських засобiв, а найчастiше їх призначають </a:t>
            </a:r>
            <a:r>
              <a:rPr lang="ru-RU" sz="2200" b="1" strike="noStrike" spc="-1">
                <a:solidFill>
                  <a:srgbClr val="0070C0"/>
                </a:solidFill>
                <a:latin typeface="Arial Black"/>
                <a:ea typeface="Times New Roman"/>
              </a:rPr>
              <a:t>для профiлактики склерозу кровоносних судин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.</a:t>
            </a:r>
            <a:endParaRPr lang="ru-RU" sz="2200" b="0" strike="noStrike" spc="-1">
              <a:latin typeface="Arial"/>
            </a:endParaRPr>
          </a:p>
          <a:p>
            <a:pPr indent="4507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Засоби рослинного походження, що мiстять флавоноїди, застосовують при </a:t>
            </a:r>
            <a:r>
              <a:rPr lang="ru-RU" sz="2200" b="1" strike="noStrike" spc="-1">
                <a:solidFill>
                  <a:srgbClr val="FF0000"/>
                </a:solidFill>
                <a:latin typeface="Arial Black"/>
                <a:ea typeface="Times New Roman"/>
              </a:rPr>
              <a:t>геморагiчних дiатезах </a:t>
            </a:r>
            <a:r>
              <a:rPr lang="ru-RU" sz="2200" b="1" strike="noStrike" spc="-1">
                <a:solidFill>
                  <a:srgbClr val="000000"/>
                </a:solidFill>
                <a:latin typeface="Arial Black"/>
                <a:ea typeface="Times New Roman"/>
              </a:rPr>
              <a:t>(схильнiсть до крововиливiв), капiляротоксикозах, авiтамiнозах С i Р, проти iнфекцiйних та токсичних збудникiв, при хронiчних гепатитах, гiпертонiї, шкiрних хворобах, деяких запальних процесах та iн.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u="sng" strike="noStrike" spc="-1">
                <a:solidFill>
                  <a:srgbClr val="000000"/>
                </a:solidFill>
                <a:uFillTx/>
                <a:latin typeface="Arial Black"/>
                <a:ea typeface="Times New Roman"/>
              </a:rPr>
              <a:t>Усi природнi флавоноїди малотоксичнi, при широкому спектрi бiологiчної дiї, що робить їх привабливими для створення нових фiтопрепаратiв.</a:t>
            </a:r>
            <a:endParaRPr lang="ru-RU" sz="2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121320" y="1063800"/>
            <a:ext cx="11440440" cy="24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i="1" strike="noStrike" spc="-1">
                <a:solidFill>
                  <a:srgbClr val="0070C0"/>
                </a:solidFill>
                <a:latin typeface="Cambria"/>
              </a:rPr>
              <a:t>Дякую за увагу!</a:t>
            </a:r>
            <a:endParaRPr lang="ru-RU" sz="4000" b="0" strike="noStrike" spc="-1">
              <a:solidFill>
                <a:srgbClr val="595959"/>
              </a:solidFill>
              <a:latin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527040" y="0"/>
            <a:ext cx="11664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Cambria"/>
              </a:rPr>
              <a:t>Табл. 1.Класифікація фенольних сполук за біогенетичним принципом (за Н.М. Солодовниченком, 2001)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1" name="CustomShape 2"/>
          <p:cNvSpPr/>
          <p:nvPr/>
        </p:nvSpPr>
        <p:spPr>
          <a:xfrm>
            <a:off x="6003720" y="-258480"/>
            <a:ext cx="183960" cy="97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2" name="Table 3"/>
          <p:cNvGraphicFramePr/>
          <p:nvPr/>
        </p:nvGraphicFramePr>
        <p:xfrm>
          <a:off x="574920" y="451800"/>
          <a:ext cx="10737360" cy="6184440"/>
        </p:xfrm>
        <a:graphic>
          <a:graphicData uri="http://schemas.openxmlformats.org/drawingml/2006/table">
            <a:tbl>
              <a:tblPr/>
              <a:tblGrid>
                <a:gridCol w="203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Вуглецевий скелет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Основні групи і класи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Природні сполуки  (приклад)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Times New Roman"/>
                        </a:rPr>
                        <a:t>Фенольні сполуки з одним бензольним ядром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гідроксибензоли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фенол, пірокатехін, гідрохінон,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флороглюцин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алкілфеноли,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фенолоспирти,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фенолоальдегіди,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n-крезол,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салігенін,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бензальдегід, ванілін, саліциловий альдегід,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галова, саліцилова 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алкілфеноли,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фенолоспирти,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ацетофенони,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фенілоцтові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n-гідроксистирол,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тиразол,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2-гідроксіацетофенон,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4-гідроксіацетофенон, піонол,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2-гідроксифенілоцтова і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4-гідроксифенілоцтова 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алкілфеноли,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фенолоспирти,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фенолоальдегіди,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гідроксикоричні кислоти,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кумарини,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хромони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4-алілфенол,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коніфериловий спирт,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коніфериловий альдегід,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кавова, n-кумарова, ферулова кислоти,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скополетин, умбеліферон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гідроксихромони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нафтохінони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плюмбагін, юглон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55440" marR="5544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3" name="Table 1"/>
          <p:cNvGraphicFramePr/>
          <p:nvPr/>
        </p:nvGraphicFramePr>
        <p:xfrm>
          <a:off x="470160" y="821880"/>
          <a:ext cx="11037600" cy="446544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4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i="1" strike="noStrike" spc="-1">
                          <a:solidFill>
                            <a:srgbClr val="FF0000"/>
                          </a:solidFill>
                          <a:latin typeface="Times New Roman"/>
                        </a:rPr>
                        <a:t>Фенольні сполуки з двома бензольними ядрами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бензофенони,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ксантони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малкурин,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мангіферин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антраценпохідні,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стильбени,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фенолокислоти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алізарин, емодин,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4-оксистильбен,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гексагідроксидифенова (елагова) кислота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флавоноїди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катехіни, антоціани, апігенін,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кверцетин, формононетин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димерні сполуки,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лігнани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пінорезинол, розмаринова кислота, подофілотоксин, схізандрин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200" b="1" i="1" strike="noStrike" spc="-1">
                          <a:solidFill>
                            <a:srgbClr val="FF0000"/>
                          </a:solidFill>
                          <a:latin typeface="Times New Roman"/>
                        </a:rPr>
                        <a:t>Полімерні сполуки (поліфеноли)</a:t>
                      </a:r>
                      <a:endParaRPr lang="ru-RU" sz="32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(С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-С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r>
                        <a:rPr lang="ru-RU" sz="2400" b="1" strike="noStrike" spc="-1" baseline="-2500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дубильні речовини, лігніни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корилагін, катехінгалат, танін, лігнін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CustomShape 1"/>
          <p:cNvSpPr/>
          <p:nvPr/>
        </p:nvSpPr>
        <p:spPr>
          <a:xfrm>
            <a:off x="182880" y="164160"/>
            <a:ext cx="118476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mbria"/>
              </a:rPr>
              <a:t>Табл. 2.  Класифікація фенольних сполук за хімічною будовою: прості феноли, фенолокислоти (за О.В. Авер'яновою , 2010) 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5" name="Table 2"/>
          <p:cNvGraphicFramePr/>
          <p:nvPr/>
        </p:nvGraphicFramePr>
        <p:xfrm>
          <a:off x="1580760" y="767880"/>
          <a:ext cx="9561600" cy="6048000"/>
        </p:xfrm>
        <a:graphic>
          <a:graphicData uri="http://schemas.openxmlformats.org/drawingml/2006/table">
            <a:tbl>
              <a:tblPr/>
              <a:tblGrid>
                <a:gridCol w="275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1)</a:t>
                      </a:r>
                      <a:r>
                        <a:rPr lang="ru-RU" sz="20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</a:t>
                      </a: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ПРОСТІ ФЕНОЛИ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2) ФЕНОЛОКИСЛОТИ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- </a:t>
                      </a:r>
                      <a:r>
                        <a:rPr lang="ru-RU" sz="1600" b="1" u="sng" strike="noStrike" spc="-1">
                          <a:solidFill>
                            <a:srgbClr val="7030A0"/>
                          </a:solidFill>
                          <a:uFillTx/>
                          <a:latin typeface="Cambria"/>
                        </a:rPr>
                        <a:t>гідроксифенолоцтові кислоти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68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моноокси-бензол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(фенол)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диоксибензол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(пірокатехін, гідрохінон)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триоксибензол 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(флороглюцин)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бензойна кислота</a:t>
                      </a: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 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↓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u="sng" strike="noStrike" spc="-1">
                          <a:solidFill>
                            <a:srgbClr val="0070C0"/>
                          </a:solidFill>
                          <a:uFillTx/>
                          <a:latin typeface="Cambria"/>
                        </a:rPr>
                        <a:t>оксибензойні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: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моноокси- (саліцилова);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диокси- (протокатехова);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триокси- (галова)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8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корична кислота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↓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- </a:t>
                      </a:r>
                      <a:r>
                        <a:rPr lang="ru-RU" sz="1800" b="1" u="sng" strike="noStrike" spc="-1">
                          <a:solidFill>
                            <a:srgbClr val="0070C0"/>
                          </a:solidFill>
                          <a:uFillTx/>
                          <a:latin typeface="Cambria"/>
                        </a:rPr>
                        <a:t>оксикоричні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Cambria"/>
                        </a:rPr>
                        <a:t>: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кумарові;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ферулова;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кавова;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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синапова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- </a:t>
                      </a:r>
                      <a:r>
                        <a:rPr lang="ru-RU" sz="1600" b="1" u="sng" strike="noStrike" spc="-1">
                          <a:solidFill>
                            <a:srgbClr val="7030A0"/>
                          </a:solidFill>
                          <a:uFillTx/>
                          <a:latin typeface="Cambria"/>
                        </a:rPr>
                        <a:t>похідні фенолокислот та фенолоспиртів</a:t>
                      </a:r>
                      <a:r>
                        <a:rPr lang="ru-RU" sz="1600" b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: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меланіни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лігнани та лігніни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i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таніни  (дубильні речовини)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гідролізовані: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галотаніни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ourier New"/>
                        <a:buChar char="o"/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елагові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конден-совані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6" name="CustomShape 3"/>
          <p:cNvSpPr/>
          <p:nvPr/>
        </p:nvSpPr>
        <p:spPr>
          <a:xfrm>
            <a:off x="6003720" y="-91080"/>
            <a:ext cx="18396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7" name="Table 1"/>
          <p:cNvGraphicFramePr/>
          <p:nvPr/>
        </p:nvGraphicFramePr>
        <p:xfrm>
          <a:off x="1045080" y="464400"/>
          <a:ext cx="10253880" cy="6834240"/>
        </p:xfrm>
        <a:graphic>
          <a:graphicData uri="http://schemas.openxmlformats.org/drawingml/2006/table">
            <a:tbl>
              <a:tblPr/>
              <a:tblGrid>
                <a:gridCol w="358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1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cap="all" spc="-1">
                          <a:solidFill>
                            <a:srgbClr val="FF0000"/>
                          </a:solidFill>
                          <a:latin typeface="Arial Black"/>
                        </a:rPr>
                        <a:t>3) Ароматичні сполуки піранового ряду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FF0000"/>
                          </a:solidFill>
                          <a:latin typeface="Arial Black"/>
                        </a:rPr>
                        <a:t>4) ХІНОНИ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γ-</a:t>
                      </a:r>
                      <a:r>
                        <a:rPr lang="ru-RU" sz="2400" b="1" strike="noStrike" cap="small" spc="-1">
                          <a:solidFill>
                            <a:srgbClr val="0070C0"/>
                          </a:solidFill>
                          <a:latin typeface="Arial Black"/>
                        </a:rPr>
                        <a:t>пірони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α-</a:t>
                      </a:r>
                      <a:r>
                        <a:rPr lang="ru-RU" sz="2400" b="1" strike="noStrike" cap="small" spc="-1">
                          <a:solidFill>
                            <a:srgbClr val="0070C0"/>
                          </a:solidFill>
                          <a:latin typeface="Arial Black"/>
                        </a:rPr>
                        <a:t>пірони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флавоноїди</a:t>
                      </a: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: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катехіни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халкони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дигідрохалкони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флавоноли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флаваноноли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антоціанідини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лейкоантоціанідини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ізофлавоноїди</a:t>
                      </a: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: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ізофлавони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ізофлаванони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гомоізофлаванони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дигідроізофлаванони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4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i="1" strike="noStrike" spc="-1">
                          <a:solidFill>
                            <a:srgbClr val="7030A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хромони</a:t>
                      </a: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i="1" u="sng" strike="noStrike" spc="-1">
                          <a:solidFill>
                            <a:srgbClr val="7030A0"/>
                          </a:solidFill>
                          <a:uFillTx/>
                          <a:latin typeface="Arial Black"/>
                        </a:rPr>
                        <a:t>- кумарини:</a:t>
                      </a:r>
                      <a:endParaRPr lang="ru-RU" sz="2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2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оксикумарини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фурокумарини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піранокумарини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бензокумарини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куместрол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афлатоксини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</a:t>
                      </a: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бензохінони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нафтохінони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(юглон)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t/>
                      </a:r>
                      <a:br/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- </a:t>
                      </a:r>
                      <a:r>
                        <a:rPr lang="ru-RU" sz="1800" b="1" strike="noStrike" spc="-1">
                          <a:solidFill>
                            <a:srgbClr val="0070C0"/>
                          </a:solidFill>
                          <a:latin typeface="Arial Black"/>
                        </a:rPr>
                        <a:t>антрахінони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000000"/>
                          </a:solidFill>
                          <a:latin typeface="Arial Black"/>
                        </a:rPr>
                        <a:t>(алізарин)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5800" marR="558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8" name="CustomShape 2"/>
          <p:cNvSpPr/>
          <p:nvPr/>
        </p:nvSpPr>
        <p:spPr>
          <a:xfrm>
            <a:off x="6003720" y="-91080"/>
            <a:ext cx="183960" cy="639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Table 1"/>
          <p:cNvGraphicFramePr/>
          <p:nvPr/>
        </p:nvGraphicFramePr>
        <p:xfrm>
          <a:off x="352800" y="2495160"/>
          <a:ext cx="11534040" cy="3833280"/>
        </p:xfrm>
        <a:graphic>
          <a:graphicData uri="http://schemas.openxmlformats.org/drawingml/2006/table">
            <a:tbl>
              <a:tblPr/>
              <a:tblGrid>
                <a:gridCol w="3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708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І підгрупа</a:t>
                      </a:r>
                      <a:r>
                        <a:rPr lang="ru-RU" sz="2400" b="0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—</a:t>
                      </a:r>
                      <a:r>
                        <a:rPr lang="ru-RU" sz="2400" b="1" i="1" strike="noStrike" spc="-1">
                          <a:solidFill>
                            <a:srgbClr val="FF0000"/>
                          </a:solidFill>
                          <a:latin typeface="Cambria"/>
                        </a:rPr>
                        <a:t> функції широкого плану, які виконують широко розповсюджені в рослинному світі стандартні фенольні сполуки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мономерні фенольні сполуки є вихідними компонентами в утворенні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лігніну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ферулова кислота є компонентом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полісахаридних комплексів первинної клітинної стінки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участь фенольних сполук в утворенні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 суберину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(різновид воску)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захист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 фотосинтетичного та генетичного апарату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від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 шкідливої дії короткохвильового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ультрафіолетового випромінювання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індуктори (сигнальні речовини)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у взаємодіях рослини - тварини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- фенольні сполуки, як </a:t>
                      </a:r>
                      <a:r>
                        <a:rPr lang="ru-RU" sz="1900" b="1" i="1" strike="noStrike" spc="-1">
                          <a:solidFill>
                            <a:srgbClr val="7030A0"/>
                          </a:solidFill>
                          <a:latin typeface="Cambria"/>
                        </a:rPr>
                        <a:t>запасні речовини </a:t>
                      </a:r>
                      <a:r>
                        <a:rPr lang="ru-RU" sz="1900" b="1" strike="noStrike" spc="-1">
                          <a:solidFill>
                            <a:srgbClr val="000000"/>
                          </a:solidFill>
                          <a:latin typeface="Cambria"/>
                        </a:rPr>
                        <a:t>в метаболізмі рослин</a:t>
                      </a:r>
                      <a:endParaRPr lang="ru-RU" sz="1900" b="0" strike="noStrike" spc="-1">
                        <a:latin typeface="Arial"/>
                      </a:endParaRPr>
                    </a:p>
                  </a:txBody>
                  <a:tcPr marL="66600" marR="6660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0" name="CustomShape 2"/>
          <p:cNvSpPr/>
          <p:nvPr/>
        </p:nvSpPr>
        <p:spPr>
          <a:xfrm>
            <a:off x="350640" y="140040"/>
            <a:ext cx="11614320" cy="2833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Фенольні сполуки різноманітні як за своєю структурою, так і за функціональним значенням, яке вони виконують у рослинному організмі. </a:t>
            </a:r>
            <a:r>
              <a:rPr lang="ru-RU" sz="2400" b="1" i="1" strike="noStrike" spc="-1">
                <a:solidFill>
                  <a:srgbClr val="7030A0"/>
                </a:solidFill>
                <a:latin typeface="Arial"/>
              </a:rPr>
              <a:t>М.Н. Запрометов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умовно поділяє всі функції фенольних сполук на дві великі підгрупи (табл.)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</a:rPr>
              <a:t>Табл. 3</a:t>
            </a:r>
            <a:r>
              <a:rPr lang="ru-RU" sz="2400" b="0" strike="noStrike" spc="-1">
                <a:solidFill>
                  <a:srgbClr val="7030A0"/>
                </a:solidFill>
                <a:latin typeface="Arial"/>
              </a:rPr>
              <a:t>. </a:t>
            </a:r>
            <a:r>
              <a:rPr lang="ru-RU" sz="2400" b="1" strike="noStrike" spc="-1">
                <a:solidFill>
                  <a:srgbClr val="7030A0"/>
                </a:solidFill>
                <a:latin typeface="Arial"/>
              </a:rPr>
              <a:t>Основні функції фенольних сполук у рослинах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7030A0"/>
                </a:solidFill>
                <a:latin typeface="Arial"/>
              </a:rPr>
              <a:t>(за Г.Г. Філіпцовою та ін., 2004)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t/>
            </a:r>
            <a:br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980</TotalTime>
  <Words>4700</Words>
  <Application>Microsoft Office PowerPoint</Application>
  <PresentationFormat>Широкоэкранный</PresentationFormat>
  <Paragraphs>472</Paragraphs>
  <Slides>48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48</vt:i4>
      </vt:variant>
    </vt:vector>
  </HeadingPairs>
  <TitlesOfParts>
    <vt:vector size="65" baseType="lpstr">
      <vt:lpstr>Arial</vt:lpstr>
      <vt:lpstr>Arial Black</vt:lpstr>
      <vt:lpstr>Arial Narrow</vt:lpstr>
      <vt:lpstr>Calibri</vt:lpstr>
      <vt:lpstr>Cambria</vt:lpstr>
      <vt:lpstr>Courier New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subject/>
  <dc:creator>Моя семья</dc:creator>
  <dc:description/>
  <cp:lastModifiedBy>User</cp:lastModifiedBy>
  <cp:revision>82</cp:revision>
  <dcterms:created xsi:type="dcterms:W3CDTF">2018-05-06T13:50:42Z</dcterms:created>
  <dcterms:modified xsi:type="dcterms:W3CDTF">2024-10-28T09:16:45Z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80</vt:i4>
  </property>
</Properties>
</file>