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F72-053E-403B-B56B-69DB0706D20F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26BC18-0161-4B61-B695-E77EC37864D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F72-053E-403B-B56B-69DB0706D20F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BC18-0161-4B61-B695-E77EC37864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F72-053E-403B-B56B-69DB0706D20F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BC18-0161-4B61-B695-E77EC37864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E37F72-053E-403B-B56B-69DB0706D20F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326BC18-0161-4B61-B695-E77EC37864D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F72-053E-403B-B56B-69DB0706D20F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BC18-0161-4B61-B695-E77EC37864D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F72-053E-403B-B56B-69DB0706D20F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BC18-0161-4B61-B695-E77EC37864D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BC18-0161-4B61-B695-E77EC37864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F72-053E-403B-B56B-69DB0706D20F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F72-053E-403B-B56B-69DB0706D20F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BC18-0161-4B61-B695-E77EC37864D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F72-053E-403B-B56B-69DB0706D20F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BC18-0161-4B61-B695-E77EC37864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E37F72-053E-403B-B56B-69DB0706D20F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26BC18-0161-4B61-B695-E77EC37864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7F72-053E-403B-B56B-69DB0706D20F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26BC18-0161-4B61-B695-E77EC37864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E37F72-053E-403B-B56B-69DB0706D20F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326BC18-0161-4B61-B695-E77EC37864D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НАСЛІДУВАННЯ ОЗНАК, ЗЧЕПЛЕНИХ ІЗ СТАТТЮ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Лабораторна робота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№ 2. У </a:t>
            </a:r>
            <a:r>
              <a:rPr lang="ru-RU" dirty="0" err="1" smtClean="0"/>
              <a:t>чоловіка</a:t>
            </a:r>
            <a:r>
              <a:rPr lang="ru-RU" dirty="0" smtClean="0"/>
              <a:t> та </a:t>
            </a:r>
            <a:r>
              <a:rPr lang="ru-RU" dirty="0" err="1" smtClean="0"/>
              <a:t>дружини</a:t>
            </a:r>
            <a:r>
              <a:rPr lang="ru-RU" dirty="0" smtClean="0"/>
              <a:t> </a:t>
            </a:r>
            <a:r>
              <a:rPr lang="ru-RU" dirty="0" err="1" smtClean="0"/>
              <a:t>нормальний</a:t>
            </a:r>
            <a:r>
              <a:rPr lang="ru-RU" dirty="0" smtClean="0"/>
              <a:t> </a:t>
            </a:r>
            <a:r>
              <a:rPr lang="ru-RU" dirty="0" err="1" smtClean="0"/>
              <a:t>зір</a:t>
            </a:r>
            <a:r>
              <a:rPr lang="ru-RU" dirty="0" smtClean="0"/>
              <a:t>, а </a:t>
            </a:r>
            <a:r>
              <a:rPr lang="ru-RU" dirty="0" err="1" smtClean="0"/>
              <a:t>син</a:t>
            </a:r>
            <a:r>
              <a:rPr lang="ru-RU" dirty="0" smtClean="0"/>
              <a:t> – </a:t>
            </a:r>
            <a:r>
              <a:rPr lang="ru-RU" dirty="0" err="1" smtClean="0"/>
              <a:t>дальтонік</a:t>
            </a:r>
            <a:r>
              <a:rPr lang="ru-RU" dirty="0" smtClean="0"/>
              <a:t>.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баьків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Можемо</a:t>
            </a:r>
            <a:r>
              <a:rPr lang="ru-RU" dirty="0" smtClean="0"/>
              <a:t> </a:t>
            </a:r>
            <a:r>
              <a:rPr lang="ru-RU" dirty="0" err="1" smtClean="0"/>
              <a:t>записати</a:t>
            </a:r>
            <a:r>
              <a:rPr lang="ru-RU" dirty="0" smtClean="0"/>
              <a:t> </a:t>
            </a:r>
            <a:r>
              <a:rPr lang="ru-RU" dirty="0" err="1" smtClean="0"/>
              <a:t>фенотипи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сина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124744"/>
            <a:ext cx="1333383" cy="53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052736"/>
            <a:ext cx="1061323" cy="61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191683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Очевидно,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син-дальтонік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свою </a:t>
            </a:r>
            <a:r>
              <a:rPr lang="ru-RU" dirty="0" err="1" smtClean="0"/>
              <a:t>єдину</a:t>
            </a:r>
            <a:r>
              <a:rPr lang="ru-RU" dirty="0" smtClean="0"/>
              <a:t> Х-хромосому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рецесивним</a:t>
            </a:r>
            <a:r>
              <a:rPr lang="ru-RU" dirty="0" smtClean="0"/>
              <a:t> геном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гетерозиготою</a:t>
            </a:r>
            <a:r>
              <a:rPr lang="ru-RU" dirty="0" smtClean="0"/>
              <a:t> за геном </a:t>
            </a:r>
            <a:r>
              <a:rPr lang="ru-RU" dirty="0" err="1" smtClean="0"/>
              <a:t>дальтонізму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. Генотип </a:t>
            </a:r>
            <a:r>
              <a:rPr lang="ru-RU" dirty="0" err="1" smtClean="0"/>
              <a:t>матері</a:t>
            </a:r>
            <a:r>
              <a:rPr lang="ru-RU" dirty="0" smtClean="0"/>
              <a:t> </a:t>
            </a:r>
            <a:r>
              <a:rPr lang="en-US" dirty="0" err="1" smtClean="0"/>
              <a:t>Dd</a:t>
            </a:r>
            <a:r>
              <a:rPr lang="en-US" dirty="0" smtClean="0"/>
              <a:t>, </a:t>
            </a:r>
            <a:r>
              <a:rPr lang="ru-RU" dirty="0" smtClean="0"/>
              <a:t>а батька </a:t>
            </a:r>
            <a:r>
              <a:rPr lang="en-US" dirty="0" smtClean="0"/>
              <a:t>D!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852936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№3. У </a:t>
            </a:r>
            <a:r>
              <a:rPr lang="ru-RU" dirty="0" err="1" smtClean="0"/>
              <a:t>здорової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брат-дальтонік</a:t>
            </a:r>
            <a:r>
              <a:rPr lang="ru-RU" dirty="0" smtClean="0"/>
              <a:t>.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у </a:t>
            </a:r>
            <a:r>
              <a:rPr lang="ru-RU" dirty="0" err="1" smtClean="0"/>
              <a:t>неї</a:t>
            </a:r>
            <a:r>
              <a:rPr lang="ru-RU" dirty="0" smtClean="0"/>
              <a:t> бути </a:t>
            </a:r>
            <a:r>
              <a:rPr lang="ru-RU" dirty="0" err="1" smtClean="0"/>
              <a:t>син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кольоровою</a:t>
            </a:r>
            <a:r>
              <a:rPr lang="ru-RU" dirty="0" smtClean="0"/>
              <a:t> </a:t>
            </a:r>
            <a:r>
              <a:rPr lang="ru-RU" dirty="0" err="1" smtClean="0"/>
              <a:t>сліпотою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Ген </a:t>
            </a:r>
            <a:r>
              <a:rPr lang="ru-RU" dirty="0" err="1" smtClean="0"/>
              <a:t>дальтонізму</a:t>
            </a:r>
            <a:r>
              <a:rPr lang="ru-RU" dirty="0" smtClean="0"/>
              <a:t> </a:t>
            </a:r>
            <a:r>
              <a:rPr lang="ru-RU" dirty="0" err="1" smtClean="0"/>
              <a:t>рецесивний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локалізований</a:t>
            </a:r>
            <a:r>
              <a:rPr lang="ru-RU" dirty="0" smtClean="0"/>
              <a:t> у </a:t>
            </a:r>
            <a:r>
              <a:rPr lang="ru-RU" dirty="0" err="1" smtClean="0"/>
              <a:t>Х-хромосомі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записати</a:t>
            </a:r>
            <a:r>
              <a:rPr lang="ru-RU" dirty="0" smtClean="0"/>
              <a:t> генотип брата – </a:t>
            </a:r>
            <a:r>
              <a:rPr lang="en-US" dirty="0" smtClean="0"/>
              <a:t>d!. </a:t>
            </a:r>
            <a:r>
              <a:rPr lang="ru-RU" dirty="0" smtClean="0"/>
              <a:t>Свою </a:t>
            </a:r>
            <a:r>
              <a:rPr lang="ru-RU" dirty="0" err="1" smtClean="0"/>
              <a:t>єдину</a:t>
            </a:r>
            <a:r>
              <a:rPr lang="ru-RU" dirty="0" smtClean="0"/>
              <a:t> Х-хромосому </a:t>
            </a:r>
            <a:r>
              <a:rPr lang="ru-RU" dirty="0" err="1" smtClean="0"/>
              <a:t>з</a:t>
            </a:r>
            <a:r>
              <a:rPr lang="ru-RU" dirty="0" smtClean="0"/>
              <a:t> геном </a:t>
            </a:r>
            <a:r>
              <a:rPr lang="ru-RU" dirty="0" err="1" smtClean="0"/>
              <a:t>дальтонізму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, яка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дальтонізму</a:t>
            </a:r>
            <a:r>
              <a:rPr lang="ru-RU" dirty="0" smtClean="0"/>
              <a:t>. Фенотип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en-US" dirty="0" smtClean="0"/>
              <a:t>D-. </a:t>
            </a:r>
            <a:r>
              <a:rPr lang="ru-RU" dirty="0" err="1" smtClean="0"/>
              <a:t>Інша</a:t>
            </a:r>
            <a:r>
              <a:rPr lang="ru-RU" dirty="0" smtClean="0"/>
              <a:t> Х-хромосома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з</a:t>
            </a:r>
            <a:r>
              <a:rPr lang="ru-RU" dirty="0" smtClean="0"/>
              <a:t> геном </a:t>
            </a:r>
            <a:r>
              <a:rPr lang="ru-RU" dirty="0" err="1" smtClean="0"/>
              <a:t>дальтонізму</a:t>
            </a:r>
            <a:r>
              <a:rPr lang="ru-RU" dirty="0" smtClean="0"/>
              <a:t> (</a:t>
            </a:r>
            <a:r>
              <a:rPr lang="ru-RU" dirty="0" err="1" smtClean="0"/>
              <a:t>імовірність</a:t>
            </a:r>
            <a:r>
              <a:rPr lang="ru-RU" dirty="0" smtClean="0"/>
              <a:t> ½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геном</a:t>
            </a:r>
            <a:r>
              <a:rPr lang="ru-RU" dirty="0" smtClean="0"/>
              <a:t> нормального </a:t>
            </a:r>
            <a:r>
              <a:rPr lang="ru-RU" dirty="0" err="1" smtClean="0"/>
              <a:t>зору</a:t>
            </a:r>
            <a:r>
              <a:rPr lang="ru-RU" dirty="0" smtClean="0"/>
              <a:t> (</a:t>
            </a:r>
            <a:r>
              <a:rPr lang="ru-RU" dirty="0" err="1" smtClean="0"/>
              <a:t>імовірність</a:t>
            </a:r>
            <a:r>
              <a:rPr lang="ru-RU" dirty="0" smtClean="0"/>
              <a:t> ½</a:t>
            </a:r>
            <a:r>
              <a:rPr lang="ru-RU" dirty="0" smtClean="0"/>
              <a:t>). У другому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сини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здорові</a:t>
            </a:r>
            <a:r>
              <a:rPr lang="ru-RU" dirty="0" smtClean="0"/>
              <a:t>. 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½ </a:t>
            </a:r>
            <a:r>
              <a:rPr lang="ru-RU" dirty="0" err="1" smtClean="0"/>
              <a:t>синів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отримають</a:t>
            </a:r>
            <a:r>
              <a:rPr lang="ru-RU" dirty="0" smtClean="0"/>
              <a:t> хромосому </a:t>
            </a:r>
            <a:r>
              <a:rPr lang="ru-RU" dirty="0" err="1" smtClean="0"/>
              <a:t>з</a:t>
            </a:r>
            <a:r>
              <a:rPr lang="ru-RU" dirty="0" smtClean="0"/>
              <a:t> геном </a:t>
            </a:r>
            <a:r>
              <a:rPr lang="en-US" dirty="0" smtClean="0"/>
              <a:t>D, </a:t>
            </a:r>
            <a:r>
              <a:rPr lang="ru-RU" dirty="0" err="1" smtClean="0"/>
              <a:t>матимуть</a:t>
            </a:r>
            <a:r>
              <a:rPr lang="ru-RU" dirty="0" smtClean="0"/>
              <a:t> </a:t>
            </a:r>
            <a:r>
              <a:rPr lang="ru-RU" dirty="0" err="1" smtClean="0"/>
              <a:t>нормальний</a:t>
            </a:r>
            <a:r>
              <a:rPr lang="ru-RU" dirty="0" smtClean="0"/>
              <a:t> </a:t>
            </a:r>
            <a:r>
              <a:rPr lang="ru-RU" dirty="0" err="1" smtClean="0"/>
              <a:t>зір</a:t>
            </a:r>
            <a:r>
              <a:rPr lang="ru-RU" dirty="0" smtClean="0"/>
              <a:t>, а ½ </a:t>
            </a:r>
            <a:r>
              <a:rPr lang="ru-RU" dirty="0" err="1" smtClean="0"/>
              <a:t>синів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Х-хромосому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рецесивним</a:t>
            </a:r>
            <a:r>
              <a:rPr lang="ru-RU" dirty="0" smtClean="0"/>
              <a:t> геном </a:t>
            </a:r>
            <a:r>
              <a:rPr lang="en-US" dirty="0" smtClean="0"/>
              <a:t>d,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дальтоніками.Для</a:t>
            </a:r>
            <a:r>
              <a:rPr lang="ru-RU" dirty="0" smtClean="0"/>
              <a:t> </a:t>
            </a:r>
            <a:r>
              <a:rPr lang="ru-RU" dirty="0" err="1" smtClean="0"/>
              <a:t>коректності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у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сина-дальтоніка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добуток</a:t>
            </a:r>
            <a:r>
              <a:rPr lang="ru-RU" dirty="0" smtClean="0"/>
              <a:t> </a:t>
            </a:r>
            <a:r>
              <a:rPr lang="ru-RU" dirty="0" err="1" smtClean="0"/>
              <a:t>ймовірності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гена </a:t>
            </a:r>
            <a:r>
              <a:rPr lang="en-US" dirty="0" smtClean="0"/>
              <a:t>d </a:t>
            </a:r>
            <a:r>
              <a:rPr lang="ru-RU" dirty="0" err="1" smtClean="0"/>
              <a:t>жінкою</a:t>
            </a:r>
            <a:r>
              <a:rPr lang="ru-RU" dirty="0" smtClean="0"/>
              <a:t> та </a:t>
            </a:r>
            <a:r>
              <a:rPr lang="ru-RU" dirty="0" err="1" smtClean="0"/>
              <a:t>ймовірності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: ½ · ½ = ¼.</a:t>
            </a:r>
            <a:r>
              <a:rPr lang="ru-RU" dirty="0" err="1" smtClean="0"/>
              <a:t>Відповідь</a:t>
            </a:r>
            <a:r>
              <a:rPr lang="ru-RU" dirty="0" smtClean="0"/>
              <a:t>. З </a:t>
            </a:r>
            <a:r>
              <a:rPr lang="ru-RU" dirty="0" err="1" smtClean="0"/>
              <a:t>ймовірністю</a:t>
            </a:r>
            <a:r>
              <a:rPr lang="ru-RU" dirty="0" smtClean="0"/>
              <a:t> ¼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очікувати</a:t>
            </a:r>
            <a:r>
              <a:rPr lang="ru-RU" dirty="0" smtClean="0"/>
              <a:t> на </a:t>
            </a:r>
            <a:r>
              <a:rPr lang="ru-RU" dirty="0" err="1" smtClean="0"/>
              <a:t>появу</a:t>
            </a:r>
            <a:r>
              <a:rPr lang="ru-RU" dirty="0" smtClean="0"/>
              <a:t> </a:t>
            </a:r>
            <a:r>
              <a:rPr lang="ru-RU" dirty="0" err="1" smtClean="0"/>
              <a:t>сина-дальтоніка</a:t>
            </a:r>
            <a:r>
              <a:rPr lang="ru-RU" dirty="0" smtClean="0"/>
              <a:t> у </a:t>
            </a:r>
            <a:r>
              <a:rPr lang="ru-RU" dirty="0" err="1" smtClean="0"/>
              <a:t>нормальної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, яка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брата-дальтоніка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№ 4. У </a:t>
            </a:r>
            <a:r>
              <a:rPr lang="ru-RU" dirty="0" err="1" smtClean="0"/>
              <a:t>здорових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четверо </a:t>
            </a:r>
            <a:r>
              <a:rPr lang="ru-RU" dirty="0" err="1" smtClean="0"/>
              <a:t>дітей</a:t>
            </a:r>
            <a:r>
              <a:rPr lang="ru-RU" dirty="0" smtClean="0"/>
              <a:t>. Один </a:t>
            </a:r>
            <a:r>
              <a:rPr lang="ru-RU" dirty="0" err="1" smtClean="0"/>
              <a:t>син</a:t>
            </a:r>
            <a:r>
              <a:rPr lang="ru-RU" dirty="0" smtClean="0"/>
              <a:t> </a:t>
            </a:r>
            <a:r>
              <a:rPr lang="ru-RU" dirty="0" err="1" smtClean="0"/>
              <a:t>хворий</a:t>
            </a:r>
            <a:r>
              <a:rPr lang="ru-RU" dirty="0" smtClean="0"/>
              <a:t> на </a:t>
            </a:r>
            <a:r>
              <a:rPr lang="ru-RU" dirty="0" err="1" smtClean="0"/>
              <a:t>гемофілію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вмирає</a:t>
            </a:r>
            <a:r>
              <a:rPr lang="ru-RU" dirty="0" smtClean="0"/>
              <a:t> у 14-річному </a:t>
            </a:r>
            <a:r>
              <a:rPr lang="ru-RU" dirty="0" err="1" smtClean="0"/>
              <a:t>віці</a:t>
            </a:r>
            <a:r>
              <a:rPr lang="ru-RU" dirty="0" smtClean="0"/>
              <a:t>.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син</a:t>
            </a:r>
            <a:r>
              <a:rPr lang="ru-RU" dirty="0" smtClean="0"/>
              <a:t> та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доньки</a:t>
            </a:r>
            <a:r>
              <a:rPr lang="ru-RU" dirty="0" smtClean="0"/>
              <a:t> </a:t>
            </a:r>
            <a:r>
              <a:rPr lang="ru-RU" dirty="0" err="1" smtClean="0"/>
              <a:t>здорові</a:t>
            </a:r>
            <a:r>
              <a:rPr lang="ru-RU" dirty="0" smtClean="0"/>
              <a:t>. Яка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у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(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онуків</a:t>
            </a:r>
            <a:r>
              <a:rPr lang="ru-RU" dirty="0" smtClean="0"/>
              <a:t> </a:t>
            </a:r>
            <a:r>
              <a:rPr lang="ru-RU" dirty="0" err="1" smtClean="0"/>
              <a:t>аналізованих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)?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зручно</a:t>
            </a:r>
            <a:r>
              <a:rPr lang="ru-RU" dirty="0" smtClean="0"/>
              <a:t> </a:t>
            </a:r>
            <a:r>
              <a:rPr lang="ru-RU" dirty="0" err="1" smtClean="0"/>
              <a:t>вирішувати</a:t>
            </a:r>
            <a:r>
              <a:rPr lang="ru-RU" dirty="0" smtClean="0"/>
              <a:t> </a:t>
            </a:r>
            <a:r>
              <a:rPr lang="ru-RU" dirty="0" err="1" smtClean="0"/>
              <a:t>графічно</a:t>
            </a:r>
            <a:r>
              <a:rPr lang="ru-RU" dirty="0" smtClean="0"/>
              <a:t> за методом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родоводів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196752"/>
            <a:ext cx="3074568" cy="957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234888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Померлий</a:t>
            </a:r>
            <a:r>
              <a:rPr lang="ru-RU" dirty="0" smtClean="0"/>
              <a:t> </a:t>
            </a:r>
            <a:r>
              <a:rPr lang="ru-RU" dirty="0" err="1" smtClean="0"/>
              <a:t>син</a:t>
            </a:r>
            <a:r>
              <a:rPr lang="ru-RU" dirty="0" smtClean="0"/>
              <a:t> ген </a:t>
            </a:r>
            <a:r>
              <a:rPr lang="ru-RU" dirty="0" err="1" smtClean="0"/>
              <a:t>гемофілії</a:t>
            </a:r>
            <a:r>
              <a:rPr lang="ru-RU" dirty="0" smtClean="0"/>
              <a:t> </a:t>
            </a:r>
            <a:r>
              <a:rPr lang="en-US" dirty="0" smtClean="0"/>
              <a:t>h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батька - </a:t>
            </a:r>
            <a:r>
              <a:rPr lang="en-US" dirty="0" smtClean="0"/>
              <a:t>Y-</a:t>
            </a:r>
            <a:r>
              <a:rPr lang="ru-RU" dirty="0" smtClean="0"/>
              <a:t>хромосому), </a:t>
            </a:r>
            <a:r>
              <a:rPr lang="ru-RU" dirty="0" err="1" smtClean="0"/>
              <a:t>отже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- </a:t>
            </a:r>
            <a:r>
              <a:rPr lang="ru-RU" dirty="0" err="1" smtClean="0"/>
              <a:t>гетерозигота</a:t>
            </a:r>
            <a:r>
              <a:rPr lang="ru-RU" dirty="0" smtClean="0"/>
              <a:t> </a:t>
            </a:r>
            <a:r>
              <a:rPr lang="en-US" dirty="0" err="1" smtClean="0"/>
              <a:t>Hh</a:t>
            </a:r>
            <a:r>
              <a:rPr lang="en-US" dirty="0" smtClean="0"/>
              <a:t> - </a:t>
            </a:r>
            <a:r>
              <a:rPr lang="ru-RU" dirty="0" err="1" smtClean="0"/>
              <a:t>носій</a:t>
            </a:r>
            <a:r>
              <a:rPr lang="ru-RU" dirty="0" smtClean="0"/>
              <a:t> гена </a:t>
            </a:r>
            <a:r>
              <a:rPr lang="ru-RU" dirty="0" err="1" smtClean="0"/>
              <a:t>гемофілії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ймовірністю</a:t>
            </a:r>
            <a:r>
              <a:rPr lang="ru-RU" dirty="0" smtClean="0"/>
              <a:t> ½ </a:t>
            </a:r>
            <a:r>
              <a:rPr lang="ru-RU" dirty="0" err="1" smtClean="0"/>
              <a:t>передасть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. У дочки,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отримала</a:t>
            </a:r>
            <a:r>
              <a:rPr lang="ru-RU" dirty="0" smtClean="0"/>
              <a:t> ген </a:t>
            </a:r>
            <a:r>
              <a:rPr lang="ru-RU" dirty="0" err="1" smtClean="0"/>
              <a:t>гемофілії</a:t>
            </a:r>
            <a:r>
              <a:rPr lang="ru-RU" dirty="0" smtClean="0"/>
              <a:t>, потомство </a:t>
            </a:r>
            <a:r>
              <a:rPr lang="ru-RU" dirty="0" err="1" smtClean="0"/>
              <a:t>може</a:t>
            </a:r>
            <a:r>
              <a:rPr lang="ru-RU" dirty="0" smtClean="0"/>
              <a:t> бути таким самим, як у </a:t>
            </a:r>
            <a:r>
              <a:rPr lang="ru-RU" dirty="0" err="1" smtClean="0"/>
              <a:t>матері</a:t>
            </a:r>
            <a:r>
              <a:rPr lang="ru-RU" dirty="0" smtClean="0"/>
              <a:t>; </a:t>
            </a:r>
            <a:r>
              <a:rPr lang="ru-RU" dirty="0" err="1" smtClean="0"/>
              <a:t>у</a:t>
            </a:r>
            <a:r>
              <a:rPr lang="ru-RU" dirty="0" smtClean="0"/>
              <a:t> дочки, яка не </a:t>
            </a:r>
            <a:r>
              <a:rPr lang="ru-RU" dirty="0" err="1" smtClean="0"/>
              <a:t>отримала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гена, все потомство буде </a:t>
            </a:r>
            <a:r>
              <a:rPr lang="ru-RU" dirty="0" err="1" smtClean="0"/>
              <a:t>здоровим</a:t>
            </a:r>
            <a:r>
              <a:rPr lang="ru-RU" dirty="0" smtClean="0"/>
              <a:t>.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син</a:t>
            </a:r>
            <a:r>
              <a:rPr lang="ru-RU" dirty="0" smtClean="0"/>
              <a:t> здоровий,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гена </a:t>
            </a:r>
            <a:r>
              <a:rPr lang="ru-RU" dirty="0" err="1" smtClean="0"/>
              <a:t>гемофілії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гена</a:t>
            </a:r>
            <a:r>
              <a:rPr lang="ru-RU" dirty="0" smtClean="0"/>
              <a:t> не </a:t>
            </a:r>
            <a:r>
              <a:rPr lang="ru-RU" dirty="0" err="1" smtClean="0"/>
              <a:t>отримають.Відповідь</a:t>
            </a:r>
            <a:r>
              <a:rPr lang="ru-RU" dirty="0" smtClean="0"/>
              <a:t>. </a:t>
            </a:r>
            <a:r>
              <a:rPr lang="ru-RU" dirty="0" err="1" smtClean="0"/>
              <a:t>Син</a:t>
            </a:r>
            <a:r>
              <a:rPr lang="ru-RU" dirty="0" smtClean="0"/>
              <a:t> здоровий, тому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здорові</a:t>
            </a:r>
            <a:r>
              <a:rPr lang="ru-RU" dirty="0" smtClean="0"/>
              <a:t>. </a:t>
            </a:r>
            <a:r>
              <a:rPr lang="ru-RU" dirty="0" err="1" smtClean="0"/>
              <a:t>Імовірність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дочок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добутку</a:t>
            </a:r>
            <a:r>
              <a:rPr lang="ru-RU" dirty="0" smtClean="0"/>
              <a:t> </a:t>
            </a:r>
            <a:r>
              <a:rPr lang="ru-RU" dirty="0" err="1" smtClean="0"/>
              <a:t>ймовірності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гена </a:t>
            </a:r>
            <a:r>
              <a:rPr lang="ru-RU" dirty="0" err="1" smtClean="0"/>
              <a:t>гемофілії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та </a:t>
            </a:r>
            <a:r>
              <a:rPr lang="ru-RU" dirty="0" err="1" smtClean="0"/>
              <a:t>ймовірності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: ½ · ½ = ¼.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4725144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№ 5. У </a:t>
            </a:r>
            <a:r>
              <a:rPr lang="ru-RU" dirty="0" err="1" smtClean="0"/>
              <a:t>сім'ї</a:t>
            </a:r>
            <a:r>
              <a:rPr lang="ru-RU" dirty="0" smtClean="0"/>
              <a:t>, де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дальтонік</a:t>
            </a:r>
            <a:r>
              <a:rPr lang="ru-RU" dirty="0" smtClean="0"/>
              <a:t> та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нормальним</a:t>
            </a:r>
            <a:r>
              <a:rPr lang="ru-RU" dirty="0" smtClean="0"/>
              <a:t> </a:t>
            </a:r>
            <a:r>
              <a:rPr lang="ru-RU" dirty="0" err="1" smtClean="0"/>
              <a:t>зором</a:t>
            </a:r>
            <a:r>
              <a:rPr lang="ru-RU" dirty="0" smtClean="0"/>
              <a:t>, </a:t>
            </a:r>
            <a:r>
              <a:rPr lang="ru-RU" dirty="0" err="1" smtClean="0"/>
              <a:t>народжується</a:t>
            </a:r>
            <a:r>
              <a:rPr lang="ru-RU" dirty="0" smtClean="0"/>
              <a:t> </a:t>
            </a:r>
            <a:r>
              <a:rPr lang="ru-RU" dirty="0" err="1" smtClean="0"/>
              <a:t>хлопчик-дальтонік</a:t>
            </a:r>
            <a:r>
              <a:rPr lang="ru-RU" dirty="0" smtClean="0"/>
              <a:t>.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носієм</a:t>
            </a:r>
            <a:r>
              <a:rPr lang="ru-RU" dirty="0" smtClean="0"/>
              <a:t> гена </a:t>
            </a:r>
            <a:r>
              <a:rPr lang="ru-RU" dirty="0" err="1" smtClean="0"/>
              <a:t>захворювання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Алель</a:t>
            </a:r>
            <a:r>
              <a:rPr lang="ru-RU" dirty="0" smtClean="0"/>
              <a:t> </a:t>
            </a:r>
            <a:r>
              <a:rPr lang="ru-RU" dirty="0" err="1" smtClean="0"/>
              <a:t>дальтонізму</a:t>
            </a:r>
            <a:r>
              <a:rPr lang="ru-RU" dirty="0" smtClean="0"/>
              <a:t> </a:t>
            </a:r>
            <a:r>
              <a:rPr lang="ru-RU" dirty="0" err="1" smtClean="0"/>
              <a:t>рецесивна</a:t>
            </a:r>
            <a:r>
              <a:rPr lang="ru-RU" dirty="0" smtClean="0"/>
              <a:t> та </a:t>
            </a:r>
            <a:r>
              <a:rPr lang="ru-RU" dirty="0" err="1" smtClean="0"/>
              <a:t>локалізована</a:t>
            </a:r>
            <a:r>
              <a:rPr lang="ru-RU" dirty="0" smtClean="0"/>
              <a:t> у </a:t>
            </a:r>
            <a:r>
              <a:rPr lang="ru-RU" dirty="0" err="1" smtClean="0"/>
              <a:t>Х-хромосомі</a:t>
            </a:r>
            <a:r>
              <a:rPr lang="ru-RU" dirty="0" smtClean="0"/>
              <a:t>. Тому хлопчик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Х-хромосомою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, а </a:t>
            </a:r>
            <a:r>
              <a:rPr lang="ru-RU" dirty="0" err="1" smtClean="0"/>
              <a:t>від</a:t>
            </a:r>
            <a:r>
              <a:rPr lang="ru-RU" dirty="0" smtClean="0"/>
              <a:t> батька – </a:t>
            </a:r>
            <a:r>
              <a:rPr lang="en-US" dirty="0" smtClean="0"/>
              <a:t>Y-</a:t>
            </a:r>
            <a:r>
              <a:rPr lang="ru-RU" dirty="0" err="1" smtClean="0"/>
              <a:t>хромосому.Відповідь</a:t>
            </a:r>
            <a:r>
              <a:rPr lang="ru-RU" dirty="0" smtClean="0"/>
              <a:t>. Хвороба </a:t>
            </a:r>
            <a:r>
              <a:rPr lang="ru-RU" dirty="0" err="1" smtClean="0"/>
              <a:t>успадкована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–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носії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949280"/>
            <a:ext cx="832993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5846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Гетерогаметність</a:t>
            </a:r>
            <a:r>
              <a:rPr lang="ru-RU" dirty="0" smtClean="0"/>
              <a:t> </a:t>
            </a:r>
            <a:r>
              <a:rPr lang="ru-RU" dirty="0" err="1" smtClean="0"/>
              <a:t>жіночої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гетерогаметності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 </a:t>
            </a:r>
            <a:r>
              <a:rPr lang="ru-RU" dirty="0" err="1" smtClean="0"/>
              <a:t>жіночої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Х та </a:t>
            </a:r>
            <a:r>
              <a:rPr lang="en-US" dirty="0" smtClean="0"/>
              <a:t>Y, </a:t>
            </a:r>
            <a:r>
              <a:rPr lang="ru-RU" dirty="0" smtClean="0"/>
              <a:t>а </a:t>
            </a:r>
            <a:r>
              <a:rPr lang="ru-RU" dirty="0" err="1" smtClean="0"/>
              <a:t>самці</a:t>
            </a:r>
            <a:r>
              <a:rPr lang="ru-RU" dirty="0" smtClean="0"/>
              <a:t> –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Х-хромосоми</a:t>
            </a:r>
            <a:r>
              <a:rPr lang="ru-RU" dirty="0" smtClean="0"/>
              <a:t>. </a:t>
            </a:r>
            <a:r>
              <a:rPr lang="ru-RU" dirty="0" err="1" smtClean="0"/>
              <a:t>Дуже</a:t>
            </a:r>
            <a:r>
              <a:rPr lang="ru-RU" dirty="0" smtClean="0"/>
              <a:t> часто,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відрізняти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гетерогаметності</a:t>
            </a:r>
            <a:r>
              <a:rPr lang="ru-RU" dirty="0" smtClean="0"/>
              <a:t> </a:t>
            </a:r>
            <a:r>
              <a:rPr lang="ru-RU" dirty="0" err="1" smtClean="0"/>
              <a:t>чоловічої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, </a:t>
            </a: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літерами</a:t>
            </a:r>
            <a:r>
              <a:rPr lang="ru-RU" dirty="0" smtClean="0"/>
              <a:t> </a:t>
            </a:r>
            <a:r>
              <a:rPr lang="en-US" dirty="0" smtClean="0"/>
              <a:t>Z </a:t>
            </a:r>
            <a:r>
              <a:rPr lang="ru-RU" dirty="0" smtClean="0"/>
              <a:t>та </a:t>
            </a:r>
            <a:r>
              <a:rPr lang="en-US" dirty="0" smtClean="0"/>
              <a:t>W.</a:t>
            </a:r>
            <a:endParaRPr lang="uk-UA" dirty="0" smtClean="0"/>
          </a:p>
          <a:p>
            <a:r>
              <a:rPr lang="ru-RU" dirty="0" err="1" smtClean="0"/>
              <a:t>Генетичний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проводиться за </a:t>
            </a:r>
            <a:r>
              <a:rPr lang="ru-RU" dirty="0" err="1" smtClean="0"/>
              <a:t>гетерогаметною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разу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жіноча</a:t>
            </a:r>
            <a:r>
              <a:rPr lang="ru-RU" dirty="0" smtClean="0"/>
              <a:t> стать.</a:t>
            </a:r>
          </a:p>
          <a:p>
            <a:r>
              <a:rPr lang="ru-RU" dirty="0" err="1" smtClean="0"/>
              <a:t>Позначення</a:t>
            </a:r>
            <a:r>
              <a:rPr lang="ru-RU" dirty="0" smtClean="0"/>
              <a:t>. У курей В – аллель </a:t>
            </a:r>
            <a:r>
              <a:rPr lang="ru-RU" dirty="0" err="1" smtClean="0"/>
              <a:t>строкатого</a:t>
            </a:r>
            <a:r>
              <a:rPr lang="ru-RU" dirty="0" smtClean="0"/>
              <a:t> </a:t>
            </a:r>
            <a:r>
              <a:rPr lang="ru-RU" dirty="0" err="1" smtClean="0"/>
              <a:t>оперіння</a:t>
            </a:r>
            <a:r>
              <a:rPr lang="ru-RU" dirty="0" smtClean="0"/>
              <a:t>, </a:t>
            </a:r>
            <a:r>
              <a:rPr lang="en-US" dirty="0" smtClean="0"/>
              <a:t>b – </a:t>
            </a:r>
            <a:r>
              <a:rPr lang="ru-RU" dirty="0" smtClean="0"/>
              <a:t>аллель темного </a:t>
            </a:r>
            <a:r>
              <a:rPr lang="ru-RU" dirty="0" err="1" smtClean="0"/>
              <a:t>рівномірного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en-US" dirty="0" smtClean="0"/>
              <a:t>II </a:t>
            </a:r>
            <a:r>
              <a:rPr lang="ru-RU" dirty="0" smtClean="0"/>
              <a:t>типу</a:t>
            </a:r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</a:t>
            </a:r>
            <a:r>
              <a:rPr lang="ru-RU" dirty="0" err="1" smtClean="0"/>
              <a:t>Отримайте</a:t>
            </a:r>
            <a:r>
              <a:rPr lang="ru-RU" dirty="0" smtClean="0"/>
              <a:t> потомство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строкатої</a:t>
            </a:r>
            <a:r>
              <a:rPr lang="ru-RU" dirty="0" smtClean="0"/>
              <a:t> курки </a:t>
            </a:r>
            <a:r>
              <a:rPr lang="ru-RU" dirty="0" err="1" smtClean="0"/>
              <a:t>з</a:t>
            </a:r>
            <a:r>
              <a:rPr lang="ru-RU" dirty="0" smtClean="0"/>
              <a:t> темним </a:t>
            </a:r>
            <a:r>
              <a:rPr lang="ru-RU" dirty="0" err="1" smtClean="0"/>
              <a:t>півнем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У самки </a:t>
            </a:r>
            <a:r>
              <a:rPr lang="ru-RU" dirty="0" err="1" smtClean="0"/>
              <a:t>лише</a:t>
            </a:r>
            <a:r>
              <a:rPr lang="ru-RU" dirty="0" smtClean="0"/>
              <a:t> одна </a:t>
            </a:r>
            <a:r>
              <a:rPr lang="en-US" dirty="0" smtClean="0"/>
              <a:t>X-</a:t>
            </a:r>
            <a:r>
              <a:rPr lang="ru-RU" dirty="0" smtClean="0"/>
              <a:t>хромосома, </a:t>
            </a:r>
            <a:r>
              <a:rPr lang="ru-RU" dirty="0" err="1" smtClean="0"/>
              <a:t>отже</a:t>
            </a:r>
            <a:r>
              <a:rPr lang="ru-RU" dirty="0" smtClean="0"/>
              <a:t>, 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генотипі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один ген </a:t>
            </a:r>
            <a:r>
              <a:rPr lang="ru-RU" dirty="0" err="1" smtClean="0"/>
              <a:t>забарвлення</a:t>
            </a:r>
            <a:r>
              <a:rPr lang="ru-RU" dirty="0" smtClean="0"/>
              <a:t> – В (♀ </a:t>
            </a:r>
            <a:r>
              <a:rPr lang="en-US" dirty="0" smtClean="0"/>
              <a:t>B/¬). </a:t>
            </a:r>
            <a:r>
              <a:rPr lang="ru-RU" dirty="0" smtClean="0"/>
              <a:t>У </a:t>
            </a:r>
            <a:r>
              <a:rPr lang="ru-RU" dirty="0" err="1" smtClean="0"/>
              <a:t>самця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Х-хромосоми</a:t>
            </a:r>
            <a:r>
              <a:rPr lang="ru-RU" dirty="0" smtClean="0"/>
              <a:t>, два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рецесивною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, тому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гомозиготою</a:t>
            </a:r>
            <a:r>
              <a:rPr lang="ru-RU" dirty="0" smtClean="0"/>
              <a:t> </a:t>
            </a:r>
            <a:r>
              <a:rPr lang="en-US" dirty="0" smtClean="0"/>
              <a:t>b//b.</a:t>
            </a:r>
            <a:endParaRPr lang="uk-UA" dirty="0" smtClean="0"/>
          </a:p>
          <a:p>
            <a:r>
              <a:rPr lang="ru-RU" dirty="0" err="1" smtClean="0"/>
              <a:t>Записуємо</a:t>
            </a:r>
            <a:r>
              <a:rPr lang="ru-RU" dirty="0" smtClean="0"/>
              <a:t>: </a:t>
            </a:r>
            <a:r>
              <a:rPr lang="en-US" dirty="0" smtClean="0"/>
              <a:t>P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797152"/>
            <a:ext cx="1749451" cy="36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987824" y="5157192"/>
            <a:ext cx="1156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строката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5157192"/>
            <a:ext cx="1047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темним 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445224"/>
            <a:ext cx="13239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059832" y="5949280"/>
            <a:ext cx="1047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темним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5939988"/>
            <a:ext cx="1156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строката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Відповідь</a:t>
            </a:r>
            <a:r>
              <a:rPr lang="ru-RU" dirty="0" smtClean="0"/>
              <a:t>. При </a:t>
            </a:r>
            <a:r>
              <a:rPr lang="ru-RU" dirty="0" err="1" smtClean="0"/>
              <a:t>заплідненні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рівною</a:t>
            </a:r>
            <a:r>
              <a:rPr lang="ru-RU" dirty="0" smtClean="0"/>
              <a:t> </a:t>
            </a:r>
            <a:r>
              <a:rPr lang="ru-RU" dirty="0" err="1" smtClean="0"/>
              <a:t>ймовірністю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</a:t>
            </a:r>
            <a:r>
              <a:rPr lang="ru-RU" dirty="0" err="1" smtClean="0"/>
              <a:t>темні</a:t>
            </a:r>
            <a:r>
              <a:rPr lang="ru-RU" dirty="0" smtClean="0"/>
              <a:t> самки </a:t>
            </a:r>
            <a:r>
              <a:rPr lang="en-US" dirty="0" smtClean="0"/>
              <a:t>b/¬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строкаті</a:t>
            </a:r>
            <a:r>
              <a:rPr lang="ru-RU" dirty="0" smtClean="0"/>
              <a:t> </a:t>
            </a:r>
            <a:r>
              <a:rPr lang="ru-RU" dirty="0" err="1" smtClean="0"/>
              <a:t>самці</a:t>
            </a:r>
            <a:r>
              <a:rPr lang="ru-RU" dirty="0" smtClean="0"/>
              <a:t> </a:t>
            </a:r>
            <a:r>
              <a:rPr lang="en-US" dirty="0" smtClean="0"/>
              <a:t>B//b.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0688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Голандричні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Голандричні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локалізовані</a:t>
            </a:r>
            <a:r>
              <a:rPr lang="ru-RU" dirty="0" smtClean="0"/>
              <a:t> у </a:t>
            </a:r>
            <a:r>
              <a:rPr lang="en-US" dirty="0" smtClean="0"/>
              <a:t>Y-</a:t>
            </a:r>
            <a:r>
              <a:rPr lang="ru-RU" dirty="0" err="1" smtClean="0"/>
              <a:t>хромосомі</a:t>
            </a:r>
            <a:r>
              <a:rPr lang="ru-RU" dirty="0" smtClean="0"/>
              <a:t>. </a:t>
            </a:r>
            <a:r>
              <a:rPr lang="ru-RU" dirty="0" err="1" smtClean="0"/>
              <a:t>У-хромосома</a:t>
            </a:r>
            <a:r>
              <a:rPr lang="ru-RU" dirty="0" smtClean="0"/>
              <a:t>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інертна</a:t>
            </a:r>
            <a:r>
              <a:rPr lang="ru-RU" dirty="0" smtClean="0"/>
              <a:t>,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та в </a:t>
            </a:r>
            <a:r>
              <a:rPr lang="en-US" dirty="0" smtClean="0"/>
              <a:t>Y-</a:t>
            </a:r>
            <a:r>
              <a:rPr lang="ru-RU" dirty="0" err="1" smtClean="0"/>
              <a:t>хромосомі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активні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контролюють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.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два </a:t>
            </a:r>
            <a:r>
              <a:rPr lang="ru-RU" dirty="0" err="1" smtClean="0"/>
              <a:t>варіанти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варіант</a:t>
            </a:r>
            <a:r>
              <a:rPr lang="ru-RU" dirty="0" smtClean="0"/>
              <a:t>. У  </a:t>
            </a:r>
            <a:r>
              <a:rPr lang="en-US" dirty="0" smtClean="0"/>
              <a:t>Y-</a:t>
            </a:r>
            <a:r>
              <a:rPr lang="ru-RU" dirty="0" err="1" smtClean="0"/>
              <a:t>хромосомі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у </a:t>
            </a:r>
            <a:r>
              <a:rPr lang="ru-RU" dirty="0" err="1" smtClean="0"/>
              <a:t>Х-хромосомі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en-US" dirty="0" smtClean="0"/>
              <a:t>Y-</a:t>
            </a:r>
            <a:r>
              <a:rPr lang="ru-RU" dirty="0" smtClean="0"/>
              <a:t>хромосомою.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самці</a:t>
            </a:r>
            <a:r>
              <a:rPr lang="ru-RU" dirty="0" smtClean="0"/>
              <a:t> </a:t>
            </a:r>
            <a:r>
              <a:rPr lang="ru-RU" dirty="0" err="1" smtClean="0"/>
              <a:t>гетерогаметні</a:t>
            </a:r>
            <a:r>
              <a:rPr lang="ru-RU" dirty="0" smtClean="0"/>
              <a:t>, то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самця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самцям</a:t>
            </a:r>
            <a:r>
              <a:rPr lang="ru-RU" dirty="0" smtClean="0"/>
              <a:t>, а </a:t>
            </a:r>
            <a:r>
              <a:rPr lang="ru-RU" dirty="0" err="1" smtClean="0"/>
              <a:t>якщо</a:t>
            </a:r>
            <a:r>
              <a:rPr lang="ru-RU" dirty="0" smtClean="0"/>
              <a:t> самки </a:t>
            </a:r>
            <a:r>
              <a:rPr lang="ru-RU" dirty="0" err="1" smtClean="0"/>
              <a:t>гетерогаметні</a:t>
            </a:r>
            <a:r>
              <a:rPr lang="ru-RU" dirty="0" smtClean="0"/>
              <a:t>, то </a:t>
            </a:r>
            <a:r>
              <a:rPr lang="ru-RU" dirty="0" err="1" smtClean="0"/>
              <a:t>від</a:t>
            </a:r>
            <a:r>
              <a:rPr lang="ru-RU" dirty="0" smtClean="0"/>
              <a:t> самки – </a:t>
            </a:r>
            <a:r>
              <a:rPr lang="ru-RU" dirty="0" err="1" smtClean="0"/>
              <a:t>лише</a:t>
            </a:r>
            <a:r>
              <a:rPr lang="ru-RU" dirty="0" smtClean="0"/>
              <a:t> самкам. 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плавальної</a:t>
            </a:r>
            <a:r>
              <a:rPr lang="ru-RU" dirty="0" smtClean="0"/>
              <a:t> </a:t>
            </a:r>
            <a:r>
              <a:rPr lang="ru-RU" dirty="0" err="1" smtClean="0"/>
              <a:t>перетинки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пальцями</a:t>
            </a:r>
            <a:r>
              <a:rPr lang="ru-RU" dirty="0" smtClean="0"/>
              <a:t> </a:t>
            </a:r>
            <a:r>
              <a:rPr lang="ru-RU" dirty="0" err="1" smtClean="0"/>
              <a:t>нижніх</a:t>
            </a:r>
            <a:r>
              <a:rPr lang="ru-RU" dirty="0" smtClean="0"/>
              <a:t> </a:t>
            </a:r>
            <a:r>
              <a:rPr lang="ru-RU" dirty="0" err="1" smtClean="0"/>
              <a:t>кінцівок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батька </a:t>
            </a:r>
            <a:r>
              <a:rPr lang="ru-RU" dirty="0" err="1" smtClean="0"/>
              <a:t>синам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ген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аномалії</a:t>
            </a:r>
            <a:r>
              <a:rPr lang="ru-RU" dirty="0" smtClean="0"/>
              <a:t> </a:t>
            </a:r>
            <a:r>
              <a:rPr lang="ru-RU" dirty="0" err="1" smtClean="0"/>
              <a:t>локалізований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en-US" dirty="0" smtClean="0"/>
              <a:t>Y-</a:t>
            </a:r>
            <a:r>
              <a:rPr lang="ru-RU" dirty="0" err="1" smtClean="0"/>
              <a:t>хромосомі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2 </a:t>
            </a:r>
            <a:r>
              <a:rPr lang="ru-RU" dirty="0" err="1" smtClean="0"/>
              <a:t>варіант</a:t>
            </a:r>
            <a:r>
              <a:rPr lang="ru-RU" dirty="0" smtClean="0"/>
              <a:t>. У  </a:t>
            </a:r>
            <a:r>
              <a:rPr lang="en-US" dirty="0" smtClean="0"/>
              <a:t>Y-</a:t>
            </a:r>
            <a:r>
              <a:rPr lang="ru-RU" dirty="0" err="1" smtClean="0"/>
              <a:t>хромосомі</a:t>
            </a:r>
            <a:r>
              <a:rPr lang="ru-RU" dirty="0" smtClean="0"/>
              <a:t> </a:t>
            </a:r>
            <a:r>
              <a:rPr lang="ru-RU" dirty="0" err="1" smtClean="0"/>
              <a:t>присутній</a:t>
            </a:r>
            <a:r>
              <a:rPr lang="ru-RU" dirty="0" smtClean="0"/>
              <a:t> ген, </a:t>
            </a:r>
            <a:r>
              <a:rPr lang="ru-RU" dirty="0" err="1" smtClean="0"/>
              <a:t>який</a:t>
            </a:r>
            <a:r>
              <a:rPr lang="ru-RU" dirty="0" smtClean="0"/>
              <a:t> аллелен гену, </a:t>
            </a:r>
            <a:r>
              <a:rPr lang="ru-RU" dirty="0" err="1" smtClean="0"/>
              <a:t>локалізованому</a:t>
            </a:r>
            <a:r>
              <a:rPr lang="ru-RU" dirty="0" smtClean="0"/>
              <a:t> в </a:t>
            </a:r>
            <a:r>
              <a:rPr lang="ru-RU" dirty="0" err="1" smtClean="0"/>
              <a:t>Х-хромосомі</a:t>
            </a:r>
            <a:r>
              <a:rPr lang="ru-RU" dirty="0" smtClean="0"/>
              <a:t>. У </a:t>
            </a:r>
            <a:r>
              <a:rPr lang="ru-RU" dirty="0" err="1" smtClean="0"/>
              <a:t>разі</a:t>
            </a:r>
            <a:r>
              <a:rPr lang="ru-RU" dirty="0" smtClean="0"/>
              <a:t> самки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самці</a:t>
            </a:r>
            <a:r>
              <a:rPr lang="ru-RU" dirty="0" smtClean="0"/>
              <a:t> не </a:t>
            </a:r>
            <a:r>
              <a:rPr lang="ru-RU" dirty="0" err="1" smtClean="0"/>
              <a:t>розрізняються</a:t>
            </a:r>
            <a:r>
              <a:rPr lang="ru-RU" dirty="0" smtClean="0"/>
              <a:t> 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контролюючих</a:t>
            </a:r>
            <a:r>
              <a:rPr lang="ru-RU" dirty="0" smtClean="0"/>
              <a:t> </a:t>
            </a:r>
            <a:r>
              <a:rPr lang="ru-RU" dirty="0" err="1" smtClean="0"/>
              <a:t>досліджуваний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, тут у </a:t>
            </a:r>
            <a:r>
              <a:rPr lang="ru-RU" dirty="0" err="1" smtClean="0"/>
              <a:t>значній</a:t>
            </a:r>
            <a:r>
              <a:rPr lang="ru-RU" dirty="0" smtClean="0"/>
              <a:t>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застосуємо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, </a:t>
            </a:r>
            <a:r>
              <a:rPr lang="ru-RU" dirty="0" err="1" smtClean="0"/>
              <a:t>розглянутий</a:t>
            </a:r>
            <a:r>
              <a:rPr lang="ru-RU" dirty="0" smtClean="0"/>
              <a:t> для </a:t>
            </a:r>
            <a:r>
              <a:rPr lang="ru-RU" dirty="0" err="1" smtClean="0"/>
              <a:t>аутосом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. Цей тип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зчепленим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Спадкування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зчеплених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endParaRPr lang="ru-RU" dirty="0" smtClean="0"/>
          </a:p>
          <a:p>
            <a:endParaRPr lang="ru-RU" dirty="0"/>
          </a:p>
          <a:p>
            <a:r>
              <a:rPr lang="ru-RU" dirty="0" err="1"/>
              <a:t>Ч</a:t>
            </a:r>
            <a:r>
              <a:rPr lang="ru-RU" dirty="0" err="1" smtClean="0"/>
              <a:t>астково</a:t>
            </a:r>
            <a:r>
              <a:rPr lang="ru-RU" dirty="0" smtClean="0"/>
              <a:t> </a:t>
            </a:r>
            <a:r>
              <a:rPr lang="ru-RU" dirty="0" err="1" smtClean="0"/>
              <a:t>зчепленими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локалізовані</a:t>
            </a:r>
            <a:r>
              <a:rPr lang="ru-RU" dirty="0" smtClean="0"/>
              <a:t> в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хромосомах: Х </a:t>
            </a:r>
            <a:r>
              <a:rPr lang="ru-RU" dirty="0" err="1" smtClean="0"/>
              <a:t>і</a:t>
            </a:r>
            <a:r>
              <a:rPr lang="ru-RU" dirty="0" smtClean="0"/>
              <a:t> У.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так тому,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контролюються</a:t>
            </a:r>
            <a:r>
              <a:rPr lang="ru-RU" dirty="0" smtClean="0"/>
              <a:t> генами </a:t>
            </a:r>
            <a:r>
              <a:rPr lang="ru-RU" dirty="0" err="1" smtClean="0"/>
              <a:t>статевих</a:t>
            </a:r>
            <a:r>
              <a:rPr lang="ru-RU" dirty="0" smtClean="0"/>
              <a:t> хромосом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певна</a:t>
            </a:r>
            <a:r>
              <a:rPr lang="ru-RU" dirty="0" smtClean="0"/>
              <a:t> </a:t>
            </a:r>
            <a:r>
              <a:rPr lang="ru-RU" dirty="0" err="1" smtClean="0"/>
              <a:t>специфіка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288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№ 1. </a:t>
            </a:r>
            <a:r>
              <a:rPr lang="ru-RU" dirty="0" err="1" smtClean="0"/>
              <a:t>Проаналізуйте</a:t>
            </a:r>
            <a:r>
              <a:rPr lang="ru-RU" dirty="0" smtClean="0"/>
              <a:t> характер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рецесивного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зчепленого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, </a:t>
            </a:r>
            <a:r>
              <a:rPr lang="ru-RU" dirty="0" err="1" smtClean="0"/>
              <a:t>спадкового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до </a:t>
            </a:r>
            <a:r>
              <a:rPr lang="ru-RU" dirty="0" err="1" smtClean="0"/>
              <a:t>нащадків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636912"/>
            <a:ext cx="1810494" cy="30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75856" y="28529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хвора</a:t>
            </a:r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1740" y="3257550"/>
            <a:ext cx="3454685" cy="5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40770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Відповідь</a:t>
            </a:r>
            <a:r>
              <a:rPr lang="ru-RU" dirty="0" smtClean="0"/>
              <a:t>. Хвороба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через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онучок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2. </a:t>
            </a:r>
            <a:r>
              <a:rPr lang="ru-RU" dirty="0" err="1" smtClean="0"/>
              <a:t>Проаналізуйте</a:t>
            </a:r>
            <a:r>
              <a:rPr lang="ru-RU" dirty="0" smtClean="0"/>
              <a:t> характер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спадкового</a:t>
            </a:r>
            <a:r>
              <a:rPr lang="ru-RU" dirty="0" smtClean="0"/>
              <a:t> </a:t>
            </a:r>
            <a:r>
              <a:rPr lang="ru-RU" dirty="0" err="1" smtClean="0"/>
              <a:t>рецесивного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зчепленого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батька до </a:t>
            </a:r>
            <a:r>
              <a:rPr lang="ru-RU" dirty="0" err="1" smtClean="0"/>
              <a:t>нащадків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5373216"/>
            <a:ext cx="1780561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5805264"/>
            <a:ext cx="23050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Відповідь</a:t>
            </a:r>
            <a:r>
              <a:rPr lang="ru-RU" dirty="0" smtClean="0"/>
              <a:t>. Хвороба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батька через </a:t>
            </a:r>
            <a:r>
              <a:rPr lang="ru-RU" dirty="0" err="1" smtClean="0"/>
              <a:t>дітей</a:t>
            </a:r>
            <a:r>
              <a:rPr lang="ru-RU" dirty="0" smtClean="0"/>
              <a:t> та </a:t>
            </a:r>
            <a:r>
              <a:rPr lang="ru-RU" dirty="0" err="1" smtClean="0"/>
              <a:t>проявляється</a:t>
            </a:r>
            <a:r>
              <a:rPr lang="ru-RU" dirty="0" smtClean="0"/>
              <a:t> у </a:t>
            </a:r>
            <a:r>
              <a:rPr lang="ru-RU" dirty="0" err="1" smtClean="0"/>
              <a:t>онуків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плоїдності</a:t>
            </a:r>
            <a:r>
              <a:rPr lang="ru-RU" dirty="0" smtClean="0"/>
              <a:t> хромосомного </a:t>
            </a:r>
          </a:p>
          <a:p>
            <a:endParaRPr lang="ru-RU" dirty="0"/>
          </a:p>
          <a:p>
            <a:r>
              <a:rPr lang="ru-RU" dirty="0" err="1" smtClean="0"/>
              <a:t>Якщо</a:t>
            </a:r>
            <a:r>
              <a:rPr lang="ru-RU" dirty="0" smtClean="0"/>
              <a:t> стать </a:t>
            </a:r>
            <a:r>
              <a:rPr lang="ru-RU" dirty="0" err="1" smtClean="0"/>
              <a:t>визначається</a:t>
            </a:r>
            <a:r>
              <a:rPr lang="ru-RU" dirty="0" smtClean="0"/>
              <a:t> числом </a:t>
            </a:r>
            <a:r>
              <a:rPr lang="ru-RU" dirty="0" err="1" smtClean="0"/>
              <a:t>наборів</a:t>
            </a:r>
            <a:r>
              <a:rPr lang="ru-RU" dirty="0" smtClean="0"/>
              <a:t> хромосом, то у </a:t>
            </a:r>
            <a:r>
              <a:rPr lang="ru-RU" dirty="0" err="1" smtClean="0"/>
              <a:t>диплоїдних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генотипі</a:t>
            </a:r>
            <a:r>
              <a:rPr lang="ru-RU" dirty="0" smtClean="0"/>
              <a:t> – 2 </a:t>
            </a:r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дану</a:t>
            </a:r>
            <a:r>
              <a:rPr lang="ru-RU" dirty="0" smtClean="0"/>
              <a:t> </a:t>
            </a:r>
            <a:r>
              <a:rPr lang="ru-RU" dirty="0" err="1" smtClean="0"/>
              <a:t>ознаку</a:t>
            </a:r>
            <a:r>
              <a:rPr lang="ru-RU" dirty="0" smtClean="0"/>
              <a:t>, у </a:t>
            </a:r>
            <a:r>
              <a:rPr lang="ru-RU" dirty="0" err="1" smtClean="0"/>
              <a:t>гаплоїдної</a:t>
            </a:r>
            <a:r>
              <a:rPr lang="ru-RU" dirty="0" smtClean="0"/>
              <a:t> – </a:t>
            </a:r>
            <a:r>
              <a:rPr lang="ru-RU" dirty="0" err="1" smtClean="0"/>
              <a:t>лише</a:t>
            </a:r>
            <a:r>
              <a:rPr lang="ru-RU" dirty="0" smtClean="0"/>
              <a:t> один ген. </a:t>
            </a:r>
            <a:r>
              <a:rPr lang="ru-RU" dirty="0" err="1" smtClean="0"/>
              <a:t>Розглянемо</a:t>
            </a:r>
            <a:r>
              <a:rPr lang="ru-RU" dirty="0" smtClean="0"/>
              <a:t> приклад. У </a:t>
            </a:r>
            <a:r>
              <a:rPr lang="ru-RU" dirty="0" err="1" smtClean="0"/>
              <a:t>бджіл</a:t>
            </a:r>
            <a:r>
              <a:rPr lang="ru-RU" dirty="0" smtClean="0"/>
              <a:t> самки </a:t>
            </a:r>
            <a:r>
              <a:rPr lang="ru-RU" dirty="0" err="1" smtClean="0"/>
              <a:t>диплоїдні</a:t>
            </a:r>
            <a:r>
              <a:rPr lang="ru-RU" dirty="0" smtClean="0"/>
              <a:t>, а </a:t>
            </a:r>
            <a:r>
              <a:rPr lang="ru-RU" dirty="0" err="1" smtClean="0"/>
              <a:t>самці</a:t>
            </a:r>
            <a:r>
              <a:rPr lang="ru-RU" dirty="0" smtClean="0"/>
              <a:t> </a:t>
            </a:r>
            <a:r>
              <a:rPr lang="ru-RU" dirty="0" err="1" smtClean="0"/>
              <a:t>вихідно</a:t>
            </a:r>
            <a:r>
              <a:rPr lang="ru-RU" dirty="0" smtClean="0"/>
              <a:t> </a:t>
            </a:r>
            <a:r>
              <a:rPr lang="ru-RU" dirty="0" err="1" smtClean="0"/>
              <a:t>гаплоїдні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</a:t>
            </a:r>
            <a:r>
              <a:rPr lang="ru-RU" dirty="0" err="1" smtClean="0"/>
              <a:t>партеногенетично</a:t>
            </a:r>
            <a:r>
              <a:rPr lang="ru-RU" dirty="0" smtClean="0"/>
              <a:t> без </a:t>
            </a:r>
            <a:r>
              <a:rPr lang="ru-RU" dirty="0" err="1" smtClean="0"/>
              <a:t>запліднення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У </a:t>
            </a:r>
            <a:r>
              <a:rPr lang="ru-RU" dirty="0" err="1" smtClean="0"/>
              <a:t>бджіл</a:t>
            </a:r>
            <a:r>
              <a:rPr lang="ru-RU" dirty="0" smtClean="0"/>
              <a:t> А - </a:t>
            </a:r>
            <a:r>
              <a:rPr lang="ru-RU" dirty="0" err="1" smtClean="0"/>
              <a:t>алель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вирізку</a:t>
            </a:r>
            <a:r>
              <a:rPr lang="ru-RU" dirty="0" smtClean="0"/>
              <a:t> </a:t>
            </a:r>
            <a:r>
              <a:rPr lang="ru-RU" dirty="0" err="1" smtClean="0"/>
              <a:t>крила</a:t>
            </a:r>
            <a:r>
              <a:rPr lang="ru-RU" dirty="0" smtClean="0"/>
              <a:t>; + - Аллель,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нормальне</a:t>
            </a:r>
            <a:r>
              <a:rPr lang="ru-RU" dirty="0" smtClean="0"/>
              <a:t> </a:t>
            </a:r>
            <a:r>
              <a:rPr lang="ru-RU" dirty="0" err="1" smtClean="0"/>
              <a:t>крило</a:t>
            </a:r>
            <a:r>
              <a:rPr lang="ru-RU" dirty="0" smtClean="0"/>
              <a:t>. </a:t>
            </a:r>
            <a:r>
              <a:rPr lang="ru-RU" dirty="0" err="1" smtClean="0"/>
              <a:t>Визначити</a:t>
            </a:r>
            <a:r>
              <a:rPr lang="ru-RU" dirty="0" smtClean="0"/>
              <a:t> потомство у </a:t>
            </a:r>
            <a:r>
              <a:rPr lang="ru-RU" dirty="0" err="1" smtClean="0"/>
              <a:t>ній</a:t>
            </a:r>
            <a:r>
              <a:rPr lang="ru-RU" dirty="0" smtClean="0"/>
              <a:t>, де </a:t>
            </a:r>
            <a:r>
              <a:rPr lang="ru-RU" dirty="0" err="1" smtClean="0"/>
              <a:t>самець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вирізкою</a:t>
            </a:r>
            <a:r>
              <a:rPr lang="ru-RU" dirty="0" smtClean="0"/>
              <a:t> </a:t>
            </a:r>
            <a:r>
              <a:rPr lang="ru-RU" dirty="0" err="1" smtClean="0"/>
              <a:t>крила</a:t>
            </a:r>
            <a:r>
              <a:rPr lang="ru-RU" dirty="0" smtClean="0"/>
              <a:t>, а самка </a:t>
            </a:r>
            <a:r>
              <a:rPr lang="ru-RU" dirty="0" err="1" smtClean="0"/>
              <a:t>гетерозиготна.Рішення</a:t>
            </a:r>
            <a:r>
              <a:rPr lang="ru-RU" dirty="0" smtClean="0"/>
              <a:t>. Самка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вирізкою</a:t>
            </a:r>
            <a:r>
              <a:rPr lang="ru-RU" dirty="0" smtClean="0"/>
              <a:t>, </a:t>
            </a:r>
            <a:r>
              <a:rPr lang="ru-RU" dirty="0" err="1" smtClean="0"/>
              <a:t>диплоїдна</a:t>
            </a:r>
            <a:r>
              <a:rPr lang="ru-RU" dirty="0" smtClean="0"/>
              <a:t> та </a:t>
            </a:r>
            <a:r>
              <a:rPr lang="ru-RU" dirty="0" err="1" smtClean="0"/>
              <a:t>гетерозигота</a:t>
            </a:r>
            <a:r>
              <a:rPr lang="ru-RU" dirty="0" smtClean="0"/>
              <a:t>,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en-US" dirty="0" smtClean="0"/>
              <a:t>A//+; </a:t>
            </a:r>
            <a:r>
              <a:rPr lang="ru-RU" dirty="0" err="1" smtClean="0"/>
              <a:t>самець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вирізкою</a:t>
            </a:r>
            <a:r>
              <a:rPr lang="ru-RU" dirty="0" smtClean="0"/>
              <a:t> та </a:t>
            </a:r>
            <a:r>
              <a:rPr lang="ru-RU" dirty="0" err="1" smtClean="0"/>
              <a:t>гаплоїден</a:t>
            </a:r>
            <a:r>
              <a:rPr lang="ru-RU" dirty="0" smtClean="0"/>
              <a:t>, </a:t>
            </a:r>
            <a:r>
              <a:rPr lang="ru-RU" dirty="0" err="1" smtClean="0"/>
              <a:t>означає</a:t>
            </a:r>
            <a:r>
              <a:rPr lang="ru-RU" dirty="0" smtClean="0"/>
              <a:t> А: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068960"/>
            <a:ext cx="1961369" cy="4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645024"/>
            <a:ext cx="2332691" cy="70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39752" y="4581128"/>
            <a:ext cx="438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вирізкою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вирізкою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вирізкою</a:t>
            </a:r>
            <a:r>
              <a:rPr lang="ru-RU" dirty="0" smtClean="0"/>
              <a:t> норма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15719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Відповідь</a:t>
            </a:r>
            <a:r>
              <a:rPr lang="ru-RU" dirty="0" smtClean="0"/>
              <a:t>. Самки </a:t>
            </a:r>
            <a:r>
              <a:rPr lang="ru-RU" dirty="0" err="1" smtClean="0"/>
              <a:t>розвиваються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запліднених</a:t>
            </a:r>
            <a:r>
              <a:rPr lang="ru-RU" dirty="0" smtClean="0"/>
              <a:t> </a:t>
            </a:r>
            <a:r>
              <a:rPr lang="ru-RU" dirty="0" err="1" smtClean="0"/>
              <a:t>яєць</a:t>
            </a:r>
            <a:r>
              <a:rPr lang="ru-RU" dirty="0" smtClean="0"/>
              <a:t>: 0,5 </a:t>
            </a:r>
            <a:r>
              <a:rPr lang="en-US" dirty="0" smtClean="0"/>
              <a:t>A//A, 0,5 A//+,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вирізкою</a:t>
            </a:r>
            <a:r>
              <a:rPr lang="ru-RU" dirty="0" smtClean="0"/>
              <a:t> </a:t>
            </a:r>
            <a:r>
              <a:rPr lang="ru-RU" dirty="0" err="1" smtClean="0"/>
              <a:t>крила</a:t>
            </a:r>
            <a:r>
              <a:rPr lang="ru-RU" dirty="0" smtClean="0"/>
              <a:t>. </a:t>
            </a:r>
            <a:r>
              <a:rPr lang="ru-RU" dirty="0" err="1" smtClean="0"/>
              <a:t>Самці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яєць</a:t>
            </a:r>
            <a:r>
              <a:rPr lang="ru-RU" dirty="0" smtClean="0"/>
              <a:t> без </a:t>
            </a:r>
            <a:r>
              <a:rPr lang="ru-RU" dirty="0" err="1" smtClean="0"/>
              <a:t>запліднення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можлива</a:t>
            </a:r>
            <a:r>
              <a:rPr lang="ru-RU" dirty="0" smtClean="0"/>
              <a:t> </a:t>
            </a:r>
            <a:r>
              <a:rPr lang="ru-RU" dirty="0" err="1" smtClean="0"/>
              <a:t>поява</a:t>
            </a:r>
            <a:r>
              <a:rPr lang="ru-RU" dirty="0" smtClean="0"/>
              <a:t> 0,5 </a:t>
            </a:r>
            <a:r>
              <a:rPr lang="en-US" dirty="0" smtClean="0"/>
              <a:t>A/ 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вирізкою</a:t>
            </a:r>
            <a:r>
              <a:rPr lang="ru-RU" dirty="0" smtClean="0"/>
              <a:t> та 0,5+/ </a:t>
            </a:r>
            <a:r>
              <a:rPr lang="ru-RU" dirty="0" err="1" smtClean="0"/>
              <a:t>нормальнокрилих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Залежні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endParaRPr lang="ru-RU" dirty="0"/>
          </a:p>
          <a:p>
            <a:endParaRPr lang="ru-RU" dirty="0"/>
          </a:p>
          <a:p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характер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. Вони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домінантними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рецесивними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</a:t>
            </a:r>
            <a:r>
              <a:rPr lang="ru-RU" dirty="0" err="1" smtClean="0"/>
              <a:t>особи.У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такою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лисість</a:t>
            </a:r>
            <a:r>
              <a:rPr lang="ru-RU" dirty="0" smtClean="0"/>
              <a:t> (у </a:t>
            </a:r>
            <a:r>
              <a:rPr lang="ru-RU" dirty="0" err="1" smtClean="0"/>
              <a:t>чоловіків</a:t>
            </a:r>
            <a:r>
              <a:rPr lang="ru-RU" dirty="0" smtClean="0"/>
              <a:t> вона </a:t>
            </a:r>
            <a:r>
              <a:rPr lang="ru-RU" dirty="0" err="1" smtClean="0"/>
              <a:t>домінантна</a:t>
            </a:r>
            <a:r>
              <a:rPr lang="ru-RU" dirty="0" smtClean="0"/>
              <a:t>, у </a:t>
            </a:r>
            <a:r>
              <a:rPr lang="ru-RU" dirty="0" err="1" smtClean="0"/>
              <a:t>жінок</a:t>
            </a:r>
            <a:r>
              <a:rPr lang="ru-RU" dirty="0" smtClean="0"/>
              <a:t> – </a:t>
            </a:r>
            <a:r>
              <a:rPr lang="ru-RU" dirty="0" err="1" smtClean="0"/>
              <a:t>рецесивна</a:t>
            </a:r>
            <a:r>
              <a:rPr lang="ru-RU" dirty="0" smtClean="0"/>
              <a:t>),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овець</a:t>
            </a:r>
            <a:r>
              <a:rPr lang="ru-RU" dirty="0" smtClean="0"/>
              <a:t> – </a:t>
            </a:r>
            <a:r>
              <a:rPr lang="ru-RU" dirty="0" err="1" smtClean="0"/>
              <a:t>рогатість</a:t>
            </a:r>
            <a:r>
              <a:rPr lang="ru-RU" dirty="0" smtClean="0"/>
              <a:t> (</a:t>
            </a:r>
            <a:r>
              <a:rPr lang="ru-RU" dirty="0" err="1" smtClean="0"/>
              <a:t>домінантна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самців</a:t>
            </a:r>
            <a:r>
              <a:rPr lang="ru-RU" dirty="0" smtClean="0"/>
              <a:t>, </a:t>
            </a:r>
            <a:r>
              <a:rPr lang="ru-RU" dirty="0" err="1" smtClean="0"/>
              <a:t>рецесивна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самок). У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 за генотипом (</a:t>
            </a:r>
            <a:r>
              <a:rPr lang="ru-RU" dirty="0" err="1" smtClean="0"/>
              <a:t>гетерозиготи</a:t>
            </a:r>
            <a:r>
              <a:rPr lang="ru-RU" dirty="0" smtClean="0"/>
              <a:t>) самки та </a:t>
            </a:r>
            <a:r>
              <a:rPr lang="ru-RU" dirty="0" err="1" smtClean="0"/>
              <a:t>самці</a:t>
            </a:r>
            <a:r>
              <a:rPr lang="ru-RU" dirty="0" smtClean="0"/>
              <a:t> </a:t>
            </a:r>
            <a:r>
              <a:rPr lang="ru-RU" dirty="0" err="1" smtClean="0"/>
              <a:t>відрізнятимуться</a:t>
            </a:r>
            <a:r>
              <a:rPr lang="ru-RU" dirty="0" smtClean="0"/>
              <a:t> </a:t>
            </a:r>
            <a:r>
              <a:rPr lang="ru-RU" dirty="0" err="1" smtClean="0"/>
              <a:t>фенотипно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70892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обмежені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обмежені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,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самок,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самців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фізіологічних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вони </a:t>
            </a:r>
            <a:r>
              <a:rPr lang="ru-RU" dirty="0" err="1" smtClean="0"/>
              <a:t>виявляються</a:t>
            </a:r>
            <a:r>
              <a:rPr lang="ru-RU" dirty="0" smtClean="0"/>
              <a:t> </a:t>
            </a:r>
            <a:r>
              <a:rPr lang="ru-RU" dirty="0" err="1" smtClean="0"/>
              <a:t>фенотипно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.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удійність</a:t>
            </a:r>
            <a:r>
              <a:rPr lang="ru-RU" dirty="0" smtClean="0"/>
              <a:t> молока у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рогатої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 – </a:t>
            </a:r>
            <a:r>
              <a:rPr lang="ru-RU" dirty="0" err="1" smtClean="0"/>
              <a:t>властивість</a:t>
            </a:r>
            <a:r>
              <a:rPr lang="ru-RU" dirty="0" smtClean="0"/>
              <a:t>, </a:t>
            </a:r>
            <a:r>
              <a:rPr lang="ru-RU" dirty="0" err="1" smtClean="0"/>
              <a:t>контрольована</a:t>
            </a:r>
            <a:r>
              <a:rPr lang="ru-RU" dirty="0" smtClean="0"/>
              <a:t> </a:t>
            </a:r>
            <a:r>
              <a:rPr lang="ru-RU" dirty="0" err="1" smtClean="0"/>
              <a:t>багатьма</a:t>
            </a:r>
            <a:r>
              <a:rPr lang="ru-RU" dirty="0" smtClean="0"/>
              <a:t> генами,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передаються</a:t>
            </a:r>
            <a:r>
              <a:rPr lang="ru-RU" dirty="0" smtClean="0"/>
              <a:t> у </a:t>
            </a:r>
            <a:r>
              <a:rPr lang="ru-RU" dirty="0" err="1" smtClean="0"/>
              <a:t>спадок</a:t>
            </a:r>
            <a:r>
              <a:rPr lang="ru-RU" dirty="0" smtClean="0"/>
              <a:t> </a:t>
            </a:r>
            <a:r>
              <a:rPr lang="ru-RU" dirty="0" err="1" smtClean="0"/>
              <a:t>нащадкам</a:t>
            </a:r>
            <a:r>
              <a:rPr lang="ru-RU" dirty="0" smtClean="0"/>
              <a:t> (як </a:t>
            </a:r>
            <a:r>
              <a:rPr lang="ru-RU" dirty="0" err="1" smtClean="0"/>
              <a:t>теличкам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бичкам</a:t>
            </a:r>
            <a:r>
              <a:rPr lang="ru-RU" dirty="0" smtClean="0"/>
              <a:t>)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биків</a:t>
            </a:r>
            <a:r>
              <a:rPr lang="ru-RU" dirty="0" smtClean="0"/>
              <a:t>. </a:t>
            </a:r>
            <a:r>
              <a:rPr lang="ru-RU" dirty="0" err="1" smtClean="0"/>
              <a:t>Подійність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жирномолочність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виявлятися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корів</a:t>
            </a:r>
            <a:r>
              <a:rPr lang="ru-RU" dirty="0" smtClean="0"/>
              <a:t>. </a:t>
            </a:r>
            <a:r>
              <a:rPr lang="ru-RU" dirty="0" err="1" smtClean="0"/>
              <a:t>Несучість</a:t>
            </a:r>
            <a:r>
              <a:rPr lang="ru-RU" dirty="0" smtClean="0"/>
              <a:t> у курей </a:t>
            </a:r>
            <a:r>
              <a:rPr lang="ru-RU" dirty="0" err="1" smtClean="0"/>
              <a:t>успадковується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фенотипно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самок. Тому </a:t>
            </a:r>
            <a:r>
              <a:rPr lang="ru-RU" dirty="0" err="1" smtClean="0"/>
              <a:t>оцінку</a:t>
            </a:r>
            <a:r>
              <a:rPr lang="ru-RU" dirty="0" smtClean="0"/>
              <a:t> </a:t>
            </a:r>
            <a:r>
              <a:rPr lang="ru-RU" dirty="0" err="1" smtClean="0"/>
              <a:t>самців</a:t>
            </a:r>
            <a:r>
              <a:rPr lang="ru-RU" dirty="0" smtClean="0"/>
              <a:t> за </a:t>
            </a:r>
            <a:r>
              <a:rPr lang="ru-RU" dirty="0" err="1" smtClean="0"/>
              <a:t>досліджуваною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їхніми</a:t>
            </a:r>
            <a:r>
              <a:rPr lang="ru-RU" dirty="0" smtClean="0"/>
              <a:t> </a:t>
            </a:r>
            <a:r>
              <a:rPr lang="ru-RU" dirty="0" err="1" smtClean="0"/>
              <a:t>доньками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сестрами (</a:t>
            </a:r>
            <a:r>
              <a:rPr lang="ru-RU" dirty="0" err="1" smtClean="0"/>
              <a:t>сибс-селекція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52736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Яке потомство </a:t>
            </a:r>
            <a:r>
              <a:rPr lang="ru-RU" dirty="0" err="1" smtClean="0"/>
              <a:t>з'явиться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ліній</a:t>
            </a:r>
            <a:r>
              <a:rPr lang="ru-RU" dirty="0" smtClean="0"/>
              <a:t> </a:t>
            </a:r>
            <a:r>
              <a:rPr lang="ru-RU" dirty="0" err="1" smtClean="0"/>
              <a:t>дрозофіли</a:t>
            </a:r>
            <a:r>
              <a:rPr lang="ru-RU" dirty="0" smtClean="0"/>
              <a:t>: </a:t>
            </a:r>
            <a:r>
              <a:rPr lang="ru-RU" dirty="0" err="1" smtClean="0"/>
              <a:t>червонооких</a:t>
            </a:r>
            <a:r>
              <a:rPr lang="ru-RU" dirty="0" smtClean="0"/>
              <a:t> самок та </a:t>
            </a:r>
            <a:r>
              <a:rPr lang="ru-RU" dirty="0" err="1" smtClean="0"/>
              <a:t>білооких</a:t>
            </a:r>
            <a:r>
              <a:rPr lang="ru-RU" dirty="0" smtClean="0"/>
              <a:t> </a:t>
            </a:r>
            <a:r>
              <a:rPr lang="ru-RU" dirty="0" err="1" smtClean="0"/>
              <a:t>самців</a:t>
            </a:r>
            <a:r>
              <a:rPr lang="ru-RU" dirty="0" smtClean="0"/>
              <a:t>?</a:t>
            </a:r>
          </a:p>
          <a:p>
            <a:pPr marL="342900" indent="-342900">
              <a:buAutoNum type="arabicPeriod"/>
            </a:pPr>
            <a:r>
              <a:rPr lang="ru-RU" dirty="0" smtClean="0"/>
              <a:t>Все потомство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червонооких</a:t>
            </a:r>
            <a:r>
              <a:rPr lang="ru-RU" dirty="0" smtClean="0"/>
              <a:t> </a:t>
            </a:r>
            <a:r>
              <a:rPr lang="ru-RU" dirty="0" err="1" smtClean="0"/>
              <a:t>самців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самок </a:t>
            </a:r>
            <a:r>
              <a:rPr lang="ru-RU" dirty="0" err="1" smtClean="0"/>
              <a:t>дроздофіли</a:t>
            </a:r>
            <a:r>
              <a:rPr lang="ru-RU" dirty="0" smtClean="0"/>
              <a:t> </a:t>
            </a:r>
            <a:r>
              <a:rPr lang="ru-RU" dirty="0" err="1" smtClean="0"/>
              <a:t>загинуло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одного </a:t>
            </a:r>
            <a:r>
              <a:rPr lang="ru-RU" dirty="0" err="1" smtClean="0"/>
              <a:t>самця</a:t>
            </a:r>
            <a:r>
              <a:rPr lang="ru-RU" dirty="0" smtClean="0"/>
              <a:t>, </a:t>
            </a:r>
            <a:r>
              <a:rPr lang="ru-RU" dirty="0" err="1" smtClean="0"/>
              <a:t>очі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виявилися</a:t>
            </a:r>
            <a:r>
              <a:rPr lang="ru-RU" dirty="0" smtClean="0"/>
              <a:t> </a:t>
            </a:r>
            <a:r>
              <a:rPr lang="ru-RU" dirty="0" err="1" smtClean="0"/>
              <a:t>білими</a:t>
            </a:r>
            <a:r>
              <a:rPr lang="ru-RU" dirty="0" smtClean="0"/>
              <a:t>.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очікуваного</a:t>
            </a:r>
            <a:r>
              <a:rPr lang="ru-RU" dirty="0" smtClean="0"/>
              <a:t> потомства.</a:t>
            </a:r>
          </a:p>
          <a:p>
            <a:pPr marL="342900" indent="-342900">
              <a:buAutoNum type="arabicPeriod"/>
            </a:pPr>
            <a:r>
              <a:rPr lang="ru-RU" dirty="0" smtClean="0"/>
              <a:t>Фактор </a:t>
            </a:r>
            <a:r>
              <a:rPr lang="en-US" dirty="0" smtClean="0"/>
              <a:t>k </a:t>
            </a:r>
            <a:r>
              <a:rPr lang="ru-RU" dirty="0" smtClean="0"/>
              <a:t>у курей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рецесивним</a:t>
            </a:r>
            <a:r>
              <a:rPr lang="ru-RU" dirty="0" smtClean="0"/>
              <a:t> та </a:t>
            </a:r>
            <a:r>
              <a:rPr lang="ru-RU" dirty="0" err="1" smtClean="0"/>
              <a:t>зчепленим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зиготи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нормальної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К, </a:t>
            </a:r>
            <a:r>
              <a:rPr lang="ru-RU" dirty="0" err="1" smtClean="0"/>
              <a:t>вмирають</a:t>
            </a:r>
            <a:r>
              <a:rPr lang="ru-RU" dirty="0" smtClean="0"/>
              <a:t> до </a:t>
            </a:r>
            <a:r>
              <a:rPr lang="ru-RU" dirty="0" err="1" smtClean="0"/>
              <a:t>вилуплення</a:t>
            </a:r>
            <a:r>
              <a:rPr lang="ru-RU" dirty="0" smtClean="0"/>
              <a:t>. </a:t>
            </a:r>
            <a:r>
              <a:rPr lang="ru-RU" dirty="0" err="1" smtClean="0"/>
              <a:t>Самець</a:t>
            </a:r>
            <a:r>
              <a:rPr lang="ru-RU" dirty="0" smtClean="0"/>
              <a:t>, </a:t>
            </a:r>
            <a:r>
              <a:rPr lang="ru-RU" dirty="0" err="1" smtClean="0"/>
              <a:t>гетерозиготний</a:t>
            </a:r>
            <a:r>
              <a:rPr lang="ru-RU" dirty="0" smtClean="0"/>
              <a:t> за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чинником</a:t>
            </a:r>
            <a:r>
              <a:rPr lang="ru-RU" dirty="0" smtClean="0"/>
              <a:t>, </a:t>
            </a:r>
            <a:r>
              <a:rPr lang="ru-RU" dirty="0" err="1" smtClean="0"/>
              <a:t>схрещений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нормальною </a:t>
            </a:r>
            <a:r>
              <a:rPr lang="ru-RU" dirty="0" err="1" smtClean="0"/>
              <a:t>куркою</a:t>
            </a:r>
            <a:r>
              <a:rPr lang="ru-RU" dirty="0" smtClean="0"/>
              <a:t>, дав 120 </a:t>
            </a:r>
            <a:r>
              <a:rPr lang="ru-RU" dirty="0" err="1" smtClean="0"/>
              <a:t>живих</a:t>
            </a:r>
            <a:r>
              <a:rPr lang="ru-RU" dirty="0" smtClean="0"/>
              <a:t> курчат. Яка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виявитися</a:t>
            </a:r>
            <a:r>
              <a:rPr lang="ru-RU" dirty="0" smtClean="0"/>
              <a:t> </a:t>
            </a:r>
            <a:r>
              <a:rPr lang="ru-RU" dirty="0" err="1" smtClean="0"/>
              <a:t>самцями</a:t>
            </a:r>
            <a:r>
              <a:rPr lang="ru-RU" dirty="0" smtClean="0"/>
              <a:t>, а яка самками?</a:t>
            </a:r>
          </a:p>
          <a:p>
            <a:pPr marL="342900" indent="-342900">
              <a:buAutoNum type="arabicPeriod"/>
            </a:pPr>
            <a:r>
              <a:rPr lang="ru-RU" dirty="0" smtClean="0"/>
              <a:t>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спадкове</a:t>
            </a:r>
            <a:r>
              <a:rPr lang="ru-RU" dirty="0" smtClean="0"/>
              <a:t> </a:t>
            </a:r>
            <a:r>
              <a:rPr lang="ru-RU" dirty="0" err="1" smtClean="0"/>
              <a:t>алергічне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– </a:t>
            </a:r>
            <a:r>
              <a:rPr lang="ru-RU" dirty="0" err="1" smtClean="0"/>
              <a:t>геморагічний</a:t>
            </a:r>
            <a:r>
              <a:rPr lang="ru-RU" dirty="0" smtClean="0"/>
              <a:t> </a:t>
            </a:r>
            <a:r>
              <a:rPr lang="ru-RU" dirty="0" err="1" smtClean="0"/>
              <a:t>діатез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викликається</a:t>
            </a:r>
            <a:r>
              <a:rPr lang="ru-RU" dirty="0" smtClean="0"/>
              <a:t> </a:t>
            </a:r>
            <a:r>
              <a:rPr lang="ru-RU" dirty="0" err="1" smtClean="0"/>
              <a:t>рецесивним</a:t>
            </a:r>
            <a:r>
              <a:rPr lang="ru-RU" dirty="0" smtClean="0"/>
              <a:t> геном.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гена </a:t>
            </a:r>
            <a:r>
              <a:rPr lang="ru-RU" dirty="0" err="1" smtClean="0"/>
              <a:t>знаходяться</a:t>
            </a:r>
            <a:r>
              <a:rPr lang="ru-RU" dirty="0" smtClean="0"/>
              <a:t> у Х- та </a:t>
            </a:r>
            <a:r>
              <a:rPr lang="en-US" dirty="0" smtClean="0"/>
              <a:t>Y-</a:t>
            </a:r>
            <a:r>
              <a:rPr lang="ru-RU" dirty="0" err="1" smtClean="0"/>
              <a:t>хромосомі</a:t>
            </a:r>
            <a:r>
              <a:rPr lang="ru-RU" dirty="0" smtClean="0"/>
              <a:t>. </a:t>
            </a:r>
            <a:r>
              <a:rPr lang="ru-RU" dirty="0" err="1" smtClean="0"/>
              <a:t>Спробуйте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та </a:t>
            </a:r>
            <a:r>
              <a:rPr lang="ru-RU" dirty="0" err="1" smtClean="0"/>
              <a:t>онуки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батьки: а) дружина здорова, </a:t>
            </a:r>
            <a:r>
              <a:rPr lang="ru-RU" dirty="0" err="1" smtClean="0"/>
              <a:t>чоловік</a:t>
            </a:r>
            <a:r>
              <a:rPr lang="ru-RU" dirty="0" smtClean="0"/>
              <a:t> </a:t>
            </a:r>
            <a:r>
              <a:rPr lang="ru-RU" dirty="0" err="1" smtClean="0"/>
              <a:t>хворий</a:t>
            </a:r>
            <a:r>
              <a:rPr lang="ru-RU" dirty="0" smtClean="0"/>
              <a:t> (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гомозиготні</a:t>
            </a:r>
            <a:r>
              <a:rPr lang="ru-RU" dirty="0" smtClean="0"/>
              <a:t>); </a:t>
            </a:r>
            <a:r>
              <a:rPr lang="en-US" dirty="0" smtClean="0"/>
              <a:t>b) </a:t>
            </a:r>
            <a:r>
              <a:rPr lang="ru-RU" dirty="0" err="1" smtClean="0"/>
              <a:t>чоловік</a:t>
            </a:r>
            <a:r>
              <a:rPr lang="ru-RU" dirty="0" smtClean="0"/>
              <a:t> здоровий, дружина хвора (</a:t>
            </a:r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 smtClean="0"/>
              <a:t>гомозиготні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3326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Для самостійного вирішення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36712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Визначення</a:t>
            </a:r>
            <a:r>
              <a:rPr lang="ru-RU" dirty="0" smtClean="0"/>
              <a:t> (</a:t>
            </a:r>
            <a:r>
              <a:rPr lang="ru-RU" dirty="0" err="1" smtClean="0"/>
              <a:t>детермінація</a:t>
            </a:r>
            <a:r>
              <a:rPr lang="ru-RU" dirty="0" smtClean="0"/>
              <a:t>) </a:t>
            </a:r>
            <a:r>
              <a:rPr lang="ru-RU" dirty="0" err="1" smtClean="0"/>
              <a:t>статі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Різноманітність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зумовила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різноманітністю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у </a:t>
            </a:r>
            <a:r>
              <a:rPr lang="ru-RU" dirty="0" err="1" smtClean="0"/>
              <a:t>тварин</a:t>
            </a:r>
            <a:r>
              <a:rPr lang="ru-RU" dirty="0" smtClean="0"/>
              <a:t> та </a:t>
            </a:r>
            <a:r>
              <a:rPr lang="ru-RU" dirty="0" err="1" smtClean="0"/>
              <a:t>дводомних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 </a:t>
            </a:r>
            <a:r>
              <a:rPr lang="ru-RU" dirty="0" err="1" smtClean="0"/>
              <a:t>Найчастіше</a:t>
            </a:r>
            <a:r>
              <a:rPr lang="ru-RU" dirty="0" smtClean="0"/>
              <a:t> стать </a:t>
            </a:r>
            <a:r>
              <a:rPr lang="ru-RU" dirty="0" err="1" smtClean="0"/>
              <a:t>зумовлена</a:t>
            </a:r>
            <a:r>
              <a:rPr lang="ru-RU" dirty="0" smtClean="0"/>
              <a:t> ​​</a:t>
            </a:r>
            <a:r>
              <a:rPr lang="ru-RU" dirty="0" err="1" smtClean="0"/>
              <a:t>генетично</a:t>
            </a:r>
            <a:r>
              <a:rPr lang="ru-RU" dirty="0" smtClean="0"/>
              <a:t>.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детермінації</a:t>
            </a:r>
            <a:r>
              <a:rPr lang="ru-RU" dirty="0" smtClean="0"/>
              <a:t> </a:t>
            </a:r>
            <a:r>
              <a:rPr lang="ru-RU" dirty="0" err="1" smtClean="0"/>
              <a:t>провідну</a:t>
            </a:r>
            <a:r>
              <a:rPr lang="ru-RU" dirty="0" smtClean="0"/>
              <a:t> роль </a:t>
            </a:r>
            <a:r>
              <a:rPr lang="ru-RU" dirty="0" err="1" smtClean="0"/>
              <a:t>грає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хромосом 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Y (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– </a:t>
            </a:r>
            <a:r>
              <a:rPr lang="ru-RU" dirty="0" err="1" smtClean="0"/>
              <a:t>аутосоми</a:t>
            </a:r>
            <a:r>
              <a:rPr lang="ru-RU" dirty="0" smtClean="0"/>
              <a:t>),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певне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(баланс) Х-хромосом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аутосом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хромосом </a:t>
            </a:r>
            <a:r>
              <a:rPr lang="ru-RU" dirty="0" err="1" smtClean="0"/>
              <a:t>цього</a:t>
            </a:r>
            <a:r>
              <a:rPr lang="ru-RU" dirty="0" smtClean="0"/>
              <a:t> виду. Характер </a:t>
            </a:r>
            <a:r>
              <a:rPr lang="ru-RU" dirty="0" err="1" smtClean="0"/>
              <a:t>спадкування</a:t>
            </a:r>
            <a:r>
              <a:rPr lang="ru-RU" dirty="0" smtClean="0"/>
              <a:t> </a:t>
            </a:r>
            <a:r>
              <a:rPr lang="ru-RU" dirty="0" err="1" smtClean="0"/>
              <a:t>алелей</a:t>
            </a:r>
            <a:r>
              <a:rPr lang="ru-RU" dirty="0" smtClean="0"/>
              <a:t>, </a:t>
            </a:r>
            <a:r>
              <a:rPr lang="ru-RU" dirty="0" err="1" smtClean="0"/>
              <a:t>розташованих</a:t>
            </a:r>
            <a:r>
              <a:rPr lang="ru-RU" dirty="0" smtClean="0"/>
              <a:t> у </a:t>
            </a:r>
            <a:r>
              <a:rPr lang="ru-RU" dirty="0" err="1" smtClean="0"/>
              <a:t>статевих</a:t>
            </a:r>
            <a:r>
              <a:rPr lang="ru-RU" dirty="0" smtClean="0"/>
              <a:t> хромосомах,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аутосомно</a:t>
            </a:r>
            <a:r>
              <a:rPr lang="ru-RU" dirty="0" smtClean="0"/>
              <a:t> </a:t>
            </a:r>
            <a:r>
              <a:rPr lang="ru-RU" dirty="0" err="1" smtClean="0"/>
              <a:t>успадкованих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. Тому для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знати та </a:t>
            </a:r>
            <a:r>
              <a:rPr lang="ru-RU" dirty="0" err="1" smtClean="0"/>
              <a:t>вміти</a:t>
            </a:r>
            <a:r>
              <a:rPr lang="ru-RU" dirty="0" smtClean="0"/>
              <a:t> </a:t>
            </a:r>
            <a:r>
              <a:rPr lang="ru-RU" dirty="0" err="1" smtClean="0"/>
              <a:t>визначати</a:t>
            </a:r>
            <a:r>
              <a:rPr lang="ru-RU" dirty="0" smtClean="0"/>
              <a:t> </a:t>
            </a:r>
            <a:r>
              <a:rPr lang="ru-RU" dirty="0" err="1" smtClean="0"/>
              <a:t>локалізацію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контролюють</a:t>
            </a:r>
            <a:r>
              <a:rPr lang="ru-RU" dirty="0" smtClean="0"/>
              <a:t> </a:t>
            </a:r>
            <a:r>
              <a:rPr lang="ru-RU" dirty="0" err="1" smtClean="0"/>
              <a:t>успадковану</a:t>
            </a:r>
            <a:r>
              <a:rPr lang="ru-RU" dirty="0" smtClean="0"/>
              <a:t> </a:t>
            </a:r>
            <a:r>
              <a:rPr lang="ru-RU" dirty="0" err="1" smtClean="0"/>
              <a:t>ознаку</a:t>
            </a:r>
            <a:r>
              <a:rPr lang="ru-RU" dirty="0" smtClean="0"/>
              <a:t>. </a:t>
            </a:r>
            <a:r>
              <a:rPr lang="ru-RU" dirty="0" err="1" smtClean="0"/>
              <a:t>Критерій</a:t>
            </a:r>
            <a:r>
              <a:rPr lang="ru-RU" dirty="0" smtClean="0"/>
              <a:t> </a:t>
            </a:r>
            <a:r>
              <a:rPr lang="ru-RU" dirty="0" err="1" smtClean="0"/>
              <a:t>диференціації</a:t>
            </a:r>
            <a:r>
              <a:rPr lang="ru-RU" dirty="0" smtClean="0"/>
              <a:t> (</a:t>
            </a:r>
            <a:r>
              <a:rPr lang="ru-RU" dirty="0" err="1" smtClean="0"/>
              <a:t>розрізнення</a:t>
            </a:r>
            <a:r>
              <a:rPr lang="ru-RU" dirty="0" smtClean="0"/>
              <a:t> та </a:t>
            </a:r>
            <a:r>
              <a:rPr lang="ru-RU" dirty="0" err="1" smtClean="0"/>
              <a:t>розмежування</a:t>
            </a:r>
            <a:r>
              <a:rPr lang="ru-RU" dirty="0" smtClean="0"/>
              <a:t>)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–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реципрокних</a:t>
            </a:r>
            <a:r>
              <a:rPr lang="ru-RU" dirty="0" smtClean="0"/>
              <a:t> </a:t>
            </a:r>
            <a:r>
              <a:rPr lang="ru-RU" dirty="0" err="1" smtClean="0"/>
              <a:t>схрещувань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 за </a:t>
            </a:r>
            <a:r>
              <a:rPr lang="ru-RU" dirty="0" err="1" smtClean="0"/>
              <a:t>аутосомно</a:t>
            </a:r>
            <a:r>
              <a:rPr lang="ru-RU" dirty="0" smtClean="0"/>
              <a:t> </a:t>
            </a:r>
            <a:r>
              <a:rPr lang="ru-RU" dirty="0" err="1" smtClean="0"/>
              <a:t>успадкованих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локалізовані</a:t>
            </a:r>
            <a:r>
              <a:rPr lang="ru-RU" dirty="0" smtClean="0"/>
              <a:t> у </a:t>
            </a:r>
            <a:r>
              <a:rPr lang="ru-RU" dirty="0" err="1" smtClean="0"/>
              <a:t>статевих</a:t>
            </a:r>
            <a:r>
              <a:rPr lang="ru-RU" dirty="0" smtClean="0"/>
              <a:t> хромосомах.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Зчеплене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Зчепленими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локалізовані</a:t>
            </a:r>
            <a:r>
              <a:rPr lang="ru-RU" dirty="0" smtClean="0"/>
              <a:t> у </a:t>
            </a:r>
            <a:r>
              <a:rPr lang="ru-RU" dirty="0" err="1" smtClean="0"/>
              <a:t>статевих</a:t>
            </a:r>
            <a:r>
              <a:rPr lang="ru-RU" dirty="0" smtClean="0"/>
              <a:t> хромосомах (у </a:t>
            </a:r>
            <a:r>
              <a:rPr lang="ru-RU" dirty="0" err="1" smtClean="0"/>
              <a:t>вузькому</a:t>
            </a:r>
            <a:r>
              <a:rPr lang="ru-RU" dirty="0" smtClean="0"/>
              <a:t> </a:t>
            </a:r>
            <a:r>
              <a:rPr lang="ru-RU" dirty="0" err="1" smtClean="0"/>
              <a:t>значенні</a:t>
            </a:r>
            <a:r>
              <a:rPr lang="ru-RU" dirty="0" smtClean="0"/>
              <a:t> слова – у Х-хромосомах). </a:t>
            </a:r>
            <a:r>
              <a:rPr lang="en-US" dirty="0" smtClean="0"/>
              <a:t>Y-</a:t>
            </a:r>
            <a:r>
              <a:rPr lang="ru-RU" dirty="0" smtClean="0"/>
              <a:t>хромосома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більшою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меншою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інертна</a:t>
            </a:r>
            <a:r>
              <a:rPr lang="ru-RU" dirty="0" smtClean="0"/>
              <a:t>, тому у так </a:t>
            </a:r>
            <a:r>
              <a:rPr lang="ru-RU" dirty="0" err="1" smtClean="0"/>
              <a:t>званої</a:t>
            </a:r>
            <a:r>
              <a:rPr lang="ru-RU" dirty="0" smtClean="0"/>
              <a:t> </a:t>
            </a:r>
            <a:r>
              <a:rPr lang="ru-RU" dirty="0" err="1" smtClean="0"/>
              <a:t>гетерогаметної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</a:t>
            </a:r>
            <a:r>
              <a:rPr lang="ru-RU" dirty="0" err="1" smtClean="0"/>
              <a:t>утворює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гамет,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найчастіше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Х-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Y-</a:t>
            </a:r>
            <a:r>
              <a:rPr lang="ru-RU" dirty="0" err="1" smtClean="0"/>
              <a:t>хромосоми</a:t>
            </a:r>
            <a:r>
              <a:rPr lang="ru-RU" dirty="0" smtClean="0"/>
              <a:t>,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Х-хромосоми</a:t>
            </a:r>
            <a:r>
              <a:rPr lang="ru-RU" dirty="0" smtClean="0"/>
              <a:t> </a:t>
            </a:r>
            <a:r>
              <a:rPr lang="ru-RU" dirty="0" err="1" smtClean="0"/>
              <a:t>представлені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однині</a:t>
            </a:r>
            <a:r>
              <a:rPr lang="ru-RU" dirty="0" smtClean="0"/>
              <a:t>,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гемізиготному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 (див. схему).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348880"/>
            <a:ext cx="5382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хромосом (Х та Y)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4473" y="2852936"/>
            <a:ext cx="169938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148064" y="3140968"/>
            <a:ext cx="3995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аналогів</a:t>
            </a:r>
            <a:r>
              <a:rPr lang="ru-RU" dirty="0" smtClean="0"/>
              <a:t>(</a:t>
            </a:r>
            <a:r>
              <a:rPr lang="ru-RU" dirty="0" err="1" smtClean="0"/>
              <a:t>абсолютнозчеплені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5373216"/>
            <a:ext cx="4211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голандричні</a:t>
            </a:r>
            <a:r>
              <a:rPr lang="ru-RU" dirty="0" smtClean="0"/>
              <a:t> (</a:t>
            </a:r>
            <a:r>
              <a:rPr lang="ru-RU" dirty="0" err="1" smtClean="0"/>
              <a:t>тільки</a:t>
            </a:r>
            <a:r>
              <a:rPr lang="ru-RU" dirty="0" smtClean="0"/>
              <a:t> в</a:t>
            </a:r>
            <a:r>
              <a:rPr lang="en-US" dirty="0" smtClean="0"/>
              <a:t>Y-</a:t>
            </a:r>
            <a:r>
              <a:rPr lang="ru-RU" dirty="0" err="1" smtClean="0"/>
              <a:t>хромосомі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221088"/>
            <a:ext cx="3131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невелика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генів,представлена</a:t>
            </a:r>
            <a:r>
              <a:rPr lang="ru-RU" dirty="0" smtClean="0"/>
              <a:t> </a:t>
            </a:r>
            <a:r>
              <a:rPr lang="ru-RU" dirty="0" err="1" smtClean="0"/>
              <a:t>алелямиу</a:t>
            </a:r>
            <a:r>
              <a:rPr lang="ru-RU" dirty="0" smtClean="0"/>
              <a:t> Х- та </a:t>
            </a:r>
            <a:r>
              <a:rPr lang="ru-RU" dirty="0" err="1" smtClean="0"/>
              <a:t>Y-хромосомахчастково</a:t>
            </a:r>
            <a:r>
              <a:rPr lang="ru-RU" dirty="0" smtClean="0"/>
              <a:t> </a:t>
            </a:r>
            <a:r>
              <a:rPr lang="ru-RU" dirty="0" err="1" smtClean="0"/>
              <a:t>зчеплені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6093296"/>
            <a:ext cx="4415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Локалізація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у </a:t>
            </a:r>
            <a:r>
              <a:rPr lang="ru-RU" dirty="0" err="1" smtClean="0"/>
              <a:t>статевих</a:t>
            </a:r>
            <a:r>
              <a:rPr lang="ru-RU" dirty="0" smtClean="0"/>
              <a:t> хромосомах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28343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Гетерогаметною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самці</a:t>
            </a:r>
            <a:r>
              <a:rPr lang="ru-RU" dirty="0" smtClean="0"/>
              <a:t> (</a:t>
            </a:r>
            <a:r>
              <a:rPr lang="ru-RU" dirty="0" err="1" smtClean="0"/>
              <a:t>людина</a:t>
            </a:r>
            <a:r>
              <a:rPr lang="ru-RU" dirty="0" smtClean="0"/>
              <a:t>, </a:t>
            </a:r>
            <a:r>
              <a:rPr lang="ru-RU" dirty="0" err="1" smtClean="0"/>
              <a:t>ссавці</a:t>
            </a:r>
            <a:r>
              <a:rPr lang="ru-RU" dirty="0" smtClean="0"/>
              <a:t>, </a:t>
            </a:r>
            <a:r>
              <a:rPr lang="ru-RU" dirty="0" err="1" smtClean="0"/>
              <a:t>дрозофіли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 </a:t>
            </a:r>
            <a:r>
              <a:rPr lang="ru-RU" dirty="0" err="1" smtClean="0"/>
              <a:t>або</a:t>
            </a:r>
            <a:r>
              <a:rPr lang="ru-RU" dirty="0" smtClean="0"/>
              <a:t> самки (птахи, </a:t>
            </a:r>
            <a:r>
              <a:rPr lang="ru-RU" dirty="0" err="1" smtClean="0"/>
              <a:t>метелики</a:t>
            </a:r>
            <a:r>
              <a:rPr lang="ru-RU" dirty="0" smtClean="0"/>
              <a:t>).У </a:t>
            </a:r>
            <a:r>
              <a:rPr lang="ru-RU" dirty="0" err="1" smtClean="0"/>
              <a:t>гомогаметної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en-US" dirty="0" smtClean="0"/>
              <a:t>X-</a:t>
            </a:r>
            <a:r>
              <a:rPr lang="ru-RU" dirty="0" smtClean="0"/>
              <a:t>хромосомами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утворює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гамети</a:t>
            </a:r>
            <a:r>
              <a:rPr lang="ru-RU" dirty="0" smtClean="0"/>
              <a:t> одного типу,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в </a:t>
            </a:r>
            <a:r>
              <a:rPr lang="ru-RU" dirty="0" err="1" smtClean="0"/>
              <a:t>статевих</a:t>
            </a:r>
            <a:r>
              <a:rPr lang="ru-RU" dirty="0" smtClean="0"/>
              <a:t> хромосомах </a:t>
            </a:r>
            <a:r>
              <a:rPr lang="ru-RU" dirty="0" err="1" smtClean="0"/>
              <a:t>представлені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алелями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аутосомах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Спадкування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зчеплених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відмінність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прямих</a:t>
            </a:r>
            <a:r>
              <a:rPr lang="ru-RU" dirty="0" smtClean="0"/>
              <a:t> та </a:t>
            </a:r>
            <a:r>
              <a:rPr lang="ru-RU" dirty="0" err="1" smtClean="0"/>
              <a:t>зворотних</a:t>
            </a:r>
            <a:r>
              <a:rPr lang="ru-RU" dirty="0" smtClean="0"/>
              <a:t> (</a:t>
            </a:r>
            <a:r>
              <a:rPr lang="ru-RU" dirty="0" err="1" smtClean="0"/>
              <a:t>реципрокних</a:t>
            </a:r>
            <a:r>
              <a:rPr lang="ru-RU" dirty="0" smtClean="0"/>
              <a:t>) </a:t>
            </a:r>
            <a:r>
              <a:rPr lang="ru-RU" dirty="0" err="1" smtClean="0"/>
              <a:t>схрещувань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хрест-навхрест</a:t>
            </a:r>
            <a:r>
              <a:rPr lang="ru-RU" dirty="0" smtClean="0"/>
              <a:t>: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синам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батька – дочкам.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зчеплено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 </a:t>
            </a:r>
            <a:r>
              <a:rPr lang="ru-RU" dirty="0" err="1" smtClean="0"/>
              <a:t>успадковуються</a:t>
            </a:r>
            <a:r>
              <a:rPr lang="ru-RU" dirty="0" smtClean="0"/>
              <a:t> </a:t>
            </a:r>
            <a:r>
              <a:rPr lang="ru-RU" dirty="0" err="1" smtClean="0"/>
              <a:t>гемофілія</a:t>
            </a:r>
            <a:r>
              <a:rPr lang="ru-RU" dirty="0" smtClean="0"/>
              <a:t>, </a:t>
            </a:r>
            <a:r>
              <a:rPr lang="ru-RU" dirty="0" err="1" smtClean="0"/>
              <a:t>дальтонізм</a:t>
            </a:r>
            <a:r>
              <a:rPr lang="ru-RU" dirty="0" smtClean="0"/>
              <a:t> та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дрозофіли</a:t>
            </a:r>
            <a:r>
              <a:rPr lang="ru-RU" dirty="0" smtClean="0"/>
              <a:t> </a:t>
            </a:r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200 таких </a:t>
            </a:r>
            <a:r>
              <a:rPr lang="ru-RU" dirty="0" err="1" smtClean="0"/>
              <a:t>ознак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Гетерогаметність</a:t>
            </a:r>
            <a:r>
              <a:rPr lang="ru-RU" dirty="0" smtClean="0"/>
              <a:t> </a:t>
            </a:r>
            <a:r>
              <a:rPr lang="ru-RU" dirty="0" err="1" smtClean="0"/>
              <a:t>чоловічої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Гетерогаметність</a:t>
            </a:r>
            <a:r>
              <a:rPr lang="ru-RU" dirty="0" smtClean="0"/>
              <a:t> </a:t>
            </a:r>
            <a:r>
              <a:rPr lang="ru-RU" dirty="0" err="1" smtClean="0"/>
              <a:t>чоловічої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найпоширеніший</a:t>
            </a:r>
            <a:r>
              <a:rPr lang="ru-RU" dirty="0" smtClean="0"/>
              <a:t> тип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: </a:t>
            </a:r>
            <a:r>
              <a:rPr lang="ru-RU" dirty="0" err="1" smtClean="0"/>
              <a:t>тип</a:t>
            </a:r>
            <a:r>
              <a:rPr lang="ru-RU" dirty="0" smtClean="0"/>
              <a:t> </a:t>
            </a:r>
            <a:r>
              <a:rPr lang="en-US" dirty="0" err="1" smtClean="0"/>
              <a:t>Lygaeus</a:t>
            </a:r>
            <a:r>
              <a:rPr lang="en-US" dirty="0" smtClean="0"/>
              <a:t> (</a:t>
            </a:r>
            <a:r>
              <a:rPr lang="ru-RU" dirty="0" smtClean="0"/>
              <a:t>за </a:t>
            </a:r>
            <a:r>
              <a:rPr lang="ru-RU" dirty="0" err="1" smtClean="0"/>
              <a:t>назвою</a:t>
            </a:r>
            <a:r>
              <a:rPr lang="ru-RU" dirty="0" smtClean="0"/>
              <a:t> клопа, у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відкрили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тип </a:t>
            </a:r>
            <a:r>
              <a:rPr lang="ru-RU" dirty="0" err="1" smtClean="0"/>
              <a:t>детермінації</a:t>
            </a:r>
            <a:r>
              <a:rPr lang="ru-RU" dirty="0" smtClean="0"/>
              <a:t>), </a:t>
            </a:r>
            <a:r>
              <a:rPr lang="ru-RU" dirty="0" err="1" smtClean="0"/>
              <a:t>тип</a:t>
            </a:r>
            <a:r>
              <a:rPr lang="ru-RU" dirty="0" smtClean="0"/>
              <a:t> </a:t>
            </a:r>
            <a:r>
              <a:rPr lang="ru-RU" dirty="0" err="1" smtClean="0"/>
              <a:t>дрозофіли</a:t>
            </a:r>
            <a:r>
              <a:rPr lang="ru-RU" dirty="0" smtClean="0"/>
              <a:t>, </a:t>
            </a:r>
            <a:r>
              <a:rPr lang="ru-RU" dirty="0" err="1" smtClean="0"/>
              <a:t>тип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характерний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ссавців</a:t>
            </a:r>
            <a:r>
              <a:rPr lang="ru-RU" dirty="0" smtClean="0"/>
              <a:t>,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хребетних</a:t>
            </a:r>
            <a:r>
              <a:rPr lang="ru-RU" dirty="0" smtClean="0"/>
              <a:t> та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безхребетних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самці</a:t>
            </a:r>
            <a:r>
              <a:rPr lang="ru-RU" dirty="0" smtClean="0"/>
              <a:t> </a:t>
            </a:r>
            <a:r>
              <a:rPr lang="ru-RU" dirty="0" err="1" smtClean="0"/>
              <a:t>гетерогаметні</a:t>
            </a:r>
            <a:r>
              <a:rPr lang="ru-RU" dirty="0" smtClean="0"/>
              <a:t>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Y, </a:t>
            </a:r>
            <a:r>
              <a:rPr lang="ru-RU" dirty="0" err="1" smtClean="0"/>
              <a:t>утворюють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гамет (</a:t>
            </a:r>
            <a:r>
              <a:rPr lang="en-US" dirty="0" smtClean="0"/>
              <a:t>X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en-US" dirty="0" smtClean="0"/>
              <a:t>X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Y </a:t>
            </a:r>
            <a:r>
              <a:rPr lang="uk-UA" dirty="0" smtClean="0"/>
              <a:t>з</a:t>
            </a:r>
            <a:r>
              <a:rPr lang="en-US" dirty="0" smtClean="0"/>
              <a:t> Y </a:t>
            </a:r>
            <a:r>
              <a:rPr lang="ru-RU" dirty="0" smtClean="0"/>
              <a:t>хромосомами), а самки </a:t>
            </a:r>
            <a:r>
              <a:rPr lang="ru-RU" dirty="0" err="1" smtClean="0"/>
              <a:t>гомогаметні</a:t>
            </a:r>
            <a:r>
              <a:rPr lang="ru-RU" dirty="0" smtClean="0"/>
              <a:t>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Х-хромосоми</a:t>
            </a:r>
            <a:r>
              <a:rPr lang="ru-RU" dirty="0" smtClean="0"/>
              <a:t>, </a:t>
            </a:r>
            <a:r>
              <a:rPr lang="ru-RU" dirty="0" err="1" smtClean="0"/>
              <a:t>утворюють</a:t>
            </a:r>
            <a:r>
              <a:rPr lang="ru-RU" dirty="0" smtClean="0"/>
              <a:t> один тип </a:t>
            </a:r>
            <a:r>
              <a:rPr lang="ru-RU" dirty="0" err="1" smtClean="0"/>
              <a:t>яйцеклітин</a:t>
            </a:r>
            <a:r>
              <a:rPr lang="ru-RU" dirty="0" smtClean="0"/>
              <a:t> (все </a:t>
            </a:r>
            <a:r>
              <a:rPr lang="ru-RU" dirty="0" err="1" smtClean="0"/>
              <a:t>з</a:t>
            </a:r>
            <a:r>
              <a:rPr lang="ru-RU" dirty="0" smtClean="0"/>
              <a:t> Х-хромосомами).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запліднення</a:t>
            </a:r>
            <a:r>
              <a:rPr lang="ru-RU" dirty="0" smtClean="0"/>
              <a:t> </a:t>
            </a:r>
            <a:r>
              <a:rPr lang="ru-RU" dirty="0" err="1" smtClean="0"/>
              <a:t>сперміями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en-US" dirty="0" smtClean="0"/>
              <a:t>Y-</a:t>
            </a:r>
            <a:r>
              <a:rPr lang="ru-RU" dirty="0" smtClean="0"/>
              <a:t>хромосомами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зиготи</a:t>
            </a:r>
            <a:r>
              <a:rPr lang="ru-RU" dirty="0" smtClean="0"/>
              <a:t>, </a:t>
            </a:r>
            <a:r>
              <a:rPr lang="ru-RU" dirty="0" err="1" smtClean="0"/>
              <a:t>забезпечені</a:t>
            </a:r>
            <a:r>
              <a:rPr lang="ru-RU" dirty="0" smtClean="0"/>
              <a:t> як Х-,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Y-</a:t>
            </a:r>
            <a:r>
              <a:rPr lang="ru-RU" dirty="0" smtClean="0"/>
              <a:t>хромосомами (</a:t>
            </a:r>
            <a:r>
              <a:rPr lang="ru-RU" dirty="0" err="1" smtClean="0"/>
              <a:t>гетерогаметна</a:t>
            </a:r>
            <a:r>
              <a:rPr lang="ru-RU" dirty="0" smtClean="0"/>
              <a:t> стать -</a:t>
            </a:r>
            <a:r>
              <a:rPr lang="ru-RU" dirty="0" err="1" smtClean="0"/>
              <a:t>чоловічої</a:t>
            </a:r>
            <a:r>
              <a:rPr lang="ru-RU" dirty="0" smtClean="0"/>
              <a:t>), а </a:t>
            </a:r>
            <a:r>
              <a:rPr lang="ru-RU" dirty="0" err="1" smtClean="0"/>
              <a:t>спермії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Х-хромосому, при </a:t>
            </a:r>
            <a:r>
              <a:rPr lang="ru-RU" dirty="0" err="1" smtClean="0"/>
              <a:t>злитті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жіночою</a:t>
            </a:r>
            <a:r>
              <a:rPr lang="ru-RU" dirty="0" smtClean="0"/>
              <a:t> гаметою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гомогаметні</a:t>
            </a:r>
            <a:r>
              <a:rPr lang="ru-RU" dirty="0" smtClean="0"/>
              <a:t> </a:t>
            </a:r>
            <a:r>
              <a:rPr lang="ru-RU" dirty="0" err="1" smtClean="0"/>
              <a:t>зиготи</a:t>
            </a:r>
            <a:r>
              <a:rPr lang="ru-RU" dirty="0" smtClean="0"/>
              <a:t> (</a:t>
            </a:r>
            <a:r>
              <a:rPr lang="ru-RU" dirty="0" err="1" smtClean="0"/>
              <a:t>жіноча</a:t>
            </a:r>
            <a:r>
              <a:rPr lang="ru-RU" dirty="0" smtClean="0"/>
              <a:t> стать).Тому для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зручно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 </a:t>
            </a:r>
            <a:r>
              <a:rPr lang="ru-RU" dirty="0" err="1" smtClean="0"/>
              <a:t>чоловічої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, де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гемізиготному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, </a:t>
            </a:r>
            <a:r>
              <a:rPr lang="ru-RU" dirty="0" err="1" smtClean="0"/>
              <a:t>виявляються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en-US" dirty="0" smtClean="0"/>
              <a:t>W - </a:t>
            </a:r>
            <a:r>
              <a:rPr lang="ru-RU" dirty="0" smtClean="0"/>
              <a:t>ген </a:t>
            </a:r>
            <a:r>
              <a:rPr lang="ru-RU" dirty="0" err="1" smtClean="0"/>
              <a:t>білих</a:t>
            </a:r>
            <a:r>
              <a:rPr lang="ru-RU" dirty="0" smtClean="0"/>
              <a:t> очей у </a:t>
            </a:r>
            <a:r>
              <a:rPr lang="ru-RU" dirty="0" err="1" smtClean="0"/>
              <a:t>дрозофіли</a:t>
            </a:r>
            <a:r>
              <a:rPr lang="ru-RU" dirty="0" smtClean="0"/>
              <a:t>; </a:t>
            </a:r>
            <a:r>
              <a:rPr lang="en-US" dirty="0" smtClean="0"/>
              <a:t>W, w +</a:t>
            </a:r>
            <a:r>
              <a:rPr lang="ru-RU" dirty="0" err="1" smtClean="0"/>
              <a:t>або</a:t>
            </a:r>
            <a:r>
              <a:rPr lang="ru-RU" dirty="0" smtClean="0"/>
              <a:t> просто знак "+" - дика аллель, </a:t>
            </a:r>
            <a:r>
              <a:rPr lang="ru-RU" dirty="0" err="1" smtClean="0"/>
              <a:t>червоні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успадковується</a:t>
            </a:r>
            <a:r>
              <a:rPr lang="ru-RU" dirty="0" smtClean="0"/>
              <a:t> </a:t>
            </a:r>
            <a:r>
              <a:rPr lang="ru-RU" dirty="0" err="1" smtClean="0"/>
              <a:t>моногенно</a:t>
            </a:r>
            <a:r>
              <a:rPr lang="ru-RU" dirty="0" smtClean="0"/>
              <a:t>: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ru-RU" dirty="0" err="1" smtClean="0"/>
              <a:t>локалізовані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Х-хромосомі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очей у </a:t>
            </a:r>
            <a:r>
              <a:rPr lang="ru-RU" dirty="0" err="1" smtClean="0"/>
              <a:t>дрозофіли</a:t>
            </a:r>
            <a:r>
              <a:rPr lang="ru-RU" dirty="0" smtClean="0"/>
              <a:t> </a:t>
            </a:r>
            <a:r>
              <a:rPr lang="ru-RU" dirty="0" err="1" smtClean="0"/>
              <a:t>контролюється</a:t>
            </a:r>
            <a:r>
              <a:rPr lang="ru-RU" dirty="0" smtClean="0"/>
              <a:t> </a:t>
            </a:r>
            <a:r>
              <a:rPr lang="ru-RU" dirty="0" err="1" smtClean="0"/>
              <a:t>серією</a:t>
            </a:r>
            <a:r>
              <a:rPr lang="ru-RU" dirty="0" smtClean="0"/>
              <a:t> </a:t>
            </a:r>
            <a:r>
              <a:rPr lang="ru-RU" dirty="0" err="1" smtClean="0"/>
              <a:t>множинних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. </a:t>
            </a:r>
            <a:r>
              <a:rPr lang="en-US" dirty="0" smtClean="0"/>
              <a:t>Y-</a:t>
            </a:r>
            <a:r>
              <a:rPr lang="ru-RU" dirty="0" smtClean="0"/>
              <a:t>хромосому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позначати</a:t>
            </a:r>
            <a:r>
              <a:rPr lang="ru-RU" dirty="0" smtClean="0"/>
              <a:t>! </a:t>
            </a:r>
            <a:r>
              <a:rPr lang="ru-RU" dirty="0" err="1" smtClean="0"/>
              <a:t>або</a:t>
            </a:r>
            <a:r>
              <a:rPr lang="ru-RU" dirty="0" smtClean="0"/>
              <a:t> ¬.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1 типу</a:t>
            </a:r>
          </a:p>
          <a:p>
            <a:endParaRPr lang="ru-RU" dirty="0" smtClean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Яке потомство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білоокої</a:t>
            </a:r>
            <a:r>
              <a:rPr lang="ru-RU" dirty="0" smtClean="0"/>
              <a:t> самки </a:t>
            </a:r>
            <a:r>
              <a:rPr lang="ru-RU" dirty="0" err="1" smtClean="0"/>
              <a:t>дрозофіли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червонооким</a:t>
            </a:r>
            <a:r>
              <a:rPr lang="ru-RU" dirty="0" smtClean="0"/>
              <a:t> </a:t>
            </a:r>
            <a:r>
              <a:rPr lang="ru-RU" dirty="0" err="1" smtClean="0"/>
              <a:t>самцем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Самка </a:t>
            </a:r>
            <a:r>
              <a:rPr lang="ru-RU" dirty="0" err="1" smtClean="0"/>
              <a:t>дрозофіли</a:t>
            </a:r>
            <a:r>
              <a:rPr lang="ru-RU" dirty="0" smtClean="0"/>
              <a:t> </a:t>
            </a:r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Х-хромосоми</a:t>
            </a:r>
            <a:r>
              <a:rPr lang="ru-RU" dirty="0" smtClean="0"/>
              <a:t>, тому вона </a:t>
            </a:r>
            <a:r>
              <a:rPr lang="ru-RU" dirty="0" err="1" smtClean="0"/>
              <a:t>містить</a:t>
            </a:r>
            <a:r>
              <a:rPr lang="ru-RU" dirty="0" smtClean="0"/>
              <a:t> два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білоокості</a:t>
            </a:r>
            <a:r>
              <a:rPr lang="ru-RU" dirty="0" smtClean="0"/>
              <a:t>. Генотип самки: </a:t>
            </a:r>
            <a:r>
              <a:rPr lang="en-US" dirty="0" err="1" smtClean="0"/>
              <a:t>ww</a:t>
            </a:r>
            <a:r>
              <a:rPr lang="en-US" dirty="0" smtClean="0"/>
              <a:t> (w//w). </a:t>
            </a:r>
            <a:r>
              <a:rPr lang="ru-RU" dirty="0" err="1" smtClean="0"/>
              <a:t>Самець</a:t>
            </a:r>
            <a:r>
              <a:rPr lang="ru-RU" dirty="0" smtClean="0"/>
              <a:t> </a:t>
            </a:r>
            <a:r>
              <a:rPr lang="ru-RU" dirty="0" err="1" smtClean="0"/>
              <a:t>дрозофіл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одну Х-хромосому, </a:t>
            </a:r>
            <a:r>
              <a:rPr lang="ru-RU" dirty="0" err="1" smtClean="0"/>
              <a:t>або</a:t>
            </a:r>
            <a:r>
              <a:rPr lang="ru-RU" dirty="0" smtClean="0"/>
              <a:t> один ген </a:t>
            </a:r>
            <a:r>
              <a:rPr lang="ru-RU" dirty="0" err="1" smtClean="0"/>
              <a:t>забарвлення</a:t>
            </a:r>
            <a:r>
              <a:rPr lang="ru-RU" dirty="0" smtClean="0"/>
              <a:t> (</a:t>
            </a:r>
            <a:r>
              <a:rPr lang="ru-RU" dirty="0" err="1" smtClean="0"/>
              <a:t>червоні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). Генотип </a:t>
            </a:r>
            <a:r>
              <a:rPr lang="ru-RU" dirty="0" err="1" smtClean="0"/>
              <a:t>самця</a:t>
            </a:r>
            <a:r>
              <a:rPr lang="ru-RU" dirty="0" smtClean="0"/>
              <a:t> – </a:t>
            </a:r>
            <a:r>
              <a:rPr lang="en-US" dirty="0" smtClean="0"/>
              <a:t>w+/! (+/¬).</a:t>
            </a:r>
            <a:endParaRPr lang="uk-UA" dirty="0" smtClean="0"/>
          </a:p>
          <a:p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: </a:t>
            </a:r>
            <a:r>
              <a:rPr lang="en-US" dirty="0" smtClean="0"/>
              <a:t>P: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132856"/>
            <a:ext cx="2227111" cy="44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03848" y="2564904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білоокі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2564904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червоноокі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924944"/>
            <a:ext cx="2766508" cy="49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335699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самки </a:t>
            </a:r>
            <a:r>
              <a:rPr lang="ru-RU" dirty="0" err="1" smtClean="0"/>
              <a:t>утворюється</a:t>
            </a:r>
            <a:r>
              <a:rPr lang="ru-RU" dirty="0" smtClean="0"/>
              <a:t> один тип гамет,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Х-хромосоми</a:t>
            </a:r>
            <a:r>
              <a:rPr lang="ru-RU" dirty="0" smtClean="0"/>
              <a:t>, у </a:t>
            </a:r>
            <a:r>
              <a:rPr lang="ru-RU" dirty="0" err="1" smtClean="0"/>
              <a:t>самця</a:t>
            </a:r>
            <a:r>
              <a:rPr lang="ru-RU" dirty="0" smtClean="0"/>
              <a:t> - </a:t>
            </a:r>
            <a:r>
              <a:rPr lang="ru-RU" dirty="0" err="1" smtClean="0"/>
              <a:t>дві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Х-,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en-US" dirty="0" smtClean="0"/>
              <a:t>Y-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рівною</a:t>
            </a:r>
            <a:r>
              <a:rPr lang="ru-RU" dirty="0" smtClean="0"/>
              <a:t> </a:t>
            </a:r>
            <a:r>
              <a:rPr lang="ru-RU" dirty="0" err="1" smtClean="0"/>
              <a:t>ймовірністю</a:t>
            </a:r>
            <a:r>
              <a:rPr lang="ru-RU" dirty="0" smtClean="0"/>
              <a:t> (0,5: + </a:t>
            </a:r>
            <a:r>
              <a:rPr lang="ru-RU" dirty="0" err="1" smtClean="0"/>
              <a:t>і</a:t>
            </a:r>
            <a:r>
              <a:rPr lang="ru-RU" dirty="0" smtClean="0"/>
              <a:t> ¬).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комбінування</a:t>
            </a:r>
            <a:r>
              <a:rPr lang="ru-RU" dirty="0" smtClean="0"/>
              <a:t> та </a:t>
            </a:r>
            <a:r>
              <a:rPr lang="ru-RU" dirty="0" err="1" smtClean="0"/>
              <a:t>злиття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зигот: </a:t>
            </a:r>
            <a:r>
              <a:rPr lang="ru-RU" dirty="0" err="1" smtClean="0"/>
              <a:t>з</a:t>
            </a:r>
            <a:r>
              <a:rPr lang="ru-RU" dirty="0" smtClean="0"/>
              <a:t> 2-ма Х-хромосомами - самки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Х</a:t>
            </a:r>
            <a:r>
              <a:rPr lang="en-US" dirty="0" smtClean="0"/>
              <a:t>Y-</a:t>
            </a:r>
            <a:r>
              <a:rPr lang="ru-RU" dirty="0" smtClean="0"/>
              <a:t>хромосомами - </a:t>
            </a:r>
            <a:r>
              <a:rPr lang="ru-RU" dirty="0" err="1" smtClean="0"/>
              <a:t>самці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581128"/>
            <a:ext cx="267869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347864" y="5013176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білоокі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5013176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червоноокі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5445224"/>
            <a:ext cx="26384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491880" y="6237312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білоокі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27984" y="6309320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червоноокі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Ознака</a:t>
            </a:r>
            <a:r>
              <a:rPr lang="ru-RU" dirty="0" smtClean="0"/>
              <a:t> </a:t>
            </a:r>
            <a:r>
              <a:rPr lang="ru-RU" dirty="0" err="1" smtClean="0"/>
              <a:t>білих</a:t>
            </a:r>
            <a:r>
              <a:rPr lang="ru-RU" dirty="0" smtClean="0"/>
              <a:t> очей </a:t>
            </a:r>
            <a:r>
              <a:rPr lang="ru-RU" dirty="0" err="1" smtClean="0"/>
              <a:t>передалася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до «</a:t>
            </a:r>
            <a:r>
              <a:rPr lang="ru-RU" dirty="0" err="1" smtClean="0"/>
              <a:t>синів</a:t>
            </a:r>
            <a:r>
              <a:rPr lang="ru-RU" dirty="0" smtClean="0"/>
              <a:t>», а </a:t>
            </a:r>
            <a:r>
              <a:rPr lang="ru-RU" dirty="0" err="1" smtClean="0"/>
              <a:t>червоних</a:t>
            </a:r>
            <a:r>
              <a:rPr lang="ru-RU" dirty="0" smtClean="0"/>
              <a:t> очей – </a:t>
            </a:r>
            <a:r>
              <a:rPr lang="ru-RU" dirty="0" err="1" smtClean="0"/>
              <a:t>від</a:t>
            </a:r>
            <a:r>
              <a:rPr lang="ru-RU" dirty="0" smtClean="0"/>
              <a:t> батька до «</a:t>
            </a:r>
            <a:r>
              <a:rPr lang="ru-RU" dirty="0" err="1" smtClean="0"/>
              <a:t>дочок</a:t>
            </a:r>
            <a:r>
              <a:rPr lang="ru-RU" dirty="0" smtClean="0"/>
              <a:t>»: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успадковуються</a:t>
            </a:r>
            <a:r>
              <a:rPr lang="ru-RU" dirty="0" smtClean="0"/>
              <a:t> </a:t>
            </a:r>
            <a:r>
              <a:rPr lang="ru-RU" dirty="0" err="1" smtClean="0"/>
              <a:t>навхрест</a:t>
            </a:r>
            <a:r>
              <a:rPr lang="ru-RU" dirty="0" smtClean="0"/>
              <a:t>. </a:t>
            </a:r>
            <a:r>
              <a:rPr lang="ru-RU" dirty="0" err="1" smtClean="0"/>
              <a:t>Проаналізуємо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подальшу</a:t>
            </a:r>
            <a:r>
              <a:rPr lang="ru-RU" dirty="0" smtClean="0"/>
              <a:t> передачу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самців</a:t>
            </a:r>
            <a:r>
              <a:rPr lang="ru-RU" dirty="0" smtClean="0"/>
              <a:t> та самок F1 </a:t>
            </a:r>
            <a:r>
              <a:rPr lang="ru-RU" dirty="0" err="1" smtClean="0"/>
              <a:t>між</a:t>
            </a:r>
            <a:r>
              <a:rPr lang="ru-RU" dirty="0" smtClean="0"/>
              <a:t> собою.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908720"/>
            <a:ext cx="3862629" cy="129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55576" y="234888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Складаємо</a:t>
            </a:r>
            <a:r>
              <a:rPr lang="ru-RU" dirty="0" smtClean="0"/>
              <a:t> </a:t>
            </a:r>
            <a:r>
              <a:rPr lang="ru-RU" dirty="0" err="1" smtClean="0"/>
              <a:t>решітку</a:t>
            </a:r>
            <a:r>
              <a:rPr lang="ru-RU" dirty="0" smtClean="0"/>
              <a:t> </a:t>
            </a:r>
            <a:r>
              <a:rPr lang="ru-RU" dirty="0" err="1" smtClean="0"/>
              <a:t>Пеннета</a:t>
            </a:r>
            <a:r>
              <a:rPr lang="ru-RU" dirty="0" smtClean="0"/>
              <a:t> та </a:t>
            </a:r>
            <a:r>
              <a:rPr lang="ru-RU" dirty="0" err="1" smtClean="0"/>
              <a:t>визначаємо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03648" y="2924944"/>
          <a:ext cx="6096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Типи гамет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0,5 +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r>
                        <a:rPr kumimoji="0" lang="en-US" sz="1800" b="1" i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r>
                        <a:rPr kumimoji="0" lang="en-US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0,25+//w♀ 	</a:t>
                      </a:r>
                    </a:p>
                    <a:p>
                      <a:r>
                        <a:rPr lang="uk-UA" dirty="0" smtClean="0"/>
                        <a:t>червоноокі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  <a:r>
                        <a:rPr kumimoji="0" lang="en-US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w//w♀ 	</a:t>
                      </a:r>
                    </a:p>
                    <a:p>
                      <a:r>
                        <a:rPr lang="uk-UA" dirty="0" smtClean="0"/>
                        <a:t>білоокі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 ¬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0,25+/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¬♂ 	</a:t>
                      </a:r>
                    </a:p>
                    <a:p>
                      <a:r>
                        <a:rPr lang="uk-UA" dirty="0" smtClean="0"/>
                        <a:t>червоноокі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0,25</a:t>
                      </a:r>
                      <a:r>
                        <a:rPr kumimoji="0" lang="en-US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w/</a:t>
                      </a:r>
                      <a:r>
                        <a:rPr kumimoji="0" lang="en-US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¬♂ 	</a:t>
                      </a:r>
                    </a:p>
                    <a:p>
                      <a:r>
                        <a:rPr lang="uk-UA" dirty="0" smtClean="0"/>
                        <a:t>білоокі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53806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Відповідь</a:t>
            </a:r>
            <a:r>
              <a:rPr lang="ru-RU" dirty="0" smtClean="0"/>
              <a:t>. У </a:t>
            </a:r>
            <a:r>
              <a:rPr lang="ru-RU" dirty="0" err="1" smtClean="0"/>
              <a:t>потомстві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 ½ </a:t>
            </a:r>
            <a:r>
              <a:rPr lang="ru-RU" dirty="0" err="1" smtClean="0"/>
              <a:t>самців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½ самок; </a:t>
            </a:r>
            <a:r>
              <a:rPr lang="ru-RU" dirty="0" err="1" smtClean="0"/>
              <a:t>і</a:t>
            </a:r>
            <a:r>
              <a:rPr lang="ru-RU" dirty="0" smtClean="0"/>
              <a:t> в тих,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 половина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білими</a:t>
            </a:r>
            <a:r>
              <a:rPr lang="ru-RU" dirty="0" smtClean="0"/>
              <a:t> </a:t>
            </a:r>
            <a:r>
              <a:rPr lang="ru-RU" dirty="0" err="1" smtClean="0"/>
              <a:t>очима</a:t>
            </a:r>
            <a:r>
              <a:rPr lang="ru-RU" dirty="0" smtClean="0"/>
              <a:t>, </a:t>
            </a:r>
            <a:r>
              <a:rPr lang="ru-RU" dirty="0" err="1" smtClean="0"/>
              <a:t>половина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червоними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</a:t>
            </a:r>
            <a:r>
              <a:rPr lang="en-US" dirty="0" smtClean="0"/>
              <a:t>I: I: I: I. </a:t>
            </a:r>
            <a:r>
              <a:rPr lang="ru-RU" dirty="0" smtClean="0"/>
              <a:t>Але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абстрагуватися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, то </a:t>
            </a:r>
            <a:r>
              <a:rPr lang="ru-RU" dirty="0" err="1" smtClean="0"/>
              <a:t>сумарне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 по </a:t>
            </a:r>
            <a:r>
              <a:rPr lang="ru-RU" dirty="0" err="1" smtClean="0"/>
              <a:t>фарбуванню</a:t>
            </a:r>
            <a:r>
              <a:rPr lang="ru-RU" dirty="0" smtClean="0"/>
              <a:t> очей - 1: 1 (½ </a:t>
            </a:r>
            <a:r>
              <a:rPr lang="ru-RU" dirty="0" err="1" smtClean="0"/>
              <a:t>білооких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½ </a:t>
            </a:r>
            <a:r>
              <a:rPr lang="ru-RU" dirty="0" err="1" smtClean="0"/>
              <a:t>червонооких</a:t>
            </a:r>
            <a:r>
              <a:rPr lang="ru-RU" dirty="0" smtClean="0"/>
              <a:t>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 </a:t>
            </a:r>
            <a:r>
              <a:rPr lang="ru-RU" dirty="0" err="1" smtClean="0"/>
              <a:t>розщеплення</a:t>
            </a:r>
            <a:r>
              <a:rPr lang="ru-RU" dirty="0" smtClean="0"/>
              <a:t>,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моногібридним</a:t>
            </a:r>
            <a:r>
              <a:rPr lang="ru-RU" dirty="0" smtClean="0"/>
              <a:t> </a:t>
            </a:r>
            <a:r>
              <a:rPr lang="ru-RU" dirty="0" err="1" smtClean="0"/>
              <a:t>розщепленням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не </a:t>
            </a:r>
            <a:r>
              <a:rPr lang="ru-RU" dirty="0" err="1" smtClean="0"/>
              <a:t>зчеплених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, де </a:t>
            </a:r>
            <a:r>
              <a:rPr lang="ru-RU" dirty="0" err="1" smtClean="0"/>
              <a:t>воно</a:t>
            </a:r>
            <a:r>
              <a:rPr lang="ru-RU" dirty="0" smtClean="0"/>
              <a:t> становить 3:1.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№ 2. Яке потомство </a:t>
            </a:r>
            <a:r>
              <a:rPr lang="ru-RU" dirty="0" err="1" smtClean="0"/>
              <a:t>очікується</a:t>
            </a:r>
            <a:r>
              <a:rPr lang="ru-RU" dirty="0" smtClean="0"/>
              <a:t> у </a:t>
            </a:r>
            <a:r>
              <a:rPr lang="ru-RU" dirty="0" err="1" smtClean="0"/>
              <a:t>шлюбі</a:t>
            </a:r>
            <a:r>
              <a:rPr lang="ru-RU" dirty="0" smtClean="0"/>
              <a:t>, де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нормальний</a:t>
            </a:r>
            <a:r>
              <a:rPr lang="ru-RU" dirty="0" smtClean="0"/>
              <a:t> </a:t>
            </a:r>
            <a:r>
              <a:rPr lang="ru-RU" dirty="0" err="1" smtClean="0"/>
              <a:t>зір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гетерозиготна</a:t>
            </a:r>
            <a:r>
              <a:rPr lang="ru-RU" dirty="0" smtClean="0"/>
              <a:t> (</a:t>
            </a:r>
            <a:r>
              <a:rPr lang="ru-RU" dirty="0" err="1" smtClean="0"/>
              <a:t>носій</a:t>
            </a:r>
            <a:r>
              <a:rPr lang="ru-RU" dirty="0" smtClean="0"/>
              <a:t> гена </a:t>
            </a:r>
            <a:r>
              <a:rPr lang="ru-RU" dirty="0" err="1" smtClean="0"/>
              <a:t>дальтонізму</a:t>
            </a:r>
            <a:r>
              <a:rPr lang="ru-RU" dirty="0" smtClean="0"/>
              <a:t>)?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Позначимо</a:t>
            </a:r>
            <a:r>
              <a:rPr lang="ru-RU" dirty="0" smtClean="0"/>
              <a:t> ген нормального </a:t>
            </a:r>
            <a:r>
              <a:rPr lang="ru-RU" dirty="0" err="1" smtClean="0"/>
              <a:t>зору</a:t>
            </a:r>
            <a:r>
              <a:rPr lang="ru-RU" dirty="0" smtClean="0"/>
              <a:t> +(</a:t>
            </a:r>
            <a:r>
              <a:rPr lang="en-US" dirty="0" smtClean="0"/>
              <a:t>D), </a:t>
            </a:r>
            <a:r>
              <a:rPr lang="ru-RU" dirty="0" smtClean="0"/>
              <a:t>ген </a:t>
            </a:r>
            <a:r>
              <a:rPr lang="ru-RU" dirty="0" err="1" smtClean="0"/>
              <a:t>дальтонізму</a:t>
            </a:r>
            <a:r>
              <a:rPr lang="ru-RU" dirty="0" smtClean="0"/>
              <a:t> </a:t>
            </a:r>
            <a:r>
              <a:rPr lang="en-US" dirty="0" smtClean="0"/>
              <a:t>d.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гетерозиготна</a:t>
            </a:r>
            <a:r>
              <a:rPr lang="ru-RU" dirty="0" smtClean="0"/>
              <a:t> +//</a:t>
            </a:r>
            <a:r>
              <a:rPr lang="en-US" dirty="0" smtClean="0"/>
              <a:t>d, </a:t>
            </a:r>
            <a:r>
              <a:rPr lang="ru-RU" dirty="0" smtClean="0"/>
              <a:t>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носієм</a:t>
            </a:r>
            <a:r>
              <a:rPr lang="ru-RU" dirty="0" smtClean="0"/>
              <a:t> гена </a:t>
            </a:r>
            <a:r>
              <a:rPr lang="ru-RU" dirty="0" err="1" smtClean="0"/>
              <a:t>дальтонізму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за фенотипом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нормальний</a:t>
            </a:r>
            <a:r>
              <a:rPr lang="ru-RU" dirty="0" smtClean="0"/>
              <a:t> </a:t>
            </a:r>
            <a:r>
              <a:rPr lang="ru-RU" dirty="0" err="1" smtClean="0"/>
              <a:t>зір</a:t>
            </a:r>
            <a:r>
              <a:rPr lang="ru-RU" dirty="0" smtClean="0"/>
              <a:t>. </a:t>
            </a:r>
            <a:r>
              <a:rPr lang="ru-RU" dirty="0" err="1" smtClean="0"/>
              <a:t>Батько</a:t>
            </a:r>
            <a:r>
              <a:rPr lang="ru-RU" dirty="0" smtClean="0"/>
              <a:t> +/¬. </a:t>
            </a:r>
          </a:p>
          <a:p>
            <a:r>
              <a:rPr lang="ru-RU" dirty="0" err="1" smtClean="0"/>
              <a:t>Записуємо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00808"/>
            <a:ext cx="3378745" cy="106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55776" y="29249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Норма    </a:t>
            </a:r>
            <a:r>
              <a:rPr lang="ru-RU" dirty="0" err="1" smtClean="0"/>
              <a:t>норма</a:t>
            </a:r>
            <a:r>
              <a:rPr lang="ru-RU" dirty="0" smtClean="0"/>
              <a:t> </a:t>
            </a:r>
            <a:r>
              <a:rPr lang="ru-RU" dirty="0" err="1" smtClean="0"/>
              <a:t>носій</a:t>
            </a:r>
            <a:r>
              <a:rPr lang="ru-RU" dirty="0" smtClean="0"/>
              <a:t>   </a:t>
            </a:r>
            <a:r>
              <a:rPr lang="ru-RU" dirty="0" err="1" smtClean="0"/>
              <a:t>норма</a:t>
            </a:r>
            <a:r>
              <a:rPr lang="ru-RU" dirty="0" smtClean="0"/>
              <a:t>   </a:t>
            </a:r>
            <a:r>
              <a:rPr lang="ru-RU" dirty="0" err="1" smtClean="0"/>
              <a:t>дальтонік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290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Відповідь</a:t>
            </a:r>
            <a:r>
              <a:rPr lang="ru-RU" dirty="0" smtClean="0"/>
              <a:t>. При </a:t>
            </a:r>
            <a:r>
              <a:rPr lang="ru-RU" dirty="0" err="1" smtClean="0"/>
              <a:t>заплідненні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ймовірністю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з'явитися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дівчатка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хлопчики. </a:t>
            </a:r>
            <a:r>
              <a:rPr lang="ru-RU" dirty="0" err="1" smtClean="0"/>
              <a:t>Дівчатка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нормальним</a:t>
            </a:r>
            <a:r>
              <a:rPr lang="ru-RU" dirty="0" smtClean="0"/>
              <a:t> </a:t>
            </a:r>
            <a:r>
              <a:rPr lang="ru-RU" dirty="0" err="1" smtClean="0"/>
              <a:t>зором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них половина - </a:t>
            </a:r>
            <a:r>
              <a:rPr lang="ru-RU" dirty="0" err="1" smtClean="0"/>
              <a:t>носій</a:t>
            </a:r>
            <a:r>
              <a:rPr lang="ru-RU" dirty="0" smtClean="0"/>
              <a:t> гена </a:t>
            </a:r>
            <a:r>
              <a:rPr lang="ru-RU" dirty="0" err="1" smtClean="0"/>
              <a:t>дальтонізму</a:t>
            </a:r>
            <a:r>
              <a:rPr lang="ru-RU" dirty="0" smtClean="0"/>
              <a:t>); хлопчики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рівною</a:t>
            </a:r>
            <a:r>
              <a:rPr lang="ru-RU" dirty="0" smtClean="0"/>
              <a:t> </a:t>
            </a:r>
            <a:r>
              <a:rPr lang="ru-RU" dirty="0" err="1" smtClean="0"/>
              <a:t>ймовірністю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нормальним</a:t>
            </a:r>
            <a:r>
              <a:rPr lang="ru-RU" dirty="0" smtClean="0"/>
              <a:t> </a:t>
            </a:r>
            <a:r>
              <a:rPr lang="ru-RU" dirty="0" err="1" smtClean="0"/>
              <a:t>зором</a:t>
            </a:r>
            <a:r>
              <a:rPr lang="ru-RU" dirty="0" smtClean="0"/>
              <a:t> та </a:t>
            </a:r>
            <a:r>
              <a:rPr lang="ru-RU" dirty="0" err="1" smtClean="0"/>
              <a:t>дальтоніки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родовід</a:t>
            </a:r>
            <a:r>
              <a:rPr lang="ru-RU" dirty="0" smtClean="0"/>
              <a:t>, то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виглядати</a:t>
            </a:r>
            <a:r>
              <a:rPr lang="ru-RU" dirty="0" smtClean="0"/>
              <a:t> так: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581128"/>
            <a:ext cx="2869910" cy="11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971600" y="5733256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 О♀ – </a:t>
            </a:r>
            <a:r>
              <a:rPr lang="ru-RU" dirty="0" err="1" smtClean="0"/>
              <a:t>нормальний</a:t>
            </a:r>
            <a:r>
              <a:rPr lang="ru-RU" dirty="0" smtClean="0"/>
              <a:t> </a:t>
            </a:r>
            <a:r>
              <a:rPr lang="ru-RU" dirty="0" err="1" smtClean="0"/>
              <a:t>зір</a:t>
            </a:r>
            <a:r>
              <a:rPr lang="ru-RU" dirty="0" smtClean="0"/>
              <a:t>, </a:t>
            </a:r>
            <a:r>
              <a:rPr lang="ru-RU" dirty="0" err="1" smtClean="0"/>
              <a:t>гомозигота</a:t>
            </a:r>
            <a:r>
              <a:rPr lang="ru-RU" dirty="0" smtClean="0"/>
              <a:t>;     ♀ – </a:t>
            </a:r>
            <a:r>
              <a:rPr lang="ru-RU" dirty="0" err="1" smtClean="0"/>
              <a:t>нормальний</a:t>
            </a:r>
            <a:r>
              <a:rPr lang="ru-RU" dirty="0" smtClean="0"/>
              <a:t> </a:t>
            </a:r>
            <a:r>
              <a:rPr lang="ru-RU" dirty="0" err="1" smtClean="0"/>
              <a:t>зір</a:t>
            </a:r>
            <a:r>
              <a:rPr lang="ru-RU" dirty="0" smtClean="0"/>
              <a:t> (</a:t>
            </a:r>
            <a:r>
              <a:rPr lang="ru-RU" dirty="0" err="1" smtClean="0"/>
              <a:t>носія</a:t>
            </a:r>
            <a:r>
              <a:rPr lang="ru-RU" dirty="0" smtClean="0"/>
              <a:t>), </a:t>
            </a:r>
            <a:r>
              <a:rPr lang="ru-RU" dirty="0" err="1" smtClean="0"/>
              <a:t>гетерозигота</a:t>
            </a:r>
            <a:r>
              <a:rPr lang="ru-RU" dirty="0" smtClean="0"/>
              <a:t>;     ♂ –</a:t>
            </a:r>
            <a:r>
              <a:rPr lang="ru-RU" dirty="0" err="1" smtClean="0"/>
              <a:t>нормальний</a:t>
            </a:r>
            <a:r>
              <a:rPr lang="ru-RU" dirty="0" smtClean="0"/>
              <a:t> </a:t>
            </a:r>
            <a:r>
              <a:rPr lang="ru-RU" dirty="0" err="1" smtClean="0"/>
              <a:t>зір</a:t>
            </a:r>
            <a:r>
              <a:rPr lang="ru-RU" dirty="0" smtClean="0"/>
              <a:t>, </a:t>
            </a:r>
            <a:r>
              <a:rPr lang="ru-RU" dirty="0" err="1" smtClean="0"/>
              <a:t>гемізигота</a:t>
            </a:r>
            <a:r>
              <a:rPr lang="ru-RU" dirty="0" smtClean="0"/>
              <a:t>;   ♂ – </a:t>
            </a:r>
            <a:r>
              <a:rPr lang="ru-RU" dirty="0" err="1" smtClean="0"/>
              <a:t>дальтонік</a:t>
            </a:r>
            <a:r>
              <a:rPr lang="ru-RU" dirty="0" smtClean="0"/>
              <a:t>, </a:t>
            </a:r>
            <a:r>
              <a:rPr lang="ru-RU" dirty="0" err="1" smtClean="0"/>
              <a:t>гемізигота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5805264"/>
            <a:ext cx="220216" cy="23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6093296"/>
            <a:ext cx="216024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6093296"/>
            <a:ext cx="129615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0"/>
            <a:ext cx="8820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 2типу</a:t>
            </a:r>
          </a:p>
          <a:p>
            <a:endParaRPr lang="ru-RU" dirty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червонооких</a:t>
            </a:r>
            <a:r>
              <a:rPr lang="ru-RU" dirty="0" smtClean="0"/>
              <a:t> </a:t>
            </a:r>
            <a:r>
              <a:rPr lang="ru-RU" dirty="0" err="1" smtClean="0"/>
              <a:t>самців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самок </a:t>
            </a:r>
            <a:r>
              <a:rPr lang="ru-RU" dirty="0" err="1" smtClean="0"/>
              <a:t>дрозофіли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: 72 </a:t>
            </a:r>
            <a:r>
              <a:rPr lang="ru-RU" dirty="0" err="1" smtClean="0"/>
              <a:t>червоноокі</a:t>
            </a:r>
            <a:r>
              <a:rPr lang="ru-RU" dirty="0" smtClean="0"/>
              <a:t> самки, 35 </a:t>
            </a:r>
            <a:r>
              <a:rPr lang="ru-RU" dirty="0" err="1" smtClean="0"/>
              <a:t>червонооких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34 </a:t>
            </a:r>
            <a:r>
              <a:rPr lang="ru-RU" dirty="0" err="1" smtClean="0"/>
              <a:t>білоокі</a:t>
            </a:r>
            <a:r>
              <a:rPr lang="ru-RU" dirty="0" smtClean="0"/>
              <a:t> 34 </a:t>
            </a:r>
            <a:r>
              <a:rPr lang="ru-RU" dirty="0" err="1" smtClean="0"/>
              <a:t>самці</a:t>
            </a:r>
            <a:r>
              <a:rPr lang="ru-RU" dirty="0" smtClean="0"/>
              <a:t>.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та </a:t>
            </a:r>
            <a:r>
              <a:rPr lang="ru-RU" dirty="0" err="1" smtClean="0"/>
              <a:t>нащадків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Умова</a:t>
            </a:r>
            <a:r>
              <a:rPr lang="ru-RU" dirty="0" smtClean="0"/>
              <a:t> </a:t>
            </a:r>
            <a:r>
              <a:rPr lang="ru-RU" dirty="0" err="1" smtClean="0"/>
              <a:t>задачі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символіки</a:t>
            </a:r>
            <a:r>
              <a:rPr lang="ru-RU" dirty="0" smtClean="0"/>
              <a:t>: </a:t>
            </a:r>
            <a:r>
              <a:rPr lang="ru-RU" dirty="0" err="1" smtClean="0"/>
              <a:t>обидва</a:t>
            </a:r>
            <a:r>
              <a:rPr lang="ru-RU" dirty="0" smtClean="0"/>
              <a:t> батьки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домінантні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: </a:t>
            </a:r>
            <a:r>
              <a:rPr lang="en-US" dirty="0" smtClean="0"/>
              <a:t>P: ♀ w + //- ♂ w + /¬.</a:t>
            </a:r>
            <a:endParaRPr lang="uk-UA" dirty="0" smtClean="0"/>
          </a:p>
          <a:p>
            <a:r>
              <a:rPr lang="ru-RU" dirty="0" smtClean="0"/>
              <a:t>Для </a:t>
            </a:r>
            <a:r>
              <a:rPr lang="ru-RU" dirty="0" err="1" smtClean="0"/>
              <a:t>нащадків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записати</a:t>
            </a:r>
            <a:r>
              <a:rPr lang="ru-RU" dirty="0" smtClean="0"/>
              <a:t>: </a:t>
            </a:r>
            <a:r>
              <a:rPr lang="en-US" dirty="0" smtClean="0"/>
              <a:t>F1: ♀ 72 w + //-; ♂♂ 35 w + /¬ </a:t>
            </a:r>
            <a:r>
              <a:rPr lang="ru-RU" dirty="0" smtClean="0"/>
              <a:t>та 34</a:t>
            </a:r>
            <a:r>
              <a:rPr lang="en-US" dirty="0" smtClean="0"/>
              <a:t>w/¬.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551837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Самці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свою </a:t>
            </a:r>
            <a:r>
              <a:rPr lang="ru-RU" dirty="0" err="1" smtClean="0"/>
              <a:t>єдину</a:t>
            </a:r>
            <a:r>
              <a:rPr lang="ru-RU" dirty="0" smtClean="0"/>
              <a:t> Х-хромосому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. ½ </a:t>
            </a:r>
            <a:r>
              <a:rPr lang="ru-RU" dirty="0" err="1" smtClean="0"/>
              <a:t>самців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червоні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½ – </a:t>
            </a:r>
            <a:r>
              <a:rPr lang="ru-RU" dirty="0" err="1" smtClean="0"/>
              <a:t>білі</a:t>
            </a:r>
            <a:r>
              <a:rPr lang="ru-RU" dirty="0" smtClean="0"/>
              <a:t>, тому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матері</a:t>
            </a:r>
            <a:r>
              <a:rPr lang="ru-RU" dirty="0" smtClean="0"/>
              <a:t> одна Х-хромосома </a:t>
            </a:r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домінантну</a:t>
            </a:r>
            <a:r>
              <a:rPr lang="ru-RU" dirty="0" smtClean="0"/>
              <a:t> аллель, а друга – </a:t>
            </a:r>
            <a:r>
              <a:rPr lang="ru-RU" dirty="0" err="1" smtClean="0"/>
              <a:t>рецесивну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самка </a:t>
            </a:r>
            <a:r>
              <a:rPr lang="ru-RU" dirty="0" err="1" smtClean="0"/>
              <a:t>гетерозиготна</a:t>
            </a:r>
            <a:r>
              <a:rPr lang="ru-RU" dirty="0" smtClean="0"/>
              <a:t> </a:t>
            </a:r>
            <a:r>
              <a:rPr lang="en-US" dirty="0" smtClean="0"/>
              <a:t>w +// w.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573016"/>
            <a:ext cx="1495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Відповідь</a:t>
            </a:r>
            <a:r>
              <a:rPr lang="ru-RU" dirty="0" smtClean="0"/>
              <a:t>. ¼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077072"/>
            <a:ext cx="4215902" cy="81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97</TotalTime>
  <Words>2554</Words>
  <Application>Microsoft Office PowerPoint</Application>
  <PresentationFormat>Экран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Лабораторна робота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</dc:title>
  <dc:creator>Руслан Аминов</dc:creator>
  <cp:lastModifiedBy>Руслан Аминов</cp:lastModifiedBy>
  <cp:revision>10</cp:revision>
  <dcterms:created xsi:type="dcterms:W3CDTF">2022-11-15T07:17:29Z</dcterms:created>
  <dcterms:modified xsi:type="dcterms:W3CDTF">2022-11-15T08:54:34Z</dcterms:modified>
</cp:coreProperties>
</file>