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6" r:id="rId14"/>
    <p:sldId id="269" r:id="rId15"/>
    <p:sldId id="270" r:id="rId16"/>
    <p:sldId id="271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9125-614B-4051-924D-F3C418B81AEA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67F4-B5F1-490B-890F-7A7F8A194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9125-614B-4051-924D-F3C418B81AEA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67F4-B5F1-490B-890F-7A7F8A194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9125-614B-4051-924D-F3C418B81AEA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67F4-B5F1-490B-890F-7A7F8A194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9125-614B-4051-924D-F3C418B81AEA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67F4-B5F1-490B-890F-7A7F8A194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9125-614B-4051-924D-F3C418B81AEA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67F4-B5F1-490B-890F-7A7F8A194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9125-614B-4051-924D-F3C418B81AEA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67F4-B5F1-490B-890F-7A7F8A194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9125-614B-4051-924D-F3C418B81AEA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67F4-B5F1-490B-890F-7A7F8A194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9125-614B-4051-924D-F3C418B81AEA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67F4-B5F1-490B-890F-7A7F8A194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9125-614B-4051-924D-F3C418B81AEA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67F4-B5F1-490B-890F-7A7F8A194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9125-614B-4051-924D-F3C418B81AEA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67F4-B5F1-490B-890F-7A7F8A194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9125-614B-4051-924D-F3C418B81AEA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67F4-B5F1-490B-890F-7A7F8A194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09125-614B-4051-924D-F3C418B81AEA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167F4-B5F1-490B-890F-7A7F8A194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3312368"/>
          </a:xfrm>
        </p:spPr>
        <p:txBody>
          <a:bodyPr>
            <a:noAutofit/>
          </a:bodyPr>
          <a:lstStyle/>
          <a:p>
            <a:r>
              <a:rPr lang="uk-UA" sz="3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Творче використання прогресивних технологій навчання та сучасних прийомів педагогічної техніки в інклюзивному класі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37112"/>
            <a:ext cx="3240360" cy="22730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08104" y="5229200"/>
            <a:ext cx="2643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Стрілець О. І</a:t>
            </a:r>
            <a:r>
              <a:rPr lang="uk-UA" i="1" dirty="0" smtClean="0">
                <a:solidFill>
                  <a:srgbClr val="C00000"/>
                </a:solidFill>
              </a:rPr>
              <a:t>.</a:t>
            </a:r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499176" cy="5361459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володіючи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сучасними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педагогічними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технологіями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постійній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учнями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їхніми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батьками,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медичним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працівником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шкільним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психологом, повинен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планувати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організовувати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пріоритетів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зміцнення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працях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видатний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педагог В. 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Сухомлинський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писав: «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переконав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нас у тому,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приблизно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85%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встигають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головна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причина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відставання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навчанні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поганий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якесь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нездужання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зовсім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непомітне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вилікувати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спільними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зусиллями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матері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батька,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лікаря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думку, заклад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й учитель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активну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збереженні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школярів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Тому головною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технологією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стати «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здоров’язбережувальна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об’єднує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зміцнення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373217"/>
            <a:ext cx="2195736" cy="1456964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229200"/>
            <a:ext cx="4546848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найдієвіших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ефективний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диференційоване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відтак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відмінності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чином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вибудувати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освітній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забезпечивши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оптимально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ефективний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орієнтований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потреби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школярів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надзвичайно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перспективним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різноманітного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учнівського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колективу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порушеннями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психофізичного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Диференційоване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таким чином,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успішне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опановування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курикулумом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учнями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освітніми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потребами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порушеннями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психофізичного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обдарованими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49" y="4509120"/>
            <a:ext cx="2207137" cy="23488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диференційоване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говорити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як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демонструє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вчителем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різноманітності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дитячого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колективу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базових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школярів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підготовленість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освітні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індивідуальні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стилі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педагога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навчальними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можливостями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прагнення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фахівця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просувати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забезпечуючи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особистий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успіх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надаючи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підтримку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єдиної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уроку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диференційного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Але є одна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успішного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до початку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усвідомлювати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кінцеву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мету і результат,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планувати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373216"/>
            <a:ext cx="3600450" cy="12668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rmAutofit/>
          </a:bodyPr>
          <a:lstStyle/>
          <a:p>
            <a:pPr algn="l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Однією з основних технологій інклюзивної освіти є формування навичок потрібних у житті, або соціальної компетенції (навичок взаємодії, взаємодопомоги, продуктивної діяльності і т. д.).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Можна виділити 3 типи технологій, спрямованих на підвищення соціальної компетенції: 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•пряме навчання соціальним навичкам;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формування соціальних навичок через наслідування;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організація групових видів активності, в тому числі і ігрових.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Результат пошуку зображень за запитом &quot;інклюзивна освіта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437" y="3463806"/>
            <a:ext cx="5076563" cy="33843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8614811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pPr algn="l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Арт-технології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інтелекту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художньої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початковій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такого виду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спеціальних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жанрів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театру,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танцю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живопису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музики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435280" cy="4137323"/>
          </a:xfrm>
        </p:spPr>
        <p:txBody>
          <a:bodyPr>
            <a:normAutofit/>
          </a:bodyPr>
          <a:lstStyle/>
          <a:p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початковій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спрощенню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засвоєння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складного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матеріалу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Мистецтво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пізнання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педагогічні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інклюзивному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дозволяють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учителю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проводити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урок за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певним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алгоритмом,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фразу: «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буде, коли…»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хлопці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дівчата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отримують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комунікативного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вчаться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допомагати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один одному,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висловлювати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думки, вести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дискусію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однокласниками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найголовнішим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набутком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молодших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школярів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такому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уроці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інтеграція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компетентностей,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виучуване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точки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особистісний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молодших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школярів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досягнути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успіху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А.Бєлкін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дитячого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оптимізму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психічної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 от: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підкреслення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найменших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успіхів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позитивна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зусиль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доклала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Педагог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позитивних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зважаючи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недоліки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того,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повірить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недоліки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спільному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самостійному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виправленню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правильної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педагогом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тимчасові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успіху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стимулюватимуть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школярів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ООП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позитивних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вчинків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сприяють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збереженню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позитивних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моделей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Інтерактивні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залишають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собою право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використаними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уроках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інклюзивних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класах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запроваджувати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уроках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умінь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комбінованих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уроках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Єдиними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важливими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об’єднуються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змішані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асистент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учителя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помічника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спрямовує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Результат пошуку зображень за запитом &quot;картинки інклюзивної освіт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7704856" cy="350100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062664" cy="333980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Інклюзивна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закладах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відображати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одну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головних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демократичних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яка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повній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мірі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розкрита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сучасній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українській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цінними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активними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членами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Теоретичний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потенціалу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роботу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інклюзивних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класів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підвищити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навчально-виховного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забезпечить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корекційну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спрямованість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активних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пізнавальної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оптимізує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взаємодію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позитивні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стосунки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молодших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школярів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однолітками</a:t>
            </a:r>
            <a:r>
              <a:rPr lang="ru-RU" sz="22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212976"/>
            <a:ext cx="6656784" cy="242582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 descr="Результат пошуку зображень за запитом &quot;картинки інклюзивної освіти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84984"/>
            <a:ext cx="8496944" cy="32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marL="342900" indent="-342900" algn="l"/>
            <a:r>
              <a:rPr lang="uk-UA" sz="2400" i="1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uk-UA" sz="2400" i="1" dirty="0" smtClean="0">
                <a:solidFill>
                  <a:srgbClr val="000000"/>
                </a:solidFill>
                <a:cs typeface="Arial" charset="0"/>
              </a:rPr>
              <a:t/>
            </a:r>
            <a:br>
              <a:rPr lang="uk-UA" sz="2400" i="1" dirty="0" smtClean="0">
                <a:solidFill>
                  <a:srgbClr val="000000"/>
                </a:solidFill>
                <a:cs typeface="Arial" charset="0"/>
              </a:rPr>
            </a:br>
            <a:r>
              <a:rPr lang="uk-UA" sz="2400" i="1" dirty="0">
                <a:solidFill>
                  <a:srgbClr val="000000"/>
                </a:solidFill>
                <a:cs typeface="Arial" charset="0"/>
              </a:rPr>
              <a:t/>
            </a:r>
            <a:br>
              <a:rPr lang="uk-UA" sz="2400" i="1" dirty="0">
                <a:solidFill>
                  <a:srgbClr val="000000"/>
                </a:solidFill>
                <a:cs typeface="Arial" charset="0"/>
              </a:rPr>
            </a:br>
            <a:r>
              <a:rPr lang="uk-UA" sz="2400" i="1" dirty="0" smtClean="0">
                <a:solidFill>
                  <a:srgbClr val="000000"/>
                </a:solidFill>
                <a:cs typeface="Arial" charset="0"/>
              </a:rPr>
              <a:t>Як </a:t>
            </a:r>
            <a:r>
              <a:rPr lang="uk-UA" sz="2400" i="1" dirty="0">
                <a:solidFill>
                  <a:srgbClr val="000000"/>
                </a:solidFill>
                <a:cs typeface="Arial" charset="0"/>
              </a:rPr>
              <a:t>часто доводиться чути від нашого брата учителя: “Нічого не вийде з цього учня, безнадійний він…” Хочеться сказати: не поспішайте з висновками – на вашій совісті </a:t>
            </a:r>
            <a:r>
              <a:rPr lang="uk-UA" sz="2400" i="1" dirty="0" smtClean="0">
                <a:solidFill>
                  <a:srgbClr val="000000"/>
                </a:solidFill>
                <a:cs typeface="Arial" charset="0"/>
              </a:rPr>
              <a:t>дитина. </a:t>
            </a:r>
            <a:br>
              <a:rPr lang="uk-UA" sz="2400" i="1" dirty="0" smtClean="0">
                <a:solidFill>
                  <a:srgbClr val="000000"/>
                </a:solidFill>
                <a:cs typeface="Arial" charset="0"/>
              </a:rPr>
            </a:br>
            <a:r>
              <a:rPr lang="uk-UA" sz="2400" i="1" dirty="0" smtClean="0">
                <a:solidFill>
                  <a:srgbClr val="000000"/>
                </a:solidFill>
                <a:cs typeface="Arial" charset="0"/>
              </a:rPr>
              <a:t>                                                      В</a:t>
            </a:r>
            <a:r>
              <a:rPr lang="uk-UA" sz="2400" i="1" dirty="0">
                <a:solidFill>
                  <a:srgbClr val="000000"/>
                </a:solidFill>
                <a:cs typeface="Arial" charset="0"/>
              </a:rPr>
              <a:t>. Сухомлинський</a:t>
            </a:r>
          </a:p>
        </p:txBody>
      </p:sp>
      <p:pic>
        <p:nvPicPr>
          <p:cNvPr id="7" name="Содержимое 6" descr="Результат пошуку зображень за запитом &quot;картинки інклюзивної освіти&quot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068960"/>
            <a:ext cx="7416824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Н. О. Прохода\Картинки з інтернету\adm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71191"/>
            <a:ext cx="8115745" cy="608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422454" y="2564904"/>
            <a:ext cx="33817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ДЯКУЮ ЗА УВАГУ</a:t>
            </a:r>
            <a:endParaRPr lang="ru-RU" sz="4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4869160"/>
            <a:ext cx="4762872" cy="125700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Особлива дитина “Знедолена природою дитина не повинна знати, що у неї слабкий розум, слабкі сили. Виховання такої дитини має бути у сто разів ніжні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374" y="3501008"/>
            <a:ext cx="6827777" cy="259228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УСІ ДІТИ Є ЦІННИМИ Й АКТИВНИМИ ЧЛЕНАМИ СУСПІЛЬСТВА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/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352928" cy="3024336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err="1" smtClean="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Інклюзивна</a:t>
            </a:r>
            <a:r>
              <a:rPr lang="ru-RU" sz="9600" dirty="0" smtClean="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9600" dirty="0" err="1" smtClean="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освіта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-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це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система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освітніх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послуг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що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ґрунтується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на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принципі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забезпечення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основного права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дітей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на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освіту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та права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здобувати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її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за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місцем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проживання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що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передбачає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навчання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дитини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з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особливими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освітніми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потребами в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умовах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9600" b="0" dirty="0" err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загальноосвітнього</a:t>
            </a:r>
            <a:r>
              <a:rPr lang="ru-RU" sz="96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закладу.</a:t>
            </a:r>
          </a:p>
          <a:p>
            <a:pPr marL="0" indent="0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    Концепція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інклюзивної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одну з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головних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демократичних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9600" dirty="0" smtClean="0">
              <a:solidFill>
                <a:schemeClr val="tx1"/>
              </a:solidFill>
              <a:cs typeface="Arial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653136"/>
            <a:ext cx="2054679" cy="20101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416" y="836712"/>
            <a:ext cx="7571184" cy="2376264"/>
          </a:xfrm>
        </p:spPr>
        <p:txBody>
          <a:bodyPr>
            <a:normAutofit fontScale="90000"/>
          </a:bodyPr>
          <a:lstStyle/>
          <a:p>
            <a:pPr algn="l"/>
            <a:r>
              <a:rPr lang="uk-UA" sz="27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І</a:t>
            </a:r>
            <a:r>
              <a:rPr lang="uk-UA" sz="27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нклюзивний освітній заклад</a:t>
            </a:r>
            <a:r>
              <a:rPr lang="uk-UA" sz="27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– це заклад освіти, який відкритий для навчання всіх дітей, незалежно від їхніх фізичних, інтелектуальних, соціальних, емоційних, мовних чи інших особливостей. </a:t>
            </a:r>
            <a:r>
              <a:rPr lang="uk-UA" sz="31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/>
            </a:r>
            <a:br>
              <a:rPr lang="uk-UA" sz="31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</a:br>
            <a:r>
              <a:rPr lang="uk-UA" sz="27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Цей заклад забезпечує:</a:t>
            </a:r>
            <a:r>
              <a:rPr lang="uk-UA" sz="40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/>
            </a:r>
            <a:br>
              <a:rPr lang="uk-UA" sz="4000" b="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4576" y="3212976"/>
            <a:ext cx="8075240" cy="2736304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</a:rPr>
              <a:t>адаптує навчальні програми та плани, фізичне середовище, методи та форми навчання;</a:t>
            </a:r>
          </a:p>
          <a:p>
            <a:r>
              <a:rPr lang="uk-UA" sz="2400" b="0" dirty="0" smtClean="0">
                <a:latin typeface="Times New Roman" pitchFamily="18" charset="0"/>
              </a:rPr>
              <a:t>співпрацює з фахівцями для надання спеціальних </a:t>
            </a:r>
            <a:r>
              <a:rPr lang="uk-UA" sz="2400" b="0" dirty="0" err="1" smtClean="0">
                <a:latin typeface="Times New Roman" pitchFamily="18" charset="0"/>
              </a:rPr>
              <a:t>корекційних</a:t>
            </a:r>
            <a:r>
              <a:rPr lang="uk-UA" sz="2400" b="0" dirty="0" smtClean="0">
                <a:latin typeface="Times New Roman" pitchFamily="18" charset="0"/>
              </a:rPr>
              <a:t> послуг відповідно до різних освітніх потреб дітей;</a:t>
            </a:r>
            <a:endParaRPr lang="ru-RU" sz="2400" b="0" dirty="0" smtClean="0">
              <a:latin typeface="Times New Roman" pitchFamily="18" charset="0"/>
            </a:endParaRPr>
          </a:p>
          <a:p>
            <a:r>
              <a:rPr lang="uk-UA" sz="2400" b="0" dirty="0" smtClean="0">
                <a:latin typeface="Times New Roman" pitchFamily="18" charset="0"/>
              </a:rPr>
              <a:t>створює позитивний клімат у шкільному середовищі;</a:t>
            </a:r>
            <a:endParaRPr lang="ru-RU" sz="2400" b="0" dirty="0" smtClean="0">
              <a:latin typeface="Times New Roman" pitchFamily="18" charset="0"/>
            </a:endParaRPr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011871"/>
            <a:ext cx="2882652" cy="12011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488" y="457200"/>
            <a:ext cx="8229600" cy="114300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Основні принципи інклюзивної освіти</a:t>
            </a:r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>
                <a:latin typeface="Times New Roman" pitchFamily="18" charset="0"/>
              </a:rPr>
              <a:t>Цінність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людини</a:t>
            </a:r>
            <a:r>
              <a:rPr lang="ru-RU" sz="2000" dirty="0" smtClean="0">
                <a:latin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</a:rPr>
              <a:t>залежить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її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здібностей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досягнень</a:t>
            </a:r>
            <a:r>
              <a:rPr lang="ru-RU" sz="2000" dirty="0" smtClean="0">
                <a:latin typeface="Times New Roman" pitchFamily="18" charset="0"/>
              </a:rPr>
              <a:t>;</a:t>
            </a:r>
          </a:p>
          <a:p>
            <a:r>
              <a:rPr lang="ru-RU" sz="2000" dirty="0" err="1" smtClean="0">
                <a:latin typeface="Times New Roman" pitchFamily="18" charset="0"/>
              </a:rPr>
              <a:t>Адаптація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системи</a:t>
            </a:r>
            <a:r>
              <a:rPr lang="ru-RU" sz="2000" dirty="0" smtClean="0">
                <a:latin typeface="Times New Roman" pitchFamily="18" charset="0"/>
              </a:rPr>
              <a:t> до потреб </a:t>
            </a:r>
            <a:r>
              <a:rPr lang="ru-RU" sz="2000" dirty="0" err="1" smtClean="0">
                <a:latin typeface="Times New Roman" pitchFamily="18" charset="0"/>
              </a:rPr>
              <a:t>дитини</a:t>
            </a:r>
            <a:r>
              <a:rPr lang="ru-RU" sz="2000" dirty="0" smtClean="0">
                <a:latin typeface="Times New Roman" pitchFamily="18" charset="0"/>
              </a:rPr>
              <a:t>, а не </a:t>
            </a:r>
            <a:r>
              <a:rPr lang="ru-RU" sz="2000" dirty="0" err="1" smtClean="0">
                <a:latin typeface="Times New Roman" pitchFamily="18" charset="0"/>
              </a:rPr>
              <a:t>навпаки</a:t>
            </a:r>
            <a:r>
              <a:rPr lang="ru-RU" sz="2000" dirty="0" smtClean="0">
                <a:latin typeface="Times New Roman" pitchFamily="18" charset="0"/>
              </a:rPr>
              <a:t>;</a:t>
            </a:r>
          </a:p>
          <a:p>
            <a:r>
              <a:rPr lang="ru-RU" sz="2000" dirty="0" err="1" smtClean="0">
                <a:latin typeface="Times New Roman" pitchFamily="18" charset="0"/>
              </a:rPr>
              <a:t>Справжня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освіта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може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здійснюватися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тільки</a:t>
            </a:r>
            <a:r>
              <a:rPr lang="ru-RU" sz="2000" dirty="0" smtClean="0">
                <a:latin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</a:rPr>
              <a:t>контексті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реальних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взаємостосунків</a:t>
            </a:r>
            <a:r>
              <a:rPr lang="ru-RU" sz="2000" dirty="0" smtClean="0">
                <a:latin typeface="Times New Roman" pitchFamily="18" charset="0"/>
              </a:rPr>
              <a:t>;</a:t>
            </a:r>
          </a:p>
          <a:p>
            <a:r>
              <a:rPr lang="ru-RU" sz="2000" dirty="0" err="1" smtClean="0">
                <a:latin typeface="Times New Roman" pitchFamily="18" charset="0"/>
              </a:rPr>
              <a:t>Всі</a:t>
            </a:r>
            <a:r>
              <a:rPr lang="ru-RU" sz="2000" dirty="0" smtClean="0">
                <a:latin typeface="Times New Roman" pitchFamily="18" charset="0"/>
              </a:rPr>
              <a:t> люди </a:t>
            </a:r>
            <a:r>
              <a:rPr lang="ru-RU" sz="2000" dirty="0" err="1" smtClean="0">
                <a:latin typeface="Times New Roman" pitchFamily="18" charset="0"/>
              </a:rPr>
              <a:t>потребують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підтримки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дружби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ровесників</a:t>
            </a:r>
            <a:r>
              <a:rPr lang="ru-RU" sz="2000" dirty="0" smtClean="0">
                <a:latin typeface="Times New Roman" pitchFamily="18" charset="0"/>
              </a:rPr>
              <a:t>;</a:t>
            </a:r>
          </a:p>
          <a:p>
            <a:r>
              <a:rPr lang="ru-RU" sz="2000" dirty="0" err="1" smtClean="0">
                <a:latin typeface="Times New Roman" pitchFamily="18" charset="0"/>
              </a:rPr>
              <a:t>Задоволення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індивідуальних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освітніх</a:t>
            </a:r>
            <a:r>
              <a:rPr lang="ru-RU" sz="2000" dirty="0" smtClean="0">
                <a:latin typeface="Times New Roman" pitchFamily="18" charset="0"/>
              </a:rPr>
              <a:t> потреб </a:t>
            </a:r>
            <a:r>
              <a:rPr lang="ru-RU" sz="2000" dirty="0" err="1" smtClean="0">
                <a:latin typeface="Times New Roman" pitchFamily="18" charset="0"/>
              </a:rPr>
              <a:t>кожної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дитини</a:t>
            </a:r>
            <a:r>
              <a:rPr lang="ru-RU" sz="2000" dirty="0" smtClean="0">
                <a:latin typeface="Times New Roman" pitchFamily="18" charset="0"/>
              </a:rPr>
              <a:t>;</a:t>
            </a:r>
          </a:p>
          <a:p>
            <a:r>
              <a:rPr lang="ru-RU" sz="2000" dirty="0" err="1" smtClean="0">
                <a:latin typeface="Times New Roman" pitchFamily="18" charset="0"/>
              </a:rPr>
              <a:t>Визнання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спроможності</a:t>
            </a:r>
            <a:r>
              <a:rPr lang="ru-RU" sz="2000" dirty="0" smtClean="0">
                <a:latin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</a:rPr>
              <a:t>навчання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кожної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дитини</a:t>
            </a:r>
            <a:r>
              <a:rPr lang="ru-RU" sz="2000" dirty="0" smtClean="0">
                <a:latin typeface="Times New Roman" pitchFamily="18" charset="0"/>
              </a:rPr>
              <a:t> та, </a:t>
            </a:r>
            <a:r>
              <a:rPr lang="ru-RU" sz="2000" dirty="0" err="1" smtClean="0">
                <a:latin typeface="Times New Roman" pitchFamily="18" charset="0"/>
              </a:rPr>
              <a:t>відповідно</a:t>
            </a:r>
            <a:r>
              <a:rPr lang="ru-RU" sz="2000" dirty="0" smtClean="0">
                <a:latin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</a:rPr>
              <a:t>необхідність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створення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суспільством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відповідно</a:t>
            </a:r>
            <a:r>
              <a:rPr lang="ru-RU" sz="2000" dirty="0" smtClean="0">
                <a:latin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</a:rPr>
              <a:t>цього</a:t>
            </a:r>
            <a:r>
              <a:rPr lang="ru-RU" sz="2000" dirty="0" smtClean="0">
                <a:latin typeface="Times New Roman" pitchFamily="18" charset="0"/>
              </a:rPr>
              <a:t> умов;</a:t>
            </a:r>
          </a:p>
          <a:p>
            <a:r>
              <a:rPr lang="ru-RU" sz="2000" dirty="0" err="1" smtClean="0">
                <a:latin typeface="Times New Roman" pitchFamily="18" charset="0"/>
              </a:rPr>
              <a:t>Рівний</a:t>
            </a:r>
            <a:r>
              <a:rPr lang="ru-RU" sz="2000" dirty="0" smtClean="0">
                <a:latin typeface="Times New Roman" pitchFamily="18" charset="0"/>
              </a:rPr>
              <a:t> доступ до </a:t>
            </a:r>
            <a:r>
              <a:rPr lang="ru-RU" sz="2000" dirty="0" err="1" smtClean="0">
                <a:latin typeface="Times New Roman" pitchFamily="18" charset="0"/>
              </a:rPr>
              <a:t>навчання</a:t>
            </a:r>
            <a:r>
              <a:rPr lang="ru-RU" sz="2000" dirty="0" smtClean="0">
                <a:latin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</a:rPr>
              <a:t>загальноосвітніх</a:t>
            </a:r>
            <a:r>
              <a:rPr lang="ru-RU" sz="2000" dirty="0" smtClean="0">
                <a:latin typeface="Times New Roman" pitchFamily="18" charset="0"/>
              </a:rPr>
              <a:t> закладах та </a:t>
            </a:r>
            <a:r>
              <a:rPr lang="ru-RU" sz="2000" dirty="0" err="1" smtClean="0">
                <a:latin typeface="Times New Roman" pitchFamily="18" charset="0"/>
              </a:rPr>
              <a:t>отримання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якісної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освіти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кожною </a:t>
            </a:r>
            <a:r>
              <a:rPr lang="ru-RU" sz="2000" dirty="0" err="1" smtClean="0">
                <a:latin typeface="Times New Roman" pitchFamily="18" charset="0"/>
              </a:rPr>
              <a:t>дитиною</a:t>
            </a:r>
            <a:r>
              <a:rPr lang="ru-RU" sz="2000" dirty="0" smtClean="0">
                <a:latin typeface="Times New Roman" pitchFamily="18" charset="0"/>
              </a:rPr>
              <a:t>;</a:t>
            </a:r>
          </a:p>
          <a:p>
            <a:r>
              <a:rPr lang="ru-RU" sz="2000" dirty="0" err="1" smtClean="0">
                <a:latin typeface="Times New Roman" pitchFamily="18" charset="0"/>
              </a:rPr>
              <a:t>Командний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підхід</a:t>
            </a:r>
            <a:r>
              <a:rPr lang="ru-RU" sz="2000" dirty="0" smtClean="0">
                <a:latin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</a:rPr>
              <a:t>навчанні</a:t>
            </a:r>
            <a:r>
              <a:rPr lang="ru-RU" sz="2000" dirty="0" smtClean="0">
                <a:latin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</a:rPr>
              <a:t>вихованні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дітей</a:t>
            </a:r>
            <a:r>
              <a:rPr lang="ru-RU" sz="2000" dirty="0" smtClean="0">
                <a:latin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передбачає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залучення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педагогів</a:t>
            </a:r>
            <a:r>
              <a:rPr lang="ru-RU" sz="2000" dirty="0" smtClean="0">
                <a:latin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</a:rPr>
              <a:t>батьків</a:t>
            </a:r>
            <a:r>
              <a:rPr lang="ru-RU" sz="2000" dirty="0" smtClean="0">
                <a:latin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</a:rPr>
              <a:t>спеціалістів</a:t>
            </a:r>
            <a:r>
              <a:rPr lang="ru-RU" sz="2000" dirty="0" smtClean="0">
                <a:latin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  <a:prstGeom prst="round2DiagRect">
            <a:avLst/>
          </a:prstGeom>
        </p:spPr>
        <p:txBody>
          <a:bodyPr>
            <a:normAutofit/>
          </a:bodyPr>
          <a:lstStyle/>
          <a:p>
            <a:r>
              <a:rPr lang="ru-RU" sz="2200" dirty="0" err="1" smtClean="0">
                <a:latin typeface="Times New Roman" pitchFamily="18" charset="0"/>
              </a:rPr>
              <a:t>Командний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підхід</a:t>
            </a:r>
            <a:r>
              <a:rPr lang="ru-RU" sz="2200" dirty="0" smtClean="0">
                <a:latin typeface="Times New Roman" pitchFamily="18" charset="0"/>
              </a:rPr>
              <a:t> у </a:t>
            </a:r>
            <a:r>
              <a:rPr lang="ru-RU" sz="2200" dirty="0" err="1" smtClean="0">
                <a:latin typeface="Times New Roman" pitchFamily="18" charset="0"/>
              </a:rPr>
              <a:t>навчанні</a:t>
            </a:r>
            <a:r>
              <a:rPr lang="ru-RU" sz="2200" dirty="0" smtClean="0">
                <a:latin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</a:rPr>
              <a:t>вихованні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дітей</a:t>
            </a:r>
            <a:r>
              <a:rPr lang="ru-RU" sz="2200" dirty="0" smtClean="0">
                <a:latin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</a:rPr>
              <a:t>що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передбачає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залучення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педагогів</a:t>
            </a:r>
            <a:r>
              <a:rPr lang="ru-RU" sz="2200" dirty="0" smtClean="0">
                <a:latin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</a:rPr>
              <a:t>батьків</a:t>
            </a:r>
            <a:r>
              <a:rPr lang="ru-RU" sz="2200" dirty="0" smtClean="0">
                <a:latin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</a:rPr>
              <a:t>спеціалістів</a:t>
            </a:r>
            <a:endParaRPr lang="ru-RU" dirty="0"/>
          </a:p>
        </p:txBody>
      </p:sp>
      <p:sp>
        <p:nvSpPr>
          <p:cNvPr id="4" name="Oval 26"/>
          <p:cNvSpPr>
            <a:spLocks noChangeArrowheads="1"/>
          </p:cNvSpPr>
          <p:nvPr/>
        </p:nvSpPr>
        <p:spPr bwMode="auto">
          <a:xfrm>
            <a:off x="403449" y="2384164"/>
            <a:ext cx="3018460" cy="1477244"/>
          </a:xfrm>
          <a:prstGeom prst="ellipse">
            <a:avLst/>
          </a:prstGeom>
          <a:solidFill>
            <a:srgbClr val="FFFFFF"/>
          </a:solidFill>
          <a:ln w="63500" cmpd="thickThin">
            <a:solidFill>
              <a:srgbClr val="9BBB59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>
                <a:srgbClr val="000000"/>
              </a:buClr>
              <a:buFont typeface="Century Schoolbook" pitchFamily="18" charset="0"/>
              <a:buNone/>
            </a:pPr>
            <a:r>
              <a:rPr lang="uk-UA" sz="1600" dirty="0">
                <a:solidFill>
                  <a:srgbClr val="0163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Сприяє когнітивному, фізичному, соціальному та емоційному розвитку</a:t>
            </a:r>
            <a:endParaRPr lang="ru-RU" sz="1600" dirty="0">
              <a:solidFill>
                <a:srgbClr val="0163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Oval 28"/>
          <p:cNvSpPr>
            <a:spLocks noChangeArrowheads="1"/>
          </p:cNvSpPr>
          <p:nvPr/>
        </p:nvSpPr>
        <p:spPr bwMode="auto">
          <a:xfrm>
            <a:off x="3239852" y="1418236"/>
            <a:ext cx="3024336" cy="1512888"/>
          </a:xfrm>
          <a:prstGeom prst="ellipse">
            <a:avLst/>
          </a:prstGeom>
          <a:solidFill>
            <a:srgbClr val="FFFFFF"/>
          </a:solidFill>
          <a:ln w="63500" cmpd="thickThin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uk-UA" sz="1600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Забезпечує відповідні їхній віковій категорії рольові моделі однолітків</a:t>
            </a:r>
            <a:endParaRPr lang="ru-RU" sz="1600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Oval 30"/>
          <p:cNvSpPr>
            <a:spLocks noChangeArrowheads="1"/>
          </p:cNvSpPr>
          <p:nvPr/>
        </p:nvSpPr>
        <p:spPr bwMode="auto">
          <a:xfrm>
            <a:off x="5849887" y="2461272"/>
            <a:ext cx="2890664" cy="1440160"/>
          </a:xfrm>
          <a:prstGeom prst="ellipse">
            <a:avLst/>
          </a:prstGeom>
          <a:solidFill>
            <a:srgbClr val="FFFFFF"/>
          </a:solidFill>
          <a:ln w="63500" cmpd="thickThin">
            <a:solidFill>
              <a:srgbClr val="F79646"/>
            </a:solidFill>
            <a:round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</a:pPr>
            <a:r>
              <a:rPr lang="uk-UA" sz="1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Створює можливості для навчання в реалістичному/природному середовищі</a:t>
            </a:r>
            <a:endParaRPr lang="ru-RU" sz="14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Oval 26"/>
          <p:cNvSpPr>
            <a:spLocks noChangeArrowheads="1"/>
          </p:cNvSpPr>
          <p:nvPr/>
        </p:nvSpPr>
        <p:spPr bwMode="auto">
          <a:xfrm>
            <a:off x="541590" y="4113796"/>
            <a:ext cx="2880319" cy="1512168"/>
          </a:xfrm>
          <a:prstGeom prst="ellipse">
            <a:avLst/>
          </a:prstGeom>
          <a:solidFill>
            <a:srgbClr val="FFFFFF"/>
          </a:solidFill>
          <a:ln w="6350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>
                <a:srgbClr val="000000"/>
              </a:buClr>
              <a:buFont typeface="Century Schoolbook" pitchFamily="18" charset="0"/>
              <a:buNone/>
            </a:pPr>
            <a:r>
              <a:rPr lang="uk-UA" sz="16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Дає змогу підвищувати самооцінку й відчувати себе частиною цілого</a:t>
            </a:r>
            <a:endParaRPr lang="ru-RU" sz="16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3275856" y="5157192"/>
            <a:ext cx="2952328" cy="1224136"/>
          </a:xfrm>
          <a:prstGeom prst="ellipse">
            <a:avLst/>
          </a:prstGeom>
          <a:solidFill>
            <a:srgbClr val="FFFFFF"/>
          </a:solidFill>
          <a:ln w="63500" cmpd="thickThin">
            <a:solidFill>
              <a:srgbClr val="4F81BD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uk-UA" sz="1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Забезпечує </a:t>
            </a:r>
            <a:r>
              <a:rPr lang="uk-UA" sz="16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рівний доступ до навчання</a:t>
            </a:r>
            <a:endParaRPr lang="ru-RU" sz="16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Oval 26"/>
          <p:cNvSpPr>
            <a:spLocks noChangeArrowheads="1"/>
          </p:cNvSpPr>
          <p:nvPr/>
        </p:nvSpPr>
        <p:spPr bwMode="auto">
          <a:xfrm>
            <a:off x="6051922" y="4075992"/>
            <a:ext cx="2890664" cy="1626000"/>
          </a:xfrm>
          <a:prstGeom prst="ellipse">
            <a:avLst/>
          </a:prstGeom>
          <a:solidFill>
            <a:srgbClr val="FFFFFF"/>
          </a:solidFill>
          <a:ln w="63500" cmpd="thickThin">
            <a:solidFill>
              <a:srgbClr val="FF0066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>
                <a:srgbClr val="000000"/>
              </a:buClr>
              <a:buFont typeface="Century Schoolbook" pitchFamily="18" charset="0"/>
              <a:buNone/>
            </a:pPr>
            <a:r>
              <a:rPr lang="uk-UA" sz="16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Розширює можливості для налагодження нових дружніх стосунків</a:t>
            </a:r>
            <a:endParaRPr lang="ru-RU" sz="1600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pPr algn="l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назвати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ефективною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тому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ньому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успішно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навчатися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Сучасна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школа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високому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якісному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У такому ЗЗСО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незадовільні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навчальні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окремого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пояснюються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особистою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нездатністю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неспроможністю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зумовленими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порушеннями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/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Оновлений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освітній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заклад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школярем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найвищих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прийнятних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найсприятливіші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посилення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аспектів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учнівських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постійне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педагогічної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практики.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Головна характеристика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школи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задовольняти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потреби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інклюзивною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157192"/>
            <a:ext cx="3037284" cy="1612579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656184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err="1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Інклюзивна</a:t>
            </a:r>
            <a:r>
              <a:rPr lang="ru-RU" sz="2000" dirty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</a:t>
            </a:r>
            <a:r>
              <a:rPr lang="ru-RU" sz="2000" dirty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технологізація</a:t>
            </a:r>
            <a:r>
              <a:rPr lang="ru-RU" sz="2000" dirty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оптимізації</a:t>
            </a:r>
            <a:r>
              <a:rPr lang="ru-RU" sz="2000" dirty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000" dirty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простору, </a:t>
            </a:r>
            <a:r>
              <a:rPr lang="ru-RU" sz="2000" dirty="0" err="1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трансформація</a:t>
            </a:r>
            <a:r>
              <a:rPr lang="ru-RU" sz="2000" dirty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розбалансованості</a:t>
            </a:r>
            <a:r>
              <a:rPr lang="ru-RU" sz="2000" dirty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активний</a:t>
            </a:r>
            <a:r>
              <a:rPr lang="ru-RU" sz="2000" dirty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sz="2000" dirty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 шляхом </a:t>
            </a:r>
            <a:r>
              <a:rPr lang="ru-RU" sz="2000" dirty="0" err="1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000" dirty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інклюзивного</a:t>
            </a:r>
            <a:r>
              <a:rPr lang="ru-RU" sz="2000" dirty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2000" dirty="0">
              <a:ln w="18415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56992"/>
          </a:xfrm>
        </p:spPr>
        <p:txBody>
          <a:bodyPr>
            <a:norm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інклюзивного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оптимальні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освітніми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потребами.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засновників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інклюзивного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А. Макаренко,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активно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використовував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педагогічній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Розкриття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педагогічна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працях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відомих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вчених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як: В.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Безпалько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Кларін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Монахова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Г.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Чошанова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Педагогічні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інклюзивного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розкрито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дослідженнях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Лормана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Дж.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Деппелер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Д.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Харві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співпраці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інклюзивному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висвітлено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працях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Мітчела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Бетті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229600" cy="1143000"/>
          </a:xfrm>
        </p:spPr>
        <p:txBody>
          <a:bodyPr>
            <a:normAutofit/>
          </a:bodyPr>
          <a:lstStyle/>
          <a:p>
            <a:r>
              <a:rPr lang="ru-RU" sz="2200" dirty="0" err="1"/>
              <a:t>Упровадження</a:t>
            </a:r>
            <a:r>
              <a:rPr lang="ru-RU" sz="2200" dirty="0"/>
              <a:t> </a:t>
            </a:r>
            <a:r>
              <a:rPr lang="ru-RU" sz="2200" dirty="0" err="1"/>
              <a:t>технологій</a:t>
            </a:r>
            <a:r>
              <a:rPr lang="ru-RU" sz="2200" dirty="0"/>
              <a:t> </a:t>
            </a:r>
            <a:r>
              <a:rPr lang="ru-RU" sz="2200" dirty="0" err="1"/>
              <a:t>інклюзивного</a:t>
            </a:r>
            <a:r>
              <a:rPr lang="ru-RU" sz="2200" dirty="0"/>
              <a:t> </a:t>
            </a:r>
            <a:r>
              <a:rPr lang="ru-RU" sz="2200" dirty="0" err="1"/>
              <a:t>навчання</a:t>
            </a:r>
            <a:r>
              <a:rPr lang="ru-RU" sz="2200" dirty="0"/>
              <a:t> </a:t>
            </a:r>
            <a:r>
              <a:rPr lang="ru-RU" sz="2200" dirty="0" err="1"/>
              <a:t>складається</a:t>
            </a:r>
            <a:r>
              <a:rPr lang="ru-RU" sz="2200" dirty="0"/>
              <a:t> з таких </a:t>
            </a:r>
            <a:r>
              <a:rPr lang="ru-RU" sz="2200" dirty="0" err="1"/>
              <a:t>етапів</a:t>
            </a:r>
            <a:r>
              <a:rPr lang="ru-RU" sz="220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виконавців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їхньої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координація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(МОНУ,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Академії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наук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шкіл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виконавців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науково-методичної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спеціалістам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контроль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упровадження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інклюзивних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коригування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врахування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специфіки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нозологій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потребами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інформаційного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3" y="5733256"/>
            <a:ext cx="2483768" cy="1124744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</TotalTime>
  <Words>1180</Words>
  <Application>Microsoft Office PowerPoint</Application>
  <PresentationFormat>Экран (4:3)</PresentationFormat>
  <Paragraphs>52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Творче використання прогресивних технологій навчання та сучасних прийомів педагогічної техніки в інклюзивному класі</vt:lpstr>
      <vt:lpstr>Слайд 2</vt:lpstr>
      <vt:lpstr>  УСІ ДІТИ Є ЦІННИМИ Й АКТИВНИМИ ЧЛЕНАМИ СУСПІЛЬСТВА </vt:lpstr>
      <vt:lpstr>Інклюзивний освітній заклад – це заклад освіти, який відкритий для навчання всіх дітей, незалежно від їхніх фізичних, інтелектуальних, соціальних, емоційних, мовних чи інших особливостей.  Цей заклад забезпечує: </vt:lpstr>
      <vt:lpstr>Основні принципи інклюзивної освіти:</vt:lpstr>
      <vt:lpstr>Командний підхід у навчанні та вихованні дітей, що передбачає залучення педагогів, батьків та спеціалістів</vt:lpstr>
      <vt:lpstr>Діяльність освітнього закладу можна назвати ефективною лише в тому випадку, коли кожен учень в ньому має змогу успішно навчатися. Сучасна школа має забезпечувати навчання всіх дітей на рівних умовах і високому якісному рівні. У такому ЗЗСО незадовільні навчальні досягнення окремого учня не пояснюються його особистою «нездатністю» чи «неспроможністю», зумовленими порушеннями розвитку  Оновлений освітній заклад має забезпечувати досягнення кожним школярем найвищих результатів (прийнятних для нього); найсприятливіші умови для посилення всіх аспектів учнівських досягнень і розвитку;  постійне вдосконалення педагогічної практики.  Головна характеристика ефективної діяльності школи – здатність задовольняти освітні потреби всіх дітей, тобто бути інклюзивною.</vt:lpstr>
      <vt:lpstr>Інклюзивна освітня технологізація — це процес оптимізації освітнього простору, трансформація його розбалансованості та активний вплив на розвиток освітніх систем шляхом використання технологій інклюзивного навчання</vt:lpstr>
      <vt:lpstr>Упровадження технологій інклюзивного навчання складається з таких етапів:</vt:lpstr>
      <vt:lpstr>Учитель, володіючи сучасними педагогічними технологіями, при постійній взаємодії з учнями, їхніми батьками, медичним працівником та шкільним психологом, повинен планувати й організовувати свою діяльність з урахуванням пріоритетів збереження та зміцнення здоров’я всіх суб’єктів освітнього процесу. У своїх працях видатний педагог В. Сухомлинський писав: «Досвід переконав нас у тому, що приблизно у 85% усіх учнів, що не встигають головна причина відставання у навчанні – поганий стан здоров’я, якесь нездужання або захворювання, найчастіше зовсім непомітне і таке, що можна вилікувати тільки спільними зусиллями матері, батька, лікаря та вчителя» На його думку, заклад освіти й учитель зокрема повинні брати активну участь у збереженні здоров’я школярів. Тому головною технологією має стати «здоров’язбережувальна», що об’єднує у собі всі напрями діяльності закладу загальної середньої освіти щодо формування, збереження та зміцнення здоров’я учнів.</vt:lpstr>
      <vt:lpstr>Слайд 11</vt:lpstr>
      <vt:lpstr>Слайд 12</vt:lpstr>
      <vt:lpstr>Однією з основних технологій інклюзивної освіти є формування навичок потрібних у житті, або соціальної компетенції (навичок взаємодії, взаємодопомоги, продуктивної діяльності і т. д.). Можна виділити 3 типи технологій, спрямованих на підвищення соціальної компетенції:  •пряме навчання соціальним навичкам; • формування соціальних навичок через наслідування; • організація групових видів активності, в тому числі і ігрових.</vt:lpstr>
      <vt:lpstr>Арт-технології передбачають формування інтелекту шляхом застосування засобів художньої творчості. Використання педагогічних технологій у початковій школі такого виду не передбачає застосування спеціальних освітніх програм. У дітей формуються навички сприйняття всіх жанрів мистецтва: театру, танцю, живопису, музики.</vt:lpstr>
      <vt:lpstr>Слайд 15</vt:lpstr>
      <vt:lpstr>Слайд 16</vt:lpstr>
      <vt:lpstr>Інклюзивна освіта в закладах загальної середньої освіти має відображати одну з головних демократичних ідей, яка в повній мірі розкрита у сучасній українській школі – всі учні є цінними й активними членами суспільства. Теоретичний аналіз потенціалу педагогічних технологій свідчить, що їх впровадження у роботу інклюзивних класів може значно підвищити ефективність навчально-виховного процесу, забезпечить його корекційну спрямованість, організацію активних видів пізнавальної діяльності дітей, оптимізує взаємодію і позитивні стосунки молодших школярів з їх однолітками. </vt:lpstr>
      <vt:lpstr>   Як часто доводиться чути від нашого брата учителя: “Нічого не вийде з цього учня, безнадійний він…” Хочеться сказати: не поспішайте з висновками – на вашій совісті дитина.                                                        В. Сухомлинський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 використання прогресивних технологій навчання та сучасних прийомів педагогічної техніки в інклюзивному класі</dc:title>
  <dc:creator>а</dc:creator>
  <cp:lastModifiedBy>а</cp:lastModifiedBy>
  <cp:revision>35</cp:revision>
  <dcterms:created xsi:type="dcterms:W3CDTF">2019-12-08T20:01:52Z</dcterms:created>
  <dcterms:modified xsi:type="dcterms:W3CDTF">2020-01-30T16:58:55Z</dcterms:modified>
</cp:coreProperties>
</file>