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6" r:id="rId21"/>
    <p:sldId id="275" r:id="rId22"/>
    <p:sldId id="277" r:id="rId23"/>
    <p:sldId id="278" r:id="rId24"/>
    <p:sldId id="279" r:id="rId25"/>
    <p:sldId id="280" r:id="rId2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21" autoAdjust="0"/>
    <p:restoredTop sz="94660"/>
  </p:normalViewPr>
  <p:slideViewPr>
    <p:cSldViewPr>
      <p:cViewPr varScale="1">
        <p:scale>
          <a:sx n="69" d="100"/>
          <a:sy n="69" d="100"/>
        </p:scale>
        <p:origin x="-14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09.02.2020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09.02.2020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09.02.2020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09.02.2020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09.02.2020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09.02.2020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09.02.2020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09.02.2020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09.02.2020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09.02.2020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09.02.2020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09.02.2020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548681"/>
            <a:ext cx="7772400" cy="5256584"/>
          </a:xfrm>
        </p:spPr>
        <p:txBody>
          <a:bodyPr>
            <a:normAutofit/>
          </a:bodyPr>
          <a:lstStyle/>
          <a:p>
            <a:pPr algn="ctr"/>
            <a:r>
              <a:rPr lang="uk-UA" sz="5300" dirty="0" smtClean="0">
                <a:solidFill>
                  <a:schemeClr val="tx1"/>
                </a:solidFill>
                <a:effectLst/>
              </a:rPr>
              <a:t>Зовнішньоекономічна </a:t>
            </a:r>
            <a:r>
              <a:rPr lang="uk-UA" sz="5300" dirty="0">
                <a:solidFill>
                  <a:schemeClr val="tx1"/>
                </a:solidFill>
                <a:effectLst/>
              </a:rPr>
              <a:t>діяльність як система господарських зв’язків українських підприємств</a:t>
            </a:r>
            <a:r>
              <a:rPr lang="uk-UA" dirty="0">
                <a:effectLst/>
              </a:rPr>
              <a:t/>
            </a:r>
            <a:br>
              <a:rPr lang="uk-UA" dirty="0">
                <a:effectLst/>
              </a:rPr>
            </a:b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1481251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uk-UA" dirty="0" smtClean="0"/>
              <a:t>Гарантування </a:t>
            </a:r>
            <a:r>
              <a:rPr lang="uk-UA" dirty="0"/>
              <a:t>довгострокової  міжнародної конкурентоспроможності та </a:t>
            </a:r>
            <a:r>
              <a:rPr lang="uk-UA" dirty="0" smtClean="0"/>
              <a:t>економічної </a:t>
            </a:r>
            <a:r>
              <a:rPr lang="uk-UA" dirty="0"/>
              <a:t>безпеки країни;</a:t>
            </a:r>
          </a:p>
          <a:p>
            <a:pPr lvl="0"/>
            <a:r>
              <a:rPr lang="uk-UA" dirty="0"/>
              <a:t>Максимізація випуску продукції через структурні вдосконалення;</a:t>
            </a:r>
          </a:p>
          <a:p>
            <a:pPr lvl="0"/>
            <a:r>
              <a:rPr lang="uk-UA" dirty="0"/>
              <a:t>Контроль за станом внутрішнього ринку через стимулювання його засобами зовнішньої конкуренції;</a:t>
            </a:r>
          </a:p>
          <a:p>
            <a:pPr lvl="0"/>
            <a:r>
              <a:rPr lang="uk-UA" dirty="0"/>
              <a:t>Збільшення зайнятості;</a:t>
            </a:r>
          </a:p>
          <a:p>
            <a:pPr lvl="0"/>
            <a:r>
              <a:rPr lang="uk-UA" dirty="0"/>
              <a:t>Поліпшення умов формування бюджету;</a:t>
            </a:r>
          </a:p>
          <a:p>
            <a:pPr lvl="0"/>
            <a:r>
              <a:rPr lang="uk-UA" dirty="0"/>
              <a:t>Оптимізація розподілу доходів в масштабах економіки.</a:t>
            </a:r>
          </a:p>
          <a:p>
            <a:endParaRPr lang="uk-UA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solidFill>
                  <a:schemeClr val="tx1"/>
                </a:solidFill>
              </a:rPr>
              <a:t>Завдання суб’єктів макрорівня</a:t>
            </a:r>
            <a:endParaRPr lang="uk-UA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31054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332656"/>
            <a:ext cx="8964488" cy="65253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22698150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uk-UA" dirty="0" smtClean="0"/>
              <a:t>Координація </a:t>
            </a:r>
            <a:r>
              <a:rPr lang="uk-UA" dirty="0"/>
              <a:t>діяльності країн-членів цих організацій;</a:t>
            </a:r>
          </a:p>
          <a:p>
            <a:pPr lvl="0"/>
            <a:r>
              <a:rPr lang="uk-UA" dirty="0"/>
              <a:t>Надання їм послуг, консультацій, фінансової допомоги;</a:t>
            </a:r>
          </a:p>
          <a:p>
            <a:pPr lvl="0"/>
            <a:r>
              <a:rPr lang="uk-UA" dirty="0"/>
              <a:t>Обговорення економічних та соціальних проблем глобального та міжгалузевого рівня;</a:t>
            </a:r>
          </a:p>
          <a:p>
            <a:pPr lvl="0"/>
            <a:r>
              <a:rPr lang="uk-UA" dirty="0"/>
              <a:t>Проведення досліджень та розробка рекомендацій стосовно їх вирішення. </a:t>
            </a:r>
          </a:p>
          <a:p>
            <a:endParaRPr lang="uk-UA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dirty="0">
                <a:solidFill>
                  <a:schemeClr val="tx1"/>
                </a:solidFill>
              </a:rPr>
              <a:t>Задачі суб’єктів </a:t>
            </a:r>
            <a:r>
              <a:rPr lang="uk-UA" dirty="0" smtClean="0">
                <a:solidFill>
                  <a:schemeClr val="tx1"/>
                </a:solidFill>
              </a:rPr>
              <a:t>міждержавного рівня:</a:t>
            </a:r>
            <a:endParaRPr lang="uk-UA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37698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sz="3600" dirty="0">
                <a:solidFill>
                  <a:schemeClr val="tx1"/>
                </a:solidFill>
                <a:effectLst/>
              </a:rPr>
              <a:t>Суб’єкти можна класифікувати за такими критеріями:</a:t>
            </a:r>
            <a:r>
              <a:rPr lang="uk-UA" dirty="0">
                <a:effectLst/>
              </a:rPr>
              <a:t/>
            </a:r>
            <a:br>
              <a:rPr lang="uk-UA" dirty="0">
                <a:effectLst/>
              </a:rPr>
            </a:br>
            <a:endParaRPr lang="uk-UA" dirty="0"/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124744"/>
            <a:ext cx="8424936" cy="57332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938227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539552" y="2708920"/>
            <a:ext cx="8229600" cy="1515624"/>
          </a:xfrm>
        </p:spPr>
        <p:txBody>
          <a:bodyPr>
            <a:normAutofit lnSpcReduction="10000"/>
          </a:bodyPr>
          <a:lstStyle/>
          <a:p>
            <a:pPr marL="109728" lvl="0" indent="0" algn="ctr">
              <a:buNone/>
            </a:pPr>
            <a:r>
              <a:rPr lang="uk-UA" sz="3200" b="1" dirty="0"/>
              <a:t>Основні способи співпраці національних та іноземних </a:t>
            </a:r>
            <a:endParaRPr lang="uk-UA" sz="3200" b="1" dirty="0" smtClean="0"/>
          </a:p>
          <a:p>
            <a:pPr marL="109728" lvl="0" indent="0" algn="ctr">
              <a:buNone/>
            </a:pPr>
            <a:r>
              <a:rPr lang="uk-UA" sz="3200" b="1" dirty="0" smtClean="0"/>
              <a:t>суб’єктів </a:t>
            </a:r>
            <a:r>
              <a:rPr lang="uk-UA" sz="3200" b="1" dirty="0"/>
              <a:t>ЗЕД.</a:t>
            </a:r>
            <a:endParaRPr lang="uk-UA" sz="32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>
                <a:solidFill>
                  <a:schemeClr val="tx1"/>
                </a:solidFill>
              </a:rPr>
              <a:t>Питання 2</a:t>
            </a:r>
            <a:endParaRPr lang="uk-UA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45948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772816"/>
            <a:ext cx="8352928" cy="43660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691680" y="678810"/>
            <a:ext cx="698477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b="1" dirty="0"/>
              <a:t>У- </a:t>
            </a:r>
            <a:r>
              <a:rPr lang="uk-UA" dirty="0"/>
              <a:t>національний господарюючий суб’єкт;</a:t>
            </a:r>
          </a:p>
          <a:p>
            <a:r>
              <a:rPr lang="uk-UA" b="1" dirty="0"/>
              <a:t>В</a:t>
            </a:r>
            <a:r>
              <a:rPr lang="uk-UA" dirty="0"/>
              <a:t> – його зарубіжний контрагент;</a:t>
            </a:r>
          </a:p>
          <a:p>
            <a:r>
              <a:rPr lang="uk-UA" b="1" dirty="0"/>
              <a:t>МГК</a:t>
            </a:r>
            <a:r>
              <a:rPr lang="uk-UA" dirty="0"/>
              <a:t> – міжнародний господарський контракт.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670929" y="678810"/>
            <a:ext cx="698477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b="1" dirty="0"/>
              <a:t>У- </a:t>
            </a:r>
            <a:r>
              <a:rPr lang="uk-UA" dirty="0"/>
              <a:t>національний господарюючий суб’єкт;</a:t>
            </a:r>
          </a:p>
          <a:p>
            <a:r>
              <a:rPr lang="uk-UA" b="1" dirty="0"/>
              <a:t>В</a:t>
            </a:r>
            <a:r>
              <a:rPr lang="uk-UA" dirty="0"/>
              <a:t> – його зарубіжний контрагент;</a:t>
            </a:r>
          </a:p>
          <a:p>
            <a:r>
              <a:rPr lang="uk-UA" b="1" dirty="0"/>
              <a:t>МГК</a:t>
            </a:r>
            <a:r>
              <a:rPr lang="uk-UA" dirty="0"/>
              <a:t> – міжнародний господарський контракт.</a:t>
            </a:r>
          </a:p>
        </p:txBody>
      </p:sp>
    </p:spTree>
    <p:extLst>
      <p:ext uri="{BB962C8B-B14F-4D97-AF65-F5344CB8AC3E}">
        <p14:creationId xmlns:p14="http://schemas.microsoft.com/office/powerpoint/2010/main" val="235599592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412776"/>
            <a:ext cx="8640960" cy="38884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4" name="Прямоугольник 23"/>
          <p:cNvSpPr/>
          <p:nvPr/>
        </p:nvSpPr>
        <p:spPr>
          <a:xfrm>
            <a:off x="971600" y="332656"/>
            <a:ext cx="784887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b="1" dirty="0"/>
              <a:t>У- </a:t>
            </a:r>
            <a:r>
              <a:rPr lang="uk-UA" dirty="0"/>
              <a:t>національний господарюючий суб’єкт;</a:t>
            </a:r>
          </a:p>
          <a:p>
            <a:r>
              <a:rPr lang="uk-UA" b="1" dirty="0"/>
              <a:t>В</a:t>
            </a:r>
            <a:r>
              <a:rPr lang="uk-UA" dirty="0"/>
              <a:t> – його зарубіжний контрагент;</a:t>
            </a:r>
          </a:p>
          <a:p>
            <a:r>
              <a:rPr lang="uk-UA" b="1" dirty="0"/>
              <a:t>МГК</a:t>
            </a:r>
            <a:r>
              <a:rPr lang="uk-UA" dirty="0"/>
              <a:t> – міжнародний господарський контракт.</a:t>
            </a:r>
          </a:p>
        </p:txBody>
      </p:sp>
    </p:spTree>
    <p:extLst>
      <p:ext uri="{BB962C8B-B14F-4D97-AF65-F5344CB8AC3E}">
        <p14:creationId xmlns:p14="http://schemas.microsoft.com/office/powerpoint/2010/main" val="2087626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556792"/>
            <a:ext cx="8352928" cy="41044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Овал 3"/>
          <p:cNvSpPr/>
          <p:nvPr/>
        </p:nvSpPr>
        <p:spPr>
          <a:xfrm>
            <a:off x="2254780" y="3140968"/>
            <a:ext cx="648072" cy="50405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>
                <a:solidFill>
                  <a:schemeClr val="tx1"/>
                </a:solidFill>
              </a:rPr>
              <a:t>У</a:t>
            </a:r>
          </a:p>
        </p:txBody>
      </p:sp>
      <p:sp>
        <p:nvSpPr>
          <p:cNvPr id="6" name="Овал 5"/>
          <p:cNvSpPr/>
          <p:nvPr/>
        </p:nvSpPr>
        <p:spPr>
          <a:xfrm>
            <a:off x="6156176" y="3153455"/>
            <a:ext cx="648072" cy="50405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solidFill>
                  <a:schemeClr val="tx1"/>
                </a:solidFill>
              </a:rPr>
              <a:t>В</a:t>
            </a:r>
            <a:endParaRPr lang="uk-UA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28467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300">
        <p14:pan dir="u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5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764704"/>
            <a:ext cx="8496944" cy="46805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711092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764704"/>
            <a:ext cx="8640960" cy="40911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4205863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980729"/>
            <a:ext cx="8229600" cy="3240360"/>
          </a:xfrm>
        </p:spPr>
        <p:txBody>
          <a:bodyPr/>
          <a:lstStyle/>
          <a:p>
            <a:pPr marL="109728" indent="0" algn="r">
              <a:buNone/>
            </a:pPr>
            <a:r>
              <a:rPr lang="uk-UA" sz="3200" i="1" dirty="0"/>
              <a:t>«Підприємець є каталізатором змін. Він ніколи не живе минулим,</a:t>
            </a:r>
            <a:endParaRPr lang="uk-UA" sz="3200" dirty="0"/>
          </a:p>
          <a:p>
            <a:pPr marL="109728" indent="0" algn="r">
              <a:buNone/>
            </a:pPr>
            <a:r>
              <a:rPr lang="uk-UA" sz="3200" i="1" dirty="0"/>
              <a:t> лише іноді — теперішнім і практично завжди — майбутнім</a:t>
            </a:r>
            <a:r>
              <a:rPr lang="uk-UA" sz="3200" i="1" dirty="0" smtClean="0"/>
              <a:t>»</a:t>
            </a:r>
          </a:p>
          <a:p>
            <a:pPr marL="109728" indent="0" algn="r">
              <a:buNone/>
            </a:pPr>
            <a:r>
              <a:rPr lang="uk-UA" i="1" dirty="0" smtClean="0"/>
              <a:t> </a:t>
            </a:r>
            <a:endParaRPr lang="uk-UA" dirty="0"/>
          </a:p>
          <a:p>
            <a:pPr algn="r"/>
            <a:r>
              <a:rPr lang="uk-UA" i="1" dirty="0"/>
              <a:t>(Майкл Є. </a:t>
            </a:r>
            <a:r>
              <a:rPr lang="uk-UA" i="1" dirty="0" err="1"/>
              <a:t>Гербер</a:t>
            </a:r>
            <a:r>
              <a:rPr lang="uk-UA" i="1" dirty="0"/>
              <a:t>)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39814770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539552" y="2708920"/>
            <a:ext cx="8229600" cy="1515624"/>
          </a:xfrm>
        </p:spPr>
        <p:txBody>
          <a:bodyPr>
            <a:normAutofit/>
          </a:bodyPr>
          <a:lstStyle/>
          <a:p>
            <a:pPr lvl="0"/>
            <a:r>
              <a:rPr lang="uk-UA" sz="3200" b="1" dirty="0"/>
              <a:t>Принципи здійснення ЗЕД в Україні.</a:t>
            </a:r>
            <a:endParaRPr lang="uk-UA" sz="32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>
                <a:solidFill>
                  <a:schemeClr val="tx1"/>
                </a:solidFill>
              </a:rPr>
              <a:t>Питання 3</a:t>
            </a:r>
            <a:endParaRPr lang="uk-UA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99962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476672"/>
            <a:ext cx="8136904" cy="60486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143764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95536" y="2708920"/>
            <a:ext cx="8373616" cy="1515624"/>
          </a:xfrm>
        </p:spPr>
        <p:txBody>
          <a:bodyPr>
            <a:normAutofit lnSpcReduction="10000"/>
          </a:bodyPr>
          <a:lstStyle/>
          <a:p>
            <a:pPr marL="109728" lvl="0" indent="0" algn="ctr">
              <a:buNone/>
            </a:pPr>
            <a:r>
              <a:rPr lang="uk-UA" sz="3200" b="1" dirty="0"/>
              <a:t>Основні напрямки розвитку зовнішньоекономічних зв’язків України</a:t>
            </a:r>
            <a:r>
              <a:rPr lang="uk-UA" sz="3200" b="1" dirty="0" smtClean="0"/>
              <a:t>.</a:t>
            </a:r>
            <a:endParaRPr lang="uk-UA" sz="32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>
                <a:solidFill>
                  <a:schemeClr val="tx1"/>
                </a:solidFill>
              </a:rPr>
              <a:t>Питання 4</a:t>
            </a:r>
            <a:endParaRPr lang="uk-UA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25828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Виділяють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етапи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розвитку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ЗЕД в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Україні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uk-UA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Перший (1918-1987  р.) -  радянські роки, зокрема , післявоєнні й, особливо, останні </a:t>
            </a:r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десятиліття </a:t>
            </a: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 перебудови. </a:t>
            </a:r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 algn="ctr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Зовнішньоекономічні 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зв'язки  колишнього  Радянського  Союзу  в  цей  період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розвивалися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по-різному: в роки холодної війни менш інтенсивно, а після подолання - більш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інтенсивно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Але в цілому обсяг зовнішньоторговельного обігу постійно збільшувався. Однак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 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середини  80-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 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років  темпи  росту  зовнішньоторговельного  обігу  Радянського  Союзу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почали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різко падати. </a:t>
            </a:r>
          </a:p>
        </p:txBody>
      </p:sp>
    </p:spTree>
    <p:extLst>
      <p:ext uri="{BB962C8B-B14F-4D97-AF65-F5344CB8AC3E}">
        <p14:creationId xmlns:p14="http://schemas.microsoft.com/office/powerpoint/2010/main" val="37471494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332656"/>
            <a:ext cx="8291264" cy="6141296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uk-UA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Другий етап (1987-1991 р.) - роки перебудови економіки</a:t>
            </a:r>
            <a:r>
              <a:rPr lang="uk-UA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uk-UA" sz="2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Цей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етап характеризувався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ліквідацією 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державної  монополії  на  зовнішню  торгівлю  й  зміною  принципів  організації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керування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ЗЕД. У цей період вирішуються два основні завдання: </a:t>
            </a:r>
          </a:p>
          <a:p>
            <a:pPr marL="0" indent="0" algn="just"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розширення  прав  міністерств  і  відомств,  об'єднань  і  підприємств  по  виходу  на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зовнішній 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ринок,  установленню  прямих  зв'язків,  розвитку  виробничої  й  науково-технічної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кооперації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 algn="just"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подальше вдосконалення державного регулювання ЗЕД. </a:t>
            </a:r>
          </a:p>
          <a:p>
            <a:pPr marL="0" indent="0" algn="just"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 даному  етапі  був  прийнятий  ряд  важливих  урядових  постанов,  спрямованих  на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вирішення 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зазначених  завдань.  Велика  увага  приділяється 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перебудові зовнішньоторговельного 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апарата  на  рівні  підприємств,  регіонів  і  України  в  цілому. </a:t>
            </a:r>
          </a:p>
          <a:p>
            <a:pPr marL="0" indent="0" algn="just"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Складається  нова  система  державного  регулювання  ЗЕД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8887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88640"/>
            <a:ext cx="8219256" cy="6480720"/>
          </a:xfrm>
        </p:spPr>
        <p:txBody>
          <a:bodyPr>
            <a:normAutofit fontScale="47500" lnSpcReduction="20000"/>
          </a:bodyPr>
          <a:lstStyle/>
          <a:p>
            <a:pPr marL="0" indent="0" algn="ctr">
              <a:buNone/>
            </a:pPr>
            <a:r>
              <a:rPr lang="uk-UA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Третій етап (1991 р. і до теперішнього часу). Період реформування й розвитку ЗЕД і її </a:t>
            </a:r>
          </a:p>
          <a:p>
            <a:pPr marL="0" indent="0" algn="ctr">
              <a:buNone/>
            </a:pPr>
            <a:r>
              <a:rPr lang="uk-UA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керування в Україні як суверенній державі.</a:t>
            </a:r>
            <a:r>
              <a:rPr lang="uk-UA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uk-UA" sz="6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uk-UA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uk-UA" sz="4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Вступ  країни  на  шлях  самостійного  розвитку  зажадало  вироблення  нової  концепції </a:t>
            </a:r>
            <a:r>
              <a:rPr lang="uk-UA" sz="4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ЗЕЗ </a:t>
            </a:r>
            <a:r>
              <a:rPr lang="uk-UA" sz="4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із </a:t>
            </a:r>
            <a:r>
              <a:rPr lang="uk-UA" sz="4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урахуванням проведення Україною самостійної зовнішньоекономічної політики. </a:t>
            </a:r>
          </a:p>
          <a:p>
            <a:pPr marL="0" indent="0" algn="just">
              <a:buNone/>
            </a:pPr>
            <a:r>
              <a:rPr lang="uk-UA" sz="4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Суть прийнятої концепції розвитку ЗЕД складалася: </a:t>
            </a:r>
          </a:p>
          <a:p>
            <a:pPr marL="0" indent="0" algn="just">
              <a:buNone/>
            </a:pPr>
            <a:r>
              <a:rPr lang="uk-UA" sz="4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у розвитку активного співробітництва із країнами далекого зарубіжжя, входженні в </a:t>
            </a:r>
            <a:r>
              <a:rPr lang="uk-UA" sz="4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світовий </a:t>
            </a:r>
            <a:r>
              <a:rPr lang="uk-UA" sz="4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інтеграційний процес; </a:t>
            </a:r>
          </a:p>
          <a:p>
            <a:pPr marL="0" indent="0" algn="just">
              <a:buNone/>
            </a:pPr>
            <a:r>
              <a:rPr lang="uk-UA" sz="4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 в  удосконалення  й  подальшому  розвитку  економічних  </a:t>
            </a:r>
            <a:r>
              <a:rPr lang="uk-UA" sz="4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зв'язків</a:t>
            </a:r>
            <a:r>
              <a:rPr lang="uk-UA" sz="4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із  країнами </a:t>
            </a:r>
          </a:p>
          <a:p>
            <a:pPr marL="0" indent="0" algn="just">
              <a:buNone/>
            </a:pPr>
            <a:r>
              <a:rPr lang="uk-UA" sz="4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ближнього зарубіжжя, переході їх на ринкові відносини. </a:t>
            </a:r>
          </a:p>
          <a:p>
            <a:pPr marL="0" indent="0" algn="just">
              <a:buNone/>
            </a:pPr>
            <a:r>
              <a:rPr lang="uk-UA" sz="4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даному етапі ЗЕД надається ще більше значення. Вона розглядається не тільки як </a:t>
            </a:r>
            <a:r>
              <a:rPr lang="uk-UA" sz="4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складова  </a:t>
            </a:r>
            <a:r>
              <a:rPr lang="uk-UA" sz="4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частина  господарської  діяльності  підприємства,  але  й  як  важливий  фактор </a:t>
            </a:r>
            <a:r>
              <a:rPr lang="uk-UA" sz="4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економічного  </a:t>
            </a:r>
            <a:r>
              <a:rPr lang="uk-UA" sz="4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росту,  створення  передумов  більш  інтенсивного  розвитку </a:t>
            </a:r>
            <a:r>
              <a:rPr lang="uk-UA" sz="4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інтеграційних </a:t>
            </a:r>
            <a:r>
              <a:rPr lang="uk-UA" sz="4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процесів </a:t>
            </a:r>
            <a:r>
              <a:rPr lang="uk-UA" sz="4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мікрорівні. За цей період значно збільшилося число суб'єктів, що здійснюють </a:t>
            </a:r>
            <a:r>
              <a:rPr lang="uk-UA" sz="4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ЗЕД</a:t>
            </a:r>
            <a:r>
              <a:rPr lang="uk-UA" sz="4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 зріс  обсяг  зовнішньоторговельного  обігу,  розширилася  географія </a:t>
            </a:r>
            <a:r>
              <a:rPr lang="uk-UA" sz="4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зовнішньоекономічних </a:t>
            </a:r>
            <a:r>
              <a:rPr lang="uk-UA" sz="4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зв'язків. </a:t>
            </a:r>
          </a:p>
        </p:txBody>
      </p:sp>
    </p:spTree>
    <p:extLst>
      <p:ext uri="{BB962C8B-B14F-4D97-AF65-F5344CB8AC3E}">
        <p14:creationId xmlns:p14="http://schemas.microsoft.com/office/powerpoint/2010/main" val="9759689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uk-UA" dirty="0" smtClean="0"/>
              <a:t>розглянути </a:t>
            </a:r>
            <a:r>
              <a:rPr lang="uk-UA" dirty="0"/>
              <a:t>об’єкти та суб’єкти зовнішньоекономічної діяльності; </a:t>
            </a:r>
            <a:endParaRPr lang="uk-UA" dirty="0" smtClean="0"/>
          </a:p>
          <a:p>
            <a:endParaRPr lang="uk-UA" dirty="0" smtClean="0"/>
          </a:p>
          <a:p>
            <a:r>
              <a:rPr lang="uk-UA" dirty="0" smtClean="0"/>
              <a:t>ознайомитись </a:t>
            </a:r>
            <a:r>
              <a:rPr lang="uk-UA" dirty="0"/>
              <a:t>зі способами співпраці національних та іноземних суб’єктів ЗЕД; </a:t>
            </a:r>
            <a:endParaRPr lang="uk-UA" dirty="0" smtClean="0"/>
          </a:p>
          <a:p>
            <a:endParaRPr lang="uk-UA" dirty="0" smtClean="0"/>
          </a:p>
          <a:p>
            <a:r>
              <a:rPr lang="uk-UA" dirty="0" smtClean="0"/>
              <a:t>закріпити </a:t>
            </a:r>
            <a:r>
              <a:rPr lang="uk-UA" dirty="0"/>
              <a:t>знання щодо принципів здійснення ЗЕД в Україні; </a:t>
            </a:r>
            <a:endParaRPr lang="uk-UA" dirty="0" smtClean="0"/>
          </a:p>
          <a:p>
            <a:endParaRPr lang="uk-UA" dirty="0" smtClean="0"/>
          </a:p>
          <a:p>
            <a:r>
              <a:rPr lang="uk-UA" dirty="0" smtClean="0"/>
              <a:t>виявити </a:t>
            </a:r>
            <a:r>
              <a:rPr lang="uk-UA" dirty="0"/>
              <a:t>основні напрямки розвитку зовнішньоекономічних зв’язків України. </a:t>
            </a:r>
          </a:p>
          <a:p>
            <a:endParaRPr lang="uk-UA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>
                <a:solidFill>
                  <a:schemeClr val="tx1"/>
                </a:solidFill>
              </a:rPr>
              <a:t>Мета вивчення теми: </a:t>
            </a:r>
          </a:p>
        </p:txBody>
      </p:sp>
    </p:spTree>
    <p:extLst>
      <p:ext uri="{BB962C8B-B14F-4D97-AF65-F5344CB8AC3E}">
        <p14:creationId xmlns:p14="http://schemas.microsoft.com/office/powerpoint/2010/main" val="200494786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026563"/>
          </a:xfrm>
        </p:spPr>
        <p:txBody>
          <a:bodyPr/>
          <a:lstStyle/>
          <a:p>
            <a:pPr lvl="0"/>
            <a:r>
              <a:rPr lang="uk-UA" dirty="0" smtClean="0"/>
              <a:t>1. Поняття </a:t>
            </a:r>
            <a:r>
              <a:rPr lang="uk-UA" dirty="0"/>
              <a:t>об’єкту ЗЕД та суб’єкту ЗЕД. Класифікація суб’єктів ЗЕД. </a:t>
            </a:r>
            <a:endParaRPr lang="uk-UA" dirty="0" smtClean="0"/>
          </a:p>
          <a:p>
            <a:pPr lvl="0"/>
            <a:endParaRPr lang="uk-UA" dirty="0"/>
          </a:p>
          <a:p>
            <a:pPr lvl="0"/>
            <a:r>
              <a:rPr lang="uk-UA" dirty="0" smtClean="0"/>
              <a:t>2. Основні </a:t>
            </a:r>
            <a:r>
              <a:rPr lang="uk-UA" dirty="0"/>
              <a:t>способи співпраці національних та іноземних суб’єктів ЗЕД</a:t>
            </a:r>
            <a:r>
              <a:rPr lang="uk-UA" dirty="0" smtClean="0"/>
              <a:t>.</a:t>
            </a:r>
          </a:p>
          <a:p>
            <a:pPr lvl="0"/>
            <a:endParaRPr lang="uk-UA" dirty="0"/>
          </a:p>
          <a:p>
            <a:pPr lvl="0"/>
            <a:r>
              <a:rPr lang="uk-UA" dirty="0" smtClean="0"/>
              <a:t>3. Принципи </a:t>
            </a:r>
            <a:r>
              <a:rPr lang="uk-UA" dirty="0"/>
              <a:t>здійснення ЗЕД в Україні</a:t>
            </a:r>
            <a:r>
              <a:rPr lang="uk-UA" dirty="0" smtClean="0"/>
              <a:t>.</a:t>
            </a:r>
          </a:p>
          <a:p>
            <a:pPr lvl="0"/>
            <a:endParaRPr lang="uk-UA" dirty="0"/>
          </a:p>
          <a:p>
            <a:pPr lvl="0"/>
            <a:r>
              <a:rPr lang="uk-UA" dirty="0" smtClean="0"/>
              <a:t>4. Основні </a:t>
            </a:r>
            <a:r>
              <a:rPr lang="uk-UA" dirty="0"/>
              <a:t>напрямки розвитку зовнішньоекономічних зв’язків України.</a:t>
            </a:r>
          </a:p>
          <a:p>
            <a:endParaRPr lang="uk-UA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dirty="0">
                <a:solidFill>
                  <a:schemeClr val="tx1"/>
                </a:solidFill>
              </a:rPr>
              <a:t>План.</a:t>
            </a:r>
            <a:br>
              <a:rPr lang="uk-UA" dirty="0">
                <a:solidFill>
                  <a:schemeClr val="tx1"/>
                </a:solidFill>
              </a:rPr>
            </a:br>
            <a:endParaRPr lang="uk-UA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35301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539552" y="2708920"/>
            <a:ext cx="8229600" cy="1515624"/>
          </a:xfrm>
        </p:spPr>
        <p:txBody>
          <a:bodyPr>
            <a:normAutofit lnSpcReduction="10000"/>
          </a:bodyPr>
          <a:lstStyle/>
          <a:p>
            <a:pPr marL="109728" indent="0" algn="ctr">
              <a:buNone/>
            </a:pPr>
            <a:r>
              <a:rPr lang="uk-UA" sz="3200" b="1" dirty="0"/>
              <a:t>Поняття об’єкту ЗЕД та суб’єкту ЗЕД. Класифікація суб’єктів ЗЕД. </a:t>
            </a:r>
            <a:endParaRPr lang="uk-UA" sz="3200" dirty="0"/>
          </a:p>
          <a:p>
            <a:pPr marL="109728" indent="0">
              <a:buNone/>
            </a:pPr>
            <a:r>
              <a:rPr lang="uk-UA" dirty="0"/>
              <a:t>	</a:t>
            </a:r>
            <a:endParaRPr lang="uk-UA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>
                <a:solidFill>
                  <a:schemeClr val="tx1"/>
                </a:solidFill>
              </a:rPr>
              <a:t>Питання 1</a:t>
            </a:r>
            <a:endParaRPr lang="uk-UA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1321931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904656"/>
          </a:xfrm>
        </p:spPr>
        <p:txBody>
          <a:bodyPr>
            <a:normAutofit/>
          </a:bodyPr>
          <a:lstStyle/>
          <a:p>
            <a:r>
              <a:rPr lang="uk-UA" dirty="0"/>
              <a:t>	</a:t>
            </a:r>
            <a:r>
              <a:rPr lang="uk-UA" b="1" i="1" dirty="0"/>
              <a:t>Об’єктом ЗЕД</a:t>
            </a:r>
            <a:r>
              <a:rPr lang="uk-UA" b="1" dirty="0"/>
              <a:t> </a:t>
            </a:r>
            <a:r>
              <a:rPr lang="uk-UA" dirty="0"/>
              <a:t>є процеси обміну товарами, результатами творчої діяльності та інші види ЗЕД, відповідно до чинного законодавства країни</a:t>
            </a:r>
            <a:r>
              <a:rPr lang="uk-UA" dirty="0" smtClean="0"/>
              <a:t>.</a:t>
            </a:r>
          </a:p>
          <a:p>
            <a:endParaRPr lang="uk-UA" dirty="0" smtClean="0"/>
          </a:p>
          <a:p>
            <a:endParaRPr lang="uk-UA" dirty="0"/>
          </a:p>
          <a:p>
            <a:r>
              <a:rPr lang="uk-UA" b="1" i="1" dirty="0"/>
              <a:t>Суб’єкти ЗЕД </a:t>
            </a:r>
            <a:r>
              <a:rPr lang="uk-UA" dirty="0"/>
              <a:t>– це суб’єкти господарської діяльності, що належать до різних форм власності, самостійно здійснюючи зовнішньоекономічні операції з закордонними партнерами.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5578603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60648"/>
            <a:ext cx="9073008" cy="64807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7534244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544616"/>
          </a:xfrm>
        </p:spPr>
        <p:txBody>
          <a:bodyPr>
            <a:normAutofit/>
          </a:bodyPr>
          <a:lstStyle/>
          <a:p>
            <a:pPr lvl="0"/>
            <a:r>
              <a:rPr lang="uk-UA" dirty="0" smtClean="0"/>
              <a:t>Максимізація </a:t>
            </a:r>
            <a:r>
              <a:rPr lang="uk-UA" dirty="0"/>
              <a:t>індивідуального прибутку;</a:t>
            </a:r>
          </a:p>
          <a:p>
            <a:pPr lvl="0"/>
            <a:r>
              <a:rPr lang="uk-UA" dirty="0"/>
              <a:t>Розширення свого виробництва;</a:t>
            </a:r>
          </a:p>
          <a:p>
            <a:pPr lvl="0"/>
            <a:r>
              <a:rPr lang="uk-UA" dirty="0"/>
              <a:t>Розширення ринків збуту завдяки проникненню в господарську сферу зарубіжних країн;</a:t>
            </a:r>
          </a:p>
          <a:p>
            <a:pPr lvl="0"/>
            <a:r>
              <a:rPr lang="uk-UA" dirty="0"/>
              <a:t>Підвищення ефективності свого виробництва через наближення до іноземного споживача;</a:t>
            </a:r>
          </a:p>
          <a:p>
            <a:pPr lvl="0"/>
            <a:r>
              <a:rPr lang="uk-UA" dirty="0"/>
              <a:t>Подолання інституційних, тарифних та нетарифних перешкод;</a:t>
            </a:r>
          </a:p>
          <a:p>
            <a:pPr lvl="0"/>
            <a:r>
              <a:rPr lang="uk-UA" dirty="0"/>
              <a:t>Розв’язання проблем, пов’язаних з нестабільністю міжнародних цін.</a:t>
            </a:r>
          </a:p>
          <a:p>
            <a:endParaRPr lang="uk-UA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>
                <a:solidFill>
                  <a:schemeClr val="tx1"/>
                </a:solidFill>
              </a:rPr>
              <a:t>Спільні цілі суб’єктів </a:t>
            </a:r>
            <a:r>
              <a:rPr lang="uk-UA" dirty="0" err="1" smtClean="0">
                <a:solidFill>
                  <a:schemeClr val="tx1"/>
                </a:solidFill>
              </a:rPr>
              <a:t>мікрорівня</a:t>
            </a:r>
            <a:endParaRPr lang="uk-UA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35537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620688"/>
            <a:ext cx="8424936" cy="55446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749284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42</TotalTime>
  <Words>688</Words>
  <Application>Microsoft Office PowerPoint</Application>
  <PresentationFormat>Экран (4:3)</PresentationFormat>
  <Paragraphs>84</Paragraphs>
  <Slides>25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Открытая</vt:lpstr>
      <vt:lpstr>Зовнішньоекономічна діяльність як система господарських зв’язків українських підприємств </vt:lpstr>
      <vt:lpstr>Презентация PowerPoint</vt:lpstr>
      <vt:lpstr>Мета вивчення теми: </vt:lpstr>
      <vt:lpstr>План. </vt:lpstr>
      <vt:lpstr>Питання 1</vt:lpstr>
      <vt:lpstr>Презентация PowerPoint</vt:lpstr>
      <vt:lpstr>Презентация PowerPoint</vt:lpstr>
      <vt:lpstr>Спільні цілі суб’єктів мікрорівня</vt:lpstr>
      <vt:lpstr>Презентация PowerPoint</vt:lpstr>
      <vt:lpstr>Завдання суб’єктів макрорівня</vt:lpstr>
      <vt:lpstr>Презентация PowerPoint</vt:lpstr>
      <vt:lpstr>Задачі суб’єктів міждержавного рівня:</vt:lpstr>
      <vt:lpstr>Суб’єкти можна класифікувати за такими критеріями: </vt:lpstr>
      <vt:lpstr>Питання 2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Питання 3</vt:lpstr>
      <vt:lpstr>Презентация PowerPoint</vt:lpstr>
      <vt:lpstr>Питання 4</vt:lpstr>
      <vt:lpstr>Виділяють 3 етапи розвитку  ЗЕД в Україні 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Зовнішньоекономічна діяльність як система господарських зв’язків українських підприємств </dc:title>
  <dc:creator>Наташа</dc:creator>
  <cp:lastModifiedBy>Наташа</cp:lastModifiedBy>
  <cp:revision>15</cp:revision>
  <dcterms:created xsi:type="dcterms:W3CDTF">2020-02-09T09:06:08Z</dcterms:created>
  <dcterms:modified xsi:type="dcterms:W3CDTF">2020-02-09T09:54:59Z</dcterms:modified>
</cp:coreProperties>
</file>