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7F284C5-2F3B-4B7D-986B-4E1E39AB8214}">
          <p14:sldIdLst>
            <p14:sldId id="256"/>
            <p14:sldId id="257"/>
            <p14:sldId id="258"/>
            <p14:sldId id="259"/>
            <p14:sldId id="260"/>
            <p14:sldId id="264"/>
          </p14:sldIdLst>
        </p14:section>
        <p14:section name="Раздел без заголовка" id="{71496324-8053-45C3-8597-04F6E7D922EF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68" autoAdjust="0"/>
  </p:normalViewPr>
  <p:slideViewPr>
    <p:cSldViewPr snapToGrid="0">
      <p:cViewPr varScale="1">
        <p:scale>
          <a:sx n="79" d="100"/>
          <a:sy n="79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1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744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139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384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4046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110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82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106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06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78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3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8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848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170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859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176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D9A0-0FC3-4495-BDBD-5507D6DCBB3C}" type="datetimeFigureOut">
              <a:rPr lang="ru-RU" smtClean="0"/>
              <a:t>04.10.2024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F1679A-3F4C-46F9-8047-F057EE76CA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78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E03F2A-FCC3-4CF2-80C0-FEA06EFDE1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755375"/>
            <a:ext cx="8915399" cy="1510748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навчальної дисципліни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E620043-5B45-4221-8F16-DA7CA122E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2464905"/>
            <a:ext cx="8015839" cy="2168055"/>
          </a:xfrm>
        </p:spPr>
        <p:txBody>
          <a:bodyPr>
            <a:noAutofit/>
          </a:bodyPr>
          <a:lstStyle/>
          <a:p>
            <a:r>
              <a:rPr lang="uk-UA" sz="4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«Соціальний маркетинг»</a:t>
            </a:r>
            <a:endParaRPr lang="ru-RU" sz="4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760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8A249-7F10-48B7-BF14-EB6A2968F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764" y="365125"/>
            <a:ext cx="9356035" cy="5065291"/>
          </a:xfrm>
        </p:spPr>
        <p:txBody>
          <a:bodyPr>
            <a:normAutofit fontScale="90000"/>
          </a:bodyPr>
          <a:lstStyle/>
          <a:p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Поняття та історія впровадження соціального маркетингу.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Моделі соціального маркетингу.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Специфіка реалізації кампаній соціального маркетингу.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Теоретичні моделі соціального маркетингу.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347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FA8ED-525A-4729-91B4-D814C5C03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9104" y="365124"/>
            <a:ext cx="9574696" cy="6072998"/>
          </a:xfrm>
        </p:spPr>
        <p:txBody>
          <a:bodyPr>
            <a:no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 1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1969 – маркетинг розглядався як вид </a:t>
            </a: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 діяльності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дозволяла компаніям забезпечувати споживачів товарами та послугами з метою максимізації прибутку.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1969 –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Ф.Котлер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С.Леві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зазначили, що маркетинг виходить за межі простого продажу, виконуючи соціальну функцію та транслюючи образи та зразки дій в суспільстві. Сфера дії – формування нових трансакцій.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Дискусія – чи дійсно маркетинг це продаж-купівля, чи його сфера діяльності є ширшою.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1971 –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Ф.Котлер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Дж.Золтман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зазначили, що в разі використання маркетингових технологій задля реалізації суспільно значущих цілей він трансформується на соціальний маркетинг.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Інституціоналізація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тому ж році, сумісна стаття «Соціальний маркетинг: підхід до планованих соціальних змін».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079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585CBA-434A-4F69-A7F7-F32FC168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9470" y="365125"/>
            <a:ext cx="9634330" cy="6025736"/>
          </a:xfrm>
        </p:spPr>
        <p:txBody>
          <a:bodyPr>
            <a:normAutofit fontScale="90000"/>
          </a:bodyPr>
          <a:lstStyle/>
          <a:p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 у США: національна програма освіти, програма розвитку донорства, програма за безпеку водіїв (використання пасів безпеки),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антитютюнова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кампанія, кампанія з популяризації регулярних медичних 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обстежувань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(зокрема жінок проти раку грудей).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 приклади: 1967 – Індія, популяризація контрацепції; Австралія (1988) – проти раку шкіри; 1978 – Гондурас, кампанія по боротьбі із смертністю новонароджених від діареї; 1981 – Бразилія, годування дітей груддю; 1987 – Швейцарія, проти розповсюдження СНІДу; 19997 – Танзанія, проти розповсюдження малярії; Африка/Азія – права дітей та жінок (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Юнісеф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Азія – корупція (Світовий Банк)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Новітні напрями діяльності: ведення здорового способу життя, донорство органів, захист та збереження природних ресурсів, придбання «зелених» товарів, енергозбереження.</a:t>
            </a:r>
            <a:br>
              <a:rPr lang="ru-RU" dirty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871868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B0DD8-DAF9-4F43-8BF6-39693533E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9834" y="365124"/>
            <a:ext cx="9693965" cy="6244397"/>
          </a:xfrm>
        </p:spPr>
        <p:txBody>
          <a:bodyPr>
            <a:normAutofit fontScale="90000"/>
          </a:bodyPr>
          <a:lstStyle/>
          <a:p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Моделі соціального маркетингу.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виробника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розповсюджена у країнах, що розвиваються із динамічним приватним сектором (програми мають місцеве значення). Недолік – цільова аудиторія співпадає з категорією покупців товару/послуги.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(донорська підтримка, 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governmental organizations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Переваги – може охопити ширші прошарки населення. 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product social marketing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впровадження змін, що не супроводжуються продажом конкретної продукції. Приклади: кампанії проти паління/домашнього насильства/корупції/розповсюдження ВІЛ/СНІД.</a:t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NetMark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Project</a:t>
            </a:r>
            <a:r>
              <a:rPr lang="uk-U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(1999)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включає залучення в якості партнерів міжнародних комерційних та некомерційних організацій, співпраця з урядом (</a:t>
            </a:r>
            <a:r>
              <a:rPr lang="uk-UA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Б.Гейтс</a:t>
            </a:r>
            <a:r>
              <a:rPr lang="uk-UA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підтримка). Приклад: кампанія проти малярії в Африці.</a:t>
            </a:r>
            <a:br>
              <a:rPr lang="ru-RU" dirty="0"/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413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65125"/>
            <a:ext cx="9753600" cy="5494499"/>
          </a:xfrm>
        </p:spPr>
        <p:txBody>
          <a:bodyPr>
            <a:normAutofit fontScale="90000"/>
          </a:bodyPr>
          <a:lstStyle/>
          <a:p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Специфіка реалізації кампаній СМ.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П.Лазарсфельд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Р.Мертон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 умови успішності: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монополізація та відсутність контрпропаганди (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відверто не рекламують нездоровий спосіб життя, пияцтво та ін.);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каналізація (корекція вже існуючих звичок – пр. – продавець зубної пасти не має умовляти чистити зуби покупців);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доповнення (організація більш неформального спілкування між джерелом інформації та її споживачем. Приклад – продаж газет в кварталах).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Д.Веб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Wiebe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фактори успіху: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сила (спрямованість та інтенсивність зусиль з метою корекції поведінки);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спрямованість (як стимулювати мотивацію об’єкта впливу);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механізм (яким чином намір трансформується в дію);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конкурентність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– дистанція (оцінка споживачем зусиль, необхідних для досягнення бажаного ефекту).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СМ: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продукт (центральний продукт; очікуваний результат – він має бути вимірюваним). ? Як можна виміряти ? Як ставити цілі?;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– просування (реклама, бюджет, спосіб доведення інформації, складання плану, методика оцінки результатів);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–  місце (канали постачання, розташування, конкурентоздатність, кількість);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– витрати (матеріальні, енергетичні, фізичні).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9836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65AD41-FD00-404A-A32C-121DD71F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365125"/>
            <a:ext cx="9753600" cy="5494499"/>
          </a:xfrm>
        </p:spPr>
        <p:txBody>
          <a:bodyPr>
            <a:normAutofit/>
          </a:bodyPr>
          <a:lstStyle/>
          <a:p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37801" y="2756471"/>
            <a:ext cx="10342447" cy="5386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00200" y="107576"/>
            <a:ext cx="93322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Теоретичні моделі соціального маркетингу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типології, розробленої Е. 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Роджерсом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спосіб здійснення практик є проявом відношення споживача до товару/послуги та може бути описаний за допомогою стандартизованих п’яти типів: інновація, ранні прихильники, рання більшість, пізня більшість, запізнення.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Інновація проявляється досить невеликою часткою споживачів – 2,5%. Переважно це схильні до ризику, освічені особи, які для отримання інформації використовують множину джерел. Вони мобільні, мають комунікативні зв’язки поза межами локальної культури та легко сприймають нові та нестандартні ідеї і рішення.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Ранні прихильники (13,5%) – є респектабельною групою зі статусом вище за середній, що інтегрована в локальну культуру та представлена лідерами думок. Рання більшість (34%) представлена особами, які приймають зважені рішення. Вони є передостанньою групою, після якої слідує широке визнання товару або послуги, звертають увагу на думку оточуючих.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Пізня більшість (34%) приймає рішення під впливом оточуючих, вирішальним при здійсненні практики є зовнішній соціальний тиск (наприклад, відвідування ресторану японської кухні, навіть за умови того, що особа не є прихильником таких продуктів, як рис та риба).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Запізнення (16%) – останній сегмент осіб, що здійснюють покупки. Є традиційними, консервативними та підозріло відносяться до новацій. Їх джерелом інформації виступають родина, сусіди та друзі.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4527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2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3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4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5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ppt/theme/themeOverride6.xml><?xml version="1.0" encoding="utf-8"?>
<a:themeOverride xmlns:a="http://schemas.openxmlformats.org/drawingml/2006/main">
  <a:clrScheme name="Легкий дым">
    <a:dk1>
      <a:sysClr val="windowText" lastClr="000000"/>
    </a:dk1>
    <a:lt1>
      <a:sysClr val="window" lastClr="FFFFFF"/>
    </a:lt1>
    <a:dk2>
      <a:srgbClr val="766F54"/>
    </a:dk2>
    <a:lt2>
      <a:srgbClr val="E3EACF"/>
    </a:lt2>
    <a:accent1>
      <a:srgbClr val="A53010"/>
    </a:accent1>
    <a:accent2>
      <a:srgbClr val="DE7E18"/>
    </a:accent2>
    <a:accent3>
      <a:srgbClr val="9F8351"/>
    </a:accent3>
    <a:accent4>
      <a:srgbClr val="728653"/>
    </a:accent4>
    <a:accent5>
      <a:srgbClr val="92AA4C"/>
    </a:accent5>
    <a:accent6>
      <a:srgbClr val="6AAC91"/>
    </a:accent6>
    <a:hlink>
      <a:srgbClr val="FB4A18"/>
    </a:hlink>
    <a:folHlink>
      <a:srgbClr val="FB931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912</Words>
  <Application>Microsoft Office PowerPoint</Application>
  <PresentationFormat>Широкоэкранный</PresentationFormat>
  <Paragraphs>15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Легкий дым</vt:lpstr>
      <vt:lpstr>Вступ до навчальної дисципліни</vt:lpstr>
      <vt:lpstr> План. 1. Поняття та історія впровадження соціального маркетингу. 2. Моделі соціального маркетингу. 3. Специфіка реалізації кампаній соціального маркетингу. 4. Теоретичні моделі соціального маркетингу.  </vt:lpstr>
      <vt:lpstr>Питання 1 До 1969 – маркетинг розглядався як вид економічної діяльності, яка дозволяла компаніям забезпечувати споживачів товарами та послугами з метою максимізації прибутку. 1969 – Ф.Котлер и С.Леві зазначили, що маркетинг виходить за межі простого продажу, виконуючи соціальну функцію та транслюючи образи та зразки дій в суспільстві. Сфера дії – формування нових трансакцій.  Дискусія – чи дійсно маркетинг це продаж-купівля, чи його сфера діяльності є ширшою. 1971 – Ф.Котлер та Дж.Золтман зазначили, що в разі використання маркетингових технологій задля реалізації суспільно значущих цілей він трансформується на соціальний маркетинг. Інституціоналізація у тому ж році, сумісна стаття «Соціальний маркетинг: підхід до планованих соціальних змін».  </vt:lpstr>
      <vt:lpstr>Програми у США: національна програма освіти, програма розвитку донорства, програма за безпеку водіїв (використання пасів безпеки), антитютюнова кампанія, кампанія з популяризації регулярних медичних обстежувань (зокрема жінок проти раку грудей). Світові приклади: 1967 – Індія, популяризація контрацепції; Австралія (1988) – проти раку шкіри; 1978 – Гондурас, кампанія по боротьбі із смертністю новонароджених від діареї; 1981 – Бразилія, годування дітей груддю; 1987 – Швейцарія, проти розповсюдження СНІДу; 19997 – Танзанія, проти розповсюдження малярії; Африка/Азія – права дітей та жінок (Юнісеф); Азія – корупція (Світовий Банк) Новітні напрями діяльності: ведення здорового способу життя, донорство органів, захист та збереження природних ресурсів, придбання «зелених» товарів, енергозбереження. </vt:lpstr>
      <vt:lpstr>2. Моделі соціального маркетингу. Модель виробника - розповсюджена у країнах, що розвиваються із динамічним приватним сектором (програми мають місцеве значення). Недолік – цільова аудиторія співпадає з категорією покупців товару/послуги. NGO  model  – (донорська підтримка, Non-governmental organizations). Переваги – може охопити ширші прошарки населення.  Non product social marketing – впровадження змін, що не супроводжуються продажом конкретної продукції. Приклади: кампанії проти паління/домашнього насильства/корупції/розповсюдження ВІЛ/СНІД. NetMark Project (1999) – включає залучення в якості партнерів міжнародних комерційних та некомерційних організацій, співпраця з урядом (Б.Гейтс – підтримка). Приклад: кампанія проти малярії в Африці. </vt:lpstr>
      <vt:lpstr>3. Специфіка реалізації кампаній СМ. П.Лазарсфельд и Р.Мертон. 3 умови успішності: 1 – монополізація та відсутність контрпропаганди (пр: відверто не рекламують нездоровий спосіб життя, пияцтво та ін.); 2 – каналізація (корекція вже існуючих звичок – пр. – продавець зубної пасти не має умовляти чистити зуби покупців); 3 – доповнення (організація більш неформального спілкування між джерелом інформації та її споживачем. Приклад – продаж газет в кварталах). Д.Веб (D.Wiebe) – фактори успіху: 1 – сила (спрямованість та інтенсивність зусиль з метою корекції поведінки); 2 – спрямованість (як стимулювати мотивацію об’єкта впливу); 3 – механізм (яким чином намір трансформується в дію); 4 – конкурентність; 5 – дистанція (оцінка споживачем зусиль, необхідних для досягнення бажаного ефекту). Система планування СМ: 1 – продукт (центральний продукт; очікуваний результат – він має бути вимірюваним). ? Як можна виміряти ? Як ставити цілі?; 2 – просування (реклама, бюджет, спосіб доведення інформації, складання плану, методика оцінки результатів); 3 –  місце (канали постачання, розташування, конкурентоздатність, кількість); 4 – витрати (матеріальні, енергетичні, фізичні).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СОЦІАЛІЗАЦІЯ</dc:title>
  <dc:creator>user</dc:creator>
  <cp:lastModifiedBy>user</cp:lastModifiedBy>
  <cp:revision>8</cp:revision>
  <dcterms:created xsi:type="dcterms:W3CDTF">2020-09-04T19:13:21Z</dcterms:created>
  <dcterms:modified xsi:type="dcterms:W3CDTF">2024-10-04T09:23:50Z</dcterms:modified>
</cp:coreProperties>
</file>