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5" r:id="rId2"/>
    <p:sldId id="277" r:id="rId3"/>
    <p:sldId id="276" r:id="rId4"/>
    <p:sldId id="280" r:id="rId5"/>
    <p:sldId id="284" r:id="rId6"/>
    <p:sldId id="28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03" autoAdjust="0"/>
    <p:restoredTop sz="94590" autoAdjust="0"/>
  </p:normalViewPr>
  <p:slideViewPr>
    <p:cSldViewPr>
      <p:cViewPr varScale="1">
        <p:scale>
          <a:sx n="69" d="100"/>
          <a:sy n="69" d="100"/>
        </p:scale>
        <p:origin x="139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6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1A5DED0-90F1-4D17-804F-6956429E9FDC}" type="datetimeFigureOut">
              <a:rPr lang="ru-RU" smtClean="0"/>
              <a:pPr/>
              <a:t>14.12.2023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B726E0C-50F0-4A96-8EA9-B581798A8D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315416"/>
            <a:ext cx="8229600" cy="1584176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n-US" sz="2400" b="1" dirty="0" smtClean="0"/>
              <a:t/>
            </a:r>
            <a:br>
              <a:rPr lang="en-US" sz="2400" b="1" dirty="0" smtClean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400" b="1" dirty="0" smtClean="0"/>
              <a:t/>
            </a:r>
            <a:br>
              <a:rPr lang="uk-UA" sz="2400" b="1" dirty="0" smtClean="0"/>
            </a:br>
            <a:r>
              <a:rPr lang="uk-UA" sz="2400" b="1" dirty="0"/>
              <a:t/>
            </a:r>
            <a:br>
              <a:rPr lang="uk-UA" sz="2400" b="1" dirty="0"/>
            </a:br>
            <a:r>
              <a:rPr lang="uk-UA" sz="2700" b="1" dirty="0" smtClean="0"/>
              <a:t/>
            </a:r>
            <a:br>
              <a:rPr lang="uk-UA" sz="2700" b="1" dirty="0" smtClean="0"/>
            </a:br>
            <a:r>
              <a:rPr lang="uk-UA" sz="2700" b="1" dirty="0"/>
              <a:t/>
            </a:r>
            <a:br>
              <a:rPr lang="uk-UA" sz="2700" b="1" dirty="0"/>
            </a:br>
            <a:r>
              <a:rPr lang="uk-UA" sz="2700" b="1" dirty="0" smtClean="0"/>
              <a:t/>
            </a:r>
            <a:br>
              <a:rPr lang="uk-UA" sz="2700" b="1" dirty="0" smtClean="0"/>
            </a:br>
            <a:r>
              <a:rPr lang="uk-UA" sz="2700" b="1" dirty="0" smtClean="0"/>
              <a:t>Проблема людини та її </a:t>
            </a:r>
            <a:br>
              <a:rPr lang="uk-UA" sz="2700" b="1" dirty="0" smtClean="0"/>
            </a:br>
            <a:r>
              <a:rPr lang="uk-UA" sz="2700" b="1" dirty="0" smtClean="0"/>
              <a:t>світоглядно-методологічне значення</a:t>
            </a: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7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uk-UA" sz="2700" b="1" dirty="0" smtClean="0">
                <a:latin typeface="Times New Roman" pitchFamily="18" charset="0"/>
                <a:cs typeface="Times New Roman" pitchFamily="18" charset="0"/>
              </a:rPr>
              <a:t>Лекція </a:t>
            </a:r>
            <a:r>
              <a:rPr lang="uk-UA" sz="27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435280" cy="50405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План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1. Сутність людини. Єдність біологічного та соціального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2. Проблема життя і смерті в духовному досвіді людини</a:t>
            </a:r>
          </a:p>
          <a:p>
            <a:pPr marL="0" indent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3. Гуманістична раціональність і науково-технічна </a:t>
            </a: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революція</a:t>
            </a:r>
          </a:p>
          <a:p>
            <a:pPr marL="514350" indent="-514350" algn="just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71758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ru-RU" b="1" dirty="0" smtClean="0"/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юдина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ізнай самого себе! (Сократ) </a:t>
            </a:r>
          </a:p>
          <a:p>
            <a:pPr algn="just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</a:t>
            </a:r>
            <a:r>
              <a:rPr lang="uk-UA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космосу, мікрокосм 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(Демокрит, Г.С. Сковорода);</a:t>
            </a:r>
          </a:p>
          <a:p>
            <a:pPr algn="just"/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тілесна істота, наділена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розумом (Аристотель);</a:t>
            </a:r>
          </a:p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її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сутність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становить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атман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похідний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від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брахману (веданта);</a:t>
            </a:r>
            <a:endParaRPr lang="uk-UA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внутрішньо роздвоєна істота (Аврелій Августин);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«вільний та славетний майстер» власного я (Піко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дела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Мирандола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носій духу, розуму, загальнозначущої свідомості (Г.В.Ф. Гегель);</a:t>
            </a:r>
          </a:p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уттєво-тілесна істота (Л.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Фейрбах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ї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ї сутність складає «ансамбль суспільних відносин» (К. Маркс);</a:t>
            </a:r>
          </a:p>
          <a:p>
            <a:pPr algn="just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homo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symbolicus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істота, яка створює символи (Е.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Касирер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omo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faber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істота, яка перетворює зовнішній світ за допомогою інструментів (М.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Шелер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, Х.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Арендт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omo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ludens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істота, яка грає (Й. </a:t>
            </a:r>
            <a:r>
              <a:rPr lang="uk-UA" sz="3200" dirty="0" err="1" smtClean="0">
                <a:latin typeface="Times New Roman" pitchFamily="18" charset="0"/>
                <a:cs typeface="Times New Roman" pitchFamily="18" charset="0"/>
              </a:rPr>
              <a:t>Хейзинга</a:t>
            </a:r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uk-UA" sz="3200" dirty="0" smtClean="0">
                <a:latin typeface="Times New Roman" pitchFamily="18" charset="0"/>
                <a:cs typeface="Times New Roman" pitchFamily="18" charset="0"/>
              </a:rPr>
              <a:t>щось, що потрібно подолати (Ф. Ніцше)   </a:t>
            </a:r>
          </a:p>
          <a:p>
            <a:pPr marL="0" indent="0" algn="just">
              <a:buNone/>
            </a:pPr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uk-UA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marL="0" indent="0">
              <a:buNone/>
            </a:pPr>
            <a:endParaRPr lang="uk-UA" dirty="0"/>
          </a:p>
          <a:p>
            <a:endParaRPr lang="uk-UA" dirty="0" smtClean="0"/>
          </a:p>
          <a:p>
            <a:endParaRPr lang="uk-UA" dirty="0"/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5093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Соціальні ознаки людини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вміють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виготовляти і застосовувати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знаряддя праці;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знають найпростіші моральні заборони, протилежність добра і зла;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мають потреби, почуттєві сприйняття і розумові навички, що розвиваються історично;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можуть ані сформуватися, ані існувати поза суспільством;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свідомо-вольовий характер життєдіяльності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1953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dirty="0"/>
              <a:t>Проблема життя і смерті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рієнтація на релігію/міфологію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безсмертя душі;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винагорода/покарання у потойбічному світі;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ідмова у праві на смерть</a:t>
            </a:r>
          </a:p>
          <a:p>
            <a:pPr marL="0" indent="0" algn="ctr">
              <a:buNone/>
            </a:pP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рієнтація на філософію/науку  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вища гідність людини – зберігати мужність і стійкість у дотриманні власних ціннісних засад за будь-яких обставин (стоїцизм);  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безсмертя створює внесок людини до культури/прогресу людства;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визнання самоцінності людського життя 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(В. </a:t>
            </a:r>
            <a:r>
              <a:rPr lang="uk-UA" sz="2300" dirty="0" err="1" smtClean="0">
                <a:latin typeface="Times New Roman" pitchFamily="18" charset="0"/>
                <a:cs typeface="Times New Roman" pitchFamily="18" charset="0"/>
              </a:rPr>
              <a:t>Франкл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право на смерть допускається («</a:t>
            </a:r>
            <a:r>
              <a:rPr lang="uk-UA" sz="2300" dirty="0" err="1" smtClean="0">
                <a:latin typeface="Times New Roman" pitchFamily="18" charset="0"/>
                <a:cs typeface="Times New Roman" pitchFamily="18" charset="0"/>
              </a:rPr>
              <a:t>евтаназія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»);</a:t>
            </a:r>
          </a:p>
          <a:p>
            <a:pPr algn="just"/>
            <a:r>
              <a:rPr lang="uk-UA" sz="23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изнання історичної відносності ціннісних, смислових орієнтацій («</a:t>
            </a:r>
            <a:r>
              <a:rPr lang="uk-UA" sz="2300" dirty="0" err="1" smtClean="0">
                <a:latin typeface="Times New Roman" pitchFamily="18" charset="0"/>
                <a:cs typeface="Times New Roman" pitchFamily="18" charset="0"/>
              </a:rPr>
              <a:t>космізація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» і «роботизація» людства, виникнення </a:t>
            </a:r>
            <a:r>
              <a:rPr lang="uk-UA" sz="2300" dirty="0" err="1" smtClean="0">
                <a:latin typeface="Times New Roman" pitchFamily="18" charset="0"/>
                <a:cs typeface="Times New Roman" pitchFamily="18" charset="0"/>
              </a:rPr>
              <a:t>постгуманізму</a:t>
            </a:r>
            <a:r>
              <a:rPr lang="uk-UA" sz="23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uk-UA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endParaRPr lang="uk-UA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9750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/>
          <a:p>
            <a:pPr algn="ctr"/>
            <a:r>
              <a:rPr lang="uk-UA" i="1" dirty="0" smtClean="0"/>
              <a:t>Гуманістична раціональність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291264" cy="5256584"/>
          </a:xfrm>
        </p:spPr>
        <p:txBody>
          <a:bodyPr>
            <a:noAutofit/>
          </a:bodyPr>
          <a:lstStyle/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иникає як відповідь на вирішення проблем екології та забезпечення миру;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німає протиріччя між здоровим глуздом (раціональність індивідуального самозбереження) і розумом (має на увазі збереження всього людства);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творює світоглядно-методологічне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підгрунтя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 моделі сталого розвитку;</a:t>
            </a:r>
          </a:p>
          <a:p>
            <a:pPr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сполучається з етикою відповідальності (К.О. Апель, Г. </a:t>
            </a:r>
            <a:r>
              <a:rPr lang="uk-UA" sz="2200" dirty="0" err="1" smtClean="0">
                <a:latin typeface="Times New Roman" pitchFamily="18" charset="0"/>
                <a:cs typeface="Times New Roman" pitchFamily="18" charset="0"/>
              </a:rPr>
              <a:t>Йонас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/>
            <a:r>
              <a:rPr lang="uk-UA" sz="22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ошук відповіді на питання: «Чи не руйнівне це для людини? Чи потрібне, значуще, корисне це для неї»;</a:t>
            </a:r>
          </a:p>
          <a:p>
            <a:pPr algn="just"/>
            <a:r>
              <a:rPr lang="uk-UA" sz="2200" dirty="0" smtClean="0">
                <a:latin typeface="Times New Roman" pitchFamily="18" charset="0"/>
                <a:cs typeface="Times New Roman" pitchFamily="18" charset="0"/>
              </a:rPr>
              <a:t>«чини так, щоб ти завжди ставився до людства, як до мети і ніколи не ставився до нього лише як до засобу» (І. Кант)</a:t>
            </a:r>
          </a:p>
          <a:p>
            <a:pPr algn="just"/>
            <a:endParaRPr lang="uk-UA" sz="2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uk-UA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928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uk-UA" sz="6600" dirty="0" smtClean="0"/>
              <a:t>Дякую за увагу!</a:t>
            </a:r>
            <a:endParaRPr lang="ru-RU" sz="6600" dirty="0"/>
          </a:p>
        </p:txBody>
      </p:sp>
    </p:spTree>
    <p:extLst>
      <p:ext uri="{BB962C8B-B14F-4D97-AF65-F5344CB8AC3E}">
        <p14:creationId xmlns:p14="http://schemas.microsoft.com/office/powerpoint/2010/main" val="2614461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1435</TotalTime>
  <Words>415</Words>
  <Application>Microsoft Office PowerPoint</Application>
  <PresentationFormat>Экран (4:3)</PresentationFormat>
  <Paragraphs>51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Bookman Old Style</vt:lpstr>
      <vt:lpstr>Calibri</vt:lpstr>
      <vt:lpstr>Cambria</vt:lpstr>
      <vt:lpstr>Gill Sans MT</vt:lpstr>
      <vt:lpstr>Times New Roman</vt:lpstr>
      <vt:lpstr>Wingdings</vt:lpstr>
      <vt:lpstr>Wingdings 3</vt:lpstr>
      <vt:lpstr>Начальная</vt:lpstr>
      <vt:lpstr>              Проблема людини та її  світоглядно-методологічне значення Лекція 6 </vt:lpstr>
      <vt:lpstr> Людина</vt:lpstr>
      <vt:lpstr>Соціальні ознаки людини</vt:lpstr>
      <vt:lpstr>Проблема життя і смерті </vt:lpstr>
      <vt:lpstr>Гуманістична раціональність</vt:lpstr>
      <vt:lpstr>Дякую за увагу!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Соціально-управлінські технології запобігання та протидії корупції</dc:title>
  <dc:creator>userznu</dc:creator>
  <cp:lastModifiedBy>user</cp:lastModifiedBy>
  <cp:revision>151</cp:revision>
  <dcterms:created xsi:type="dcterms:W3CDTF">2017-10-25T11:02:45Z</dcterms:created>
  <dcterms:modified xsi:type="dcterms:W3CDTF">2023-12-14T13:27:27Z</dcterms:modified>
</cp:coreProperties>
</file>