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78" r:id="rId6"/>
    <p:sldId id="260" r:id="rId7"/>
    <p:sldId id="261" r:id="rId8"/>
    <p:sldId id="262" r:id="rId9"/>
    <p:sldId id="279" r:id="rId10"/>
    <p:sldId id="276" r:id="rId11"/>
    <p:sldId id="263" r:id="rId12"/>
    <p:sldId id="277" r:id="rId13"/>
    <p:sldId id="267" r:id="rId14"/>
    <p:sldId id="275" r:id="rId15"/>
    <p:sldId id="268" r:id="rId16"/>
    <p:sldId id="264" r:id="rId17"/>
    <p:sldId id="265" r:id="rId18"/>
    <p:sldId id="266" r:id="rId19"/>
    <p:sldId id="269" r:id="rId20"/>
    <p:sldId id="270" r:id="rId21"/>
    <p:sldId id="271" r:id="rId22"/>
    <p:sldId id="272" r:id="rId23"/>
    <p:sldId id="273" r:id="rId24"/>
    <p:sldId id="280" r:id="rId25"/>
    <p:sldId id="281" r:id="rId26"/>
    <p:sldId id="274" r:id="rId27"/>
    <p:sldId id="282" r:id="rId28"/>
    <p:sldId id="283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200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400" b="1" dirty="0" smtClean="0"/>
              <a:t>Політична думка у </a:t>
            </a:r>
            <a:r>
              <a:rPr lang="uk-UA" sz="5400" b="1" dirty="0"/>
              <a:t>С</a:t>
            </a:r>
            <a:r>
              <a:rPr lang="uk-UA" sz="5400" b="1" dirty="0" smtClean="0"/>
              <a:t>тародавньому Римі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3580909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450px-Maccari-Cicer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5"/>
            <a:ext cx="8136904" cy="5976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2771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Природне походження, люди мають потребу жити разом (сім’я – рід – плем’я – союз племен – держава)</a:t>
            </a:r>
          </a:p>
          <a:p>
            <a:r>
              <a:rPr lang="uk-UA" dirty="0" smtClean="0"/>
              <a:t>Найвища цінність, їй підпорядковані інтереси всіх людей</a:t>
            </a:r>
          </a:p>
          <a:p>
            <a:pPr algn="ctr"/>
            <a:r>
              <a:rPr lang="uk-UA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«ДЕРЖАВА» = «НАРОД»</a:t>
            </a:r>
          </a:p>
          <a:p>
            <a:pPr algn="ctr"/>
            <a:r>
              <a:rPr lang="uk-UA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Республіка – народна справа</a:t>
            </a:r>
          </a:p>
          <a:p>
            <a:r>
              <a:rPr lang="uk-UA" dirty="0" smtClean="0"/>
              <a:t>Народ – це громада, об’єднана спільним інтересом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Держава</a:t>
            </a:r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931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600" dirty="0"/>
              <a:t>«з </a:t>
            </a:r>
            <a:r>
              <a:rPr lang="ru-RU" sz="3600" dirty="0" err="1"/>
              <a:t>усіх</a:t>
            </a:r>
            <a:r>
              <a:rPr lang="ru-RU" sz="3600" dirty="0"/>
              <a:t> </a:t>
            </a:r>
            <a:r>
              <a:rPr lang="ru-RU" sz="3600" dirty="0" err="1"/>
              <a:t>суспільних</a:t>
            </a:r>
            <a:r>
              <a:rPr lang="ru-RU" sz="3600" dirty="0"/>
              <a:t> </a:t>
            </a:r>
            <a:r>
              <a:rPr lang="ru-RU" sz="3600" dirty="0" err="1"/>
              <a:t>зв'язків</a:t>
            </a:r>
            <a:r>
              <a:rPr lang="ru-RU" sz="3600" dirty="0"/>
              <a:t> для кожного з нас </a:t>
            </a:r>
            <a:r>
              <a:rPr lang="ru-RU" sz="3600" dirty="0" err="1"/>
              <a:t>найважливіші</a:t>
            </a:r>
            <a:r>
              <a:rPr lang="ru-RU" sz="3600" dirty="0"/>
              <a:t>, </a:t>
            </a:r>
            <a:r>
              <a:rPr lang="ru-RU" sz="3600" dirty="0" err="1"/>
              <a:t>найдорожчі</a:t>
            </a:r>
            <a:r>
              <a:rPr lang="ru-RU" sz="3600" dirty="0"/>
              <a:t> </a:t>
            </a:r>
            <a:r>
              <a:rPr lang="ru-RU" sz="3600" dirty="0" err="1"/>
              <a:t>наші</a:t>
            </a:r>
            <a:r>
              <a:rPr lang="ru-RU" sz="3600" dirty="0"/>
              <a:t> </a:t>
            </a:r>
            <a:r>
              <a:rPr lang="ru-RU" sz="3600" dirty="0" err="1"/>
              <a:t>зв'язки</a:t>
            </a:r>
            <a:r>
              <a:rPr lang="ru-RU" sz="3600" dirty="0"/>
              <a:t> з державою. </a:t>
            </a:r>
            <a:r>
              <a:rPr lang="ru-RU" sz="3600" dirty="0" err="1"/>
              <a:t>Дорогі</a:t>
            </a:r>
            <a:r>
              <a:rPr lang="ru-RU" sz="3600" dirty="0"/>
              <a:t> для нас батьки, </a:t>
            </a:r>
            <a:r>
              <a:rPr lang="ru-RU" sz="3600" dirty="0" err="1"/>
              <a:t>дорогі</a:t>
            </a:r>
            <a:r>
              <a:rPr lang="ru-RU" sz="3600" dirty="0"/>
              <a:t> </a:t>
            </a:r>
            <a:r>
              <a:rPr lang="ru-RU" sz="3600" dirty="0" err="1"/>
              <a:t>діти</a:t>
            </a:r>
            <a:r>
              <a:rPr lang="ru-RU" sz="3600" dirty="0"/>
              <a:t>, родина, </a:t>
            </a:r>
            <a:r>
              <a:rPr lang="ru-RU" sz="3600" dirty="0" err="1"/>
              <a:t>друзі</a:t>
            </a:r>
            <a:r>
              <a:rPr lang="ru-RU" sz="3600" dirty="0"/>
              <a:t>, </a:t>
            </a:r>
            <a:r>
              <a:rPr lang="ru-RU" sz="3600" dirty="0" err="1"/>
              <a:t>проте</a:t>
            </a:r>
            <a:r>
              <a:rPr lang="ru-RU" sz="3600" dirty="0"/>
              <a:t> </a:t>
            </a:r>
            <a:r>
              <a:rPr lang="ru-RU" sz="3600" dirty="0" err="1"/>
              <a:t>лише</a:t>
            </a:r>
            <a:r>
              <a:rPr lang="ru-RU" sz="3600" dirty="0"/>
              <a:t> </a:t>
            </a:r>
            <a:r>
              <a:rPr lang="ru-RU" sz="3600" dirty="0" err="1"/>
              <a:t>батьківщина</a:t>
            </a:r>
            <a:r>
              <a:rPr lang="ru-RU" sz="3600" dirty="0"/>
              <a:t> </a:t>
            </a:r>
            <a:r>
              <a:rPr lang="ru-RU" sz="3600" dirty="0" err="1"/>
              <a:t>охоплює</a:t>
            </a:r>
            <a:r>
              <a:rPr lang="ru-RU" sz="3600" dirty="0"/>
              <a:t> </a:t>
            </a:r>
            <a:r>
              <a:rPr lang="ru-RU" sz="3600" dirty="0" err="1"/>
              <a:t>всі</a:t>
            </a:r>
            <a:r>
              <a:rPr lang="ru-RU" sz="3600" dirty="0"/>
              <a:t> </a:t>
            </a:r>
            <a:r>
              <a:rPr lang="ru-RU" sz="3600" dirty="0" err="1"/>
              <a:t>відданості</a:t>
            </a:r>
            <a:r>
              <a:rPr lang="ru-RU" sz="3600" dirty="0"/>
              <a:t> </a:t>
            </a:r>
            <a:r>
              <a:rPr lang="ru-RU" sz="3600" dirty="0" err="1"/>
              <a:t>всіх</a:t>
            </a:r>
            <a:r>
              <a:rPr lang="ru-RU" sz="3600" dirty="0"/>
              <a:t> людей. Яка приватна </a:t>
            </a:r>
            <a:r>
              <a:rPr lang="ru-RU" sz="3600" dirty="0" err="1"/>
              <a:t>людина</a:t>
            </a:r>
            <a:r>
              <a:rPr lang="ru-RU" sz="3600" dirty="0"/>
              <a:t> </a:t>
            </a:r>
            <a:r>
              <a:rPr lang="ru-RU" sz="3600" dirty="0" err="1"/>
              <a:t>завагалась</a:t>
            </a:r>
            <a:r>
              <a:rPr lang="ru-RU" sz="3600" dirty="0"/>
              <a:t> </a:t>
            </a:r>
            <a:r>
              <a:rPr lang="ru-RU" sz="3600" dirty="0" err="1"/>
              <a:t>би</a:t>
            </a:r>
            <a:r>
              <a:rPr lang="ru-RU" sz="3600" dirty="0"/>
              <a:t> </a:t>
            </a:r>
            <a:r>
              <a:rPr lang="ru-RU" sz="3600" dirty="0" err="1"/>
              <a:t>піти</a:t>
            </a:r>
            <a:r>
              <a:rPr lang="ru-RU" sz="3600" dirty="0"/>
              <a:t> за </a:t>
            </a:r>
            <a:r>
              <a:rPr lang="ru-RU" sz="3600" dirty="0" err="1"/>
              <a:t>неї</a:t>
            </a:r>
            <a:r>
              <a:rPr lang="ru-RU" sz="3600" dirty="0"/>
              <a:t> на смерть, </a:t>
            </a:r>
            <a:r>
              <a:rPr lang="ru-RU" sz="3600" dirty="0" err="1"/>
              <a:t>якщо</a:t>
            </a:r>
            <a:r>
              <a:rPr lang="ru-RU" sz="3600" dirty="0"/>
              <a:t> </a:t>
            </a:r>
            <a:r>
              <a:rPr lang="ru-RU" sz="3600" dirty="0" err="1"/>
              <a:t>цим</a:t>
            </a:r>
            <a:r>
              <a:rPr lang="ru-RU" sz="3600" dirty="0"/>
              <a:t> вона </a:t>
            </a:r>
            <a:r>
              <a:rPr lang="ru-RU" sz="3600" dirty="0" err="1"/>
              <a:t>принесе</a:t>
            </a:r>
            <a:r>
              <a:rPr lang="ru-RU" sz="3600" dirty="0"/>
              <a:t> </a:t>
            </a:r>
            <a:r>
              <a:rPr lang="ru-RU" sz="3600" dirty="0" err="1"/>
              <a:t>їй</a:t>
            </a:r>
            <a:r>
              <a:rPr lang="ru-RU" sz="3600" dirty="0"/>
              <a:t> </a:t>
            </a:r>
            <a:r>
              <a:rPr lang="ru-RU" sz="3600" dirty="0" err="1"/>
              <a:t>користь</a:t>
            </a:r>
            <a:r>
              <a:rPr lang="ru-RU" sz="3600" dirty="0"/>
              <a:t>?»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!!!!!!!!!!!!!!!!!!!!!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335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Монархія</a:t>
            </a:r>
          </a:p>
          <a:p>
            <a:r>
              <a:rPr lang="uk-UA" dirty="0" smtClean="0"/>
              <a:t>Аристократія</a:t>
            </a:r>
          </a:p>
          <a:p>
            <a:r>
              <a:rPr lang="uk-UA" dirty="0" smtClean="0"/>
              <a:t>Демократія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Форми правління</a:t>
            </a:r>
            <a:endParaRPr lang="ru-RU" dirty="0"/>
          </a:p>
        </p:txBody>
      </p:sp>
      <p:pic>
        <p:nvPicPr>
          <p:cNvPr id="7170" name="Picture 2" descr="C:\Users\User\Desktop\slide-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7920879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5266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Ідеальна форма, яка поєднує риси простих форм держави</a:t>
            </a:r>
          </a:p>
          <a:p>
            <a:endParaRPr lang="uk-UA" dirty="0"/>
          </a:p>
          <a:p>
            <a:r>
              <a:rPr lang="uk-UA" dirty="0" smtClean="0"/>
              <a:t>Консули </a:t>
            </a:r>
            <a:r>
              <a:rPr lang="uk-UA" dirty="0"/>
              <a:t>– монархія</a:t>
            </a:r>
          </a:p>
          <a:p>
            <a:r>
              <a:rPr lang="uk-UA" dirty="0" smtClean="0"/>
              <a:t>Сенат – аристократія</a:t>
            </a:r>
            <a:endParaRPr lang="uk-UA" dirty="0"/>
          </a:p>
          <a:p>
            <a:r>
              <a:rPr lang="uk-UA" dirty="0"/>
              <a:t>Народні збори, трибуни - демократія</a:t>
            </a:r>
            <a:endParaRPr lang="ru-RU" dirty="0"/>
          </a:p>
          <a:p>
            <a:pPr algn="just"/>
            <a:r>
              <a:rPr lang="ru-RU" i="1" dirty="0" smtClean="0">
                <a:solidFill>
                  <a:srgbClr val="FF0000"/>
                </a:solidFill>
              </a:rPr>
              <a:t>«</a:t>
            </a:r>
            <a:r>
              <a:rPr lang="ru-RU" i="1" dirty="0" err="1" smtClean="0">
                <a:solidFill>
                  <a:srgbClr val="FF0000"/>
                </a:solidFill>
              </a:rPr>
              <a:t>рівномірний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розподіл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>
                <a:solidFill>
                  <a:srgbClr val="FF0000"/>
                </a:solidFill>
              </a:rPr>
              <a:t>прав, </a:t>
            </a:r>
            <a:r>
              <a:rPr lang="ru-RU" i="1" dirty="0" err="1">
                <a:solidFill>
                  <a:srgbClr val="FF0000"/>
                </a:solidFill>
              </a:rPr>
              <a:t>обов'язків</a:t>
            </a:r>
            <a:r>
              <a:rPr lang="ru-RU" i="1" dirty="0">
                <a:solidFill>
                  <a:srgbClr val="FF0000"/>
                </a:solidFill>
              </a:rPr>
              <a:t> і </a:t>
            </a:r>
            <a:r>
              <a:rPr lang="ru-RU" i="1" dirty="0" err="1">
                <a:solidFill>
                  <a:srgbClr val="FF0000"/>
                </a:solidFill>
              </a:rPr>
              <a:t>повноважень</a:t>
            </a:r>
            <a:r>
              <a:rPr lang="ru-RU" i="1" dirty="0">
                <a:solidFill>
                  <a:srgbClr val="FF0000"/>
                </a:solidFill>
              </a:rPr>
              <a:t> — з </a:t>
            </a:r>
            <a:r>
              <a:rPr lang="ru-RU" i="1" dirty="0" err="1">
                <a:solidFill>
                  <a:srgbClr val="FF0000"/>
                </a:solidFill>
              </a:rPr>
              <a:t>тим</a:t>
            </a:r>
            <a:r>
              <a:rPr lang="ru-RU" i="1" dirty="0">
                <a:solidFill>
                  <a:srgbClr val="FF0000"/>
                </a:solidFill>
              </a:rPr>
              <a:t>, </a:t>
            </a:r>
            <a:r>
              <a:rPr lang="ru-RU" i="1" dirty="0" err="1">
                <a:solidFill>
                  <a:srgbClr val="FF0000"/>
                </a:solidFill>
              </a:rPr>
              <a:t>щоб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достатньо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влади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було</a:t>
            </a:r>
            <a:r>
              <a:rPr lang="ru-RU" i="1" dirty="0">
                <a:solidFill>
                  <a:srgbClr val="FF0000"/>
                </a:solidFill>
              </a:rPr>
              <a:t> у </a:t>
            </a:r>
            <a:r>
              <a:rPr lang="ru-RU" i="1" dirty="0" err="1">
                <a:solidFill>
                  <a:srgbClr val="FF0000"/>
                </a:solidFill>
              </a:rPr>
              <a:t>магістратів</a:t>
            </a:r>
            <a:r>
              <a:rPr lang="ru-RU" i="1" dirty="0">
                <a:solidFill>
                  <a:srgbClr val="FF0000"/>
                </a:solidFill>
              </a:rPr>
              <a:t>, </a:t>
            </a:r>
            <a:r>
              <a:rPr lang="ru-RU" i="1" dirty="0" err="1">
                <a:solidFill>
                  <a:srgbClr val="FF0000"/>
                </a:solidFill>
              </a:rPr>
              <a:t>достатньо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впливу</a:t>
            </a:r>
            <a:r>
              <a:rPr lang="ru-RU" i="1" dirty="0">
                <a:solidFill>
                  <a:srgbClr val="FF0000"/>
                </a:solidFill>
              </a:rPr>
              <a:t> у ради </a:t>
            </a:r>
            <a:r>
              <a:rPr lang="ru-RU" i="1" dirty="0" err="1">
                <a:solidFill>
                  <a:srgbClr val="FF0000"/>
                </a:solidFill>
              </a:rPr>
              <a:t>кращих</a:t>
            </a:r>
            <a:r>
              <a:rPr lang="ru-RU" i="1" dirty="0">
                <a:solidFill>
                  <a:srgbClr val="FF0000"/>
                </a:solidFill>
              </a:rPr>
              <a:t> людей і </a:t>
            </a:r>
            <a:r>
              <a:rPr lang="ru-RU" i="1" dirty="0" err="1">
                <a:solidFill>
                  <a:srgbClr val="FF0000"/>
                </a:solidFill>
              </a:rPr>
              <a:t>достатньо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свободи</a:t>
            </a:r>
            <a:r>
              <a:rPr lang="ru-RU" i="1" dirty="0">
                <a:solidFill>
                  <a:srgbClr val="FF0000"/>
                </a:solidFill>
              </a:rPr>
              <a:t> у народу»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40439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Аристократична сенатська республіка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7637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4000" dirty="0" smtClean="0"/>
              <a:t>Державний діяч – поміркований, справедливий, стриманий, красномовний, знавець законів</a:t>
            </a:r>
          </a:p>
          <a:p>
            <a:r>
              <a:rPr lang="uk-UA" sz="4000" dirty="0" smtClean="0"/>
              <a:t>Громадянин – законослухняний, захищає батьківщину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Державний діяч і громадянин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060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Концепція природних прав – право на життя, на власність, на вибір</a:t>
            </a:r>
          </a:p>
          <a:p>
            <a:r>
              <a:rPr lang="uk-UA" dirty="0" smtClean="0"/>
              <a:t>Закон – мірило права, закони правові.</a:t>
            </a:r>
          </a:p>
          <a:p>
            <a:r>
              <a:rPr lang="uk-UA" dirty="0" smtClean="0"/>
              <a:t>Закон обов’язковий для всіх</a:t>
            </a:r>
          </a:p>
          <a:p>
            <a:pPr algn="ctr"/>
            <a:r>
              <a:rPr lang="en-GB" sz="4400" dirty="0">
                <a:solidFill>
                  <a:srgbClr val="FF0000"/>
                </a:solidFill>
              </a:rPr>
              <a:t>«</a:t>
            </a:r>
            <a:r>
              <a:rPr lang="en-GB" sz="4400" dirty="0" err="1">
                <a:solidFill>
                  <a:srgbClr val="FF0000"/>
                </a:solidFill>
              </a:rPr>
              <a:t>Salus</a:t>
            </a:r>
            <a:r>
              <a:rPr lang="en-GB" sz="4400" dirty="0">
                <a:solidFill>
                  <a:srgbClr val="FF0000"/>
                </a:solidFill>
              </a:rPr>
              <a:t> </a:t>
            </a:r>
            <a:r>
              <a:rPr lang="en-GB" sz="4400" dirty="0" err="1">
                <a:solidFill>
                  <a:srgbClr val="FF0000"/>
                </a:solidFill>
              </a:rPr>
              <a:t>populi</a:t>
            </a:r>
            <a:r>
              <a:rPr lang="en-GB" sz="4400" dirty="0">
                <a:solidFill>
                  <a:srgbClr val="FF0000"/>
                </a:solidFill>
              </a:rPr>
              <a:t> </a:t>
            </a:r>
            <a:r>
              <a:rPr lang="en-GB" sz="4400" dirty="0" err="1">
                <a:solidFill>
                  <a:srgbClr val="FF0000"/>
                </a:solidFill>
              </a:rPr>
              <a:t>suprema</a:t>
            </a:r>
            <a:r>
              <a:rPr lang="en-GB" sz="4400" dirty="0">
                <a:solidFill>
                  <a:srgbClr val="FF0000"/>
                </a:solidFill>
              </a:rPr>
              <a:t> </a:t>
            </a:r>
            <a:r>
              <a:rPr lang="en-GB" sz="4400" dirty="0" err="1">
                <a:solidFill>
                  <a:srgbClr val="FF0000"/>
                </a:solidFill>
              </a:rPr>
              <a:t>lex</a:t>
            </a:r>
            <a:r>
              <a:rPr lang="en-GB" sz="4400" dirty="0">
                <a:solidFill>
                  <a:srgbClr val="FF0000"/>
                </a:solidFill>
              </a:rPr>
              <a:t>!» </a:t>
            </a:r>
            <a:endParaRPr lang="uk-UA" sz="4400" dirty="0" smtClean="0">
              <a:solidFill>
                <a:srgbClr val="FF0000"/>
              </a:solidFill>
            </a:endParaRPr>
          </a:p>
          <a:p>
            <a:pPr algn="ctr"/>
            <a:r>
              <a:rPr lang="en-GB" sz="4400" dirty="0" smtClean="0">
                <a:solidFill>
                  <a:srgbClr val="FF0000"/>
                </a:solidFill>
              </a:rPr>
              <a:t>«</a:t>
            </a:r>
            <a:r>
              <a:rPr lang="ru-RU" sz="4400" dirty="0">
                <a:solidFill>
                  <a:srgbClr val="FF0000"/>
                </a:solidFill>
              </a:rPr>
              <a:t>Благо народу — </a:t>
            </a:r>
            <a:r>
              <a:rPr lang="ru-RU" sz="4400" dirty="0" err="1">
                <a:solidFill>
                  <a:srgbClr val="FF0000"/>
                </a:solidFill>
              </a:rPr>
              <a:t>вищий</a:t>
            </a:r>
            <a:r>
              <a:rPr lang="ru-RU" sz="4400" dirty="0">
                <a:solidFill>
                  <a:srgbClr val="FF0000"/>
                </a:solidFill>
              </a:rPr>
              <a:t> закон</a:t>
            </a:r>
            <a:r>
              <a:rPr lang="ru-RU" sz="4400" dirty="0" smtClean="0">
                <a:solidFill>
                  <a:srgbClr val="FF0000"/>
                </a:solidFill>
              </a:rPr>
              <a:t>!»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Право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857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4400" dirty="0" smtClean="0"/>
              <a:t>Засуджував, адже у цьому випадку люди не беруть участь в управлінні</a:t>
            </a:r>
          </a:p>
          <a:p>
            <a:r>
              <a:rPr lang="uk-UA" sz="4400" dirty="0" smtClean="0"/>
              <a:t>Це «вбивство батьківщини»</a:t>
            </a:r>
            <a:endParaRPr lang="ru-RU" sz="4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Погляди на тиранію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1385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4000" dirty="0" smtClean="0"/>
              <a:t>Принцип дотримання міждержавних угод</a:t>
            </a:r>
          </a:p>
          <a:p>
            <a:r>
              <a:rPr lang="uk-UA" sz="4000" dirty="0" smtClean="0"/>
              <a:t>Війна – вимушений акт</a:t>
            </a:r>
          </a:p>
          <a:p>
            <a:r>
              <a:rPr lang="uk-UA" sz="4000" dirty="0" smtClean="0"/>
              <a:t>Гуманне ставлення до полонених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Міжнародне право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9574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Сенека </a:t>
            </a:r>
          </a:p>
          <a:p>
            <a:r>
              <a:rPr lang="uk-UA" dirty="0" err="1" smtClean="0"/>
              <a:t>Епіктет</a:t>
            </a:r>
            <a:endParaRPr lang="uk-UA" dirty="0" smtClean="0"/>
          </a:p>
          <a:p>
            <a:r>
              <a:rPr lang="uk-UA" dirty="0" err="1" smtClean="0"/>
              <a:t>Марк</a:t>
            </a:r>
            <a:r>
              <a:rPr lang="uk-UA" dirty="0" smtClean="0"/>
              <a:t> </a:t>
            </a:r>
            <a:r>
              <a:rPr lang="uk-UA" dirty="0" err="1"/>
              <a:t>А</a:t>
            </a:r>
            <a:r>
              <a:rPr lang="uk-UA" dirty="0" err="1" smtClean="0"/>
              <a:t>врелій</a:t>
            </a:r>
            <a:r>
              <a:rPr lang="uk-UA" dirty="0" smtClean="0"/>
              <a:t> </a:t>
            </a:r>
            <a:r>
              <a:rPr lang="uk-UA" dirty="0"/>
              <a:t>А</a:t>
            </a:r>
            <a:r>
              <a:rPr lang="uk-UA" dirty="0" smtClean="0"/>
              <a:t>нтонін</a:t>
            </a:r>
          </a:p>
          <a:p>
            <a:r>
              <a:rPr lang="uk-UA" b="1" u="sng" dirty="0" smtClean="0">
                <a:solidFill>
                  <a:srgbClr val="FF0000"/>
                </a:solidFill>
              </a:rPr>
              <a:t>В умовах кризи полісної організації і перетворення Риму на республіку</a:t>
            </a:r>
          </a:p>
          <a:p>
            <a:r>
              <a:rPr lang="uk-UA" sz="4000" dirty="0" smtClean="0"/>
              <a:t>1. Фаталізм</a:t>
            </a:r>
          </a:p>
          <a:p>
            <a:r>
              <a:rPr lang="uk-UA" sz="4000" dirty="0" smtClean="0"/>
              <a:t>2. Космополітизм</a:t>
            </a:r>
          </a:p>
          <a:p>
            <a:r>
              <a:rPr lang="uk-UA" sz="4000" dirty="0" smtClean="0"/>
              <a:t>3. Моральне самовдосконалення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стоїки</a:t>
            </a:r>
            <a:endParaRPr lang="ru-RU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345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/>
              <a:t>1. Загальна характеристика умов розвитку політико-правової думки в Стародавньому Римі.</a:t>
            </a:r>
          </a:p>
          <a:p>
            <a:r>
              <a:rPr lang="uk-UA" sz="3600" b="1" dirty="0" smtClean="0"/>
              <a:t>2. Політико-правові погляди Цицерона.</a:t>
            </a:r>
          </a:p>
          <a:p>
            <a:r>
              <a:rPr lang="uk-UA" sz="3600" b="1" dirty="0" smtClean="0"/>
              <a:t>3. Політичні концепції римських </a:t>
            </a:r>
            <a:r>
              <a:rPr lang="uk-UA" sz="3600" b="1" dirty="0"/>
              <a:t>с</a:t>
            </a:r>
            <a:r>
              <a:rPr lang="uk-UA" sz="3600" b="1" dirty="0" smtClean="0"/>
              <a:t>тоїків.</a:t>
            </a:r>
          </a:p>
          <a:p>
            <a:endParaRPr lang="ru-RU" sz="36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98868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57328"/>
          </a:xfrm>
        </p:spPr>
        <p:txBody>
          <a:bodyPr>
            <a:normAutofit/>
          </a:bodyPr>
          <a:lstStyle/>
          <a:p>
            <a:r>
              <a:rPr lang="uk-UA" dirty="0" smtClean="0"/>
              <a:t>4 р. до </a:t>
            </a:r>
            <a:r>
              <a:rPr lang="uk-UA" dirty="0" err="1" smtClean="0"/>
              <a:t>н.е</a:t>
            </a:r>
            <a:r>
              <a:rPr lang="uk-UA" dirty="0" smtClean="0"/>
              <a:t> – 65 р.</a:t>
            </a:r>
          </a:p>
          <a:p>
            <a:endParaRPr lang="uk-UA" dirty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/>
          </a:p>
          <a:p>
            <a:r>
              <a:rPr lang="uk-UA" dirty="0" smtClean="0"/>
              <a:t>«Діалоги», «Моральні листи до </a:t>
            </a:r>
            <a:r>
              <a:rPr lang="uk-UA" dirty="0" err="1" smtClean="0"/>
              <a:t>Луцілія</a:t>
            </a:r>
            <a:r>
              <a:rPr lang="uk-UA" dirty="0" smtClean="0"/>
              <a:t>»</a:t>
            </a:r>
          </a:p>
          <a:p>
            <a:r>
              <a:rPr lang="uk-UA" dirty="0" smtClean="0"/>
              <a:t>Морально-етичне вчення – не можеш змінити світ, зміни своє ставлення до нього</a:t>
            </a:r>
          </a:p>
          <a:p>
            <a:r>
              <a:rPr lang="uk-UA" dirty="0" smtClean="0"/>
              <a:t>Застерігає від афективних станів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Сенека 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194" name="Picture 2" descr="C:\Users\User\Desktop\Duble_herma_of_Socrates_and_Seneca_Antikensammlung_Berlin_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196752"/>
            <a:ext cx="3695130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00802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600" dirty="0" smtClean="0"/>
              <a:t>Раби, селяни, знать, ремісники</a:t>
            </a:r>
          </a:p>
          <a:p>
            <a:endParaRPr lang="uk-UA" sz="3600" dirty="0" smtClean="0"/>
          </a:p>
          <a:p>
            <a:r>
              <a:rPr lang="uk-U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«Вони раби? Ні, вони товариші по рабству, над усіма однакова влада фортуни»</a:t>
            </a:r>
          </a:p>
          <a:p>
            <a:endParaRPr lang="uk-U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3600" dirty="0" smtClean="0"/>
              <a:t>Але інститут рабства </a:t>
            </a:r>
            <a:r>
              <a:rPr lang="uk-UA" sz="3600" u="sng" dirty="0" smtClean="0"/>
              <a:t>законний</a:t>
            </a:r>
            <a:endParaRPr lang="ru-RU" sz="3600" u="sng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Рівність усіх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952108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Розчарований в наявній державі</a:t>
            </a:r>
          </a:p>
          <a:p>
            <a:r>
              <a:rPr lang="uk-UA" dirty="0" smtClean="0"/>
              <a:t>Типології держав немає, всі недосконалі</a:t>
            </a:r>
          </a:p>
          <a:p>
            <a:pPr algn="ctr"/>
            <a:r>
              <a:rPr lang="uk-UA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Концепція двох </a:t>
            </a:r>
            <a:r>
              <a:rPr lang="uk-UA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</a:t>
            </a:r>
          </a:p>
          <a:p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"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велика держава"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/>
              <a:t>- </a:t>
            </a:r>
            <a:r>
              <a:rPr lang="ru-RU" dirty="0" err="1"/>
              <a:t>світова</a:t>
            </a:r>
            <a:r>
              <a:rPr lang="ru-RU" dirty="0"/>
              <a:t> держава, членами </a:t>
            </a:r>
            <a:r>
              <a:rPr lang="ru-RU" dirty="0" err="1" smtClean="0"/>
              <a:t>якої</a:t>
            </a:r>
            <a:r>
              <a:rPr lang="ru-RU" dirty="0" smtClean="0"/>
              <a:t> є </a:t>
            </a:r>
            <a:r>
              <a:rPr lang="ru-RU" dirty="0" err="1"/>
              <a:t>рід</a:t>
            </a:r>
            <a:r>
              <a:rPr lang="ru-RU" dirty="0"/>
              <a:t> </a:t>
            </a:r>
            <a:r>
              <a:rPr lang="ru-RU" dirty="0" err="1"/>
              <a:t>людський</a:t>
            </a:r>
            <a:r>
              <a:rPr lang="ru-RU" dirty="0"/>
              <a:t>,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/>
              <a:t>люди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</a:t>
            </a:r>
            <a:r>
              <a:rPr lang="ru-RU" dirty="0" err="1"/>
              <a:t>визнають</a:t>
            </a:r>
            <a:r>
              <a:rPr lang="ru-RU" dirty="0"/>
              <a:t> вони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ні</a:t>
            </a:r>
            <a:r>
              <a:rPr lang="ru-RU" dirty="0"/>
              <a:t>;</a:t>
            </a:r>
          </a:p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мала 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держава"</a:t>
            </a:r>
            <a:r>
              <a:rPr lang="ru-RU" dirty="0"/>
              <a:t>, "до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/>
              <a:t>нас приписала </a:t>
            </a:r>
            <a:r>
              <a:rPr lang="ru-RU" dirty="0" err="1"/>
              <a:t>випадковість</a:t>
            </a:r>
            <a:r>
              <a:rPr lang="ru-RU" dirty="0"/>
              <a:t>" ( "</a:t>
            </a:r>
            <a:r>
              <a:rPr lang="ru-RU" dirty="0" err="1" smtClean="0"/>
              <a:t>афінська</a:t>
            </a:r>
            <a:r>
              <a:rPr lang="ru-RU" dirty="0" smtClean="0"/>
              <a:t> </a:t>
            </a:r>
            <a:r>
              <a:rPr lang="ru-RU" dirty="0"/>
              <a:t>держава", "</a:t>
            </a:r>
            <a:r>
              <a:rPr lang="ru-RU" dirty="0" err="1" smtClean="0"/>
              <a:t>карфагенська</a:t>
            </a:r>
            <a:r>
              <a:rPr lang="ru-RU" dirty="0" smtClean="0"/>
              <a:t> </a:t>
            </a:r>
            <a:r>
              <a:rPr lang="ru-RU" dirty="0"/>
              <a:t>держава").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1095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4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4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4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49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49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4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Держава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51684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«Бесіди </a:t>
            </a:r>
            <a:r>
              <a:rPr lang="uk-UA" dirty="0" err="1"/>
              <a:t>Е</a:t>
            </a:r>
            <a:r>
              <a:rPr lang="uk-UA" dirty="0" err="1" smtClean="0"/>
              <a:t>піктета</a:t>
            </a:r>
            <a:r>
              <a:rPr lang="uk-UA" dirty="0" smtClean="0"/>
              <a:t>»</a:t>
            </a:r>
          </a:p>
          <a:p>
            <a:r>
              <a:rPr lang="uk-UA" dirty="0" smtClean="0"/>
              <a:t>Щастя у пристосуванні до подій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Епіктет</a:t>
            </a: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 50-135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218" name="Picture 2" descr="C:\Users\User\Desktop\Без названия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564904"/>
            <a:ext cx="4464496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3661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3600" dirty="0"/>
              <a:t>Критика багатства, засудження рабства</a:t>
            </a:r>
          </a:p>
          <a:p>
            <a:r>
              <a:rPr lang="uk-UA" sz="3600" dirty="0"/>
              <a:t>Свобода – найвище благо, залежить від внутрішнього стану</a:t>
            </a:r>
          </a:p>
          <a:p>
            <a:r>
              <a:rPr lang="uk-UA" sz="3600" dirty="0" smtClean="0">
                <a:solidFill>
                  <a:srgbClr val="FF0000"/>
                </a:solidFill>
              </a:rPr>
              <a:t>!!!!!!!</a:t>
            </a:r>
            <a:r>
              <a:rPr lang="uk-UA" sz="3600" dirty="0" smtClean="0"/>
              <a:t> </a:t>
            </a:r>
          </a:p>
          <a:p>
            <a:r>
              <a:rPr lang="uk-UA" sz="3600" dirty="0" smtClean="0"/>
              <a:t>Є раби </a:t>
            </a:r>
            <a:r>
              <a:rPr lang="uk-UA" sz="3600" dirty="0"/>
              <a:t>з почуттям </a:t>
            </a:r>
            <a:r>
              <a:rPr lang="uk-UA" sz="3600" dirty="0" smtClean="0"/>
              <a:t>свободи, а є </a:t>
            </a:r>
            <a:r>
              <a:rPr lang="uk-UA" sz="3600" dirty="0"/>
              <a:t>сенатори-раби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погляди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06397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User\Desktop\124152583_1089960421435671_8283956913837937061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90513"/>
            <a:ext cx="8568952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08254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121 -180</a:t>
            </a:r>
          </a:p>
          <a:p>
            <a:endParaRPr lang="uk-UA" dirty="0"/>
          </a:p>
          <a:p>
            <a:r>
              <a:rPr lang="uk-UA" dirty="0" smtClean="0"/>
              <a:t>«Роздуми»</a:t>
            </a:r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r>
              <a:rPr lang="uk-UA" dirty="0" smtClean="0"/>
              <a:t>Космополіт</a:t>
            </a:r>
          </a:p>
          <a:p>
            <a:r>
              <a:rPr lang="uk-UA" dirty="0" smtClean="0"/>
              <a:t>Прихильник </a:t>
            </a:r>
          </a:p>
          <a:p>
            <a:r>
              <a:rPr lang="uk-UA" dirty="0" smtClean="0"/>
              <a:t>сильної монархії з аристократичним духом</a:t>
            </a:r>
          </a:p>
          <a:p>
            <a:r>
              <a:rPr lang="uk-UA" dirty="0" smtClean="0"/>
              <a:t>Правитель – досконала людина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Марк</a:t>
            </a:r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uk-UA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врелій</a:t>
            </a:r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Антонін, імператор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266" name="Picture 2" descr="C:\Users\User\Desktop\Без названи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2" y="1284288"/>
            <a:ext cx="2956321" cy="3512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32623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User\Desktop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04665"/>
            <a:ext cx="4392488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8763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User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3" y="1052736"/>
            <a:ext cx="5616624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3953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/>
              <a:t>1. мала джерельна база (багато потрясінь – пожежі і т.д.; записували мало)</a:t>
            </a:r>
          </a:p>
          <a:p>
            <a:r>
              <a:rPr lang="uk-UA" sz="3600" b="1" dirty="0" smtClean="0"/>
              <a:t>2. подібність до грецької політичної думки через схожі умови життя</a:t>
            </a:r>
          </a:p>
          <a:p>
            <a:r>
              <a:rPr lang="uk-UA" sz="3600" b="1" dirty="0" smtClean="0"/>
              <a:t>3. розвивали ідеї греків – Платона, Аристотеля</a:t>
            </a:r>
            <a:endParaRPr lang="ru-RU" sz="36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Особливості політичної думки: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537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Заснований 21 квітня 753 р. до н.е.</a:t>
            </a:r>
          </a:p>
          <a:p>
            <a:r>
              <a:rPr lang="uk-U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Три періоди в історії:</a:t>
            </a:r>
          </a:p>
          <a:p>
            <a:pPr algn="ctr"/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царський</a:t>
            </a:r>
          </a:p>
          <a:p>
            <a:pPr algn="ctr"/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республіка</a:t>
            </a:r>
          </a:p>
          <a:p>
            <a:pPr algn="ctr"/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монархія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Рим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2266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slide-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61963"/>
            <a:ext cx="7848872" cy="5775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3235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4000" b="1" dirty="0" smtClean="0"/>
              <a:t>Цар / Консули / Імператор </a:t>
            </a:r>
            <a:r>
              <a:rPr lang="uk-UA" sz="4000" b="1" i="1" dirty="0" smtClean="0"/>
              <a:t>(в залежності від історичного періоду)</a:t>
            </a:r>
          </a:p>
          <a:p>
            <a:r>
              <a:rPr lang="uk-UA" sz="4000" b="1" dirty="0" smtClean="0"/>
              <a:t>Сенат (рада старійшин)</a:t>
            </a:r>
          </a:p>
          <a:p>
            <a:r>
              <a:rPr lang="uk-UA" sz="4000" b="1" dirty="0"/>
              <a:t>Народні </a:t>
            </a:r>
            <a:r>
              <a:rPr lang="uk-UA" sz="4000" b="1" dirty="0" smtClean="0"/>
              <a:t>збори і трибун</a:t>
            </a:r>
            <a:endParaRPr lang="uk-UA" sz="4000" b="1" dirty="0"/>
          </a:p>
          <a:p>
            <a:endParaRPr lang="uk-UA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Влада</a:t>
            </a:r>
            <a:r>
              <a:rPr lang="uk-UA" dirty="0" smtClean="0">
                <a:solidFill>
                  <a:srgbClr val="FF0000"/>
                </a:solidFill>
              </a:rPr>
              <a:t>: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939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115902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sz="4000" b="1" dirty="0" smtClean="0"/>
              <a:t>5 ст. до </a:t>
            </a:r>
            <a:r>
              <a:rPr lang="uk-UA" sz="4000" b="1" dirty="0" err="1" smtClean="0"/>
              <a:t>н.е</a:t>
            </a:r>
            <a:r>
              <a:rPr lang="uk-UA" sz="4000" b="1" dirty="0" smtClean="0"/>
              <a:t> – Закони ХІІ таблиць</a:t>
            </a:r>
            <a:endParaRPr lang="ru-RU" sz="40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796880"/>
          </a:xfrm>
        </p:spPr>
        <p:txBody>
          <a:bodyPr>
            <a:normAutofit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pic>
        <p:nvPicPr>
          <p:cNvPr id="5122" name="Picture 2" descr="C:\Users\User\Desktop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556792"/>
            <a:ext cx="7272807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035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sz="4000" dirty="0" smtClean="0"/>
              <a:t>106 – 43 рр. до н.е.</a:t>
            </a:r>
          </a:p>
          <a:p>
            <a:endParaRPr lang="uk-UA" sz="4000" dirty="0"/>
          </a:p>
          <a:p>
            <a:endParaRPr lang="uk-UA" sz="4000" dirty="0" smtClean="0"/>
          </a:p>
          <a:p>
            <a:r>
              <a:rPr lang="uk-UA" sz="4000" dirty="0" smtClean="0"/>
              <a:t>Сенатор, консул, </a:t>
            </a:r>
          </a:p>
          <a:p>
            <a:r>
              <a:rPr lang="uk-UA" sz="4000" dirty="0" smtClean="0"/>
              <a:t>«батько батьківщини»</a:t>
            </a:r>
          </a:p>
          <a:p>
            <a:r>
              <a:rPr lang="uk-UA" sz="4000" dirty="0" smtClean="0"/>
              <a:t>«Про державу»,</a:t>
            </a:r>
          </a:p>
          <a:p>
            <a:r>
              <a:rPr lang="uk-UA" sz="4000" dirty="0" smtClean="0"/>
              <a:t> «Про Закони»</a:t>
            </a:r>
          </a:p>
          <a:p>
            <a:r>
              <a:rPr lang="uk-UA" sz="4000" dirty="0" smtClean="0"/>
              <a:t>58 промов, 19 трактатів, більше 800 листів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ЦИЦЕРОН   МАРК   ТУЛЛІЙ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Users\User\Desktop\M-T-Cicer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613" y="1340767"/>
            <a:ext cx="2552700" cy="3456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9992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980728"/>
            <a:ext cx="3456384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11197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220</TotalTime>
  <Words>564</Words>
  <Application>Microsoft Office PowerPoint</Application>
  <PresentationFormat>Экран (4:3)</PresentationFormat>
  <Paragraphs>114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Бумажная</vt:lpstr>
      <vt:lpstr>Політична думка у Стародавньому Римі</vt:lpstr>
      <vt:lpstr>План</vt:lpstr>
      <vt:lpstr>Особливості політичної думки:</vt:lpstr>
      <vt:lpstr>Рим</vt:lpstr>
      <vt:lpstr>Презентация PowerPoint</vt:lpstr>
      <vt:lpstr>Влада:</vt:lpstr>
      <vt:lpstr> </vt:lpstr>
      <vt:lpstr>ЦИЦЕРОН   МАРК   ТУЛЛІЙ</vt:lpstr>
      <vt:lpstr>Презентация PowerPoint</vt:lpstr>
      <vt:lpstr>Презентация PowerPoint</vt:lpstr>
      <vt:lpstr>Держава </vt:lpstr>
      <vt:lpstr>!!!!!!!!!!!!!!!!!!!!!</vt:lpstr>
      <vt:lpstr>Форми правління</vt:lpstr>
      <vt:lpstr>    Аристократична сенатська республіка </vt:lpstr>
      <vt:lpstr>Державний діяч і громадянин</vt:lpstr>
      <vt:lpstr>Право </vt:lpstr>
      <vt:lpstr>Погляди на тиранію</vt:lpstr>
      <vt:lpstr>Міжнародне право</vt:lpstr>
      <vt:lpstr>стоїки</vt:lpstr>
      <vt:lpstr>Сенека </vt:lpstr>
      <vt:lpstr>Рівність усіх</vt:lpstr>
      <vt:lpstr>   Держава </vt:lpstr>
      <vt:lpstr>Епіктет , 50-135</vt:lpstr>
      <vt:lpstr>погляди</vt:lpstr>
      <vt:lpstr>Презентация PowerPoint</vt:lpstr>
      <vt:lpstr>Марк Аврелій Антонін, імператор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Політична думка у Стародавньому Римі</dc:title>
  <dc:creator>User</dc:creator>
  <cp:lastModifiedBy>User</cp:lastModifiedBy>
  <cp:revision>15</cp:revision>
  <dcterms:created xsi:type="dcterms:W3CDTF">2020-11-11T20:23:38Z</dcterms:created>
  <dcterms:modified xsi:type="dcterms:W3CDTF">2021-11-03T13:51:31Z</dcterms:modified>
</cp:coreProperties>
</file>