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97" r:id="rId24"/>
    <p:sldId id="299" r:id="rId25"/>
    <p:sldId id="298" r:id="rId26"/>
    <p:sldId id="278" r:id="rId27"/>
    <p:sldId id="279" r:id="rId28"/>
    <p:sldId id="280" r:id="rId29"/>
    <p:sldId id="292" r:id="rId30"/>
    <p:sldId id="287" r:id="rId31"/>
    <p:sldId id="281" r:id="rId32"/>
    <p:sldId id="282" r:id="rId33"/>
    <p:sldId id="293" r:id="rId34"/>
    <p:sldId id="283" r:id="rId35"/>
    <p:sldId id="294" r:id="rId36"/>
    <p:sldId id="284" r:id="rId37"/>
    <p:sldId id="285" r:id="rId38"/>
    <p:sldId id="286" r:id="rId39"/>
    <p:sldId id="288" r:id="rId40"/>
    <p:sldId id="289" r:id="rId41"/>
    <p:sldId id="290" r:id="rId42"/>
    <p:sldId id="296" r:id="rId43"/>
    <p:sldId id="291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 електоральної поведінки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73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Перший 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англомовні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скандинавські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Нова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Зеландія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Великобританія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електорального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(40—55%),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релігійно-етнічних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(13—23%).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27984" y="3212976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5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Парламентські монархії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5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країни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всіх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континентів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Ірландія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Японія</a:t>
            </a:r>
            <a:r>
              <a:rPr lang="ru-RU" b="1" dirty="0">
                <a:solidFill>
                  <a:srgbClr val="FF0000"/>
                </a:solidFill>
              </a:rPr>
              <a:t>, Ямайка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uk-UA" b="1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/>
              <a:t>релігійно-етнічних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b="1" dirty="0"/>
              <a:t> через </a:t>
            </a:r>
            <a:r>
              <a:rPr lang="ru-RU" b="1" dirty="0" err="1"/>
              <a:t>етнорелігійну</a:t>
            </a:r>
            <a:r>
              <a:rPr lang="ru-RU" b="1" dirty="0"/>
              <a:t> </a:t>
            </a:r>
            <a:r>
              <a:rPr lang="ru-RU" b="1" dirty="0" err="1"/>
              <a:t>однорідність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відсутній</a:t>
            </a:r>
            <a:r>
              <a:rPr lang="ru-RU" b="1" dirty="0"/>
              <a:t>, а </a:t>
            </a:r>
            <a:r>
              <a:rPr lang="ru-RU" b="1" dirty="0" err="1"/>
              <a:t>класово-статусних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b="1" dirty="0"/>
              <a:t> </a:t>
            </a:r>
            <a:r>
              <a:rPr lang="ru-RU" b="1" dirty="0" err="1"/>
              <a:t>порівняно</a:t>
            </a:r>
            <a:r>
              <a:rPr lang="ru-RU" b="1" dirty="0"/>
              <a:t> </a:t>
            </a:r>
            <a:r>
              <a:rPr lang="ru-RU" b="1" dirty="0" err="1"/>
              <a:t>небагато</a:t>
            </a:r>
            <a:r>
              <a:rPr lang="ru-RU" b="1" dirty="0"/>
              <a:t>. </a:t>
            </a: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3068960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4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США, Канада та </a:t>
            </a:r>
            <a:r>
              <a:rPr lang="ru-RU" b="1" dirty="0" err="1">
                <a:solidFill>
                  <a:srgbClr val="FF0000"/>
                </a:solidFill>
              </a:rPr>
              <a:t>деякі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латиноамериканські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країни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err="1" smtClean="0"/>
              <a:t>помірковане</a:t>
            </a:r>
            <a:r>
              <a:rPr lang="ru-RU" b="1" dirty="0" smtClean="0"/>
              <a:t> </a:t>
            </a:r>
            <a:r>
              <a:rPr lang="ru-RU" b="1" dirty="0" err="1" smtClean="0"/>
              <a:t>класово-етнорелігійне</a:t>
            </a:r>
            <a:r>
              <a:rPr lang="ru-RU" b="1" dirty="0" smtClean="0"/>
              <a:t> </a:t>
            </a:r>
            <a:r>
              <a:rPr lang="ru-RU" b="1" dirty="0" err="1"/>
              <a:t>голосування</a:t>
            </a:r>
            <a:r>
              <a:rPr lang="ru-RU" b="1" dirty="0"/>
              <a:t>, де </a:t>
            </a:r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 smtClean="0"/>
              <a:t>класових</a:t>
            </a:r>
            <a:r>
              <a:rPr lang="ru-RU" b="1" dirty="0" smtClean="0"/>
              <a:t> і </a:t>
            </a:r>
            <a:r>
              <a:rPr lang="ru-RU" b="1" dirty="0" err="1" smtClean="0"/>
              <a:t>релігійно-етнічних</a:t>
            </a:r>
            <a:r>
              <a:rPr lang="ru-RU" b="1" dirty="0" smtClean="0"/>
              <a:t> </a:t>
            </a:r>
            <a:r>
              <a:rPr lang="ru-RU" b="1" dirty="0" err="1"/>
              <a:t>чинників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</a:t>
            </a:r>
            <a:r>
              <a:rPr lang="ru-RU" b="1" dirty="0" err="1"/>
              <a:t>однаковий</a:t>
            </a:r>
            <a:r>
              <a:rPr lang="ru-RU" b="1" dirty="0"/>
              <a:t>, але </a:t>
            </a:r>
            <a:r>
              <a:rPr lang="ru-RU" b="1" dirty="0" err="1"/>
              <a:t>невисокий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, </a:t>
            </a:r>
            <a:r>
              <a:rPr lang="ru-RU" b="1" dirty="0" err="1"/>
              <a:t>можливо</a:t>
            </a:r>
            <a:r>
              <a:rPr lang="ru-RU" b="1" dirty="0"/>
              <a:t>, </a:t>
            </a:r>
            <a:r>
              <a:rPr lang="ru-RU" b="1" dirty="0" err="1"/>
              <a:t>обумовлено</a:t>
            </a:r>
            <a:r>
              <a:rPr lang="ru-RU" b="1" dirty="0"/>
              <a:t> </a:t>
            </a:r>
            <a:r>
              <a:rPr lang="ru-RU" b="1" dirty="0" err="1"/>
              <a:t>високим</a:t>
            </a:r>
            <a:r>
              <a:rPr lang="ru-RU" b="1" dirty="0"/>
              <a:t> </a:t>
            </a:r>
            <a:r>
              <a:rPr lang="ru-RU" b="1" dirty="0" err="1"/>
              <a:t>рівнем</a:t>
            </a:r>
            <a:r>
              <a:rPr lang="ru-RU" b="1" dirty="0"/>
              <a:t> </a:t>
            </a:r>
            <a:r>
              <a:rPr lang="ru-RU" b="1" dirty="0" err="1"/>
              <a:t>еміграції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світової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 до </a:t>
            </a:r>
            <a:r>
              <a:rPr lang="ru-RU" b="1" dirty="0" err="1"/>
              <a:t>країн</a:t>
            </a:r>
            <a:r>
              <a:rPr lang="ru-RU" b="1" dirty="0"/>
              <a:t> Нового </a:t>
            </a:r>
            <a:r>
              <a:rPr lang="ru-RU" b="1" dirty="0" err="1"/>
              <a:t>Світу</a:t>
            </a:r>
            <a:r>
              <a:rPr lang="ru-RU" b="1" dirty="0"/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372200" y="2132856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8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континентальної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Нідерланди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меншою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мірою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релігійно-етнічних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на </a:t>
            </a:r>
            <a:r>
              <a:rPr lang="ru-RU" dirty="0" err="1"/>
              <a:t>електоральний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, а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класових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— </a:t>
            </a:r>
            <a:r>
              <a:rPr lang="ru-RU" dirty="0" err="1"/>
              <a:t>середній</a:t>
            </a:r>
            <a:r>
              <a:rPr lang="ru-RU" dirty="0"/>
              <a:t>, 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851920" y="3573016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Етнорелігійні</a:t>
            </a:r>
            <a:r>
              <a:rPr lang="uk-UA" dirty="0" smtClean="0"/>
              <a:t> чинники – більш вагомі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Поселенські і класові – менш важливі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11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36303"/>
              </p:ext>
            </p:extLst>
          </p:nvPr>
        </p:nvGraphicFramePr>
        <p:xfrm>
          <a:off x="1187623" y="836710"/>
          <a:ext cx="6912768" cy="4968553"/>
        </p:xfrm>
        <a:graphic>
          <a:graphicData uri="http://schemas.openxmlformats.org/drawingml/2006/table">
            <a:tbl>
              <a:tblPr/>
              <a:tblGrid>
                <a:gridCol w="2304256"/>
                <a:gridCol w="2304256"/>
                <a:gridCol w="2304256"/>
              </a:tblGrid>
              <a:tr h="501993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Країни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Класово-статусні індекси, %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Релігійно-ідеологічні індекси, %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1. Фінляндія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55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2. Данія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47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о.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3. Швеція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</a:rPr>
                        <a:t>46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23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4. Нова Зеландія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42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5. Норвегія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40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17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6.Великобританія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38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13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7. Австралія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33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16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8. Ірландія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21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5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9. Японія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24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</a:rPr>
                        <a:t>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10. Ямайка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18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11. США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18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12. Чилі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24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26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13. Канада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6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28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14. Венесуела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8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13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15. Франція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34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16. ФРН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36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17. Австрія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36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49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18. Бельгія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17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40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19. Швейцарія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22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45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3328">
                <a:tc>
                  <a:txBody>
                    <a:bodyPr/>
                    <a:lstStyle/>
                    <a:p>
                      <a:pPr algn="l"/>
                      <a:r>
                        <a:rPr lang="ru-RU" sz="700">
                          <a:effectLst/>
                        </a:rPr>
                        <a:t>20. Нідерланди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</a:rPr>
                        <a:t>17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effectLst/>
                        </a:rPr>
                        <a:t>64</a:t>
                      </a:r>
                    </a:p>
                  </a:txBody>
                  <a:tcPr marL="28875" marR="28875" marT="28875" marB="28875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13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Соціально-психологічна теорія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партійно-ідеологічної ідентифікації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1960-ті рр.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Мічіганський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університет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Ангус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Кемпбелл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330px-Angus_Campbell_-_psychologist_-_University_of_Michigan,_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501008"/>
            <a:ext cx="3143250" cy="24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7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Два напрями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класичний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електоральний вибір є проекцією вподобань найближчого оточення  і результатом ранньої соціалізації в сім’ї і серед найближчого оточення (ровесники, школа)</a:t>
            </a:r>
          </a:p>
          <a:p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США, Франція, Великобританія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0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"</a:t>
            </a:r>
            <a:r>
              <a:rPr lang="ru-RU" b="1" dirty="0" err="1"/>
              <a:t>прихильність</a:t>
            </a:r>
            <a:r>
              <a:rPr lang="ru-RU" b="1" dirty="0"/>
              <a:t> до </a:t>
            </a:r>
            <a:r>
              <a:rPr lang="ru-RU" b="1" dirty="0" err="1"/>
              <a:t>партії</a:t>
            </a:r>
            <a:r>
              <a:rPr lang="ru-RU" b="1" dirty="0"/>
              <a:t> є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важливим</a:t>
            </a:r>
            <a:r>
              <a:rPr lang="ru-RU" b="1" dirty="0"/>
              <a:t> фактором, </a:t>
            </a:r>
            <a:r>
              <a:rPr lang="ru-RU" b="1" dirty="0" err="1"/>
              <a:t>ніж</a:t>
            </a:r>
            <a:r>
              <a:rPr lang="ru-RU" b="1" dirty="0"/>
              <a:t> </a:t>
            </a:r>
            <a:r>
              <a:rPr lang="ru-RU" b="1" dirty="0" err="1"/>
              <a:t>ідеологія</a:t>
            </a:r>
            <a:r>
              <a:rPr lang="ru-RU" b="1" dirty="0"/>
              <a:t>. Коли </a:t>
            </a:r>
            <a:r>
              <a:rPr lang="ru-RU" b="1" dirty="0" err="1"/>
              <a:t>приєднання</a:t>
            </a:r>
            <a:r>
              <a:rPr lang="ru-RU" b="1" dirty="0"/>
              <a:t> до </a:t>
            </a:r>
            <a:r>
              <a:rPr lang="ru-RU" b="1" dirty="0" err="1"/>
              <a:t>партійної</a:t>
            </a:r>
            <a:r>
              <a:rPr lang="ru-RU" b="1" dirty="0"/>
              <a:t> </a:t>
            </a:r>
            <a:r>
              <a:rPr lang="ru-RU" b="1" dirty="0" err="1"/>
              <a:t>платформи</a:t>
            </a:r>
            <a:r>
              <a:rPr lang="ru-RU" b="1" dirty="0"/>
              <a:t> </a:t>
            </a:r>
            <a:r>
              <a:rPr lang="ru-RU" b="1" dirty="0" err="1"/>
              <a:t>відбулося</a:t>
            </a:r>
            <a:r>
              <a:rPr lang="ru-RU" b="1" dirty="0"/>
              <a:t> давно, </a:t>
            </a:r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самої</a:t>
            </a:r>
            <a:r>
              <a:rPr lang="ru-RU" b="1" dirty="0"/>
              <a:t> </a:t>
            </a:r>
            <a:r>
              <a:rPr lang="ru-RU" b="1" dirty="0" err="1"/>
              <a:t>стає</a:t>
            </a:r>
            <a:r>
              <a:rPr lang="ru-RU" b="1" dirty="0"/>
              <a:t> </a:t>
            </a:r>
            <a:r>
              <a:rPr lang="ru-RU" b="1" dirty="0" err="1" smtClean="0"/>
              <a:t>малозначимими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064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sz="4000" dirty="0" smtClean="0"/>
              <a:t>1. Соціологічна (статусна) теорія.</a:t>
            </a:r>
          </a:p>
          <a:p>
            <a:pPr algn="just"/>
            <a:r>
              <a:rPr lang="uk-UA" sz="4000" dirty="0" smtClean="0"/>
              <a:t>2. </a:t>
            </a:r>
            <a:r>
              <a:rPr lang="uk-UA" sz="4000" dirty="0" smtClean="0"/>
              <a:t>Соціально-психологічна </a:t>
            </a:r>
            <a:r>
              <a:rPr lang="uk-UA" sz="4000" dirty="0" smtClean="0"/>
              <a:t>теорія.</a:t>
            </a:r>
          </a:p>
          <a:p>
            <a:pPr algn="just"/>
            <a:r>
              <a:rPr lang="uk-UA" sz="4000" dirty="0" smtClean="0"/>
              <a:t>3. Теорія раціонального вибору.</a:t>
            </a:r>
          </a:p>
          <a:p>
            <a:pPr algn="just"/>
            <a:r>
              <a:rPr lang="uk-UA" sz="4000" dirty="0" smtClean="0"/>
              <a:t>4. Теорія «спіралі мовчання».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76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свідома ідеологічна ідентифікація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виборець прихильний до певної ідеології, завжди свідомо голосує за партії певного ідеологічного спектру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95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Воронка </a:t>
            </a:r>
            <a:r>
              <a:rPr lang="ru-RU" dirty="0" err="1" smtClean="0"/>
              <a:t>причинності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dirty="0" err="1" smtClean="0"/>
              <a:t>Кемпбелл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 впливу на електоральний вибір</a:t>
            </a:r>
          </a:p>
          <a:p>
            <a:r>
              <a:rPr lang="uk-UA" dirty="0" smtClean="0"/>
              <a:t>Зовнішні</a:t>
            </a:r>
          </a:p>
          <a:p>
            <a:r>
              <a:rPr lang="uk-UA" dirty="0" smtClean="0"/>
              <a:t>Загальнонаціональні</a:t>
            </a:r>
          </a:p>
          <a:p>
            <a:r>
              <a:rPr lang="uk-UA" dirty="0" smtClean="0"/>
              <a:t>Регіональні</a:t>
            </a:r>
          </a:p>
          <a:p>
            <a:r>
              <a:rPr lang="uk-UA" dirty="0" smtClean="0"/>
              <a:t>Чинник малих соціальних груп</a:t>
            </a:r>
          </a:p>
          <a:p>
            <a:r>
              <a:rPr lang="uk-UA" dirty="0" smtClean="0"/>
              <a:t>Індивідуально-психологічні характеристики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56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-UlLqM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1287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0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Теор</a:t>
            </a:r>
            <a:r>
              <a:rPr lang="uk-UA" dirty="0" err="1" smtClean="0"/>
              <a:t>ії</a:t>
            </a:r>
            <a:r>
              <a:rPr lang="uk-UA" dirty="0" smtClean="0"/>
              <a:t> раціонального вибору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 smtClean="0"/>
              <a:t>Комплекс теорій, які максимізують </a:t>
            </a:r>
            <a:r>
              <a:rPr lang="uk-UA" sz="2800" b="1" dirty="0" smtClean="0">
                <a:solidFill>
                  <a:srgbClr val="FF0000"/>
                </a:solidFill>
              </a:rPr>
              <a:t>користь</a:t>
            </a:r>
          </a:p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Теорії суспільного вибору</a:t>
            </a:r>
          </a:p>
          <a:p>
            <a:pPr algn="just"/>
            <a:endParaRPr lang="uk-UA" sz="3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645024"/>
            <a:ext cx="18859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0px-Lewis_Carroll_1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645024"/>
            <a:ext cx="1905000" cy="22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5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раціонального вибору:</a:t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4000" b="1" dirty="0" smtClean="0">
                <a:solidFill>
                  <a:srgbClr val="FF0000"/>
                </a:solidFill>
              </a:rPr>
              <a:t>1</a:t>
            </a:r>
            <a:r>
              <a:rPr lang="uk-UA" sz="4000" b="1" dirty="0">
                <a:solidFill>
                  <a:srgbClr val="FF0000"/>
                </a:solidFill>
              </a:rPr>
              <a:t>. максимальні вигоди при мінімальних затратах</a:t>
            </a:r>
          </a:p>
          <a:p>
            <a:pPr algn="just"/>
            <a:r>
              <a:rPr lang="uk-UA" sz="4000" b="1" dirty="0">
                <a:solidFill>
                  <a:srgbClr val="FF0000"/>
                </a:solidFill>
              </a:rPr>
              <a:t>2. повнота інформації</a:t>
            </a:r>
          </a:p>
          <a:p>
            <a:pPr algn="just"/>
            <a:r>
              <a:rPr lang="uk-UA" sz="4000" b="1" dirty="0">
                <a:solidFill>
                  <a:srgbClr val="FF0000"/>
                </a:solidFill>
              </a:rPr>
              <a:t>3. транзитивність вподобань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05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Транзитивність вподобань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8840" lvl="6" indent="0"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			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8840" lvl="6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		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17320" lvl="4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19964780">
            <a:off x="4334067" y="2277099"/>
            <a:ext cx="504056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3721869">
            <a:off x="3739479" y="3604952"/>
            <a:ext cx="493173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783031">
            <a:off x="2683285" y="2407858"/>
            <a:ext cx="526682" cy="162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1623142">
            <a:off x="1817520" y="2168997"/>
            <a:ext cx="514695" cy="18558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6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раціонального вибору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теорія «економічного голосування»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ru-RU" dirty="0" smtClean="0"/>
          </a:p>
          <a:p>
            <a:r>
              <a:rPr lang="ru-RU" b="1" dirty="0" err="1" smtClean="0"/>
              <a:t>Ентоні</a:t>
            </a:r>
            <a:r>
              <a:rPr lang="ru-RU" b="1" dirty="0" smtClean="0"/>
              <a:t> </a:t>
            </a:r>
            <a:r>
              <a:rPr lang="ru-RU" b="1" dirty="0" err="1" smtClean="0"/>
              <a:t>Даунс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"</a:t>
            </a:r>
            <a:r>
              <a:rPr lang="ru-RU" b="1" dirty="0" err="1" smtClean="0"/>
              <a:t>Економічна</a:t>
            </a:r>
            <a:r>
              <a:rPr lang="ru-RU" b="1" dirty="0" smtClean="0"/>
              <a:t> </a:t>
            </a:r>
            <a:r>
              <a:rPr lang="ru-RU" b="1" dirty="0" err="1"/>
              <a:t>теорія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 smtClean="0"/>
              <a:t>демократії</a:t>
            </a:r>
            <a:r>
              <a:rPr lang="ru-RU" b="1" dirty="0"/>
              <a:t>" </a:t>
            </a:r>
            <a:r>
              <a:rPr lang="ru-RU" b="1" dirty="0" smtClean="0"/>
              <a:t>1957 р.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428999"/>
            <a:ext cx="207444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3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/>
              <a:t>"</a:t>
            </a:r>
            <a:r>
              <a:rPr lang="ru-RU" sz="3600" b="1" dirty="0" err="1"/>
              <a:t>кожен</a:t>
            </a:r>
            <a:r>
              <a:rPr lang="ru-RU" sz="3600" b="1" dirty="0"/>
              <a:t> </a:t>
            </a:r>
            <a:r>
              <a:rPr lang="ru-RU" sz="3600" b="1" dirty="0" err="1"/>
              <a:t>громадянин</a:t>
            </a:r>
            <a:r>
              <a:rPr lang="ru-RU" sz="3600" b="1" dirty="0"/>
              <a:t> </a:t>
            </a:r>
            <a:r>
              <a:rPr lang="ru-RU" sz="3600" b="1" dirty="0" err="1"/>
              <a:t>голосує</a:t>
            </a:r>
            <a:r>
              <a:rPr lang="ru-RU" sz="3600" b="1" dirty="0"/>
              <a:t> за ту </a:t>
            </a:r>
            <a:r>
              <a:rPr lang="ru-RU" sz="3600" b="1" dirty="0" err="1"/>
              <a:t>партію</a:t>
            </a:r>
            <a:r>
              <a:rPr lang="ru-RU" sz="3600" b="1" dirty="0"/>
              <a:t>, яка, на </a:t>
            </a:r>
            <a:r>
              <a:rPr lang="ru-RU" sz="3600" b="1" dirty="0" err="1"/>
              <a:t>його</a:t>
            </a:r>
            <a:r>
              <a:rPr lang="ru-RU" sz="3600" b="1" dirty="0"/>
              <a:t> думку, буде </a:t>
            </a:r>
            <a:r>
              <a:rPr lang="ru-RU" sz="3600" b="1" dirty="0" err="1"/>
              <a:t>найбільш</a:t>
            </a:r>
            <a:r>
              <a:rPr lang="ru-RU" sz="3600" b="1" dirty="0"/>
              <a:t> </a:t>
            </a:r>
            <a:r>
              <a:rPr lang="ru-RU" sz="3600" b="1" dirty="0" err="1"/>
              <a:t>корисною</a:t>
            </a:r>
            <a:r>
              <a:rPr lang="ru-RU" sz="3600" b="1" dirty="0"/>
              <a:t> для </a:t>
            </a:r>
            <a:r>
              <a:rPr lang="ru-RU" sz="3600" b="1" dirty="0" err="1"/>
              <a:t>нього</a:t>
            </a:r>
            <a:r>
              <a:rPr lang="ru-RU" sz="3600" b="1" dirty="0"/>
              <a:t> в </a:t>
            </a:r>
            <a:r>
              <a:rPr lang="ru-RU" sz="3600" b="1" dirty="0" err="1"/>
              <a:t>порівнянні</a:t>
            </a:r>
            <a:r>
              <a:rPr lang="ru-RU" sz="3600" b="1" dirty="0"/>
              <a:t> з </a:t>
            </a:r>
            <a:r>
              <a:rPr lang="ru-RU" sz="3600" b="1" dirty="0" err="1"/>
              <a:t>іншими</a:t>
            </a:r>
            <a:r>
              <a:rPr lang="ru-RU" sz="3600" b="1" dirty="0"/>
              <a:t>"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53366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Теорія медіанного виборця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5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7"/>
            <a:ext cx="62646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8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ліві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4400" dirty="0" smtClean="0"/>
              <a:t>праві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3200" b="1" dirty="0" err="1" smtClean="0"/>
              <a:t>Одержавлен-ня</a:t>
            </a:r>
            <a:r>
              <a:rPr lang="uk-UA" sz="3200" b="1" dirty="0" smtClean="0"/>
              <a:t> економіки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Дерегуляція економіки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3891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 електоральної поведінки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600" dirty="0" smtClean="0"/>
              <a:t>Пояснюють, чому виборці голосують за певні партії чи кандидатів, чому змінюються виборчі вподобання і як можна завоювати прихильність виборців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7229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Р</a:t>
            </a:r>
            <a:r>
              <a:rPr lang="uk-UA" b="1" dirty="0" smtClean="0">
                <a:solidFill>
                  <a:srgbClr val="FF0000"/>
                </a:solidFill>
              </a:rPr>
              <a:t>аціональний вибір: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1. виборець з функцією корисності</a:t>
            </a:r>
          </a:p>
          <a:p>
            <a:r>
              <a:rPr lang="uk-UA" sz="3600" b="1" dirty="0" smtClean="0"/>
              <a:t>2. егоїстичний політик, який хоче максимізувати голоси виборців</a:t>
            </a:r>
          </a:p>
          <a:p>
            <a:r>
              <a:rPr lang="uk-UA" sz="3600" b="1" dirty="0" smtClean="0"/>
              <a:t>3. корисливий чиновник, який реалізує рішення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65798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«раціонального невігластва»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 не хоче розбиратися в проблемі, бо це вимагає багато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637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Моріс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Фіоріна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 smtClean="0"/>
              <a:t>Теорія економічного голосування –</a:t>
            </a:r>
          </a:p>
          <a:p>
            <a:r>
              <a:rPr lang="uk-UA" b="1" dirty="0" smtClean="0"/>
              <a:t>Людина робить вибір з огляду на те, як змінилося її економічне становище</a:t>
            </a:r>
          </a:p>
        </p:txBody>
      </p:sp>
      <p:pic>
        <p:nvPicPr>
          <p:cNvPr id="5122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44827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43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3600" b="1" dirty="0" smtClean="0"/>
              <a:t>1</a:t>
            </a:r>
            <a:r>
              <a:rPr lang="uk-UA" sz="3600" b="1" dirty="0"/>
              <a:t>) все </a:t>
            </a:r>
            <a:r>
              <a:rPr lang="uk-UA" sz="3600" b="1" dirty="0" smtClean="0"/>
              <a:t>одно є послідовні прихильники </a:t>
            </a:r>
            <a:r>
              <a:rPr lang="uk-UA" sz="3600" b="1" dirty="0"/>
              <a:t>партій</a:t>
            </a:r>
          </a:p>
          <a:p>
            <a:pPr algn="just"/>
            <a:r>
              <a:rPr lang="uk-UA" sz="3600" b="1" dirty="0"/>
              <a:t>2) теорія відображає ставлення до партії влади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09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56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90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/>
          <a:lstStyle/>
          <a:p>
            <a:r>
              <a:rPr lang="uk-UA" dirty="0" smtClean="0"/>
              <a:t>Дві течії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946648"/>
          </a:xfrm>
        </p:spPr>
        <p:txBody>
          <a:bodyPr>
            <a:normAutofit fontScale="40000" lnSpcReduction="20000"/>
          </a:bodyPr>
          <a:lstStyle/>
          <a:p>
            <a:r>
              <a:rPr lang="uk-UA" sz="5100" dirty="0"/>
              <a:t>егоцентричне голосування (мікроекономічне)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uk-UA" dirty="0" err="1"/>
              <a:t>соціотропне</a:t>
            </a:r>
            <a:r>
              <a:rPr lang="uk-UA" dirty="0"/>
              <a:t>, макроекономічне голосування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 smtClean="0"/>
          </a:p>
          <a:p>
            <a:pPr algn="ctr"/>
            <a:r>
              <a:rPr lang="uk-UA" b="1" dirty="0" smtClean="0"/>
              <a:t>Більше </a:t>
            </a:r>
            <a:r>
              <a:rPr lang="uk-UA" b="1" dirty="0"/>
              <a:t>значить </a:t>
            </a:r>
            <a:r>
              <a:rPr lang="uk-UA" b="1" dirty="0" smtClean="0"/>
              <a:t>власне становище</a:t>
            </a:r>
            <a:endParaRPr lang="uk-UA" b="1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/>
              <a:t>Оцінка </a:t>
            </a:r>
            <a:r>
              <a:rPr lang="uk-UA" b="1" dirty="0"/>
              <a:t>становища в країні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81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 соціологічні анкети включають два питання: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Ретроспективне – як оцінюєте діяльність влади?</a:t>
            </a:r>
          </a:p>
          <a:p>
            <a:r>
              <a:rPr lang="uk-UA" sz="3600" dirty="0" smtClean="0"/>
              <a:t>Перспективне – які Ваші очікування?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8978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Кеннет</a:t>
            </a:r>
            <a:r>
              <a:rPr lang="uk-UA" dirty="0" smtClean="0"/>
              <a:t> </a:t>
            </a:r>
            <a:r>
              <a:rPr lang="uk-UA" dirty="0" err="1"/>
              <a:t>Е</a:t>
            </a:r>
            <a:r>
              <a:rPr lang="uk-UA" dirty="0" err="1" smtClean="0"/>
              <a:t>рроу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«суспільний вибір та індивідуальні </a:t>
            </a:r>
            <a:r>
              <a:rPr lang="uk-UA" dirty="0" smtClean="0"/>
              <a:t>права</a:t>
            </a:r>
            <a:r>
              <a:rPr lang="uk-UA" dirty="0" smtClean="0"/>
              <a:t>» </a:t>
            </a:r>
            <a:r>
              <a:rPr lang="uk-UA" dirty="0" smtClean="0"/>
              <a:t>1951 </a:t>
            </a:r>
            <a:r>
              <a:rPr lang="uk-UA" dirty="0" smtClean="0"/>
              <a:t>р.</a:t>
            </a:r>
          </a:p>
          <a:p>
            <a:r>
              <a:rPr lang="uk-UA" dirty="0" smtClean="0"/>
              <a:t>Теорема про неможливість – жодна процедура </a:t>
            </a:r>
            <a:r>
              <a:rPr lang="uk-UA" dirty="0" smtClean="0"/>
              <a:t>колективного </a:t>
            </a:r>
            <a:r>
              <a:rPr lang="uk-UA" dirty="0" smtClean="0"/>
              <a:t>вибору </a:t>
            </a:r>
            <a:r>
              <a:rPr lang="uk-UA" dirty="0" smtClean="0"/>
              <a:t>не може </a:t>
            </a:r>
            <a:r>
              <a:rPr lang="uk-UA" dirty="0" smtClean="0"/>
              <a:t>оптимально віддзеркалити </a:t>
            </a:r>
            <a:r>
              <a:rPr lang="uk-UA" dirty="0" smtClean="0"/>
              <a:t>індивідуальні переваги </a:t>
            </a:r>
            <a:r>
              <a:rPr lang="uk-UA" dirty="0" smtClean="0"/>
              <a:t>виборців</a:t>
            </a:r>
          </a:p>
          <a:p>
            <a:r>
              <a:rPr lang="uk-UA" dirty="0" smtClean="0"/>
              <a:t>При </a:t>
            </a:r>
            <a:r>
              <a:rPr lang="uk-UA" dirty="0" smtClean="0"/>
              <a:t>наявності </a:t>
            </a:r>
            <a:r>
              <a:rPr lang="uk-UA" dirty="0" smtClean="0"/>
              <a:t>3 і більше </a:t>
            </a:r>
            <a:r>
              <a:rPr lang="uk-UA" dirty="0" smtClean="0"/>
              <a:t>альтернатив </a:t>
            </a:r>
            <a:r>
              <a:rPr lang="uk-UA" dirty="0" smtClean="0"/>
              <a:t>і 2 виборців важко </a:t>
            </a:r>
            <a:r>
              <a:rPr lang="uk-UA" dirty="0" smtClean="0"/>
              <a:t>отри </a:t>
            </a:r>
            <a:r>
              <a:rPr lang="uk-UA" dirty="0" smtClean="0"/>
              <a:t>мати узгоджене рішення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996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Елізабет</a:t>
            </a:r>
            <a:r>
              <a:rPr lang="ru-RU" dirty="0" smtClean="0"/>
              <a:t> </a:t>
            </a:r>
            <a:r>
              <a:rPr lang="uk-UA" dirty="0" err="1" smtClean="0"/>
              <a:t>Ноель-Нойман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1916-2010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«Громадська думка: відкриття спіралі мовчання»</a:t>
            </a:r>
            <a:endParaRPr lang="ru-RU" dirty="0"/>
          </a:p>
        </p:txBody>
      </p:sp>
      <p:pic>
        <p:nvPicPr>
          <p:cNvPr id="1026" name="Picture 2" descr="C:\Users\User\Desktop\pic_1358893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780928"/>
            <a:ext cx="3168352" cy="29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27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567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240359" cy="431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0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Соціологічна (статусна) теорія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Ще одна назва - теорія «класового голосування»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Електоральний вибір пояснюється належністю до великих соціальних груп – класових, релігійних та інших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 не залежить від свідомих переваг ідеологічних програм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20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_4dt25dj9fg0Dh68Be-trv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926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55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127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07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4" y="836712"/>
            <a:ext cx="7375475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7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людей бояться висловити думку через страх опинитися в ізоляції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Озвучена думка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найчаст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меншост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і, тієї, яка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мовчить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564904"/>
            <a:ext cx="151216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15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подолати проблему?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«Вкидання» сильніших політичних ідей</a:t>
            </a:r>
          </a:p>
          <a:p>
            <a:r>
              <a:rPr lang="uk-UA" dirty="0" smtClean="0"/>
              <a:t>Нейтралізація комунікативного поля ідей</a:t>
            </a:r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b="1" dirty="0" smtClean="0"/>
              <a:t>Кандидати повинні пропонувати такі ідеї, які б не викликали страх осуду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779912" y="3212976"/>
            <a:ext cx="1116124" cy="864096"/>
          </a:xfrm>
          <a:prstGeom prst="downArrow">
            <a:avLst>
              <a:gd name="adj1" fmla="val 50000"/>
              <a:gd name="adj2" fmla="val 46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4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Автори – П. </a:t>
            </a:r>
            <a:r>
              <a:rPr lang="uk-UA" dirty="0" err="1" smtClean="0"/>
              <a:t>Лазарсфельд</a:t>
            </a:r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9124" y="2119257"/>
            <a:ext cx="4500321" cy="36038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і </a:t>
            </a:r>
            <a:r>
              <a:rPr lang="uk-UA" dirty="0" smtClean="0"/>
              <a:t>вчені Каліфорнійського університету </a:t>
            </a:r>
          </a:p>
          <a:p>
            <a:pPr algn="just"/>
            <a:r>
              <a:rPr lang="uk-UA" dirty="0" smtClean="0"/>
              <a:t>Розробили </a:t>
            </a:r>
            <a:r>
              <a:rPr lang="uk-UA" dirty="0"/>
              <a:t>п</a:t>
            </a:r>
            <a:r>
              <a:rPr lang="uk-UA" dirty="0" smtClean="0"/>
              <a:t>ісля президентських виборів </a:t>
            </a:r>
          </a:p>
          <a:p>
            <a:pPr algn="just"/>
            <a:r>
              <a:rPr lang="uk-UA" dirty="0" smtClean="0"/>
              <a:t>1948 р.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«процес голосування є не стільки волевиявленням особи, стільки демонстрацією солідарності індивіда з певною групою»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Лазарсфельд,_П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72816"/>
            <a:ext cx="233154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7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С. </a:t>
            </a:r>
            <a:r>
              <a:rPr lang="uk-UA" dirty="0" err="1" smtClean="0"/>
              <a:t>Ліпсет</a:t>
            </a:r>
            <a:r>
              <a:rPr lang="uk-UA" dirty="0" smtClean="0"/>
              <a:t> і С. </a:t>
            </a:r>
            <a:r>
              <a:rPr lang="uk-UA" dirty="0" err="1" smtClean="0"/>
              <a:t>Роккан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uk-UA" dirty="0" smtClean="0"/>
          </a:p>
          <a:p>
            <a:pPr algn="just"/>
            <a:r>
              <a:rPr lang="uk-UA" sz="3600" b="1" dirty="0" smtClean="0"/>
              <a:t>Виділили 4 типи </a:t>
            </a:r>
            <a:r>
              <a:rPr lang="uk-UA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 розмежувань</a:t>
            </a:r>
            <a:r>
              <a:rPr lang="uk-UA" sz="3600" b="1" dirty="0" smtClean="0"/>
              <a:t>, на основі чого виокремили </a:t>
            </a:r>
            <a:r>
              <a:rPr lang="uk-UA" sz="3600" b="1" dirty="0"/>
              <a:t>основні види соціальних груп, які визначають поведінку </a:t>
            </a:r>
            <a:r>
              <a:rPr lang="uk-UA" sz="3600" b="1" dirty="0" smtClean="0"/>
              <a:t>виборців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3919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розмежування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між власниками і робітниками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між містом і селом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між релігійними групами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центром і периферією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35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Є кілька типів країн з різним впливом класових та релігійно-ідеологічних чинників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9600" dirty="0" smtClean="0"/>
              <a:t>60-ті </a:t>
            </a:r>
            <a:r>
              <a:rPr lang="ru-RU" sz="9600" dirty="0"/>
              <a:t>— 70-ті роки </a:t>
            </a:r>
            <a:r>
              <a:rPr lang="en-GB" sz="9600" dirty="0"/>
              <a:t>XX </a:t>
            </a:r>
            <a:r>
              <a:rPr lang="ru-RU" sz="9600" dirty="0" err="1"/>
              <a:t>століття</a:t>
            </a:r>
            <a:r>
              <a:rPr lang="ru-RU" sz="9600" dirty="0"/>
              <a:t> </a:t>
            </a:r>
            <a:r>
              <a:rPr lang="ru-RU" sz="9600" dirty="0" err="1" smtClean="0"/>
              <a:t>американський</a:t>
            </a:r>
            <a:r>
              <a:rPr lang="ru-RU" sz="9600" dirty="0" smtClean="0"/>
              <a:t> </a:t>
            </a:r>
            <a:r>
              <a:rPr lang="ru-RU" sz="9600" dirty="0" err="1"/>
              <a:t>політолог</a:t>
            </a:r>
            <a:r>
              <a:rPr lang="ru-RU" sz="9600" dirty="0"/>
              <a:t> Джон </a:t>
            </a:r>
            <a:r>
              <a:rPr lang="ru-RU" sz="9600" dirty="0" err="1"/>
              <a:t>Бінгхем</a:t>
            </a:r>
            <a:r>
              <a:rPr lang="ru-RU" sz="9600" dirty="0"/>
              <a:t> </a:t>
            </a:r>
            <a:r>
              <a:rPr lang="ru-RU" sz="9600" dirty="0" err="1"/>
              <a:t>Пауел-молодший</a:t>
            </a:r>
            <a:r>
              <a:rPr lang="ru-RU" sz="9600" dirty="0"/>
              <a:t> </a:t>
            </a:r>
            <a:r>
              <a:rPr lang="ru-RU" sz="9600" dirty="0" err="1" smtClean="0"/>
              <a:t>здійснив</a:t>
            </a:r>
            <a:r>
              <a:rPr lang="ru-RU" sz="9600" dirty="0" smtClean="0"/>
              <a:t> </a:t>
            </a:r>
            <a:r>
              <a:rPr lang="ru-RU" sz="9600" dirty="0" err="1"/>
              <a:t>розрахунки</a:t>
            </a:r>
            <a:r>
              <a:rPr lang="ru-RU" sz="9600" dirty="0"/>
              <a:t> так званого "</a:t>
            </a:r>
            <a:r>
              <a:rPr lang="ru-RU" sz="9600" dirty="0" err="1"/>
              <a:t>індексу</a:t>
            </a:r>
            <a:r>
              <a:rPr lang="ru-RU" sz="9600" dirty="0"/>
              <a:t> </a:t>
            </a:r>
            <a:r>
              <a:rPr lang="ru-RU" sz="9600" dirty="0" err="1"/>
              <a:t>партійно-групових</a:t>
            </a:r>
            <a:r>
              <a:rPr lang="ru-RU" sz="9600" dirty="0"/>
              <a:t> </a:t>
            </a:r>
            <a:r>
              <a:rPr lang="ru-RU" sz="9600" dirty="0" err="1"/>
              <a:t>зв'язків</a:t>
            </a:r>
            <a:r>
              <a:rPr lang="ru-RU" sz="9600" dirty="0"/>
              <a:t>" (</a:t>
            </a:r>
            <a:r>
              <a:rPr lang="ru-RU" sz="9600" dirty="0" err="1"/>
              <a:t>індекс</a:t>
            </a:r>
            <a:r>
              <a:rPr lang="ru-RU" sz="9600" dirty="0"/>
              <a:t> Альфреда). </a:t>
            </a:r>
            <a:endParaRPr lang="ru-RU" sz="9600" dirty="0" smtClean="0"/>
          </a:p>
          <a:p>
            <a:pPr marL="0" indent="0" algn="just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для </a:t>
            </a:r>
            <a:r>
              <a:rPr lang="ru-RU" sz="9600" dirty="0">
                <a:solidFill>
                  <a:srgbClr val="FF0000"/>
                </a:solidFill>
              </a:rPr>
              <a:t>"</a:t>
            </a:r>
            <a:r>
              <a:rPr lang="ru-RU" sz="9600" dirty="0" err="1">
                <a:solidFill>
                  <a:srgbClr val="FF0000"/>
                </a:solidFill>
              </a:rPr>
              <a:t>класового</a:t>
            </a:r>
            <a:r>
              <a:rPr lang="ru-RU" sz="9600" dirty="0">
                <a:solidFill>
                  <a:srgbClr val="FF0000"/>
                </a:solidFill>
              </a:rPr>
              <a:t>" </a:t>
            </a:r>
            <a:r>
              <a:rPr lang="ru-RU" sz="9600" dirty="0" err="1">
                <a:solidFill>
                  <a:srgbClr val="FF0000"/>
                </a:solidFill>
              </a:rPr>
              <a:t>голосування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виборців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країни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поділяють</a:t>
            </a:r>
            <a:r>
              <a:rPr lang="ru-RU" sz="9600" dirty="0">
                <a:solidFill>
                  <a:srgbClr val="FF0000"/>
                </a:solidFill>
              </a:rPr>
              <a:t> на </a:t>
            </a:r>
            <a:r>
              <a:rPr lang="ru-RU" sz="9600" dirty="0" err="1">
                <a:solidFill>
                  <a:srgbClr val="FF0000"/>
                </a:solidFill>
              </a:rPr>
              <a:t>дві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великі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групи</a:t>
            </a:r>
            <a:r>
              <a:rPr lang="ru-RU" sz="9600" dirty="0">
                <a:solidFill>
                  <a:srgbClr val="FF0000"/>
                </a:solidFill>
              </a:rPr>
              <a:t>. По </a:t>
            </a:r>
            <a:r>
              <a:rPr lang="ru-RU" sz="9600" dirty="0" err="1">
                <a:solidFill>
                  <a:srgbClr val="FF0000"/>
                </a:solidFill>
              </a:rPr>
              <a:t>кожній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 smtClean="0">
                <a:solidFill>
                  <a:srgbClr val="FF0000"/>
                </a:solidFill>
              </a:rPr>
              <a:t>із</a:t>
            </a:r>
            <a:r>
              <a:rPr lang="ru-RU" sz="9600" dirty="0" smtClean="0">
                <a:solidFill>
                  <a:srgbClr val="FF0000"/>
                </a:solidFill>
              </a:rPr>
              <a:t> них </a:t>
            </a:r>
            <a:r>
              <a:rPr lang="ru-RU" sz="9600" dirty="0" err="1" smtClean="0">
                <a:solidFill>
                  <a:srgbClr val="FF0000"/>
                </a:solidFill>
              </a:rPr>
              <a:t>розраховується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частина</a:t>
            </a:r>
            <a:r>
              <a:rPr lang="ru-RU" sz="9600" dirty="0">
                <a:solidFill>
                  <a:srgbClr val="FF0000"/>
                </a:solidFill>
              </a:rPr>
              <a:t> тих, </a:t>
            </a:r>
            <a:r>
              <a:rPr lang="ru-RU" sz="9600" dirty="0" err="1">
                <a:solidFill>
                  <a:srgbClr val="FF0000"/>
                </a:solidFill>
              </a:rPr>
              <a:t>що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голосували</a:t>
            </a:r>
            <a:r>
              <a:rPr lang="ru-RU" sz="9600" dirty="0">
                <a:solidFill>
                  <a:srgbClr val="FF0000"/>
                </a:solidFill>
              </a:rPr>
              <a:t> за </a:t>
            </a:r>
            <a:r>
              <a:rPr lang="ru-RU" sz="9600" dirty="0" err="1">
                <a:solidFill>
                  <a:srgbClr val="FF0000"/>
                </a:solidFill>
              </a:rPr>
              <a:t>ліві</a:t>
            </a:r>
            <a:r>
              <a:rPr lang="ru-RU" sz="9600" dirty="0">
                <a:solidFill>
                  <a:srgbClr val="FF0000"/>
                </a:solidFill>
              </a:rPr>
              <a:t> </a:t>
            </a:r>
            <a:r>
              <a:rPr lang="ru-RU" sz="9600" dirty="0" err="1">
                <a:solidFill>
                  <a:srgbClr val="FF0000"/>
                </a:solidFill>
              </a:rPr>
              <a:t>партії</a:t>
            </a:r>
            <a:r>
              <a:rPr lang="ru-RU" sz="9600" dirty="0">
                <a:solidFill>
                  <a:srgbClr val="FF0000"/>
                </a:solidFill>
              </a:rPr>
              <a:t> (</a:t>
            </a:r>
            <a:r>
              <a:rPr lang="ru-RU" sz="9600" dirty="0" err="1">
                <a:solidFill>
                  <a:srgbClr val="FF0000"/>
                </a:solidFill>
              </a:rPr>
              <a:t>соціал-демократів</a:t>
            </a:r>
            <a:r>
              <a:rPr lang="ru-RU" sz="9600" dirty="0">
                <a:solidFill>
                  <a:srgbClr val="FF0000"/>
                </a:solidFill>
              </a:rPr>
              <a:t> та </a:t>
            </a:r>
            <a:r>
              <a:rPr lang="ru-RU" sz="9600" dirty="0" err="1">
                <a:solidFill>
                  <a:srgbClr val="FF0000"/>
                </a:solidFill>
              </a:rPr>
              <a:t>комуністів</a:t>
            </a:r>
            <a:r>
              <a:rPr lang="ru-RU" sz="9600" dirty="0">
                <a:solidFill>
                  <a:srgbClr val="FF000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7101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Швеції</a:t>
            </a:r>
            <a:r>
              <a:rPr lang="ru-RU" dirty="0"/>
              <a:t> 1964 року 84% </a:t>
            </a:r>
            <a:r>
              <a:rPr lang="ru-RU" dirty="0" err="1"/>
              <a:t>робітників</a:t>
            </a:r>
            <a:r>
              <a:rPr lang="ru-RU" dirty="0"/>
              <a:t> і 32%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голосували</a:t>
            </a:r>
            <a:r>
              <a:rPr lang="ru-RU" dirty="0"/>
              <a:t> за </a:t>
            </a:r>
            <a:r>
              <a:rPr lang="ru-RU" dirty="0" err="1"/>
              <a:t>ліві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(</a:t>
            </a:r>
            <a:r>
              <a:rPr lang="ru-RU" dirty="0" err="1"/>
              <a:t>різниця</a:t>
            </a:r>
            <a:r>
              <a:rPr lang="ru-RU" dirty="0"/>
              <a:t> -52</a:t>
            </a:r>
            <a:r>
              <a:rPr lang="ru-RU" dirty="0" smtClean="0"/>
              <a:t>%).</a:t>
            </a:r>
          </a:p>
          <a:p>
            <a:r>
              <a:rPr lang="uk-U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 індекс Альфреда – 52%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5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266</TotalTime>
  <Words>950</Words>
  <Application>Microsoft Office PowerPoint</Application>
  <PresentationFormat>Экран (4:3)</PresentationFormat>
  <Paragraphs>208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Кнопка</vt:lpstr>
      <vt:lpstr>  Теорії електоральної поведінки</vt:lpstr>
      <vt:lpstr>План</vt:lpstr>
      <vt:lpstr>Теорії електоральної поведінки</vt:lpstr>
      <vt:lpstr>Соціологічна (статусна) теорія</vt:lpstr>
      <vt:lpstr>Автори – П. Лазарсфельд  </vt:lpstr>
      <vt:lpstr>С. Ліпсет і С. Роккан</vt:lpstr>
      <vt:lpstr>Соціальні розмежування</vt:lpstr>
      <vt:lpstr>Є кілька типів країн з різним впливом класових та релігійно-ідеологічних чинників </vt:lpstr>
      <vt:lpstr>Презентация PowerPoint</vt:lpstr>
      <vt:lpstr>Перший тип</vt:lpstr>
      <vt:lpstr>Презентация PowerPoint</vt:lpstr>
      <vt:lpstr>Другий тип</vt:lpstr>
      <vt:lpstr>Третій тип</vt:lpstr>
      <vt:lpstr>Четвертий тип</vt:lpstr>
      <vt:lpstr>Україна</vt:lpstr>
      <vt:lpstr>Презентация PowerPoint</vt:lpstr>
      <vt:lpstr> Соціально-психологічна теорія </vt:lpstr>
      <vt:lpstr>Два напрями</vt:lpstr>
      <vt:lpstr>Презентация PowerPoint</vt:lpstr>
      <vt:lpstr>Презентация PowerPoint</vt:lpstr>
      <vt:lpstr>Воронка причинності А. Кемпбелл</vt:lpstr>
      <vt:lpstr>Презентация PowerPoint</vt:lpstr>
      <vt:lpstr>Теорії раціонального вибору </vt:lpstr>
      <vt:lpstr> Умови раціонального вибору: </vt:lpstr>
      <vt:lpstr>Транзитивність вподобань</vt:lpstr>
      <vt:lpstr>  Теорія раціонального вибору або теорія «економічного голосування»</vt:lpstr>
      <vt:lpstr>Презентация PowerPoint</vt:lpstr>
      <vt:lpstr>Теорія медіанного виборця</vt:lpstr>
      <vt:lpstr>Презентация PowerPoint</vt:lpstr>
      <vt:lpstr>Раціональний вибір:</vt:lpstr>
      <vt:lpstr>Теорія «раціонального невігластва»</vt:lpstr>
      <vt:lpstr>Моріс Фіоріна</vt:lpstr>
      <vt:lpstr>Недоліки:</vt:lpstr>
      <vt:lpstr> </vt:lpstr>
      <vt:lpstr>Дві течії</vt:lpstr>
      <vt:lpstr>В соціологічні анкети включають два питання:</vt:lpstr>
      <vt:lpstr>Кеннет Ерроу </vt:lpstr>
      <vt:lpstr>Елізабет Ноель-Нойман 1916-2010</vt:lpstr>
      <vt:lpstr>Презентация PowerPoint</vt:lpstr>
      <vt:lpstr>Презентация PowerPoint</vt:lpstr>
      <vt:lpstr>Презентация PowerPoint</vt:lpstr>
      <vt:lpstr>Презентация PowerPoint</vt:lpstr>
      <vt:lpstr>Багато людей бояться висловити думку через страх опинитися в ізоляції</vt:lpstr>
      <vt:lpstr>Як подолати проблему?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Теорії електоральної поведінки</dc:title>
  <dc:creator>User</dc:creator>
  <cp:lastModifiedBy>User</cp:lastModifiedBy>
  <cp:revision>24</cp:revision>
  <dcterms:created xsi:type="dcterms:W3CDTF">2020-11-10T04:08:21Z</dcterms:created>
  <dcterms:modified xsi:type="dcterms:W3CDTF">2020-11-16T10:48:52Z</dcterms:modified>
</cp:coreProperties>
</file>