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63" r:id="rId2"/>
    <p:sldId id="259" r:id="rId3"/>
    <p:sldId id="260" r:id="rId4"/>
    <p:sldId id="257" r:id="rId5"/>
    <p:sldId id="258" r:id="rId6"/>
    <p:sldId id="350" r:id="rId7"/>
    <p:sldId id="351" r:id="rId8"/>
    <p:sldId id="352" r:id="rId9"/>
    <p:sldId id="370" r:id="rId10"/>
    <p:sldId id="353" r:id="rId11"/>
    <p:sldId id="356" r:id="rId12"/>
    <p:sldId id="357" r:id="rId13"/>
    <p:sldId id="265" r:id="rId14"/>
    <p:sldId id="266" r:id="rId15"/>
    <p:sldId id="267" r:id="rId16"/>
    <p:sldId id="332" r:id="rId17"/>
    <p:sldId id="270" r:id="rId18"/>
    <p:sldId id="272" r:id="rId19"/>
    <p:sldId id="275" r:id="rId20"/>
    <p:sldId id="276" r:id="rId21"/>
    <p:sldId id="277" r:id="rId22"/>
    <p:sldId id="278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81" r:id="rId34"/>
    <p:sldId id="294" r:id="rId35"/>
    <p:sldId id="295" r:id="rId36"/>
    <p:sldId id="299" r:id="rId37"/>
    <p:sldId id="333" r:id="rId38"/>
    <p:sldId id="364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400" r:id="rId54"/>
    <p:sldId id="358" r:id="rId55"/>
    <p:sldId id="373" r:id="rId56"/>
    <p:sldId id="375" r:id="rId57"/>
    <p:sldId id="374" r:id="rId58"/>
    <p:sldId id="376" r:id="rId59"/>
    <p:sldId id="360" r:id="rId60"/>
    <p:sldId id="359" r:id="rId61"/>
    <p:sldId id="377" r:id="rId62"/>
    <p:sldId id="393" r:id="rId63"/>
    <p:sldId id="394" r:id="rId64"/>
    <p:sldId id="395" r:id="rId65"/>
    <p:sldId id="396" r:id="rId66"/>
    <p:sldId id="397" r:id="rId67"/>
    <p:sldId id="379" r:id="rId68"/>
    <p:sldId id="380" r:id="rId69"/>
    <p:sldId id="384" r:id="rId70"/>
    <p:sldId id="390" r:id="rId71"/>
    <p:sldId id="388" r:id="rId72"/>
    <p:sldId id="389" r:id="rId73"/>
    <p:sldId id="391" r:id="rId74"/>
    <p:sldId id="392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9" r:id="rId86"/>
    <p:sldId id="328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297" r:id="rId96"/>
  </p:sldIdLst>
  <p:sldSz cx="9144000" cy="6858000" type="screen4x3"/>
  <p:notesSz cx="6858000" cy="9144000"/>
  <p:defaultTextStyle>
    <a:defPPr>
      <a:defRPr lang="uk-UA"/>
    </a:defPPr>
    <a:lvl1pPr algn="l" rtl="0" fontAlgn="base">
      <a:lnSpc>
        <a:spcPct val="50000"/>
      </a:lnSpc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50000"/>
      </a:lnSpc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50000"/>
      </a:lnSpc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50000"/>
      </a:lnSpc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50000"/>
      </a:lnSpc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6E8"/>
    <a:srgbClr val="9AFE68"/>
    <a:srgbClr val="46E620"/>
    <a:srgbClr val="8BEF73"/>
    <a:srgbClr val="66FF99"/>
    <a:srgbClr val="FFFF66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039" autoAdjust="0"/>
  </p:normalViewPr>
  <p:slideViewPr>
    <p:cSldViewPr>
      <p:cViewPr>
        <p:scale>
          <a:sx n="75" d="100"/>
          <a:sy n="75" d="100"/>
        </p:scale>
        <p:origin x="-266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F19F5-BB86-4D9F-B0DB-932C36BDFC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262B2DF-8DD8-46EE-A023-14F846293C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Чутливість дотику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FCE4B79C-F14A-48E2-A3AB-32B98E5C4DD5}" type="parTrans" cxnId="{6620D0CA-0ECC-4940-8AF1-EF26041DA890}">
      <dgm:prSet/>
      <dgm:spPr/>
    </dgm:pt>
    <dgm:pt modelId="{A32B486C-D744-47D0-86D0-BE163F70FCEB}" type="sibTrans" cxnId="{6620D0CA-0ECC-4940-8AF1-EF26041DA890}">
      <dgm:prSet/>
      <dgm:spPr/>
    </dgm:pt>
    <dgm:pt modelId="{E56DA12F-C5F3-4C07-AACD-390F58E04C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Кінчиків пальців – 3 мг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</a:t>
          </a:r>
          <a:r>
            <a:rPr kumimoji="0" lang="uk-UA" b="1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2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F097AD3-7FD7-4919-B897-13A619D878F0}" type="parTrans" cxnId="{53668C85-1CC2-440F-BA32-2FF456225B6D}">
      <dgm:prSet/>
      <dgm:spPr/>
    </dgm:pt>
    <dgm:pt modelId="{ED4DAFB0-F1E8-4176-99C1-154B4FCFDF2B}" type="sibTrans" cxnId="{53668C85-1CC2-440F-BA32-2FF456225B6D}">
      <dgm:prSet/>
      <dgm:spPr/>
    </dgm:pt>
    <dgm:pt modelId="{1E6DE78B-776A-48EB-8975-AB16F1ACD9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Долоня – 12 мг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мм2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76645121-A5FE-4B12-BEF4-AF1D57C37438}" type="parTrans" cxnId="{BB532894-C3D3-4F13-B9BE-01142DFFE40F}">
      <dgm:prSet/>
      <dgm:spPr/>
    </dgm:pt>
    <dgm:pt modelId="{99966295-CEFC-47B2-A729-23CA95DA6FD0}" type="sibTrans" cxnId="{BB532894-C3D3-4F13-B9BE-01142DFFE40F}">
      <dgm:prSet/>
      <dgm:spPr/>
    </dgm:pt>
    <dgm:pt modelId="{E8BF5532-A0A7-4D5C-A10E-E9CC532F4B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’</a:t>
          </a: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ЯТКА – 25 мг</a:t>
          </a: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мм2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0475A38-1E80-4113-96A6-72D87C6DA552}" type="parTrans" cxnId="{E35ED0AB-9393-4C91-995D-BEBA4FF7C25D}">
      <dgm:prSet/>
      <dgm:spPr/>
    </dgm:pt>
    <dgm:pt modelId="{3D5AD0F6-66F7-43B8-9084-67370B08A236}" type="sibTrans" cxnId="{E35ED0AB-9393-4C91-995D-BEBA4FF7C25D}">
      <dgm:prSet/>
      <dgm:spPr/>
    </dgm:pt>
    <dgm:pt modelId="{922A1ECF-9BB0-4BCC-BC90-987548FEC9DD}" type="pres">
      <dgm:prSet presAssocID="{A88F19F5-BB86-4D9F-B0DB-932C36BDF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AD105E-DADE-436F-B438-CA753A695F15}" type="pres">
      <dgm:prSet presAssocID="{0262B2DF-8DD8-46EE-A023-14F846293C85}" presName="hierRoot1" presStyleCnt="0">
        <dgm:presLayoutVars>
          <dgm:hierBranch/>
        </dgm:presLayoutVars>
      </dgm:prSet>
      <dgm:spPr/>
    </dgm:pt>
    <dgm:pt modelId="{9E546C48-3401-4D00-8BE2-FFA40B91500E}" type="pres">
      <dgm:prSet presAssocID="{0262B2DF-8DD8-46EE-A023-14F846293C85}" presName="rootComposite1" presStyleCnt="0"/>
      <dgm:spPr/>
    </dgm:pt>
    <dgm:pt modelId="{7F2526CB-E045-4E8C-923E-D3AD08F7FBD7}" type="pres">
      <dgm:prSet presAssocID="{0262B2DF-8DD8-46EE-A023-14F846293C8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68728-ED77-438C-84AB-56DDADB5B583}" type="pres">
      <dgm:prSet presAssocID="{0262B2DF-8DD8-46EE-A023-14F846293C8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F14D8FB-20F3-42FB-9B04-51F7F082E070}" type="pres">
      <dgm:prSet presAssocID="{0262B2DF-8DD8-46EE-A023-14F846293C85}" presName="hierChild2" presStyleCnt="0"/>
      <dgm:spPr/>
    </dgm:pt>
    <dgm:pt modelId="{297B00DF-7055-4FFA-B189-CF3647A793CE}" type="pres">
      <dgm:prSet presAssocID="{1F097AD3-7FD7-4919-B897-13A619D878F0}" presName="Name35" presStyleLbl="parChTrans1D2" presStyleIdx="0" presStyleCnt="3"/>
      <dgm:spPr/>
    </dgm:pt>
    <dgm:pt modelId="{BCED05E9-EEAC-4DFA-B164-892870541CF3}" type="pres">
      <dgm:prSet presAssocID="{E56DA12F-C5F3-4C07-AACD-390F58E04C24}" presName="hierRoot2" presStyleCnt="0">
        <dgm:presLayoutVars>
          <dgm:hierBranch/>
        </dgm:presLayoutVars>
      </dgm:prSet>
      <dgm:spPr/>
    </dgm:pt>
    <dgm:pt modelId="{F565F733-5FF4-480E-BA78-A303E4A8EE06}" type="pres">
      <dgm:prSet presAssocID="{E56DA12F-C5F3-4C07-AACD-390F58E04C24}" presName="rootComposite" presStyleCnt="0"/>
      <dgm:spPr/>
    </dgm:pt>
    <dgm:pt modelId="{E37762B0-97D0-43BF-8A2B-7C471E9EE2A0}" type="pres">
      <dgm:prSet presAssocID="{E56DA12F-C5F3-4C07-AACD-390F58E04C2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67C66-9F8D-4FFF-B074-D024D94E9584}" type="pres">
      <dgm:prSet presAssocID="{E56DA12F-C5F3-4C07-AACD-390F58E04C24}" presName="rootConnector" presStyleLbl="node2" presStyleIdx="0" presStyleCnt="3"/>
      <dgm:spPr/>
      <dgm:t>
        <a:bodyPr/>
        <a:lstStyle/>
        <a:p>
          <a:endParaRPr lang="ru-RU"/>
        </a:p>
      </dgm:t>
    </dgm:pt>
    <dgm:pt modelId="{38E852D6-3E42-407A-920B-16BE89DE7ACB}" type="pres">
      <dgm:prSet presAssocID="{E56DA12F-C5F3-4C07-AACD-390F58E04C24}" presName="hierChild4" presStyleCnt="0"/>
      <dgm:spPr/>
    </dgm:pt>
    <dgm:pt modelId="{BF5A8B58-3461-4719-9C1C-DB70B2E29D7A}" type="pres">
      <dgm:prSet presAssocID="{E56DA12F-C5F3-4C07-AACD-390F58E04C24}" presName="hierChild5" presStyleCnt="0"/>
      <dgm:spPr/>
    </dgm:pt>
    <dgm:pt modelId="{D70178E3-112E-4E25-80C3-C35BD775D75A}" type="pres">
      <dgm:prSet presAssocID="{76645121-A5FE-4B12-BEF4-AF1D57C37438}" presName="Name35" presStyleLbl="parChTrans1D2" presStyleIdx="1" presStyleCnt="3"/>
      <dgm:spPr/>
    </dgm:pt>
    <dgm:pt modelId="{881C475B-26FD-4681-B0D2-8C9584A03C41}" type="pres">
      <dgm:prSet presAssocID="{1E6DE78B-776A-48EB-8975-AB16F1ACD94F}" presName="hierRoot2" presStyleCnt="0">
        <dgm:presLayoutVars>
          <dgm:hierBranch/>
        </dgm:presLayoutVars>
      </dgm:prSet>
      <dgm:spPr/>
    </dgm:pt>
    <dgm:pt modelId="{0019C82E-7CDC-4128-8787-4873DA188C6E}" type="pres">
      <dgm:prSet presAssocID="{1E6DE78B-776A-48EB-8975-AB16F1ACD94F}" presName="rootComposite" presStyleCnt="0"/>
      <dgm:spPr/>
    </dgm:pt>
    <dgm:pt modelId="{665B9EA1-B5BD-4389-A965-1728FF959F00}" type="pres">
      <dgm:prSet presAssocID="{1E6DE78B-776A-48EB-8975-AB16F1ACD9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3EBC06-AA7B-4F08-9D48-F299945D3D5F}" type="pres">
      <dgm:prSet presAssocID="{1E6DE78B-776A-48EB-8975-AB16F1ACD9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D484C63-DE4C-41C4-9C6F-0A3816B3EFED}" type="pres">
      <dgm:prSet presAssocID="{1E6DE78B-776A-48EB-8975-AB16F1ACD94F}" presName="hierChild4" presStyleCnt="0"/>
      <dgm:spPr/>
    </dgm:pt>
    <dgm:pt modelId="{A6099F1D-DCDF-43B6-AF9F-FBFC85935A3F}" type="pres">
      <dgm:prSet presAssocID="{1E6DE78B-776A-48EB-8975-AB16F1ACD94F}" presName="hierChild5" presStyleCnt="0"/>
      <dgm:spPr/>
    </dgm:pt>
    <dgm:pt modelId="{B6A422B3-EEC4-4650-99E7-B20E03DCEFE2}" type="pres">
      <dgm:prSet presAssocID="{10475A38-1E80-4113-96A6-72D87C6DA552}" presName="Name35" presStyleLbl="parChTrans1D2" presStyleIdx="2" presStyleCnt="3"/>
      <dgm:spPr/>
    </dgm:pt>
    <dgm:pt modelId="{36107565-5323-480C-B7B6-548EA52087F0}" type="pres">
      <dgm:prSet presAssocID="{E8BF5532-A0A7-4D5C-A10E-E9CC532F4B56}" presName="hierRoot2" presStyleCnt="0">
        <dgm:presLayoutVars>
          <dgm:hierBranch/>
        </dgm:presLayoutVars>
      </dgm:prSet>
      <dgm:spPr/>
    </dgm:pt>
    <dgm:pt modelId="{ED9BB56A-E19C-4AE3-8E5E-ECD6A315BA25}" type="pres">
      <dgm:prSet presAssocID="{E8BF5532-A0A7-4D5C-A10E-E9CC532F4B56}" presName="rootComposite" presStyleCnt="0"/>
      <dgm:spPr/>
    </dgm:pt>
    <dgm:pt modelId="{77542A98-BEC6-44CE-BC49-B964686E5612}" type="pres">
      <dgm:prSet presAssocID="{E8BF5532-A0A7-4D5C-A10E-E9CC532F4B5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D7509F-BB87-4DD8-A852-A9D359EAA87B}" type="pres">
      <dgm:prSet presAssocID="{E8BF5532-A0A7-4D5C-A10E-E9CC532F4B56}" presName="rootConnector" presStyleLbl="node2" presStyleIdx="2" presStyleCnt="3"/>
      <dgm:spPr/>
      <dgm:t>
        <a:bodyPr/>
        <a:lstStyle/>
        <a:p>
          <a:endParaRPr lang="ru-RU"/>
        </a:p>
      </dgm:t>
    </dgm:pt>
    <dgm:pt modelId="{9FF0ADFF-BD4A-435E-AFA1-757A99BF4334}" type="pres">
      <dgm:prSet presAssocID="{E8BF5532-A0A7-4D5C-A10E-E9CC532F4B56}" presName="hierChild4" presStyleCnt="0"/>
      <dgm:spPr/>
    </dgm:pt>
    <dgm:pt modelId="{B8805D36-BDAC-426F-AAD2-3D9DE1B145F4}" type="pres">
      <dgm:prSet presAssocID="{E8BF5532-A0A7-4D5C-A10E-E9CC532F4B56}" presName="hierChild5" presStyleCnt="0"/>
      <dgm:spPr/>
    </dgm:pt>
    <dgm:pt modelId="{67B4AE89-D0DD-47BE-9D91-EDADFE45C734}" type="pres">
      <dgm:prSet presAssocID="{0262B2DF-8DD8-46EE-A023-14F846293C85}" presName="hierChild3" presStyleCnt="0"/>
      <dgm:spPr/>
    </dgm:pt>
  </dgm:ptLst>
  <dgm:cxnLst>
    <dgm:cxn modelId="{6620D0CA-0ECC-4940-8AF1-EF26041DA890}" srcId="{A88F19F5-BB86-4D9F-B0DB-932C36BDFCCA}" destId="{0262B2DF-8DD8-46EE-A023-14F846293C85}" srcOrd="0" destOrd="0" parTransId="{FCE4B79C-F14A-48E2-A3AB-32B98E5C4DD5}" sibTransId="{A32B486C-D744-47D0-86D0-BE163F70FCEB}"/>
    <dgm:cxn modelId="{15A5DEAA-2F44-4A53-BEB7-050D4093B9F4}" type="presOf" srcId="{E56DA12F-C5F3-4C07-AACD-390F58E04C24}" destId="{F1E67C66-9F8D-4FFF-B074-D024D94E9584}" srcOrd="1" destOrd="0" presId="urn:microsoft.com/office/officeart/2005/8/layout/orgChart1"/>
    <dgm:cxn modelId="{E6132BDE-82F8-4E02-97E8-F96D65C35D9E}" type="presOf" srcId="{A88F19F5-BB86-4D9F-B0DB-932C36BDFCCA}" destId="{922A1ECF-9BB0-4BCC-BC90-987548FEC9DD}" srcOrd="0" destOrd="0" presId="urn:microsoft.com/office/officeart/2005/8/layout/orgChart1"/>
    <dgm:cxn modelId="{EDFB890C-6628-4E70-A9A2-576A8BB148DB}" type="presOf" srcId="{76645121-A5FE-4B12-BEF4-AF1D57C37438}" destId="{D70178E3-112E-4E25-80C3-C35BD775D75A}" srcOrd="0" destOrd="0" presId="urn:microsoft.com/office/officeart/2005/8/layout/orgChart1"/>
    <dgm:cxn modelId="{98A726CB-4C1C-4AB5-AF99-E42B93EDCE66}" type="presOf" srcId="{1E6DE78B-776A-48EB-8975-AB16F1ACD94F}" destId="{665B9EA1-B5BD-4389-A965-1728FF959F00}" srcOrd="0" destOrd="0" presId="urn:microsoft.com/office/officeart/2005/8/layout/orgChart1"/>
    <dgm:cxn modelId="{3DB04E23-B09B-4743-9E32-92CE80897486}" type="presOf" srcId="{E8BF5532-A0A7-4D5C-A10E-E9CC532F4B56}" destId="{77542A98-BEC6-44CE-BC49-B964686E5612}" srcOrd="0" destOrd="0" presId="urn:microsoft.com/office/officeart/2005/8/layout/orgChart1"/>
    <dgm:cxn modelId="{CDC48497-8E52-48E9-8B66-88AF42005422}" type="presOf" srcId="{E56DA12F-C5F3-4C07-AACD-390F58E04C24}" destId="{E37762B0-97D0-43BF-8A2B-7C471E9EE2A0}" srcOrd="0" destOrd="0" presId="urn:microsoft.com/office/officeart/2005/8/layout/orgChart1"/>
    <dgm:cxn modelId="{BB532894-C3D3-4F13-B9BE-01142DFFE40F}" srcId="{0262B2DF-8DD8-46EE-A023-14F846293C85}" destId="{1E6DE78B-776A-48EB-8975-AB16F1ACD94F}" srcOrd="1" destOrd="0" parTransId="{76645121-A5FE-4B12-BEF4-AF1D57C37438}" sibTransId="{99966295-CEFC-47B2-A729-23CA95DA6FD0}"/>
    <dgm:cxn modelId="{F67A9E62-8997-4601-99CF-257041EA35A2}" type="presOf" srcId="{0262B2DF-8DD8-46EE-A023-14F846293C85}" destId="{7F2526CB-E045-4E8C-923E-D3AD08F7FBD7}" srcOrd="0" destOrd="0" presId="urn:microsoft.com/office/officeart/2005/8/layout/orgChart1"/>
    <dgm:cxn modelId="{E48913B4-1BBE-4B00-98B6-6DAE97B3C3E8}" type="presOf" srcId="{1E6DE78B-776A-48EB-8975-AB16F1ACD94F}" destId="{1D3EBC06-AA7B-4F08-9D48-F299945D3D5F}" srcOrd="1" destOrd="0" presId="urn:microsoft.com/office/officeart/2005/8/layout/orgChart1"/>
    <dgm:cxn modelId="{53668C85-1CC2-440F-BA32-2FF456225B6D}" srcId="{0262B2DF-8DD8-46EE-A023-14F846293C85}" destId="{E56DA12F-C5F3-4C07-AACD-390F58E04C24}" srcOrd="0" destOrd="0" parTransId="{1F097AD3-7FD7-4919-B897-13A619D878F0}" sibTransId="{ED4DAFB0-F1E8-4176-99C1-154B4FCFDF2B}"/>
    <dgm:cxn modelId="{E35ED0AB-9393-4C91-995D-BEBA4FF7C25D}" srcId="{0262B2DF-8DD8-46EE-A023-14F846293C85}" destId="{E8BF5532-A0A7-4D5C-A10E-E9CC532F4B56}" srcOrd="2" destOrd="0" parTransId="{10475A38-1E80-4113-96A6-72D87C6DA552}" sibTransId="{3D5AD0F6-66F7-43B8-9084-67370B08A236}"/>
    <dgm:cxn modelId="{23B21D5C-AB0C-4077-B608-D0D0A5162E5C}" type="presOf" srcId="{1F097AD3-7FD7-4919-B897-13A619D878F0}" destId="{297B00DF-7055-4FFA-B189-CF3647A793CE}" srcOrd="0" destOrd="0" presId="urn:microsoft.com/office/officeart/2005/8/layout/orgChart1"/>
    <dgm:cxn modelId="{BEFB0484-3011-499C-9CDC-928979BF12B2}" type="presOf" srcId="{10475A38-1E80-4113-96A6-72D87C6DA552}" destId="{B6A422B3-EEC4-4650-99E7-B20E03DCEFE2}" srcOrd="0" destOrd="0" presId="urn:microsoft.com/office/officeart/2005/8/layout/orgChart1"/>
    <dgm:cxn modelId="{00EABACE-FD75-4D2A-AA98-1E3BC2DE3282}" type="presOf" srcId="{0262B2DF-8DD8-46EE-A023-14F846293C85}" destId="{51B68728-ED77-438C-84AB-56DDADB5B583}" srcOrd="1" destOrd="0" presId="urn:microsoft.com/office/officeart/2005/8/layout/orgChart1"/>
    <dgm:cxn modelId="{E9A0A1D4-61CC-4128-8D46-9CF403C1EC91}" type="presOf" srcId="{E8BF5532-A0A7-4D5C-A10E-E9CC532F4B56}" destId="{05D7509F-BB87-4DD8-A852-A9D359EAA87B}" srcOrd="1" destOrd="0" presId="urn:microsoft.com/office/officeart/2005/8/layout/orgChart1"/>
    <dgm:cxn modelId="{B37A006B-990C-440F-BC3B-FAA7235D2EEC}" type="presParOf" srcId="{922A1ECF-9BB0-4BCC-BC90-987548FEC9DD}" destId="{47AD105E-DADE-436F-B438-CA753A695F15}" srcOrd="0" destOrd="0" presId="urn:microsoft.com/office/officeart/2005/8/layout/orgChart1"/>
    <dgm:cxn modelId="{25827488-064B-42D1-B21D-3BCBF3214E6C}" type="presParOf" srcId="{47AD105E-DADE-436F-B438-CA753A695F15}" destId="{9E546C48-3401-4D00-8BE2-FFA40B91500E}" srcOrd="0" destOrd="0" presId="urn:microsoft.com/office/officeart/2005/8/layout/orgChart1"/>
    <dgm:cxn modelId="{5D8C2F9F-50D0-4268-BCE6-D2D7F876C48D}" type="presParOf" srcId="{9E546C48-3401-4D00-8BE2-FFA40B91500E}" destId="{7F2526CB-E045-4E8C-923E-D3AD08F7FBD7}" srcOrd="0" destOrd="0" presId="urn:microsoft.com/office/officeart/2005/8/layout/orgChart1"/>
    <dgm:cxn modelId="{C531FD27-D1BB-4A03-BF3F-DE627CB1C17E}" type="presParOf" srcId="{9E546C48-3401-4D00-8BE2-FFA40B91500E}" destId="{51B68728-ED77-438C-84AB-56DDADB5B583}" srcOrd="1" destOrd="0" presId="urn:microsoft.com/office/officeart/2005/8/layout/orgChart1"/>
    <dgm:cxn modelId="{41604EFC-B2FB-43E1-99F5-C94337660F44}" type="presParOf" srcId="{47AD105E-DADE-436F-B438-CA753A695F15}" destId="{5F14D8FB-20F3-42FB-9B04-51F7F082E070}" srcOrd="1" destOrd="0" presId="urn:microsoft.com/office/officeart/2005/8/layout/orgChart1"/>
    <dgm:cxn modelId="{234AE628-A64E-4E12-960D-8EB4F5D5DFC4}" type="presParOf" srcId="{5F14D8FB-20F3-42FB-9B04-51F7F082E070}" destId="{297B00DF-7055-4FFA-B189-CF3647A793CE}" srcOrd="0" destOrd="0" presId="urn:microsoft.com/office/officeart/2005/8/layout/orgChart1"/>
    <dgm:cxn modelId="{2FA9F38F-F1BB-4B4E-AB4E-A00B60F2E782}" type="presParOf" srcId="{5F14D8FB-20F3-42FB-9B04-51F7F082E070}" destId="{BCED05E9-EEAC-4DFA-B164-892870541CF3}" srcOrd="1" destOrd="0" presId="urn:microsoft.com/office/officeart/2005/8/layout/orgChart1"/>
    <dgm:cxn modelId="{354C7550-CC26-43D2-A674-B950B586049E}" type="presParOf" srcId="{BCED05E9-EEAC-4DFA-B164-892870541CF3}" destId="{F565F733-5FF4-480E-BA78-A303E4A8EE06}" srcOrd="0" destOrd="0" presId="urn:microsoft.com/office/officeart/2005/8/layout/orgChart1"/>
    <dgm:cxn modelId="{67C9C2E0-E2D1-4BB8-A167-186A230EAE67}" type="presParOf" srcId="{F565F733-5FF4-480E-BA78-A303E4A8EE06}" destId="{E37762B0-97D0-43BF-8A2B-7C471E9EE2A0}" srcOrd="0" destOrd="0" presId="urn:microsoft.com/office/officeart/2005/8/layout/orgChart1"/>
    <dgm:cxn modelId="{62F25208-952A-4DA4-B68D-128037993065}" type="presParOf" srcId="{F565F733-5FF4-480E-BA78-A303E4A8EE06}" destId="{F1E67C66-9F8D-4FFF-B074-D024D94E9584}" srcOrd="1" destOrd="0" presId="urn:microsoft.com/office/officeart/2005/8/layout/orgChart1"/>
    <dgm:cxn modelId="{A65049B3-BADD-4DEB-A5CB-163189B8BC54}" type="presParOf" srcId="{BCED05E9-EEAC-4DFA-B164-892870541CF3}" destId="{38E852D6-3E42-407A-920B-16BE89DE7ACB}" srcOrd="1" destOrd="0" presId="urn:microsoft.com/office/officeart/2005/8/layout/orgChart1"/>
    <dgm:cxn modelId="{AD2E6641-138E-4195-9952-500D00C3B32E}" type="presParOf" srcId="{BCED05E9-EEAC-4DFA-B164-892870541CF3}" destId="{BF5A8B58-3461-4719-9C1C-DB70B2E29D7A}" srcOrd="2" destOrd="0" presId="urn:microsoft.com/office/officeart/2005/8/layout/orgChart1"/>
    <dgm:cxn modelId="{E4238024-0ABF-49D2-9246-A8A379E263F2}" type="presParOf" srcId="{5F14D8FB-20F3-42FB-9B04-51F7F082E070}" destId="{D70178E3-112E-4E25-80C3-C35BD775D75A}" srcOrd="2" destOrd="0" presId="urn:microsoft.com/office/officeart/2005/8/layout/orgChart1"/>
    <dgm:cxn modelId="{5ED0D0FF-FDD8-4A43-B1A4-F0C210EEA4D3}" type="presParOf" srcId="{5F14D8FB-20F3-42FB-9B04-51F7F082E070}" destId="{881C475B-26FD-4681-B0D2-8C9584A03C41}" srcOrd="3" destOrd="0" presId="urn:microsoft.com/office/officeart/2005/8/layout/orgChart1"/>
    <dgm:cxn modelId="{896429C5-AE36-4563-B9F9-C8D7A8E2676F}" type="presParOf" srcId="{881C475B-26FD-4681-B0D2-8C9584A03C41}" destId="{0019C82E-7CDC-4128-8787-4873DA188C6E}" srcOrd="0" destOrd="0" presId="urn:microsoft.com/office/officeart/2005/8/layout/orgChart1"/>
    <dgm:cxn modelId="{458A4FAB-AC5A-495B-9D71-0590A54FC136}" type="presParOf" srcId="{0019C82E-7CDC-4128-8787-4873DA188C6E}" destId="{665B9EA1-B5BD-4389-A965-1728FF959F00}" srcOrd="0" destOrd="0" presId="urn:microsoft.com/office/officeart/2005/8/layout/orgChart1"/>
    <dgm:cxn modelId="{317157C8-660F-4532-BCF0-5151564C5788}" type="presParOf" srcId="{0019C82E-7CDC-4128-8787-4873DA188C6E}" destId="{1D3EBC06-AA7B-4F08-9D48-F299945D3D5F}" srcOrd="1" destOrd="0" presId="urn:microsoft.com/office/officeart/2005/8/layout/orgChart1"/>
    <dgm:cxn modelId="{874A0D9B-2269-4092-BF6B-563B5AD4708C}" type="presParOf" srcId="{881C475B-26FD-4681-B0D2-8C9584A03C41}" destId="{2D484C63-DE4C-41C4-9C6F-0A3816B3EFED}" srcOrd="1" destOrd="0" presId="urn:microsoft.com/office/officeart/2005/8/layout/orgChart1"/>
    <dgm:cxn modelId="{8236C15B-9464-426B-AD8D-D021B44EDE72}" type="presParOf" srcId="{881C475B-26FD-4681-B0D2-8C9584A03C41}" destId="{A6099F1D-DCDF-43B6-AF9F-FBFC85935A3F}" srcOrd="2" destOrd="0" presId="urn:microsoft.com/office/officeart/2005/8/layout/orgChart1"/>
    <dgm:cxn modelId="{805B9E48-2BE9-4235-B122-4E044DDC44FB}" type="presParOf" srcId="{5F14D8FB-20F3-42FB-9B04-51F7F082E070}" destId="{B6A422B3-EEC4-4650-99E7-B20E03DCEFE2}" srcOrd="4" destOrd="0" presId="urn:microsoft.com/office/officeart/2005/8/layout/orgChart1"/>
    <dgm:cxn modelId="{CEEB971C-7199-4A12-9515-26F06F082FC1}" type="presParOf" srcId="{5F14D8FB-20F3-42FB-9B04-51F7F082E070}" destId="{36107565-5323-480C-B7B6-548EA52087F0}" srcOrd="5" destOrd="0" presId="urn:microsoft.com/office/officeart/2005/8/layout/orgChart1"/>
    <dgm:cxn modelId="{6EE9B399-EBC8-47F9-8285-7781DAD7B9D9}" type="presParOf" srcId="{36107565-5323-480C-B7B6-548EA52087F0}" destId="{ED9BB56A-E19C-4AE3-8E5E-ECD6A315BA25}" srcOrd="0" destOrd="0" presId="urn:microsoft.com/office/officeart/2005/8/layout/orgChart1"/>
    <dgm:cxn modelId="{90201731-32AC-486B-A7E9-67F4071F7062}" type="presParOf" srcId="{ED9BB56A-E19C-4AE3-8E5E-ECD6A315BA25}" destId="{77542A98-BEC6-44CE-BC49-B964686E5612}" srcOrd="0" destOrd="0" presId="urn:microsoft.com/office/officeart/2005/8/layout/orgChart1"/>
    <dgm:cxn modelId="{BF7578DE-55F5-45F0-867F-79DE80DD03D6}" type="presParOf" srcId="{ED9BB56A-E19C-4AE3-8E5E-ECD6A315BA25}" destId="{05D7509F-BB87-4DD8-A852-A9D359EAA87B}" srcOrd="1" destOrd="0" presId="urn:microsoft.com/office/officeart/2005/8/layout/orgChart1"/>
    <dgm:cxn modelId="{31D45E72-B0F5-4C62-B884-2F3263620EB4}" type="presParOf" srcId="{36107565-5323-480C-B7B6-548EA52087F0}" destId="{9FF0ADFF-BD4A-435E-AFA1-757A99BF4334}" srcOrd="1" destOrd="0" presId="urn:microsoft.com/office/officeart/2005/8/layout/orgChart1"/>
    <dgm:cxn modelId="{ECA05018-FB89-45D6-9EBA-E8DFB2377ED3}" type="presParOf" srcId="{36107565-5323-480C-B7B6-548EA52087F0}" destId="{B8805D36-BDAC-426F-AAD2-3D9DE1B145F4}" srcOrd="2" destOrd="0" presId="urn:microsoft.com/office/officeart/2005/8/layout/orgChart1"/>
    <dgm:cxn modelId="{1D933FAA-72E7-4974-93E1-B33DEB18C092}" type="presParOf" srcId="{47AD105E-DADE-436F-B438-CA753A695F15}" destId="{67B4AE89-D0DD-47BE-9D91-EDADFE45C7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422B3-EEC4-4650-99E7-B20E03DCEFE2}">
      <dsp:nvSpPr>
        <dsp:cNvPr id="0" name=""/>
        <dsp:cNvSpPr/>
      </dsp:nvSpPr>
      <dsp:spPr>
        <a:xfrm>
          <a:off x="2931319" y="773521"/>
          <a:ext cx="1870433" cy="32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10"/>
              </a:lnTo>
              <a:lnTo>
                <a:pt x="1870433" y="162310"/>
              </a:lnTo>
              <a:lnTo>
                <a:pt x="1870433" y="324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178E3-112E-4E25-80C3-C35BD775D75A}">
      <dsp:nvSpPr>
        <dsp:cNvPr id="0" name=""/>
        <dsp:cNvSpPr/>
      </dsp:nvSpPr>
      <dsp:spPr>
        <a:xfrm>
          <a:off x="2885598" y="773521"/>
          <a:ext cx="91440" cy="324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B00DF-7055-4FFA-B189-CF3647A793CE}">
      <dsp:nvSpPr>
        <dsp:cNvPr id="0" name=""/>
        <dsp:cNvSpPr/>
      </dsp:nvSpPr>
      <dsp:spPr>
        <a:xfrm>
          <a:off x="1060885" y="773521"/>
          <a:ext cx="1870433" cy="324620"/>
        </a:xfrm>
        <a:custGeom>
          <a:avLst/>
          <a:gdLst/>
          <a:ahLst/>
          <a:cxnLst/>
          <a:rect l="0" t="0" r="0" b="0"/>
          <a:pathLst>
            <a:path>
              <a:moveTo>
                <a:pt x="1870433" y="0"/>
              </a:moveTo>
              <a:lnTo>
                <a:pt x="1870433" y="162310"/>
              </a:lnTo>
              <a:lnTo>
                <a:pt x="0" y="162310"/>
              </a:lnTo>
              <a:lnTo>
                <a:pt x="0" y="324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526CB-E045-4E8C-923E-D3AD08F7FBD7}">
      <dsp:nvSpPr>
        <dsp:cNvPr id="0" name=""/>
        <dsp:cNvSpPr/>
      </dsp:nvSpPr>
      <dsp:spPr>
        <a:xfrm>
          <a:off x="2158412" y="614"/>
          <a:ext cx="1545812" cy="77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Чутливість дотику</a:t>
          </a:r>
          <a:endParaRPr kumimoji="0" lang="ru-RU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158412" y="614"/>
        <a:ext cx="1545812" cy="772906"/>
      </dsp:txXfrm>
    </dsp:sp>
    <dsp:sp modelId="{E37762B0-97D0-43BF-8A2B-7C471E9EE2A0}">
      <dsp:nvSpPr>
        <dsp:cNvPr id="0" name=""/>
        <dsp:cNvSpPr/>
      </dsp:nvSpPr>
      <dsp:spPr>
        <a:xfrm>
          <a:off x="287979" y="1098141"/>
          <a:ext cx="1545812" cy="77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Кінчиків пальців – 3 мг</a:t>
          </a:r>
          <a:r>
            <a:rPr kumimoji="0" 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</a:t>
          </a:r>
          <a:r>
            <a:rPr kumimoji="0" lang="uk-UA" sz="1700" b="1" i="0" u="none" strike="noStrike" kern="1200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2</a:t>
          </a:r>
          <a:endParaRPr kumimoji="0" lang="ru-RU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87979" y="1098141"/>
        <a:ext cx="1545812" cy="772906"/>
      </dsp:txXfrm>
    </dsp:sp>
    <dsp:sp modelId="{665B9EA1-B5BD-4389-A965-1728FF959F00}">
      <dsp:nvSpPr>
        <dsp:cNvPr id="0" name=""/>
        <dsp:cNvSpPr/>
      </dsp:nvSpPr>
      <dsp:spPr>
        <a:xfrm>
          <a:off x="2158412" y="1098141"/>
          <a:ext cx="1545812" cy="77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Долоня – 12 мг</a:t>
          </a:r>
          <a:r>
            <a:rPr kumimoji="0" 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мм2</a:t>
          </a:r>
          <a:endParaRPr kumimoji="0" lang="ru-RU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2158412" y="1098141"/>
        <a:ext cx="1545812" cy="772906"/>
      </dsp:txXfrm>
    </dsp:sp>
    <dsp:sp modelId="{77542A98-BEC6-44CE-BC49-B964686E5612}">
      <dsp:nvSpPr>
        <dsp:cNvPr id="0" name=""/>
        <dsp:cNvSpPr/>
      </dsp:nvSpPr>
      <dsp:spPr>
        <a:xfrm>
          <a:off x="4028846" y="1098141"/>
          <a:ext cx="1545812" cy="772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</a:t>
          </a:r>
          <a:r>
            <a:rPr kumimoji="0" 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’</a:t>
          </a: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ЯТКА – 25 мг</a:t>
          </a:r>
          <a:r>
            <a:rPr kumimoji="0" lang="en-US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/</a:t>
          </a:r>
          <a:r>
            <a:rPr kumimoji="0" lang="uk-UA" sz="1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мм2</a:t>
          </a:r>
          <a:endParaRPr kumimoji="0" lang="ru-RU" sz="17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4028846" y="1098141"/>
        <a:ext cx="1545812" cy="772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1.wmf"/><Relationship Id="rId4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4621B687-B4E7-4772-93B7-6B1DD7854B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19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C31E5218-6464-4114-AD80-7DA60F1FA4B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2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6619D-0135-4EDF-A062-565632BB48D9}" type="slidenum">
              <a:rPr lang="uk-UA" sz="1200" b="0">
                <a:latin typeface="Arial" pitchFamily="34" charset="0"/>
              </a:rPr>
              <a:pPr eaLnBrk="1" hangingPunct="1"/>
              <a:t>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280560-40E0-4173-BC90-1DEE0522F37B}" type="slidenum">
              <a:rPr lang="uk-UA" sz="1200" b="0">
                <a:latin typeface="Arial" pitchFamily="34" charset="0"/>
              </a:rPr>
              <a:pPr eaLnBrk="1" hangingPunct="1"/>
              <a:t>19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C188C-D430-49FE-953C-FAAD67F1A6E7}" type="slidenum">
              <a:rPr lang="uk-UA" sz="1200" b="0">
                <a:latin typeface="Arial" pitchFamily="34" charset="0"/>
              </a:rPr>
              <a:pPr eaLnBrk="1" hangingPunct="1"/>
              <a:t>20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44719-B781-4866-A7C6-465B6B247C7E}" type="slidenum">
              <a:rPr lang="uk-UA" sz="1200" b="0">
                <a:latin typeface="Arial" pitchFamily="34" charset="0"/>
              </a:rPr>
              <a:pPr eaLnBrk="1" hangingPunct="1"/>
              <a:t>21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607B8B-5505-4B00-AB86-890E9578FF13}" type="slidenum">
              <a:rPr lang="uk-UA" sz="1200" b="0">
                <a:latin typeface="Arial" pitchFamily="34" charset="0"/>
              </a:rPr>
              <a:pPr eaLnBrk="1" hangingPunct="1"/>
              <a:t>22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DFE1A6-0B6E-4CD9-ACB6-436444074838}" type="slidenum">
              <a:rPr lang="uk-UA" sz="1200" b="0">
                <a:latin typeface="Arial" pitchFamily="34" charset="0"/>
              </a:rPr>
              <a:pPr eaLnBrk="1" hangingPunct="1"/>
              <a:t>23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35922E-CE35-4EF2-A475-2FE3927D09D8}" type="slidenum">
              <a:rPr lang="uk-UA" sz="1200" b="0">
                <a:latin typeface="Arial" pitchFamily="34" charset="0"/>
              </a:rPr>
              <a:pPr eaLnBrk="1" hangingPunct="1"/>
              <a:t>24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578796-5473-4157-9B0D-0B131EA2A7DB}" type="slidenum">
              <a:rPr lang="uk-UA" sz="1200" b="0">
                <a:latin typeface="Arial" pitchFamily="34" charset="0"/>
              </a:rPr>
              <a:pPr eaLnBrk="1" hangingPunct="1"/>
              <a:t>25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0F71EC-3E20-49FB-B42B-A1A209AC7157}" type="slidenum">
              <a:rPr lang="uk-UA" sz="1200" b="0">
                <a:latin typeface="Arial" pitchFamily="34" charset="0"/>
              </a:rPr>
              <a:pPr eaLnBrk="1" hangingPunct="1"/>
              <a:t>26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FF8F5-E9FE-4C58-AF75-36B5AFAD0923}" type="slidenum">
              <a:rPr lang="uk-UA" sz="1200" b="0">
                <a:latin typeface="Arial" pitchFamily="34" charset="0"/>
              </a:rPr>
              <a:pPr eaLnBrk="1" hangingPunct="1"/>
              <a:t>27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F1822D-9B9C-45FD-AA86-73480DAA9A5C}" type="slidenum">
              <a:rPr lang="uk-UA" sz="1200" b="0">
                <a:latin typeface="Arial" pitchFamily="34" charset="0"/>
              </a:rPr>
              <a:pPr eaLnBrk="1" hangingPunct="1"/>
              <a:t>28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FF8DE9-2496-4F41-BFE7-58E3B1817253}" type="slidenum">
              <a:rPr lang="uk-UA" sz="1200" b="0">
                <a:latin typeface="Arial" pitchFamily="34" charset="0"/>
              </a:rPr>
              <a:pPr eaLnBrk="1" hangingPunct="1"/>
              <a:t>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9D2725-9AC2-4670-BA46-1D0D5A5CCE0D}" type="slidenum">
              <a:rPr lang="uk-UA" sz="1200" b="0">
                <a:latin typeface="Arial" pitchFamily="34" charset="0"/>
              </a:rPr>
              <a:pPr eaLnBrk="1" hangingPunct="1"/>
              <a:t>29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298299-D3CC-4861-B8A7-BB6957A5B8CC}" type="slidenum">
              <a:rPr lang="uk-UA" sz="1200" b="0">
                <a:latin typeface="Arial" pitchFamily="34" charset="0"/>
              </a:rPr>
              <a:pPr eaLnBrk="1" hangingPunct="1"/>
              <a:t>30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CC5A55-FEA2-45AF-ACE9-BAF9EF206428}" type="slidenum">
              <a:rPr lang="uk-UA" sz="1200" b="0">
                <a:latin typeface="Arial" pitchFamily="34" charset="0"/>
              </a:rPr>
              <a:pPr eaLnBrk="1" hangingPunct="1"/>
              <a:t>31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538AA3-5EFA-446B-BA6E-B06040309C79}" type="slidenum">
              <a:rPr lang="uk-UA" sz="1200" b="0">
                <a:latin typeface="Arial" pitchFamily="34" charset="0"/>
              </a:rPr>
              <a:pPr eaLnBrk="1" hangingPunct="1"/>
              <a:t>32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D6917D-1C1E-457D-A5CC-4B502ADE11A0}" type="slidenum">
              <a:rPr lang="uk-UA" sz="1200" b="0">
                <a:latin typeface="Arial" pitchFamily="34" charset="0"/>
              </a:rPr>
              <a:pPr eaLnBrk="1" hangingPunct="1"/>
              <a:t>34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83C8A1-D620-46BE-BD4B-4AE0A561EDDB}" type="slidenum">
              <a:rPr lang="uk-UA" sz="1200" b="0">
                <a:latin typeface="Arial" pitchFamily="34" charset="0"/>
              </a:rPr>
              <a:pPr eaLnBrk="1" hangingPunct="1"/>
              <a:t>35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B66A40-F9AD-4659-AF89-088F6E6B2BE4}" type="slidenum">
              <a:rPr lang="uk-UA" sz="1200" b="0">
                <a:latin typeface="Arial" pitchFamily="34" charset="0"/>
              </a:rPr>
              <a:pPr eaLnBrk="1" hangingPunct="1"/>
              <a:t>36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63D793-55A9-4017-A05C-C22027A3E8E5}" type="slidenum">
              <a:rPr lang="uk-UA" sz="1200" b="0">
                <a:latin typeface="Arial" pitchFamily="34" charset="0"/>
              </a:rPr>
              <a:pPr eaLnBrk="1" hangingPunct="1"/>
              <a:t>37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EAA942-C885-4D22-A6EC-6B9CCF673005}" type="slidenum">
              <a:rPr lang="uk-UA" sz="1200" b="0">
                <a:latin typeface="Arial" pitchFamily="34" charset="0"/>
              </a:rPr>
              <a:pPr eaLnBrk="1" hangingPunct="1"/>
              <a:t>39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716820-5A48-441E-B870-B587B0178A1C}" type="slidenum">
              <a:rPr lang="uk-UA" sz="1200" b="0">
                <a:latin typeface="Arial" pitchFamily="34" charset="0"/>
              </a:rPr>
              <a:pPr eaLnBrk="1" hangingPunct="1"/>
              <a:t>40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1B3ABB-A99F-47F4-A976-691D030823C6}" type="slidenum">
              <a:rPr lang="uk-UA" sz="1200" b="0">
                <a:latin typeface="Arial" pitchFamily="34" charset="0"/>
              </a:rPr>
              <a:pPr eaLnBrk="1" hangingPunct="1"/>
              <a:t>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3DD61A-E958-419D-BB29-B2FDBB273A49}" type="slidenum">
              <a:rPr lang="uk-UA" sz="1200" b="0">
                <a:latin typeface="Arial" pitchFamily="34" charset="0"/>
              </a:rPr>
              <a:pPr eaLnBrk="1" hangingPunct="1"/>
              <a:t>41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97E5EC-BB9A-4492-8195-88EB64236DD8}" type="slidenum">
              <a:rPr lang="uk-UA" sz="1200" b="0">
                <a:latin typeface="Arial" pitchFamily="34" charset="0"/>
              </a:rPr>
              <a:pPr eaLnBrk="1" hangingPunct="1"/>
              <a:t>42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AE0AB-E827-45AE-A2F5-52DA51DBE088}" type="slidenum">
              <a:rPr lang="uk-UA" sz="1200" b="0">
                <a:latin typeface="Arial" pitchFamily="34" charset="0"/>
              </a:rPr>
              <a:pPr eaLnBrk="1" hangingPunct="1"/>
              <a:t>43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86EA76-C385-4013-9A90-40BD8A63B2B0}" type="slidenum">
              <a:rPr lang="uk-UA" sz="1200" b="0">
                <a:latin typeface="Arial" pitchFamily="34" charset="0"/>
              </a:rPr>
              <a:pPr eaLnBrk="1" hangingPunct="1"/>
              <a:t>44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7A609C-34C0-41F9-9308-4FF1E2D5EDA3}" type="slidenum">
              <a:rPr lang="uk-UA" sz="1200" b="0">
                <a:latin typeface="Arial" pitchFamily="34" charset="0"/>
              </a:rPr>
              <a:pPr eaLnBrk="1" hangingPunct="1"/>
              <a:t>45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55982-D4D5-4C28-BDAF-EA581531744F}" type="slidenum">
              <a:rPr lang="uk-UA" sz="1200" b="0">
                <a:latin typeface="Arial" pitchFamily="34" charset="0"/>
              </a:rPr>
              <a:pPr eaLnBrk="1" hangingPunct="1"/>
              <a:t>46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9FA752-D997-4F3D-910A-2E12BD21B828}" type="slidenum">
              <a:rPr lang="uk-UA" sz="1200" b="0">
                <a:latin typeface="Arial" pitchFamily="34" charset="0"/>
              </a:rPr>
              <a:pPr eaLnBrk="1" hangingPunct="1"/>
              <a:t>47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441F12-D91F-42EB-93A4-4DF878BA182A}" type="slidenum">
              <a:rPr lang="uk-UA" sz="1200" b="0">
                <a:latin typeface="Arial" pitchFamily="34" charset="0"/>
              </a:rPr>
              <a:pPr eaLnBrk="1" hangingPunct="1"/>
              <a:t>48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58B12E-3E46-4559-B32E-451084C528FE}" type="slidenum">
              <a:rPr lang="uk-UA" sz="1200" b="0">
                <a:latin typeface="Arial" pitchFamily="34" charset="0"/>
              </a:rPr>
              <a:pPr eaLnBrk="1" hangingPunct="1"/>
              <a:t>49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6DD93-9775-4202-900A-C067DD65A9B2}" type="slidenum">
              <a:rPr lang="uk-UA" sz="1200" b="0">
                <a:latin typeface="Arial" pitchFamily="34" charset="0"/>
              </a:rPr>
              <a:pPr eaLnBrk="1" hangingPunct="1"/>
              <a:t>50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A638A2-C022-4F5B-B3EF-5152E14306CD}" type="slidenum">
              <a:rPr lang="uk-UA" sz="1200" b="0">
                <a:latin typeface="Arial" pitchFamily="34" charset="0"/>
              </a:rPr>
              <a:pPr eaLnBrk="1" hangingPunct="1"/>
              <a:t>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227832-1DC3-4A32-85C5-FF916C8E5AFA}" type="slidenum">
              <a:rPr lang="uk-UA" sz="1200" b="0">
                <a:latin typeface="Arial" pitchFamily="34" charset="0"/>
              </a:rPr>
              <a:pPr eaLnBrk="1" hangingPunct="1"/>
              <a:t>51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75AD6F-B61C-45E8-B06A-2CCB97F69779}" type="slidenum">
              <a:rPr lang="uk-UA" sz="1200" b="0">
                <a:latin typeface="Arial" pitchFamily="34" charset="0"/>
              </a:rPr>
              <a:pPr eaLnBrk="1" hangingPunct="1"/>
              <a:t>52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2D1BA6-DCB1-4B6F-8717-286FCC3E30D8}" type="slidenum">
              <a:rPr lang="uk-UA" sz="1200" b="0">
                <a:latin typeface="Arial" pitchFamily="34" charset="0"/>
              </a:rPr>
              <a:pPr eaLnBrk="1" hangingPunct="1"/>
              <a:t>53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FFF284-200C-4351-8E95-C2D3C13C9BDA}" type="slidenum">
              <a:rPr lang="uk-UA" sz="1200" b="0">
                <a:latin typeface="Arial" pitchFamily="34" charset="0"/>
              </a:rPr>
              <a:pPr eaLnBrk="1" hangingPunct="1"/>
              <a:t>61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A959AA-616B-4B44-8EA3-AF6280BE46EB}" type="slidenum">
              <a:rPr lang="uk-UA" sz="1200" b="0">
                <a:latin typeface="Arial" pitchFamily="34" charset="0"/>
              </a:rPr>
              <a:pPr eaLnBrk="1" hangingPunct="1"/>
              <a:t>70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A1FF4F-B95E-471A-BF92-E69F3B8E6849}" type="slidenum">
              <a:rPr lang="uk-UA" sz="1200" b="0">
                <a:latin typeface="Arial" pitchFamily="34" charset="0"/>
              </a:rPr>
              <a:pPr eaLnBrk="1" hangingPunct="1"/>
              <a:t>71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0E601F-AA66-4BA3-A987-B1A1B59B5E9E}" type="slidenum">
              <a:rPr lang="uk-UA" sz="1200" b="0">
                <a:latin typeface="Arial" pitchFamily="34" charset="0"/>
              </a:rPr>
              <a:pPr eaLnBrk="1" hangingPunct="1"/>
              <a:t>72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3147B7-59A5-490A-8FE6-B4A08A09D75F}" type="slidenum">
              <a:rPr lang="uk-UA" sz="1200" b="0">
                <a:latin typeface="Arial" pitchFamily="34" charset="0"/>
              </a:rPr>
              <a:pPr eaLnBrk="1" hangingPunct="1"/>
              <a:t>73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F9BA50-C746-48DB-8541-9B20719D1B19}" type="slidenum">
              <a:rPr lang="uk-UA" sz="1200" b="0">
                <a:latin typeface="Arial" pitchFamily="34" charset="0"/>
              </a:rPr>
              <a:pPr eaLnBrk="1" hangingPunct="1"/>
              <a:t>74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10679B-E7E1-43B7-932D-F39C5016251D}" type="slidenum">
              <a:rPr lang="uk-UA" sz="1200" b="0">
                <a:latin typeface="Arial" pitchFamily="34" charset="0"/>
              </a:rPr>
              <a:pPr eaLnBrk="1" hangingPunct="1"/>
              <a:t>75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A7FDFC-DE9A-4E80-8F77-8390D3F9936A}" type="slidenum">
              <a:rPr lang="uk-UA" sz="1200" b="0">
                <a:latin typeface="Arial" pitchFamily="34" charset="0"/>
              </a:rPr>
              <a:pPr eaLnBrk="1" hangingPunct="1"/>
              <a:t>13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8579BF-1EC7-4F0C-9448-6BBD3070E9B7}" type="slidenum">
              <a:rPr lang="uk-UA" sz="1200" b="0">
                <a:latin typeface="Arial" pitchFamily="34" charset="0"/>
              </a:rPr>
              <a:pPr eaLnBrk="1" hangingPunct="1"/>
              <a:t>76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091976-39FC-4674-8AF0-C52740F5740B}" type="slidenum">
              <a:rPr lang="uk-UA" sz="1200" b="0">
                <a:latin typeface="Arial" pitchFamily="34" charset="0"/>
              </a:rPr>
              <a:pPr eaLnBrk="1" hangingPunct="1"/>
              <a:t>77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B1D88E-C4CC-4139-AAE9-687FCC8A9BA7}" type="slidenum">
              <a:rPr lang="uk-UA" sz="1200" b="0">
                <a:latin typeface="Arial" pitchFamily="34" charset="0"/>
              </a:rPr>
              <a:pPr eaLnBrk="1" hangingPunct="1"/>
              <a:t>78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949903-4C9D-40F1-B138-DA1D76755F7B}" type="slidenum">
              <a:rPr lang="uk-UA" sz="1200" b="0">
                <a:latin typeface="Arial" pitchFamily="34" charset="0"/>
              </a:rPr>
              <a:pPr eaLnBrk="1" hangingPunct="1"/>
              <a:t>79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450DC0-4416-496D-B18F-BFBA8A6449C7}" type="slidenum">
              <a:rPr lang="uk-UA" sz="1200" b="0">
                <a:latin typeface="Arial" pitchFamily="34" charset="0"/>
              </a:rPr>
              <a:pPr eaLnBrk="1" hangingPunct="1"/>
              <a:t>80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3D718E-EC29-4AD2-A949-79532A98559D}" type="slidenum">
              <a:rPr lang="uk-UA" sz="1200" b="0">
                <a:latin typeface="Arial" pitchFamily="34" charset="0"/>
              </a:rPr>
              <a:pPr eaLnBrk="1" hangingPunct="1"/>
              <a:t>81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0964CF-5817-4865-8703-D6E18221ED29}" type="slidenum">
              <a:rPr lang="uk-UA" sz="1200" b="0">
                <a:latin typeface="Arial" pitchFamily="34" charset="0"/>
              </a:rPr>
              <a:pPr eaLnBrk="1" hangingPunct="1"/>
              <a:t>82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5BFCCE-0A42-4010-A2CD-756B1858FE88}" type="slidenum">
              <a:rPr lang="uk-UA" sz="1200" b="0">
                <a:latin typeface="Arial" pitchFamily="34" charset="0"/>
              </a:rPr>
              <a:pPr eaLnBrk="1" hangingPunct="1"/>
              <a:t>83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F49FFC-4118-4AE4-94BA-733F73006452}" type="slidenum">
              <a:rPr lang="uk-UA" sz="1200" b="0">
                <a:latin typeface="Arial" pitchFamily="34" charset="0"/>
              </a:rPr>
              <a:pPr eaLnBrk="1" hangingPunct="1"/>
              <a:t>84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369C2F-38D5-468D-879E-922844F34D86}" type="slidenum">
              <a:rPr lang="uk-UA" sz="1200" b="0">
                <a:latin typeface="Arial" pitchFamily="34" charset="0"/>
              </a:rPr>
              <a:pPr eaLnBrk="1" hangingPunct="1"/>
              <a:t>85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6E94D9-9459-420D-9F49-8980FC108D3B}" type="slidenum">
              <a:rPr lang="uk-UA" sz="1200" b="0">
                <a:latin typeface="Arial" pitchFamily="34" charset="0"/>
              </a:rPr>
              <a:pPr eaLnBrk="1" hangingPunct="1"/>
              <a:t>14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79D7B2-D9F0-4F4A-BE30-7DBC6BC4B1A7}" type="slidenum">
              <a:rPr lang="uk-UA" sz="1200" b="0">
                <a:latin typeface="Arial" pitchFamily="34" charset="0"/>
              </a:rPr>
              <a:pPr eaLnBrk="1" hangingPunct="1"/>
              <a:t>86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77E597-F570-46B9-9842-BC9C64785371}" type="slidenum">
              <a:rPr lang="uk-UA" sz="1200" b="0">
                <a:latin typeface="Arial" pitchFamily="34" charset="0"/>
              </a:rPr>
              <a:pPr eaLnBrk="1" hangingPunct="1"/>
              <a:t>95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DB8A00-46BF-4496-A9FE-524A59452D22}" type="slidenum">
              <a:rPr lang="uk-UA" sz="1200" b="0">
                <a:latin typeface="Arial" pitchFamily="34" charset="0"/>
              </a:rPr>
              <a:pPr eaLnBrk="1" hangingPunct="1"/>
              <a:t>15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506F0B-757D-4A9B-8EE9-CB334F180954}" type="slidenum">
              <a:rPr lang="uk-UA" sz="1200" b="0">
                <a:latin typeface="Arial" pitchFamily="34" charset="0"/>
              </a:rPr>
              <a:pPr eaLnBrk="1" hangingPunct="1"/>
              <a:t>17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46876-86FB-441A-90B3-C3019DFB65B2}" type="slidenum">
              <a:rPr lang="uk-UA" sz="1200" b="0">
                <a:latin typeface="Arial" pitchFamily="34" charset="0"/>
              </a:rPr>
              <a:pPr eaLnBrk="1" hangingPunct="1"/>
              <a:t>18</a:t>
            </a:fld>
            <a:endParaRPr lang="uk-UA" sz="1200" b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4C0B3-CA35-4283-BDB9-B25F90038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44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3811-C235-4C46-A3CD-A13E07B6FB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434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BD17-26F5-4090-9949-C949A7378BA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521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A386-AAED-4110-9BF4-2E000272DD2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9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0896-BBE7-430F-88AD-E455645B33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16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8285-6D9C-47BB-8A53-F81E1F6045D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1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B791A-966F-46FC-8772-D47920DE10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36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583C-6B33-4F7B-966F-77732BF682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89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FD51-1A67-45B3-B745-65FAF1F9DF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91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CF3C-BA79-47C5-B706-C9094B8C2C8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CD67-D79F-4C2D-9EF1-37D17B33F4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475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A151-CCA5-4178-ABFA-72C20B1CBF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58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6FACB-9B83-4F64-9678-53BF31EBBA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73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E192-F23B-46D2-9381-60D54B95B0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91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423F-97E2-4B4E-9F8A-AA604F4014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453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B078338F-4E2A-4725-B208-D0E0B55A5B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8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5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1520" y="2349501"/>
            <a:ext cx="8686800" cy="1416050"/>
          </a:xfrm>
          <a:prstGeom prst="rect">
            <a:avLst/>
          </a:prstGeom>
          <a:gradFill rotWithShape="1">
            <a:gsLst>
              <a:gs pos="0">
                <a:srgbClr val="B6B600"/>
              </a:gs>
              <a:gs pos="50000">
                <a:srgbClr val="FFFF00"/>
              </a:gs>
              <a:gs pos="100000">
                <a:srgbClr val="B6B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dirty="0">
                <a:latin typeface="Arial" pitchFamily="34" charset="0"/>
              </a:rPr>
              <a:t>НАВЧАЛЬНА ДИСЦИПЛІНА: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dirty="0">
                <a:latin typeface="Arial" pitchFamily="34" charset="0"/>
              </a:rPr>
              <a:t> </a:t>
            </a:r>
            <a:r>
              <a:rPr lang="uk-UA" sz="2400" i="1" dirty="0">
                <a:latin typeface="Arial" pitchFamily="34" charset="0"/>
              </a:rPr>
              <a:t>“Безпека життєдіяльності”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uk-UA" sz="2400" i="1" dirty="0">
              <a:latin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uk-UA" sz="1000" dirty="0">
              <a:solidFill>
                <a:srgbClr val="99FFCC"/>
              </a:solidFill>
              <a:latin typeface="Arial" pitchFamily="34" charset="0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3927475" y="2206625"/>
            <a:ext cx="1588" cy="7938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0 h 5"/>
              <a:gd name="T6" fmla="*/ 0 w 1588"/>
              <a:gd name="T7" fmla="*/ 0 h 5"/>
              <a:gd name="T8" fmla="*/ 0 w 1588"/>
              <a:gd name="T9" fmla="*/ 0 h 5"/>
              <a:gd name="T10" fmla="*/ 0 w 1588"/>
              <a:gd name="T11" fmla="*/ 0 h 5"/>
              <a:gd name="T12" fmla="*/ 0 w 1588"/>
              <a:gd name="T13" fmla="*/ 0 h 5"/>
              <a:gd name="T14" fmla="*/ 0 w 1588"/>
              <a:gd name="T15" fmla="*/ 0 h 5"/>
              <a:gd name="T16" fmla="*/ 0 w 1588"/>
              <a:gd name="T17" fmla="*/ 7938 h 5"/>
              <a:gd name="T18" fmla="*/ 0 w 1588"/>
              <a:gd name="T19" fmla="*/ 7938 h 5"/>
              <a:gd name="T20" fmla="*/ 0 w 1588"/>
              <a:gd name="T21" fmla="*/ 7938 h 5"/>
              <a:gd name="T22" fmla="*/ 0 w 1588"/>
              <a:gd name="T23" fmla="*/ 7938 h 5"/>
              <a:gd name="T24" fmla="*/ 0 w 1588"/>
              <a:gd name="T25" fmla="*/ 7938 h 5"/>
              <a:gd name="T26" fmla="*/ 0 w 1588"/>
              <a:gd name="T27" fmla="*/ 7938 h 5"/>
              <a:gd name="T28" fmla="*/ 0 w 1588"/>
              <a:gd name="T29" fmla="*/ 7938 h 5"/>
              <a:gd name="T30" fmla="*/ 0 w 1588"/>
              <a:gd name="T31" fmla="*/ 0 h 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8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927475" y="2206625"/>
            <a:ext cx="1588" cy="7938"/>
          </a:xfrm>
          <a:custGeom>
            <a:avLst/>
            <a:gdLst>
              <a:gd name="T0" fmla="*/ 0 w 1588"/>
              <a:gd name="T1" fmla="*/ 0 h 5"/>
              <a:gd name="T2" fmla="*/ 0 w 1588"/>
              <a:gd name="T3" fmla="*/ 0 h 5"/>
              <a:gd name="T4" fmla="*/ 0 w 1588"/>
              <a:gd name="T5" fmla="*/ 0 h 5"/>
              <a:gd name="T6" fmla="*/ 0 w 1588"/>
              <a:gd name="T7" fmla="*/ 0 h 5"/>
              <a:gd name="T8" fmla="*/ 0 w 1588"/>
              <a:gd name="T9" fmla="*/ 0 h 5"/>
              <a:gd name="T10" fmla="*/ 0 w 1588"/>
              <a:gd name="T11" fmla="*/ 0 h 5"/>
              <a:gd name="T12" fmla="*/ 0 w 1588"/>
              <a:gd name="T13" fmla="*/ 7938 h 5"/>
              <a:gd name="T14" fmla="*/ 0 w 1588"/>
              <a:gd name="T15" fmla="*/ 7938 h 5"/>
              <a:gd name="T16" fmla="*/ 0 w 1588"/>
              <a:gd name="T17" fmla="*/ 7938 h 5"/>
              <a:gd name="T18" fmla="*/ 0 w 1588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88"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Форми небезпек</a:t>
            </a:r>
            <a:endParaRPr lang="ru-RU" sz="2000" b="1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19250" y="1738313"/>
            <a:ext cx="2160588" cy="46672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/>
              <a:t>Виклик</a:t>
            </a:r>
            <a:endParaRPr lang="ru-RU" sz="24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651500" y="2205038"/>
            <a:ext cx="2160588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>
                <a:solidFill>
                  <a:schemeClr val="bg1"/>
                </a:solidFill>
              </a:rPr>
              <a:t>Загроза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5650" y="3500438"/>
            <a:ext cx="3600450" cy="11969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 u="sng"/>
              <a:t>Сума</a:t>
            </a:r>
            <a:r>
              <a:rPr lang="uk-UA" sz="2400"/>
              <a:t> обставин, що породжують гіпотетичну небезпеку</a:t>
            </a:r>
            <a:endParaRPr lang="ru-RU" sz="2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59338" y="3724275"/>
            <a:ext cx="3600450" cy="26574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 u="sng">
                <a:solidFill>
                  <a:schemeClr val="bg1"/>
                </a:solidFill>
              </a:rPr>
              <a:t>Нагромадження </a:t>
            </a:r>
            <a:r>
              <a:rPr lang="uk-UA" sz="2400">
                <a:solidFill>
                  <a:schemeClr val="bg1"/>
                </a:solidFill>
              </a:rPr>
              <a:t>обставин, що стимулюють надзвичайну подію природного та (або) антропогенного характеру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700338" y="1052513"/>
            <a:ext cx="1800225" cy="5762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716463" y="1052513"/>
            <a:ext cx="2016125" cy="1081087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908175" y="2492375"/>
            <a:ext cx="1368425" cy="7921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-5400000">
            <a:off x="6353969" y="854869"/>
            <a:ext cx="792162" cy="4787900"/>
          </a:xfrm>
          <a:custGeom>
            <a:avLst/>
            <a:gdLst>
              <a:gd name="T0" fmla="*/ 594122 w 21600"/>
              <a:gd name="T1" fmla="*/ 0 h 21600"/>
              <a:gd name="T2" fmla="*/ 0 w 21600"/>
              <a:gd name="T3" fmla="*/ 2393950 h 21600"/>
              <a:gd name="T4" fmla="*/ 594122 w 21600"/>
              <a:gd name="T5" fmla="*/ 4787900 h 21600"/>
              <a:gd name="T6" fmla="*/ 792162 w 21600"/>
              <a:gd name="T7" fmla="*/ 2393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9BFA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724525" y="2924175"/>
            <a:ext cx="2087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600" b="0">
                <a:latin typeface="Arial" pitchFamily="34" charset="0"/>
              </a:rPr>
              <a:t>Найпоширеніша форма</a:t>
            </a:r>
            <a:endParaRPr lang="ru-RU" sz="1600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697662" cy="792163"/>
          </a:xfrm>
          <a:solidFill>
            <a:srgbClr val="FFCC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НАДЗВИЧАЙНА СИТУАЦІЯ</a:t>
            </a:r>
            <a:endParaRPr lang="ru-RU" sz="2000" b="1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5288" y="1446213"/>
            <a:ext cx="3455987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800"/>
              <a:t>Стан суспільства та довкілля, що сформований під впливом подій природного та (або) антропогенного характеру</a:t>
            </a:r>
            <a:endParaRPr lang="ru-RU" sz="1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00563" y="1741488"/>
            <a:ext cx="4175125" cy="71120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на певній території (об'єкті) – зоні надзвичайній ситуації</a:t>
            </a:r>
            <a:endParaRPr lang="ru-RU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995738" y="1957388"/>
            <a:ext cx="28892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5400000">
            <a:off x="4031457" y="1808956"/>
            <a:ext cx="1296988" cy="3527425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51275" y="3068638"/>
            <a:ext cx="165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800"/>
              <a:t>Що спричинило</a:t>
            </a:r>
            <a:endParaRPr lang="ru-RU" sz="1800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03350" y="4486275"/>
            <a:ext cx="6264275" cy="1473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46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uk-UA"/>
              <a:t>людські жертви;</a:t>
            </a:r>
          </a:p>
          <a:p>
            <a:pPr eaLnBrk="1" hangingPunct="1">
              <a:buFontTx/>
              <a:buChar char="•"/>
            </a:pPr>
            <a:r>
              <a:rPr lang="uk-UA"/>
              <a:t>погіршення стану здоров</a:t>
            </a:r>
            <a:r>
              <a:rPr lang="en-US"/>
              <a:t>’</a:t>
            </a:r>
            <a:r>
              <a:rPr lang="uk-UA"/>
              <a:t>я;</a:t>
            </a:r>
          </a:p>
          <a:p>
            <a:pPr eaLnBrk="1" hangingPunct="1">
              <a:buFontTx/>
              <a:buChar char="•"/>
            </a:pPr>
            <a:r>
              <a:rPr lang="uk-UA"/>
              <a:t>погіршення стану довкілля;</a:t>
            </a:r>
          </a:p>
          <a:p>
            <a:pPr eaLnBrk="1" hangingPunct="1">
              <a:buFontTx/>
              <a:buChar char="•"/>
            </a:pPr>
            <a:r>
              <a:rPr lang="uk-UA"/>
              <a:t>спровокували матеріальні збитки;</a:t>
            </a:r>
          </a:p>
          <a:p>
            <a:pPr eaLnBrk="1" hangingPunct="1">
              <a:buFontTx/>
              <a:buChar char="•"/>
            </a:pPr>
            <a:r>
              <a:rPr lang="uk-UA"/>
              <a:t>порушили умови життя і діяльності.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44291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НЕГАТИВНО ДІЮЧИЙ ФАКТОР</a:t>
            </a:r>
            <a:endParaRPr lang="ru-RU" sz="2000" b="1" smtClean="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 rot="5400000">
            <a:off x="4390231" y="-351630"/>
            <a:ext cx="288925" cy="2951162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4213" y="1412875"/>
            <a:ext cx="777557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Складова явища, процесу природи, антропогенної діяльності</a:t>
            </a:r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5650" y="2413000"/>
            <a:ext cx="2736850" cy="406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За принципом дії:</a:t>
            </a:r>
            <a:endParaRPr lang="ru-RU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5650" y="3062288"/>
            <a:ext cx="2736850" cy="15367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/>
              <a:t>фізичні;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хімічні;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біологічні;</a:t>
            </a:r>
          </a:p>
          <a:p>
            <a:pPr eaLnBrk="1" hangingPunct="1">
              <a:lnSpc>
                <a:spcPct val="80000"/>
              </a:lnSpc>
            </a:pPr>
            <a:r>
              <a:rPr lang="uk-UA"/>
              <a:t>соціально-політичні</a:t>
            </a:r>
            <a:endParaRPr lang="ru-RU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291138" y="2328863"/>
            <a:ext cx="2736850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За характером дії:</a:t>
            </a:r>
            <a:endParaRPr lang="ru-R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64163" y="3068638"/>
            <a:ext cx="2736850" cy="2387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механічні;</a:t>
            </a:r>
          </a:p>
          <a:p>
            <a:pPr eaLnBrk="1" hangingPunct="1"/>
            <a:r>
              <a:rPr lang="uk-UA"/>
              <a:t>  теплові;</a:t>
            </a:r>
          </a:p>
          <a:p>
            <a:pPr eaLnBrk="1" hangingPunct="1"/>
            <a:r>
              <a:rPr lang="uk-UA"/>
              <a:t>    біологічні;</a:t>
            </a:r>
          </a:p>
          <a:p>
            <a:pPr eaLnBrk="1" hangingPunct="1"/>
            <a:r>
              <a:rPr lang="uk-UA"/>
              <a:t>      хімічні;</a:t>
            </a:r>
          </a:p>
          <a:p>
            <a:pPr eaLnBrk="1" hangingPunct="1"/>
            <a:r>
              <a:rPr lang="uk-UA"/>
              <a:t>        радіоактивні;</a:t>
            </a:r>
          </a:p>
          <a:p>
            <a:pPr eaLnBrk="1" hangingPunct="1"/>
            <a:r>
              <a:rPr lang="uk-UA"/>
              <a:t>          акустичні;</a:t>
            </a:r>
          </a:p>
          <a:p>
            <a:pPr eaLnBrk="1" hangingPunct="1"/>
            <a:r>
              <a:rPr lang="uk-UA"/>
              <a:t>            інформаційні;</a:t>
            </a:r>
          </a:p>
          <a:p>
            <a:pPr eaLnBrk="1" hangingPunct="1"/>
            <a:r>
              <a:rPr lang="uk-UA"/>
              <a:t>    економічні, ...</a:t>
            </a:r>
            <a:endParaRPr lang="ru-RU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55650" y="4751388"/>
            <a:ext cx="35274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За послідовністю утворення:</a:t>
            </a:r>
            <a:endParaRPr lang="ru-RU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55650" y="5327650"/>
            <a:ext cx="3529013" cy="55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79500" indent="-990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первинні;</a:t>
            </a:r>
          </a:p>
          <a:p>
            <a:pPr eaLnBrk="1" hangingPunct="1"/>
            <a:r>
              <a:rPr lang="uk-UA"/>
              <a:t>		вторинні.</a:t>
            </a:r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4471085">
            <a:off x="4357687" y="2582863"/>
            <a:ext cx="1223963" cy="217488"/>
          </a:xfrm>
          <a:custGeom>
            <a:avLst/>
            <a:gdLst>
              <a:gd name="T0" fmla="*/ 917972 w 21600"/>
              <a:gd name="T1" fmla="*/ 0 h 21600"/>
              <a:gd name="T2" fmla="*/ 0 w 21600"/>
              <a:gd name="T3" fmla="*/ 108744 h 21600"/>
              <a:gd name="T4" fmla="*/ 917972 w 21600"/>
              <a:gd name="T5" fmla="*/ 217488 h 21600"/>
              <a:gd name="T6" fmla="*/ 1223963 w 21600"/>
              <a:gd name="T7" fmla="*/ 1087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 rot="7446530">
            <a:off x="3144044" y="2648744"/>
            <a:ext cx="1719263" cy="180975"/>
          </a:xfrm>
          <a:custGeom>
            <a:avLst/>
            <a:gdLst>
              <a:gd name="T0" fmla="*/ 1289447 w 21600"/>
              <a:gd name="T1" fmla="*/ 0 h 21600"/>
              <a:gd name="T2" fmla="*/ 0 w 21600"/>
              <a:gd name="T3" fmla="*/ 90488 h 21600"/>
              <a:gd name="T4" fmla="*/ 1289447 w 21600"/>
              <a:gd name="T5" fmla="*/ 180975 h 21600"/>
              <a:gd name="T6" fmla="*/ 1719263 w 21600"/>
              <a:gd name="T7" fmla="*/ 904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 rot="6392861">
            <a:off x="2890044" y="3202781"/>
            <a:ext cx="2822575" cy="144463"/>
          </a:xfrm>
          <a:custGeom>
            <a:avLst/>
            <a:gdLst>
              <a:gd name="T0" fmla="*/ 2116931 w 21600"/>
              <a:gd name="T1" fmla="*/ 0 h 21600"/>
              <a:gd name="T2" fmla="*/ 0 w 21600"/>
              <a:gd name="T3" fmla="*/ 72232 h 21600"/>
              <a:gd name="T4" fmla="*/ 2116931 w 21600"/>
              <a:gd name="T5" fmla="*/ 144463 h 21600"/>
              <a:gd name="T6" fmla="*/ 2822575 w 21600"/>
              <a:gd name="T7" fmla="*/ 722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2"/>
          <p:cNvSpPr>
            <a:spLocks noChangeArrowheads="1"/>
          </p:cNvSpPr>
          <p:nvPr/>
        </p:nvSpPr>
        <p:spPr bwMode="auto">
          <a:xfrm>
            <a:off x="179388" y="1484313"/>
            <a:ext cx="7777162" cy="53736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chemeClr val="tx1"/>
                </a:solidFill>
              </a:rPr>
              <a:t>Біосфера (від грец. "bios" – життя, "spharia" – куля, сфера) – оболонка нашої планети, в якій розвивається життя різноманітних організмів</a:t>
            </a: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uk-UA" sz="1800" smtClean="0"/>
          </a:p>
          <a:p>
            <a:pPr algn="just" eaLnBrk="1" hangingPunct="1"/>
            <a:endParaRPr lang="uk-UA" sz="1800" smtClean="0"/>
          </a:p>
          <a:p>
            <a:pPr eaLnBrk="1" hangingPunct="1"/>
            <a:endParaRPr lang="uk-UA" sz="1400" smtClean="0"/>
          </a:p>
        </p:txBody>
      </p:sp>
      <p:sp>
        <p:nvSpPr>
          <p:cNvPr id="23557" name="Oval 2"/>
          <p:cNvSpPr>
            <a:spLocks noChangeArrowheads="1"/>
          </p:cNvSpPr>
          <p:nvPr/>
        </p:nvSpPr>
        <p:spPr bwMode="auto">
          <a:xfrm>
            <a:off x="1692275" y="2133600"/>
            <a:ext cx="4392613" cy="43195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1792288" y="2205038"/>
            <a:ext cx="4176712" cy="4176712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2590800" y="3124200"/>
            <a:ext cx="2667000" cy="2438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08738" y="3241675"/>
            <a:ext cx="1744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Тропосфера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(25...30 км) </a:t>
            </a:r>
            <a:endParaRPr lang="ru-RU" sz="2400" b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334125" y="4918075"/>
            <a:ext cx="1514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Літосфера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(3...5 км )</a:t>
            </a:r>
            <a:endParaRPr lang="ru-RU" sz="2400" b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41325" y="2784475"/>
            <a:ext cx="165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Гідросфера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057400" y="31242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5257800" y="35052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 flipV="1">
            <a:off x="5105400" y="45720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 rot="5308744">
            <a:off x="2568575" y="2806700"/>
            <a:ext cx="2603500" cy="2921000"/>
          </a:xfrm>
          <a:custGeom>
            <a:avLst/>
            <a:gdLst>
              <a:gd name="T0" fmla="*/ 1301750 w 21600"/>
              <a:gd name="T1" fmla="*/ 0 h 21600"/>
              <a:gd name="T2" fmla="*/ 76297 w 21600"/>
              <a:gd name="T3" fmla="*/ 1513376 h 21600"/>
              <a:gd name="T4" fmla="*/ 1301750 w 21600"/>
              <a:gd name="T5" fmla="*/ 169445 h 21600"/>
              <a:gd name="T6" fmla="*/ 2527203 w 21600"/>
              <a:gd name="T7" fmla="*/ 15133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1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60" y="11166"/>
                </a:moveTo>
                <a:cubicBezTo>
                  <a:pt x="1255" y="11044"/>
                  <a:pt x="1253" y="10922"/>
                  <a:pt x="1253" y="10800"/>
                </a:cubicBezTo>
                <a:cubicBezTo>
                  <a:pt x="1253" y="5527"/>
                  <a:pt x="5527" y="1253"/>
                  <a:pt x="10800" y="1253"/>
                </a:cubicBezTo>
                <a:cubicBezTo>
                  <a:pt x="16072" y="1253"/>
                  <a:pt x="20347" y="5527"/>
                  <a:pt x="20347" y="10800"/>
                </a:cubicBezTo>
                <a:cubicBezTo>
                  <a:pt x="20347" y="10922"/>
                  <a:pt x="20344" y="11044"/>
                  <a:pt x="20339" y="11166"/>
                </a:cubicBezTo>
                <a:lnTo>
                  <a:pt x="21592" y="11215"/>
                </a:lnTo>
                <a:cubicBezTo>
                  <a:pt x="21597" y="11076"/>
                  <a:pt x="21600" y="109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38"/>
                  <a:pt x="2" y="11076"/>
                  <a:pt x="7" y="11215"/>
                </a:cubicBezTo>
                <a:lnTo>
                  <a:pt x="1260" y="11166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348038" y="3862388"/>
            <a:ext cx="1008062" cy="935037"/>
          </a:xfrm>
          <a:prstGeom prst="star24">
            <a:avLst>
              <a:gd name="adj" fmla="val 37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79388" y="5734050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Озоновий шар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2268538" y="5805488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rot="-5400000">
            <a:off x="2499519" y="2963069"/>
            <a:ext cx="2603500" cy="2633662"/>
          </a:xfrm>
          <a:custGeom>
            <a:avLst/>
            <a:gdLst>
              <a:gd name="T0" fmla="*/ 1301750 w 21600"/>
              <a:gd name="T1" fmla="*/ 0 h 21600"/>
              <a:gd name="T2" fmla="*/ 76297 w 21600"/>
              <a:gd name="T3" fmla="*/ 1364505 h 21600"/>
              <a:gd name="T4" fmla="*/ 1301750 w 21600"/>
              <a:gd name="T5" fmla="*/ 152777 h 21600"/>
              <a:gd name="T6" fmla="*/ 2527203 w 21600"/>
              <a:gd name="T7" fmla="*/ 13645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1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60" y="11166"/>
                </a:moveTo>
                <a:cubicBezTo>
                  <a:pt x="1255" y="11044"/>
                  <a:pt x="1253" y="10922"/>
                  <a:pt x="1253" y="10800"/>
                </a:cubicBezTo>
                <a:cubicBezTo>
                  <a:pt x="1253" y="5527"/>
                  <a:pt x="5527" y="1253"/>
                  <a:pt x="10800" y="1253"/>
                </a:cubicBezTo>
                <a:cubicBezTo>
                  <a:pt x="16072" y="1253"/>
                  <a:pt x="20347" y="5527"/>
                  <a:pt x="20347" y="10800"/>
                </a:cubicBezTo>
                <a:cubicBezTo>
                  <a:pt x="20347" y="10922"/>
                  <a:pt x="20344" y="11044"/>
                  <a:pt x="20339" y="11166"/>
                </a:cubicBezTo>
                <a:lnTo>
                  <a:pt x="21592" y="11215"/>
                </a:lnTo>
                <a:cubicBezTo>
                  <a:pt x="21597" y="11076"/>
                  <a:pt x="21600" y="109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38"/>
                  <a:pt x="2" y="11076"/>
                  <a:pt x="7" y="11215"/>
                </a:cubicBezTo>
                <a:lnTo>
                  <a:pt x="1260" y="11166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348038" y="188913"/>
            <a:ext cx="2451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Склад атмосфери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2400" b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319338" y="1400175"/>
          <a:ext cx="6216650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Документ" r:id="rId4" imgW="6214872" imgH="4056888" progId="Word.Document.8">
                  <p:embed/>
                </p:oleObj>
              </mc:Choice>
              <mc:Fallback>
                <p:oleObj name="Документ" r:id="rId4" imgW="6214872" imgH="405688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1400175"/>
                        <a:ext cx="6216650" cy="405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827088" y="908050"/>
          <a:ext cx="7772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Документ" r:id="rId6" imgW="6050280" imgH="4408932" progId="Word.Document.8">
                  <p:embed/>
                </p:oleObj>
              </mc:Choice>
              <mc:Fallback>
                <p:oleObj name="Документ" r:id="rId6" imgW="6050280" imgH="44089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08050"/>
                        <a:ext cx="7772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8643938" y="94297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331913" y="2133600"/>
            <a:ext cx="66246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331913" y="2349500"/>
            <a:ext cx="66246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7888" cy="9604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chemeClr val="tx1"/>
                </a:solidFill>
              </a:rPr>
              <a:t>Жива речовина має специфічний хімічний склад. </a:t>
            </a:r>
            <a:br>
              <a:rPr lang="uk-UA" sz="2000" b="1" smtClean="0">
                <a:solidFill>
                  <a:schemeClr val="tx1"/>
                </a:solidFill>
              </a:rPr>
            </a:br>
            <a:r>
              <a:rPr lang="uk-UA" sz="2000" b="1" smtClean="0">
                <a:solidFill>
                  <a:schemeClr val="tx1"/>
                </a:solidFill>
              </a:rPr>
              <a:t>В ній перебільшує:</a:t>
            </a:r>
            <a:br>
              <a:rPr lang="uk-UA" sz="2000" b="1" smtClean="0">
                <a:solidFill>
                  <a:schemeClr val="tx1"/>
                </a:solidFill>
              </a:rPr>
            </a:br>
            <a:endParaRPr lang="ru-RU" sz="2000" b="1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algn="just" eaLnBrk="1" hangingPunct="1"/>
            <a:endParaRPr lang="uk-UA" sz="1800" smtClean="0"/>
          </a:p>
          <a:p>
            <a:pPr algn="just" eaLnBrk="1" hangingPunct="1"/>
            <a:endParaRPr lang="uk-UA" sz="1800" smtClean="0"/>
          </a:p>
          <a:p>
            <a:pPr eaLnBrk="1" hangingPunct="1"/>
            <a:endParaRPr lang="ru-RU" sz="1400" smtClean="0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1905000"/>
            <a:ext cx="4572000" cy="4267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810000" y="4038600"/>
            <a:ext cx="914400" cy="205740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62600" y="5791200"/>
            <a:ext cx="232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Водню - 10%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-2225100">
            <a:off x="4535488" y="3784600"/>
            <a:ext cx="765175" cy="216852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-4229524">
            <a:off x="5093494" y="3317082"/>
            <a:ext cx="381000" cy="22336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629400" y="4994275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Вуглецю - 1-10%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629400" y="4343400"/>
            <a:ext cx="235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Кальцію - 1-10%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4419600" y="59436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5486400" y="5257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62484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 rot="-8910266">
            <a:off x="4648200" y="2033588"/>
            <a:ext cx="381000" cy="223361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8565941">
            <a:off x="3429000" y="2057400"/>
            <a:ext cx="381000" cy="2233613"/>
          </a:xfrm>
          <a:prstGeom prst="triangle">
            <a:avLst>
              <a:gd name="adj" fmla="val 50000"/>
            </a:avLst>
          </a:prstGeom>
          <a:solidFill>
            <a:srgbClr val="CC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 rot="-7013543">
            <a:off x="5041107" y="2426493"/>
            <a:ext cx="381000" cy="2233613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537325" y="2133600"/>
            <a:ext cx="230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Хлору - 0,1 - 1%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629400" y="3048000"/>
            <a:ext cx="2281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Калію - 0,1 - 1%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223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Сірки - 0,1 - 1%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5943600" y="3124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5257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667000" y="2286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 rot="4883075">
            <a:off x="2712244" y="3139282"/>
            <a:ext cx="914400" cy="2227262"/>
          </a:xfrm>
          <a:prstGeom prst="triangle">
            <a:avLst>
              <a:gd name="adj" fmla="val 50000"/>
            </a:avLst>
          </a:prstGeom>
          <a:solidFill>
            <a:srgbClr val="66FF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250825" y="6092825"/>
            <a:ext cx="391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Інших елементів -    до 10%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1258888" y="4495800"/>
            <a:ext cx="874712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03225" y="3017838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Кисню – 60 – 70% 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1258888" y="3429000"/>
            <a:ext cx="223361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0"/>
          <p:cNvGrpSpPr>
            <a:grpSpLocks/>
          </p:cNvGrpSpPr>
          <p:nvPr/>
        </p:nvGrpSpPr>
        <p:grpSpPr bwMode="auto">
          <a:xfrm>
            <a:off x="84138" y="188913"/>
            <a:ext cx="8831262" cy="6192837"/>
            <a:chOff x="53" y="119"/>
            <a:chExt cx="5563" cy="3901"/>
          </a:xfrm>
        </p:grpSpPr>
        <p:sp>
          <p:nvSpPr>
            <p:cNvPr id="26627" name="Freeform 1067"/>
            <p:cNvSpPr>
              <a:spLocks/>
            </p:cNvSpPr>
            <p:nvPr/>
          </p:nvSpPr>
          <p:spPr bwMode="auto">
            <a:xfrm>
              <a:off x="53" y="1534"/>
              <a:ext cx="105" cy="280"/>
            </a:xfrm>
            <a:custGeom>
              <a:avLst/>
              <a:gdLst>
                <a:gd name="T0" fmla="*/ 105 w 105"/>
                <a:gd name="T1" fmla="*/ 8 h 280"/>
                <a:gd name="T2" fmla="*/ 15 w 105"/>
                <a:gd name="T3" fmla="*/ 8 h 280"/>
                <a:gd name="T4" fmla="*/ 15 w 105"/>
                <a:gd name="T5" fmla="*/ 54 h 280"/>
                <a:gd name="T6" fmla="*/ 60 w 105"/>
                <a:gd name="T7" fmla="*/ 144 h 280"/>
                <a:gd name="T8" fmla="*/ 15 w 105"/>
                <a:gd name="T9" fmla="*/ 190 h 280"/>
                <a:gd name="T10" fmla="*/ 105 w 105"/>
                <a:gd name="T11" fmla="*/ 280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5" h="280">
                  <a:moveTo>
                    <a:pt x="105" y="8"/>
                  </a:moveTo>
                  <a:cubicBezTo>
                    <a:pt x="67" y="4"/>
                    <a:pt x="30" y="0"/>
                    <a:pt x="15" y="8"/>
                  </a:cubicBezTo>
                  <a:cubicBezTo>
                    <a:pt x="0" y="16"/>
                    <a:pt x="8" y="31"/>
                    <a:pt x="15" y="54"/>
                  </a:cubicBezTo>
                  <a:cubicBezTo>
                    <a:pt x="22" y="77"/>
                    <a:pt x="60" y="121"/>
                    <a:pt x="60" y="144"/>
                  </a:cubicBezTo>
                  <a:cubicBezTo>
                    <a:pt x="60" y="167"/>
                    <a:pt x="8" y="167"/>
                    <a:pt x="15" y="190"/>
                  </a:cubicBezTo>
                  <a:cubicBezTo>
                    <a:pt x="22" y="213"/>
                    <a:pt x="63" y="246"/>
                    <a:pt x="105" y="2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Line 1072"/>
            <p:cNvSpPr>
              <a:spLocks noChangeShapeType="1"/>
            </p:cNvSpPr>
            <p:nvPr/>
          </p:nvSpPr>
          <p:spPr bwMode="auto">
            <a:xfrm flipH="1">
              <a:off x="2517" y="3702"/>
              <a:ext cx="136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Line 1073"/>
            <p:cNvSpPr>
              <a:spLocks noChangeShapeType="1"/>
            </p:cNvSpPr>
            <p:nvPr/>
          </p:nvSpPr>
          <p:spPr bwMode="auto">
            <a:xfrm>
              <a:off x="2699" y="3702"/>
              <a:ext cx="136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Text Box 1026"/>
            <p:cNvSpPr txBox="1">
              <a:spLocks noChangeArrowheads="1"/>
            </p:cNvSpPr>
            <p:nvPr/>
          </p:nvSpPr>
          <p:spPr bwMode="auto">
            <a:xfrm>
              <a:off x="1632" y="119"/>
              <a:ext cx="2544" cy="256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/>
                <a:t>БІОГЕОЦЕНОЗ</a:t>
              </a:r>
            </a:p>
          </p:txBody>
        </p:sp>
        <p:sp>
          <p:nvSpPr>
            <p:cNvPr id="26631" name="Text Box 1027"/>
            <p:cNvSpPr txBox="1">
              <a:spLocks noChangeArrowheads="1"/>
            </p:cNvSpPr>
            <p:nvPr/>
          </p:nvSpPr>
          <p:spPr bwMode="auto">
            <a:xfrm>
              <a:off x="336" y="599"/>
              <a:ext cx="2544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/>
                <a:t>БІОЦЕНОЗ </a:t>
              </a:r>
              <a:r>
                <a:rPr lang="uk-UA" sz="1800">
                  <a:latin typeface="Arial" pitchFamily="34" charset="0"/>
                </a:rPr>
                <a:t>(</a:t>
              </a:r>
              <a:r>
                <a:rPr lang="uk-UA"/>
                <a:t>біотична частина</a:t>
              </a:r>
              <a:r>
                <a:rPr lang="uk-UA" sz="1800">
                  <a:latin typeface="Arial" pitchFamily="34" charset="0"/>
                </a:rPr>
                <a:t>)</a:t>
              </a:r>
            </a:p>
          </p:txBody>
        </p:sp>
        <p:sp>
          <p:nvSpPr>
            <p:cNvPr id="26632" name="Text Box 1028"/>
            <p:cNvSpPr txBox="1">
              <a:spLocks noChangeArrowheads="1"/>
            </p:cNvSpPr>
            <p:nvPr/>
          </p:nvSpPr>
          <p:spPr bwMode="auto">
            <a:xfrm>
              <a:off x="3072" y="599"/>
              <a:ext cx="2544" cy="2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/>
                <a:t>ЕКОТОП (абіотична частина)</a:t>
              </a:r>
            </a:p>
          </p:txBody>
        </p:sp>
        <p:sp>
          <p:nvSpPr>
            <p:cNvPr id="26633" name="AutoShape 1029"/>
            <p:cNvSpPr>
              <a:spLocks noChangeArrowheads="1"/>
            </p:cNvSpPr>
            <p:nvPr/>
          </p:nvSpPr>
          <p:spPr bwMode="auto">
            <a:xfrm>
              <a:off x="158" y="1134"/>
              <a:ext cx="2359" cy="771"/>
            </a:xfrm>
            <a:prstGeom prst="moon">
              <a:avLst>
                <a:gd name="adj" fmla="val 5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AutoShape 1034"/>
            <p:cNvSpPr>
              <a:spLocks noChangeArrowheads="1"/>
            </p:cNvSpPr>
            <p:nvPr/>
          </p:nvSpPr>
          <p:spPr bwMode="auto">
            <a:xfrm>
              <a:off x="1338" y="1454"/>
              <a:ext cx="499" cy="13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5" name="Text Box 1035"/>
            <p:cNvSpPr txBox="1">
              <a:spLocks noChangeArrowheads="1"/>
            </p:cNvSpPr>
            <p:nvPr/>
          </p:nvSpPr>
          <p:spPr bwMode="auto">
            <a:xfrm>
              <a:off x="295" y="1271"/>
              <a:ext cx="1043" cy="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 sz="1800">
                  <a:latin typeface="Arial" pitchFamily="34" charset="0"/>
                </a:rPr>
                <a:t>Аутотрофи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uk-UA" sz="1000">
                  <a:latin typeface="Arial" pitchFamily="34" charset="0"/>
                </a:rPr>
                <a:t>Організми, співтовариства</a:t>
              </a:r>
            </a:p>
          </p:txBody>
        </p:sp>
        <p:sp>
          <p:nvSpPr>
            <p:cNvPr id="26636" name="AutoShape 1036"/>
            <p:cNvSpPr>
              <a:spLocks noChangeArrowheads="1"/>
            </p:cNvSpPr>
            <p:nvPr/>
          </p:nvSpPr>
          <p:spPr bwMode="auto">
            <a:xfrm>
              <a:off x="2472" y="953"/>
              <a:ext cx="3039" cy="1225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7" name="AutoShape 1038"/>
            <p:cNvSpPr>
              <a:spLocks noChangeArrowheads="1"/>
            </p:cNvSpPr>
            <p:nvPr/>
          </p:nvSpPr>
          <p:spPr bwMode="auto">
            <a:xfrm>
              <a:off x="1927" y="1497"/>
              <a:ext cx="1497" cy="119"/>
            </a:xfrm>
            <a:prstGeom prst="leftArrow">
              <a:avLst>
                <a:gd name="adj1" fmla="val 50000"/>
                <a:gd name="adj2" fmla="val 31449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AutoShape 1044"/>
            <p:cNvSpPr>
              <a:spLocks noChangeArrowheads="1"/>
            </p:cNvSpPr>
            <p:nvPr/>
          </p:nvSpPr>
          <p:spPr bwMode="auto">
            <a:xfrm>
              <a:off x="1927" y="2478"/>
              <a:ext cx="1496" cy="998"/>
            </a:xfrm>
            <a:prstGeom prst="smileyFace">
              <a:avLst>
                <a:gd name="adj" fmla="val 4653"/>
              </a:avLst>
            </a:prstGeom>
            <a:solidFill>
              <a:srgbClr val="66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Text Box 1045"/>
            <p:cNvSpPr txBox="1">
              <a:spLocks noChangeArrowheads="1"/>
            </p:cNvSpPr>
            <p:nvPr/>
          </p:nvSpPr>
          <p:spPr bwMode="auto">
            <a:xfrm>
              <a:off x="2017" y="2568"/>
              <a:ext cx="136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 sz="1800">
                  <a:latin typeface="Arial" pitchFamily="34" charset="0"/>
                </a:rPr>
                <a:t>Гетеротрофи</a:t>
              </a:r>
            </a:p>
            <a:p>
              <a:pPr algn="ctr" eaLnBrk="1" hangingPunct="1">
                <a:lnSpc>
                  <a:spcPct val="100000"/>
                </a:lnSpc>
              </a:pPr>
              <a:endParaRPr lang="en-US" sz="1000">
                <a:latin typeface="Arial" pitchFamily="34" charset="0"/>
              </a:endParaRPr>
            </a:p>
            <a:p>
              <a:pPr algn="ctr" eaLnBrk="1" hangingPunct="1">
                <a:lnSpc>
                  <a:spcPct val="100000"/>
                </a:lnSpc>
              </a:pPr>
              <a:r>
                <a:rPr lang="uk-UA" sz="1000">
                  <a:latin typeface="Arial" pitchFamily="34" charset="0"/>
                </a:rPr>
                <a:t>Організми, співтовариства</a:t>
              </a:r>
              <a:endParaRPr lang="uk-UA" sz="1800">
                <a:latin typeface="Arial" pitchFamily="34" charset="0"/>
              </a:endParaRPr>
            </a:p>
          </p:txBody>
        </p:sp>
        <p:sp>
          <p:nvSpPr>
            <p:cNvPr id="26640" name="AutoShape 1049"/>
            <p:cNvSpPr>
              <a:spLocks noChangeArrowheads="1"/>
            </p:cNvSpPr>
            <p:nvPr/>
          </p:nvSpPr>
          <p:spPr bwMode="auto">
            <a:xfrm rot="8650233">
              <a:off x="4694" y="1818"/>
              <a:ext cx="181" cy="771"/>
            </a:xfrm>
            <a:prstGeom prst="downArrow">
              <a:avLst>
                <a:gd name="adj1" fmla="val 50000"/>
                <a:gd name="adj2" fmla="val 10649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AutoShape 1053"/>
            <p:cNvSpPr>
              <a:spLocks noChangeArrowheads="1"/>
            </p:cNvSpPr>
            <p:nvPr/>
          </p:nvSpPr>
          <p:spPr bwMode="auto">
            <a:xfrm rot="-697396">
              <a:off x="3460" y="2751"/>
              <a:ext cx="363" cy="13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Text Box 1048"/>
            <p:cNvSpPr txBox="1">
              <a:spLocks noChangeArrowheads="1"/>
            </p:cNvSpPr>
            <p:nvPr/>
          </p:nvSpPr>
          <p:spPr bwMode="auto">
            <a:xfrm>
              <a:off x="4377" y="3085"/>
              <a:ext cx="1089" cy="47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 sz="1800">
                  <a:latin typeface="Arial" pitchFamily="34" charset="0"/>
                </a:rPr>
                <a:t>Детритоядні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uk-UA" sz="1000">
                  <a:latin typeface="Arial" pitchFamily="34" charset="0"/>
                </a:rPr>
                <a:t>Організми, співтовариства</a:t>
              </a:r>
            </a:p>
          </p:txBody>
        </p:sp>
        <p:grpSp>
          <p:nvGrpSpPr>
            <p:cNvPr id="26643" name="Group 4"/>
            <p:cNvGrpSpPr>
              <a:grpSpLocks/>
            </p:cNvGrpSpPr>
            <p:nvPr/>
          </p:nvGrpSpPr>
          <p:grpSpPr bwMode="auto">
            <a:xfrm>
              <a:off x="3046" y="998"/>
              <a:ext cx="2238" cy="1120"/>
              <a:chOff x="3046" y="998"/>
              <a:chExt cx="2238" cy="1120"/>
            </a:xfrm>
          </p:grpSpPr>
          <p:sp>
            <p:nvSpPr>
              <p:cNvPr id="26669" name="Text Box 1037"/>
              <p:cNvSpPr txBox="1">
                <a:spLocks noChangeArrowheads="1"/>
              </p:cNvSpPr>
              <p:nvPr/>
            </p:nvSpPr>
            <p:spPr bwMode="auto">
              <a:xfrm>
                <a:off x="3379" y="1361"/>
                <a:ext cx="1315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 sz="1200">
                    <a:latin typeface="Arial" pitchFamily="34" charset="0"/>
                  </a:rPr>
                  <a:t>Хімічні сполуки довкілля абіотична речовина, сонячна енергія</a:t>
                </a:r>
                <a:endParaRPr lang="uk-UA" sz="1200" b="0">
                  <a:latin typeface="Arial" pitchFamily="34" charset="0"/>
                </a:endParaRPr>
              </a:p>
            </p:txBody>
          </p:sp>
          <p:sp>
            <p:nvSpPr>
              <p:cNvPr id="26670" name="Text Box 1055"/>
              <p:cNvSpPr txBox="1">
                <a:spLocks noChangeArrowheads="1"/>
              </p:cNvSpPr>
              <p:nvPr/>
            </p:nvSpPr>
            <p:spPr bwMode="auto">
              <a:xfrm>
                <a:off x="3833" y="998"/>
                <a:ext cx="4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uk-UA" sz="1600" b="0">
                    <a:latin typeface="Arial" pitchFamily="34" charset="0"/>
                  </a:rPr>
                  <a:t>СО</a:t>
                </a:r>
                <a:r>
                  <a:rPr lang="uk-UA" sz="1600" b="0" baseline="-25000">
                    <a:latin typeface="Arial" pitchFamily="34" charset="0"/>
                  </a:rPr>
                  <a:t>2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1" name="Text Box 1056"/>
              <p:cNvSpPr txBox="1">
                <a:spLocks noChangeArrowheads="1"/>
              </p:cNvSpPr>
              <p:nvPr/>
            </p:nvSpPr>
            <p:spPr bwMode="auto">
              <a:xfrm>
                <a:off x="4558" y="1149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uk-UA" sz="1600" b="0">
                    <a:latin typeface="Arial" pitchFamily="34" charset="0"/>
                  </a:rPr>
                  <a:t>Н</a:t>
                </a:r>
                <a:r>
                  <a:rPr lang="uk-UA" sz="1600" b="0" baseline="-25000">
                    <a:latin typeface="Arial" pitchFamily="34" charset="0"/>
                  </a:rPr>
                  <a:t>2</a:t>
                </a:r>
                <a:r>
                  <a:rPr lang="uk-UA" sz="1600" b="0">
                    <a:latin typeface="Arial" pitchFamily="34" charset="0"/>
                  </a:rPr>
                  <a:t>О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2" name="Text Box 1057"/>
              <p:cNvSpPr txBox="1">
                <a:spLocks noChangeArrowheads="1"/>
              </p:cNvSpPr>
              <p:nvPr/>
            </p:nvSpPr>
            <p:spPr bwMode="auto">
              <a:xfrm>
                <a:off x="3046" y="1146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Arial" pitchFamily="34" charset="0"/>
                  </a:rPr>
                  <a:t>SiO</a:t>
                </a:r>
                <a:r>
                  <a:rPr lang="en-US" sz="1600" b="0" baseline="-25000">
                    <a:latin typeface="Arial" pitchFamily="34" charset="0"/>
                  </a:rPr>
                  <a:t>2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3" name="Text Box 1058"/>
              <p:cNvSpPr txBox="1">
                <a:spLocks noChangeArrowheads="1"/>
              </p:cNvSpPr>
              <p:nvPr/>
            </p:nvSpPr>
            <p:spPr bwMode="auto">
              <a:xfrm>
                <a:off x="3061" y="1769"/>
                <a:ext cx="31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Arial" pitchFamily="34" charset="0"/>
                  </a:rPr>
                  <a:t>N</a:t>
                </a:r>
                <a:r>
                  <a:rPr lang="en-US" sz="1600" b="0" baseline="-25000">
                    <a:latin typeface="Arial" pitchFamily="34" charset="0"/>
                  </a:rPr>
                  <a:t>2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4" name="Text Box 1059"/>
              <p:cNvSpPr txBox="1">
                <a:spLocks noChangeArrowheads="1"/>
              </p:cNvSpPr>
              <p:nvPr/>
            </p:nvSpPr>
            <p:spPr bwMode="auto">
              <a:xfrm>
                <a:off x="4921" y="1452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Arial" pitchFamily="34" charset="0"/>
                  </a:rPr>
                  <a:t>P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5" name="Text Box 1060"/>
              <p:cNvSpPr txBox="1">
                <a:spLocks noChangeArrowheads="1"/>
              </p:cNvSpPr>
              <p:nvPr/>
            </p:nvSpPr>
            <p:spPr bwMode="auto">
              <a:xfrm>
                <a:off x="4649" y="1739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Arial" pitchFamily="34" charset="0"/>
                  </a:rPr>
                  <a:t>Na</a:t>
                </a:r>
                <a:endParaRPr lang="ru-RU" sz="1600" b="0">
                  <a:latin typeface="Arial" pitchFamily="34" charset="0"/>
                </a:endParaRPr>
              </a:p>
            </p:txBody>
          </p:sp>
          <p:sp>
            <p:nvSpPr>
              <p:cNvPr id="26676" name="Text Box 1061"/>
              <p:cNvSpPr txBox="1">
                <a:spLocks noChangeArrowheads="1"/>
              </p:cNvSpPr>
              <p:nvPr/>
            </p:nvSpPr>
            <p:spPr bwMode="auto">
              <a:xfrm>
                <a:off x="3878" y="1906"/>
                <a:ext cx="3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Arial" pitchFamily="34" charset="0"/>
                  </a:rPr>
                  <a:t>Au</a:t>
                </a:r>
                <a:endParaRPr lang="ru-RU" sz="1600" b="0">
                  <a:latin typeface="Arial" pitchFamily="34" charset="0"/>
                </a:endParaRPr>
              </a:p>
            </p:txBody>
          </p:sp>
        </p:grpSp>
        <p:sp>
          <p:nvSpPr>
            <p:cNvPr id="26644" name="Tree"/>
            <p:cNvSpPr>
              <a:spLocks noEditPoints="1" noChangeArrowheads="1"/>
            </p:cNvSpPr>
            <p:nvPr/>
          </p:nvSpPr>
          <p:spPr bwMode="auto">
            <a:xfrm>
              <a:off x="204" y="2087"/>
              <a:ext cx="1140" cy="1140"/>
            </a:xfrm>
            <a:custGeom>
              <a:avLst/>
              <a:gdLst>
                <a:gd name="T0" fmla="*/ 570 w 21600"/>
                <a:gd name="T1" fmla="*/ 0 h 21600"/>
                <a:gd name="T2" fmla="*/ 326 w 21600"/>
                <a:gd name="T3" fmla="*/ 333 h 21600"/>
                <a:gd name="T4" fmla="*/ 163 w 21600"/>
                <a:gd name="T5" fmla="*/ 665 h 21600"/>
                <a:gd name="T6" fmla="*/ 0 w 21600"/>
                <a:gd name="T7" fmla="*/ 998 h 21600"/>
                <a:gd name="T8" fmla="*/ 814 w 21600"/>
                <a:gd name="T9" fmla="*/ 333 h 21600"/>
                <a:gd name="T10" fmla="*/ 977 w 21600"/>
                <a:gd name="T11" fmla="*/ 665 h 21600"/>
                <a:gd name="T12" fmla="*/ 1140 w 21600"/>
                <a:gd name="T13" fmla="*/ 998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58 w 21600"/>
                <a:gd name="T22" fmla="*/ 22453 h 21600"/>
                <a:gd name="T23" fmla="*/ 21069 w 21600"/>
                <a:gd name="T24" fmla="*/ 28288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lnTo>
                    <a:pt x="0" y="189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Line 1068"/>
            <p:cNvSpPr>
              <a:spLocks noChangeShapeType="1"/>
            </p:cNvSpPr>
            <p:nvPr/>
          </p:nvSpPr>
          <p:spPr bwMode="auto">
            <a:xfrm flipH="1" flipV="1">
              <a:off x="2425" y="2296"/>
              <a:ext cx="18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6" name="Line 1069"/>
            <p:cNvSpPr>
              <a:spLocks noChangeShapeType="1"/>
            </p:cNvSpPr>
            <p:nvPr/>
          </p:nvSpPr>
          <p:spPr bwMode="auto">
            <a:xfrm flipV="1">
              <a:off x="2652" y="2251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7" name="Line 1070"/>
            <p:cNvSpPr>
              <a:spLocks noChangeShapeType="1"/>
            </p:cNvSpPr>
            <p:nvPr/>
          </p:nvSpPr>
          <p:spPr bwMode="auto">
            <a:xfrm flipV="1">
              <a:off x="2698" y="2296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8" name="Oval 1071"/>
            <p:cNvSpPr>
              <a:spLocks noChangeArrowheads="1"/>
            </p:cNvSpPr>
            <p:nvPr/>
          </p:nvSpPr>
          <p:spPr bwMode="auto">
            <a:xfrm>
              <a:off x="2593" y="3476"/>
              <a:ext cx="182" cy="272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9" name="Line 1074"/>
            <p:cNvSpPr>
              <a:spLocks noChangeShapeType="1"/>
            </p:cNvSpPr>
            <p:nvPr/>
          </p:nvSpPr>
          <p:spPr bwMode="auto">
            <a:xfrm flipH="1">
              <a:off x="2381" y="3476"/>
              <a:ext cx="22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0" name="Line 1075"/>
            <p:cNvSpPr>
              <a:spLocks noChangeShapeType="1"/>
            </p:cNvSpPr>
            <p:nvPr/>
          </p:nvSpPr>
          <p:spPr bwMode="auto">
            <a:xfrm>
              <a:off x="2744" y="3476"/>
              <a:ext cx="272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Oval 1076"/>
            <p:cNvSpPr>
              <a:spLocks noChangeArrowheads="1"/>
            </p:cNvSpPr>
            <p:nvPr/>
          </p:nvSpPr>
          <p:spPr bwMode="auto">
            <a:xfrm>
              <a:off x="3364" y="2841"/>
              <a:ext cx="136" cy="2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2" name="Oval 1077"/>
            <p:cNvSpPr>
              <a:spLocks noChangeArrowheads="1"/>
            </p:cNvSpPr>
            <p:nvPr/>
          </p:nvSpPr>
          <p:spPr bwMode="auto">
            <a:xfrm>
              <a:off x="1837" y="2886"/>
              <a:ext cx="136" cy="2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3" name="Freeform 1079"/>
            <p:cNvSpPr>
              <a:spLocks/>
            </p:cNvSpPr>
            <p:nvPr/>
          </p:nvSpPr>
          <p:spPr bwMode="auto">
            <a:xfrm rot="1573914">
              <a:off x="4403" y="2396"/>
              <a:ext cx="771" cy="522"/>
            </a:xfrm>
            <a:custGeom>
              <a:avLst/>
              <a:gdLst>
                <a:gd name="T0" fmla="*/ 771 w 1295"/>
                <a:gd name="T1" fmla="*/ 0 h 731"/>
                <a:gd name="T2" fmla="*/ 726 w 1295"/>
                <a:gd name="T3" fmla="*/ 81 h 731"/>
                <a:gd name="T4" fmla="*/ 681 w 1295"/>
                <a:gd name="T5" fmla="*/ 174 h 731"/>
                <a:gd name="T6" fmla="*/ 664 w 1295"/>
                <a:gd name="T7" fmla="*/ 198 h 731"/>
                <a:gd name="T8" fmla="*/ 616 w 1295"/>
                <a:gd name="T9" fmla="*/ 263 h 731"/>
                <a:gd name="T10" fmla="*/ 493 w 1295"/>
                <a:gd name="T11" fmla="*/ 217 h 731"/>
                <a:gd name="T12" fmla="*/ 483 w 1295"/>
                <a:gd name="T13" fmla="*/ 221 h 731"/>
                <a:gd name="T14" fmla="*/ 476 w 1295"/>
                <a:gd name="T15" fmla="*/ 256 h 731"/>
                <a:gd name="T16" fmla="*/ 464 w 1295"/>
                <a:gd name="T17" fmla="*/ 341 h 731"/>
                <a:gd name="T18" fmla="*/ 444 w 1295"/>
                <a:gd name="T19" fmla="*/ 365 h 731"/>
                <a:gd name="T20" fmla="*/ 419 w 1295"/>
                <a:gd name="T21" fmla="*/ 376 h 731"/>
                <a:gd name="T22" fmla="*/ 370 w 1295"/>
                <a:gd name="T23" fmla="*/ 372 h 731"/>
                <a:gd name="T24" fmla="*/ 286 w 1295"/>
                <a:gd name="T25" fmla="*/ 341 h 731"/>
                <a:gd name="T26" fmla="*/ 182 w 1295"/>
                <a:gd name="T27" fmla="*/ 446 h 731"/>
                <a:gd name="T28" fmla="*/ 95 w 1295"/>
                <a:gd name="T29" fmla="*/ 423 h 731"/>
                <a:gd name="T30" fmla="*/ 59 w 1295"/>
                <a:gd name="T31" fmla="*/ 426 h 731"/>
                <a:gd name="T32" fmla="*/ 24 w 1295"/>
                <a:gd name="T33" fmla="*/ 493 h 731"/>
                <a:gd name="T34" fmla="*/ 1 w 1295"/>
                <a:gd name="T35" fmla="*/ 520 h 731"/>
                <a:gd name="T36" fmla="*/ 8 w 1295"/>
                <a:gd name="T37" fmla="*/ 520 h 7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5" h="731">
                  <a:moveTo>
                    <a:pt x="1295" y="0"/>
                  </a:moveTo>
                  <a:cubicBezTo>
                    <a:pt x="1268" y="36"/>
                    <a:pt x="1251" y="82"/>
                    <a:pt x="1219" y="114"/>
                  </a:cubicBezTo>
                  <a:cubicBezTo>
                    <a:pt x="1201" y="161"/>
                    <a:pt x="1172" y="202"/>
                    <a:pt x="1143" y="244"/>
                  </a:cubicBezTo>
                  <a:cubicBezTo>
                    <a:pt x="1117" y="282"/>
                    <a:pt x="1134" y="241"/>
                    <a:pt x="1116" y="277"/>
                  </a:cubicBezTo>
                  <a:cubicBezTo>
                    <a:pt x="1098" y="313"/>
                    <a:pt x="1075" y="356"/>
                    <a:pt x="1034" y="369"/>
                  </a:cubicBezTo>
                  <a:cubicBezTo>
                    <a:pt x="964" y="363"/>
                    <a:pt x="887" y="344"/>
                    <a:pt x="828" y="304"/>
                  </a:cubicBezTo>
                  <a:cubicBezTo>
                    <a:pt x="822" y="306"/>
                    <a:pt x="814" y="304"/>
                    <a:pt x="811" y="309"/>
                  </a:cubicBezTo>
                  <a:cubicBezTo>
                    <a:pt x="803" y="324"/>
                    <a:pt x="800" y="358"/>
                    <a:pt x="800" y="358"/>
                  </a:cubicBezTo>
                  <a:cubicBezTo>
                    <a:pt x="798" y="394"/>
                    <a:pt x="803" y="445"/>
                    <a:pt x="779" y="478"/>
                  </a:cubicBezTo>
                  <a:cubicBezTo>
                    <a:pt x="770" y="491"/>
                    <a:pt x="760" y="503"/>
                    <a:pt x="746" y="511"/>
                  </a:cubicBezTo>
                  <a:cubicBezTo>
                    <a:pt x="733" y="518"/>
                    <a:pt x="703" y="527"/>
                    <a:pt x="703" y="527"/>
                  </a:cubicBezTo>
                  <a:cubicBezTo>
                    <a:pt x="676" y="525"/>
                    <a:pt x="648" y="524"/>
                    <a:pt x="621" y="521"/>
                  </a:cubicBezTo>
                  <a:cubicBezTo>
                    <a:pt x="572" y="516"/>
                    <a:pt x="528" y="489"/>
                    <a:pt x="480" y="478"/>
                  </a:cubicBezTo>
                  <a:cubicBezTo>
                    <a:pt x="392" y="491"/>
                    <a:pt x="382" y="587"/>
                    <a:pt x="306" y="625"/>
                  </a:cubicBezTo>
                  <a:cubicBezTo>
                    <a:pt x="252" y="620"/>
                    <a:pt x="211" y="604"/>
                    <a:pt x="159" y="592"/>
                  </a:cubicBezTo>
                  <a:cubicBezTo>
                    <a:pt x="139" y="594"/>
                    <a:pt x="118" y="591"/>
                    <a:pt x="99" y="597"/>
                  </a:cubicBezTo>
                  <a:cubicBezTo>
                    <a:pt x="73" y="606"/>
                    <a:pt x="49" y="665"/>
                    <a:pt x="40" y="690"/>
                  </a:cubicBezTo>
                  <a:cubicBezTo>
                    <a:pt x="28" y="725"/>
                    <a:pt x="14" y="713"/>
                    <a:pt x="2" y="728"/>
                  </a:cubicBezTo>
                  <a:cubicBezTo>
                    <a:pt x="0" y="731"/>
                    <a:pt x="9" y="728"/>
                    <a:pt x="13" y="728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AutoShape 1080" descr="90%"/>
            <p:cNvSpPr>
              <a:spLocks noChangeArrowheads="1"/>
            </p:cNvSpPr>
            <p:nvPr/>
          </p:nvSpPr>
          <p:spPr bwMode="auto">
            <a:xfrm rot="10263138">
              <a:off x="3198" y="2296"/>
              <a:ext cx="1224" cy="973"/>
            </a:xfrm>
            <a:prstGeom prst="moon">
              <a:avLst>
                <a:gd name="adj" fmla="val 50000"/>
              </a:avLst>
            </a:prstGeom>
            <a:pattFill prst="pct90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Oval 1089"/>
            <p:cNvSpPr>
              <a:spLocks noChangeArrowheads="1"/>
            </p:cNvSpPr>
            <p:nvPr/>
          </p:nvSpPr>
          <p:spPr bwMode="auto">
            <a:xfrm>
              <a:off x="2245" y="3113"/>
              <a:ext cx="86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AutoShape 1088"/>
            <p:cNvSpPr>
              <a:spLocks noChangeArrowheads="1"/>
            </p:cNvSpPr>
            <p:nvPr/>
          </p:nvSpPr>
          <p:spPr bwMode="auto">
            <a:xfrm rot="201542">
              <a:off x="930" y="3144"/>
              <a:ext cx="1406" cy="45"/>
            </a:xfrm>
            <a:prstGeom prst="rightArrow">
              <a:avLst>
                <a:gd name="adj1" fmla="val 50000"/>
                <a:gd name="adj2" fmla="val 781111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657" name="Picture 1090" descr="j030493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067"/>
              <a:ext cx="110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8" name="Text Box 1043"/>
            <p:cNvSpPr txBox="1">
              <a:spLocks noChangeArrowheads="1"/>
            </p:cNvSpPr>
            <p:nvPr/>
          </p:nvSpPr>
          <p:spPr bwMode="auto">
            <a:xfrm>
              <a:off x="158" y="2614"/>
              <a:ext cx="1769" cy="231"/>
            </a:xfrm>
            <a:prstGeom prst="rect">
              <a:avLst/>
            </a:prstGeom>
            <a:solidFill>
              <a:srgbClr val="94F5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uk-UA" sz="1800">
                  <a:latin typeface="Arial" pitchFamily="34" charset="0"/>
                </a:rPr>
                <a:t>Органічна речовина</a:t>
              </a:r>
            </a:p>
          </p:txBody>
        </p:sp>
        <p:sp>
          <p:nvSpPr>
            <p:cNvPr id="26659" name="AutoShape 1041"/>
            <p:cNvSpPr>
              <a:spLocks noChangeArrowheads="1"/>
            </p:cNvSpPr>
            <p:nvPr/>
          </p:nvSpPr>
          <p:spPr bwMode="auto">
            <a:xfrm>
              <a:off x="567" y="1769"/>
              <a:ext cx="90" cy="845"/>
            </a:xfrm>
            <a:prstGeom prst="downArrow">
              <a:avLst>
                <a:gd name="adj1" fmla="val 50000"/>
                <a:gd name="adj2" fmla="val 23472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0" name="Rectangle 5"/>
            <p:cNvSpPr>
              <a:spLocks noChangeArrowheads="1"/>
            </p:cNvSpPr>
            <p:nvPr/>
          </p:nvSpPr>
          <p:spPr bwMode="auto">
            <a:xfrm>
              <a:off x="2608" y="3113"/>
              <a:ext cx="45" cy="90"/>
            </a:xfrm>
            <a:prstGeom prst="rect">
              <a:avLst/>
            </a:prstGeom>
            <a:solidFill>
              <a:srgbClr val="9AFE6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1" name="Rectangle 6"/>
            <p:cNvSpPr>
              <a:spLocks noChangeArrowheads="1"/>
            </p:cNvSpPr>
            <p:nvPr/>
          </p:nvSpPr>
          <p:spPr bwMode="auto">
            <a:xfrm>
              <a:off x="2744" y="3203"/>
              <a:ext cx="45" cy="91"/>
            </a:xfrm>
            <a:prstGeom prst="rect">
              <a:avLst/>
            </a:prstGeom>
            <a:solidFill>
              <a:srgbClr val="9AFE6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2" name="Rectangle 7"/>
            <p:cNvSpPr>
              <a:spLocks noChangeArrowheads="1"/>
            </p:cNvSpPr>
            <p:nvPr/>
          </p:nvSpPr>
          <p:spPr bwMode="auto">
            <a:xfrm>
              <a:off x="2517" y="3203"/>
              <a:ext cx="45" cy="91"/>
            </a:xfrm>
            <a:prstGeom prst="rect">
              <a:avLst/>
            </a:prstGeom>
            <a:solidFill>
              <a:srgbClr val="9AFE6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3" name="AutoShape 11"/>
            <p:cNvSpPr>
              <a:spLocks noChangeArrowheads="1"/>
            </p:cNvSpPr>
            <p:nvPr/>
          </p:nvSpPr>
          <p:spPr bwMode="auto">
            <a:xfrm rot="1933664">
              <a:off x="3424" y="2478"/>
              <a:ext cx="91" cy="317"/>
            </a:xfrm>
            <a:prstGeom prst="flowChartMerg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4" name="AutoShape 12"/>
            <p:cNvSpPr>
              <a:spLocks noChangeArrowheads="1"/>
            </p:cNvSpPr>
            <p:nvPr/>
          </p:nvSpPr>
          <p:spPr bwMode="auto">
            <a:xfrm rot="8912900">
              <a:off x="3470" y="2931"/>
              <a:ext cx="91" cy="317"/>
            </a:xfrm>
            <a:prstGeom prst="flowChartMerg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5" name="Oval 14"/>
            <p:cNvSpPr>
              <a:spLocks noChangeArrowheads="1"/>
            </p:cNvSpPr>
            <p:nvPr/>
          </p:nvSpPr>
          <p:spPr bwMode="auto">
            <a:xfrm>
              <a:off x="3833" y="2478"/>
              <a:ext cx="318" cy="22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666" name="Group 17"/>
            <p:cNvGrpSpPr>
              <a:grpSpLocks/>
            </p:cNvGrpSpPr>
            <p:nvPr/>
          </p:nvGrpSpPr>
          <p:grpSpPr bwMode="auto">
            <a:xfrm>
              <a:off x="3923" y="2523"/>
              <a:ext cx="136" cy="136"/>
              <a:chOff x="3923" y="2886"/>
              <a:chExt cx="136" cy="136"/>
            </a:xfrm>
          </p:grpSpPr>
          <p:sp>
            <p:nvSpPr>
              <p:cNvPr id="26667" name="Oval 16"/>
              <p:cNvSpPr>
                <a:spLocks noChangeArrowheads="1"/>
              </p:cNvSpPr>
              <p:nvPr/>
            </p:nvSpPr>
            <p:spPr bwMode="auto">
              <a:xfrm>
                <a:off x="3923" y="2886"/>
                <a:ext cx="136" cy="136"/>
              </a:xfrm>
              <a:prstGeom prst="ellipse">
                <a:avLst/>
              </a:prstGeom>
              <a:solidFill>
                <a:srgbClr val="9AFE68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6668" name="Oval 13"/>
              <p:cNvSpPr>
                <a:spLocks noChangeArrowheads="1"/>
              </p:cNvSpPr>
              <p:nvPr/>
            </p:nvSpPr>
            <p:spPr bwMode="auto">
              <a:xfrm>
                <a:off x="3969" y="2931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606425"/>
          </a:xfrm>
          <a:solidFill>
            <a:srgbClr val="66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uk-UA" sz="2800" b="1" smtClean="0">
                <a:solidFill>
                  <a:schemeClr val="tx1"/>
                </a:solidFill>
              </a:rPr>
              <a:t>Біоакумуляція</a:t>
            </a:r>
            <a:r>
              <a:rPr lang="uk-UA" sz="4800" smtClean="0">
                <a:solidFill>
                  <a:schemeClr val="tx1"/>
                </a:solidFill>
              </a:rPr>
              <a:t> </a:t>
            </a:r>
            <a:endParaRPr lang="ru-RU" sz="4800" smtClean="0">
              <a:solidFill>
                <a:schemeClr val="tx1"/>
              </a:solidFill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524000" y="1600200"/>
          <a:ext cx="1676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1676400" cy="19812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932363" y="1628775"/>
          <a:ext cx="20574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Clip" r:id="rId6" imgW="3286125" imgH="3038475" progId="MS_ClipArt_Gallery.2">
                  <p:embed/>
                </p:oleObj>
              </mc:Choice>
              <mc:Fallback>
                <p:oleObj name="Clip" r:id="rId6" imgW="3286125" imgH="30384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2057400" cy="19558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33400" y="4267200"/>
          <a:ext cx="3751263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Clip" r:id="rId8" imgW="5121275" imgH="1804988" progId="MS_ClipArt_Gallery.2">
                  <p:embed/>
                </p:oleObj>
              </mc:Choice>
              <mc:Fallback>
                <p:oleObj name="Clip" r:id="rId8" imgW="5121275" imgH="1804988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67200"/>
                        <a:ext cx="3751263" cy="18049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257800" y="4572000"/>
          <a:ext cx="2667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Clip" r:id="rId10" imgW="4090988" imgH="2178050" progId="MS_ClipArt_Gallery.2">
                  <p:embed/>
                </p:oleObj>
              </mc:Choice>
              <mc:Fallback>
                <p:oleObj name="Clip" r:id="rId10" imgW="4090988" imgH="217805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72000"/>
                        <a:ext cx="2667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79613" y="36449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0,1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795963" y="36464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1000</a:t>
            </a:r>
            <a:endParaRPr lang="ru-RU" sz="2400" b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258888" y="616585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10 000…100 000</a:t>
            </a:r>
            <a:endParaRPr lang="ru-RU" sz="2400" b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156325" y="6092825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100</a:t>
            </a:r>
            <a:endParaRPr lang="ru-RU" sz="24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219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b="1" smtClean="0">
                <a:solidFill>
                  <a:schemeClr val="tx1"/>
                </a:solidFill>
              </a:rPr>
              <a:t>За ступенем й характером дії на організм усі негативні фактори умовно поділяють на шкідливі, небезпечні та уражаючі</a:t>
            </a:r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319587"/>
          </a:xfrm>
          <a:solidFill>
            <a:srgbClr val="CC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uk-UA" sz="20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Шкідливими - </a:t>
            </a:r>
            <a:r>
              <a:rPr lang="uk-UA" sz="2000" smtClean="0"/>
              <a:t>є фактори, що стають причиною захворювань або зниження працездатності. Симптоми ураження, як правило, зникають після відпочинку чи перерви в їх дії.</a:t>
            </a:r>
          </a:p>
          <a:p>
            <a:pPr algn="just" eaLnBrk="1" hangingPunct="1">
              <a:lnSpc>
                <a:spcPct val="80000"/>
              </a:lnSpc>
            </a:pPr>
            <a:endParaRPr lang="uk-UA" sz="20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Небезпечними </a:t>
            </a:r>
            <a:r>
              <a:rPr lang="uk-UA" sz="2000" smtClean="0"/>
              <a:t>називають такі фактори, які сприяють, у визначених умовах, травматичним ушкодженням або раптовому і різкому збудженню організму.</a:t>
            </a:r>
          </a:p>
          <a:p>
            <a:pPr algn="just" eaLnBrk="1" hangingPunct="1">
              <a:lnSpc>
                <a:spcPct val="80000"/>
              </a:lnSpc>
            </a:pPr>
            <a:endParaRPr lang="uk-UA" sz="20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Під уражаючими </a:t>
            </a:r>
            <a:r>
              <a:rPr lang="uk-UA" sz="2000" smtClean="0"/>
              <a:t>факторами розуміють такі, що обов'язково викликають важкі порушення життєдіяльності організму аж до летального наслідку.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847013" cy="719138"/>
          </a:xfrm>
          <a:solidFill>
            <a:srgbClr val="FF99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Фізично діючі шкідливі, небезпечні та уражаючі фактори</a:t>
            </a:r>
            <a:endParaRPr lang="ru-RU" sz="2400" b="1" smtClean="0"/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2373313" y="1277938"/>
            <a:ext cx="38068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Рухомі машини і механізми</a:t>
            </a:r>
            <a:endParaRPr lang="ru-RU" sz="2400" b="0"/>
          </a:p>
        </p:txBody>
      </p:sp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2209800" y="2151063"/>
            <a:ext cx="42132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Гострі і падаючи предмети</a:t>
            </a:r>
            <a:endParaRPr lang="ru-RU" sz="2400" b="0"/>
          </a:p>
        </p:txBody>
      </p:sp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539750" y="2924175"/>
            <a:ext cx="78486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Підвищений рівень шуму, інфразвуку, ультразвуку, вібрації</a:t>
            </a:r>
            <a:endParaRPr lang="ru-RU" sz="2400" b="0"/>
          </a:p>
        </p:txBody>
      </p:sp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2555875" y="4005263"/>
            <a:ext cx="375126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Іонізуюче випромінювання</a:t>
            </a:r>
            <a:endParaRPr lang="ru-RU" sz="2400" b="0"/>
          </a:p>
        </p:txBody>
      </p:sp>
      <p:sp>
        <p:nvSpPr>
          <p:cNvPr id="29703" name="Text Box 1031"/>
          <p:cNvSpPr txBox="1">
            <a:spLocks noChangeArrowheads="1"/>
          </p:cNvSpPr>
          <p:nvPr/>
        </p:nvSpPr>
        <p:spPr bwMode="auto">
          <a:xfrm>
            <a:off x="2438400" y="5638800"/>
            <a:ext cx="37973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Електромагнітні хвилі, ...</a:t>
            </a:r>
            <a:endParaRPr lang="ru-RU" sz="2400" b="0"/>
          </a:p>
        </p:txBody>
      </p:sp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3271838" y="4665663"/>
            <a:ext cx="221456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Електромережа</a:t>
            </a:r>
            <a:endParaRPr lang="ru-RU" sz="24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3988" cy="29527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200" b="1" smtClean="0">
                <a:solidFill>
                  <a:srgbClr val="FF0000"/>
                </a:solidFill>
              </a:rPr>
              <a:t>Безпека життєдіяльності</a:t>
            </a:r>
            <a:r>
              <a:rPr lang="uk-UA" sz="2400" b="1" smtClean="0">
                <a:solidFill>
                  <a:schemeClr val="tx1"/>
                </a:solidFill>
              </a:rPr>
              <a:t/>
            </a:r>
            <a:br>
              <a:rPr lang="uk-UA" sz="2400" b="1" smtClean="0">
                <a:solidFill>
                  <a:schemeClr val="tx1"/>
                </a:solidFill>
              </a:rPr>
            </a:br>
            <a:r>
              <a:rPr lang="uk-UA" sz="2400" b="1" smtClean="0">
                <a:solidFill>
                  <a:schemeClr val="tx1"/>
                </a:solidFill>
              </a:rPr>
              <a:t/>
            </a:r>
            <a:br>
              <a:rPr lang="uk-UA" sz="2400" b="1" smtClean="0">
                <a:solidFill>
                  <a:schemeClr val="tx1"/>
                </a:solidFill>
              </a:rPr>
            </a:br>
            <a:r>
              <a:rPr lang="uk-UA" sz="2400" b="1" smtClean="0">
                <a:solidFill>
                  <a:schemeClr val="tx1"/>
                </a:solidFill>
              </a:rPr>
              <a:t> це галузь наукових знань, що охоплюють теорію і практику захисту людини від шкідливих, небезпечних та уражаючих факторів в усіх сферах людської діяльності:</a:t>
            </a:r>
            <a:endParaRPr lang="ru-RU" sz="2400" b="1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89363"/>
            <a:ext cx="7772400" cy="2535237"/>
          </a:xfrm>
          <a:solidFill>
            <a:srgbClr val="66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uk-UA" sz="16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u="sng" smtClean="0"/>
              <a:t>у побутовій сфері</a:t>
            </a:r>
            <a:r>
              <a:rPr lang="uk-UA" sz="1600" smtClean="0"/>
              <a:t>, </a:t>
            </a:r>
            <a:r>
              <a:rPr lang="uk-UA" sz="1600" smtClean="0">
                <a:latin typeface="Times New Roman" pitchFamily="18" charset="0"/>
              </a:rPr>
              <a:t>що охоплює суму факторів, які впливають на людину в побуті;</a:t>
            </a:r>
          </a:p>
          <a:p>
            <a:pPr algn="just" eaLnBrk="1" hangingPunct="1">
              <a:lnSpc>
                <a:spcPct val="80000"/>
              </a:lnSpc>
            </a:pPr>
            <a:endParaRPr lang="uk-UA" sz="16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2000" b="1" u="sng" smtClean="0"/>
              <a:t>у в</a:t>
            </a:r>
            <a:r>
              <a:rPr lang="uk-UA" sz="2000" b="1" u="sng" smtClean="0">
                <a:solidFill>
                  <a:srgbClr val="000000"/>
                </a:solidFill>
              </a:rPr>
              <a:t>иробничому середовищі</a:t>
            </a:r>
            <a:r>
              <a:rPr lang="uk-UA" sz="1600" b="1" smtClean="0">
                <a:solidFill>
                  <a:srgbClr val="000000"/>
                </a:solidFill>
              </a:rPr>
              <a:t>,</a:t>
            </a:r>
            <a:r>
              <a:rPr lang="uk-UA" sz="1600" smtClean="0">
                <a:solidFill>
                  <a:srgbClr val="000000"/>
                </a:solidFill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</a:rPr>
              <a:t>де існує</a:t>
            </a:r>
            <a:r>
              <a:rPr lang="uk-UA" sz="1600" smtClean="0">
                <a:solidFill>
                  <a:srgbClr val="000000"/>
                </a:solidFill>
                <a:latin typeface="Times New Roman" pitchFamily="18" charset="0"/>
              </a:rPr>
              <a:t> сукупність факторів, що оточують працівника в процесі трудової діяльності;</a:t>
            </a:r>
            <a:r>
              <a:rPr lang="uk-UA" sz="1600" smtClean="0">
                <a:solidFill>
                  <a:srgbClr val="000000"/>
                </a:solidFill>
              </a:rPr>
              <a:t>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u="sng" smtClean="0"/>
              <a:t>у природному середовищі</a:t>
            </a:r>
            <a:r>
              <a:rPr lang="uk-UA" sz="1600" smtClean="0"/>
              <a:t> – </a:t>
            </a:r>
            <a:r>
              <a:rPr lang="uk-UA" sz="1600" smtClean="0">
                <a:latin typeface="Times New Roman" pitchFamily="18" charset="0"/>
              </a:rPr>
              <a:t>в процесі взаємодії організму людини із складовими  довкілля.</a:t>
            </a:r>
          </a:p>
          <a:p>
            <a:pPr eaLnBrk="1" hangingPunct="1">
              <a:lnSpc>
                <a:spcPct val="80000"/>
              </a:lnSpc>
            </a:pPr>
            <a:endParaRPr 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1359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Хімічно діючі шкідливі, небезпечні та уражаючі фактори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2804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>
                <a:solidFill>
                  <a:schemeClr val="bg1"/>
                </a:solidFill>
              </a:rPr>
              <a:t>НЕБЕЗПЕЧНІ ХІМІЧНІ РЕЧОВИНИ ТА СПОЛУКИ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292725" y="3548063"/>
            <a:ext cx="2519363" cy="4572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Утворені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900113" y="2636838"/>
            <a:ext cx="360045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Абіотичного походження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84213" y="5018088"/>
            <a:ext cx="2232025" cy="4572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Рослинами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3348038" y="5045075"/>
            <a:ext cx="2232025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Тваринами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6011863" y="5059363"/>
            <a:ext cx="2736850" cy="4572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Мікроорганізмами</a:t>
            </a: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4572000" y="9810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2916238" y="2205038"/>
            <a:ext cx="14398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356100" y="2205038"/>
            <a:ext cx="223202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 flipH="1">
            <a:off x="1763713" y="4005263"/>
            <a:ext cx="482441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H="1">
            <a:off x="4500563" y="4005263"/>
            <a:ext cx="20875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6588125" y="4005263"/>
            <a:ext cx="720725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395288" y="3429000"/>
            <a:ext cx="4248150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Важки метали, отруйні гази …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6127750" y="5805488"/>
            <a:ext cx="2447925" cy="4572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Токсини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3348038" y="5805488"/>
            <a:ext cx="2303462" cy="4572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Отрути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323850" y="5791200"/>
            <a:ext cx="2735263" cy="4572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Токсичні речовини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87450" y="908050"/>
            <a:ext cx="6840538" cy="8318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Біологічно діючі</a:t>
            </a:r>
            <a:r>
              <a:rPr lang="uk-UA" sz="1800" b="0">
                <a:latin typeface="Arial" pitchFamily="34" charset="0"/>
              </a:rPr>
              <a:t> </a:t>
            </a:r>
            <a:r>
              <a:rPr lang="uk-UA" sz="2400" b="0"/>
              <a:t>шкідливі, небезпечні та уражаючі фактори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8313" y="2492375"/>
            <a:ext cx="3671887" cy="4572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Патогенні мікроорганізми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859338" y="2466975"/>
            <a:ext cx="3529012" cy="4572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Хворі організми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35150" y="4556125"/>
            <a:ext cx="5761038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Продукти життєдіяльності організмів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79388" y="3213100"/>
            <a:ext cx="4464050" cy="45720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Бактерії; ріккетсії; гриби; віруси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859338" y="3068638"/>
            <a:ext cx="3960812" cy="8223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Люди, худоба, птахи, риба …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411413" y="3789363"/>
            <a:ext cx="1728787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4500563" y="3933825"/>
            <a:ext cx="2232025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181600" cy="533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b="1" smtClean="0"/>
              <a:t>Шляхи </a:t>
            </a:r>
            <a:r>
              <a:rPr lang="uk-UA" sz="2400" b="1" smtClean="0"/>
              <a:t>інкорпорації речовин</a:t>
            </a:r>
            <a:endParaRPr lang="ru-RU" sz="480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2349500"/>
            <a:ext cx="24384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Органи дихання</a:t>
            </a:r>
            <a:endParaRPr lang="ru-RU" sz="2400" b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84888" y="2420938"/>
            <a:ext cx="2209800" cy="685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Шкіра</a:t>
            </a:r>
            <a:endParaRPr lang="ru-RU" sz="2400" b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59113" y="1295400"/>
            <a:ext cx="3384550" cy="693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Ограни травленная</a:t>
            </a:r>
            <a:endParaRPr lang="ru-RU" sz="2400" b="0"/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086100" y="2209800"/>
          <a:ext cx="278130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Clip" r:id="rId4" imgW="3848100" imgH="5478463" progId="MS_ClipArt_Gallery.2">
                  <p:embed/>
                </p:oleObj>
              </mc:Choice>
              <mc:Fallback>
                <p:oleObj name="Clip" r:id="rId4" imgW="3848100" imgH="547846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209800"/>
                        <a:ext cx="278130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580063" y="3213100"/>
            <a:ext cx="936625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500563" y="2060575"/>
            <a:ext cx="792162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916238" y="2852738"/>
            <a:ext cx="1512887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573463"/>
            <a:ext cx="1973263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57492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2124075" y="3933825"/>
            <a:ext cx="20875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3124200" y="4648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5148263" y="4221163"/>
            <a:ext cx="20161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 flipV="1">
            <a:off x="5181600" y="4876800"/>
            <a:ext cx="2127250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209800" y="1447800"/>
            <a:ext cx="44958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chemeClr val="tx1"/>
                </a:solidFill>
              </a:rPr>
              <a:t>Реактивність - здатність організму реагувати на впливи факторів навколишнього середовища</a:t>
            </a:r>
            <a:endParaRPr lang="ru-RU" b="1" smtClean="0">
              <a:solidFill>
                <a:schemeClr val="tx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76600" y="1557338"/>
            <a:ext cx="2306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Забезпечується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27088" y="2349500"/>
            <a:ext cx="7542212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захисно-компенсаторними системами і механізмами</a:t>
            </a:r>
            <a:endParaRPr lang="ru-RU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900113" y="2971800"/>
            <a:ext cx="74676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вирішальна роль </a:t>
            </a:r>
            <a:r>
              <a:rPr lang="ru-RU" sz="2400" b="0"/>
              <a:t>належить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195513" y="3573463"/>
            <a:ext cx="4518025" cy="58896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3200"/>
              <a:t>Нервовій системі</a:t>
            </a:r>
            <a:endParaRPr lang="ru-RU" sz="320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681288" y="4191000"/>
            <a:ext cx="341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Її найважливіші функції:</a:t>
            </a:r>
            <a:endParaRPr lang="ru-RU" sz="2400" b="0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3400" y="4859338"/>
            <a:ext cx="8153400" cy="17494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/>
              <a:t>1) здійснює </a:t>
            </a:r>
            <a:r>
              <a:rPr lang="uk-UA" sz="1800" u="sng"/>
              <a:t>взаємодію</a:t>
            </a:r>
            <a:r>
              <a:rPr lang="uk-UA" sz="1800"/>
              <a:t> організму з навколишнім середовищем;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/>
              <a:t>2) поєднує органи і системи організму </a:t>
            </a:r>
            <a:r>
              <a:rPr lang="uk-UA" sz="1800" u="sng"/>
              <a:t>у єдине ціле</a:t>
            </a:r>
            <a:r>
              <a:rPr lang="uk-UA" sz="1800"/>
              <a:t> та погоджує їхню діяльність;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/>
              <a:t>3) на вищому етапі розвитку нервова система здійснює </a:t>
            </a:r>
            <a:r>
              <a:rPr lang="uk-UA" sz="1800" u="sng"/>
              <a:t>психічну діяльність</a:t>
            </a:r>
            <a:r>
              <a:rPr lang="uk-UA" sz="1800"/>
              <a:t> на основі  фізіологічних процесів відчуття, сприйняття і мислення.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7380288" y="2205038"/>
            <a:ext cx="1763712" cy="1584325"/>
          </a:xfrm>
          <a:prstGeom prst="star24">
            <a:avLst>
              <a:gd name="adj" fmla="val 3750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539750" y="2487613"/>
            <a:ext cx="1981200" cy="1752600"/>
          </a:xfrm>
          <a:prstGeom prst="cloudCallout">
            <a:avLst>
              <a:gd name="adj1" fmla="val -43750"/>
              <a:gd name="adj2" fmla="val 7436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2400" b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502150" y="2265363"/>
            <a:ext cx="1905000" cy="1524000"/>
          </a:xfrm>
          <a:prstGeom prst="leftArrowCallout">
            <a:avLst>
              <a:gd name="adj1" fmla="val 25000"/>
              <a:gd name="adj2" fmla="val 25000"/>
              <a:gd name="adj3" fmla="val 20833"/>
              <a:gd name="adj4" fmla="val 6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Рецептор</a:t>
            </a:r>
            <a:endParaRPr lang="ru-RU" sz="240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 flipV="1">
            <a:off x="2444750" y="2868613"/>
            <a:ext cx="20129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959350" y="4316413"/>
            <a:ext cx="2057400" cy="1752600"/>
          </a:xfrm>
          <a:prstGeom prst="rightArrow">
            <a:avLst>
              <a:gd name="adj1" fmla="val 50000"/>
              <a:gd name="adj2" fmla="val 29348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Ефектор</a:t>
            </a:r>
            <a:endParaRPr lang="ru-RU" sz="240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139950" y="3935413"/>
            <a:ext cx="2819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895475" y="4510088"/>
            <a:ext cx="195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Руховий нерв</a:t>
            </a:r>
            <a:endParaRPr lang="ru-RU" sz="2400" b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297113" y="1989138"/>
            <a:ext cx="207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Чуттєвий нерв</a:t>
            </a:r>
            <a:endParaRPr lang="ru-RU" sz="2400" b="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364163" y="1125538"/>
            <a:ext cx="3457575" cy="8350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600"/>
              <a:t>Ентеро- інтеро-</a:t>
            </a:r>
            <a:r>
              <a:rPr lang="uk-UA" sz="1600" b="0"/>
              <a:t> </a:t>
            </a:r>
            <a:r>
              <a:rPr lang="uk-UA" sz="1600"/>
              <a:t>рецептори: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600"/>
              <a:t>фото-, фоно-, термо-, баро-, хемо-, ...</a:t>
            </a:r>
            <a:endParaRPr lang="ru-RU" sz="1600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 rot="10800000">
            <a:off x="6804025" y="2852738"/>
            <a:ext cx="647700" cy="431800"/>
          </a:xfrm>
          <a:custGeom>
            <a:avLst/>
            <a:gdLst>
              <a:gd name="T0" fmla="*/ 485775 w 21600"/>
              <a:gd name="T1" fmla="*/ 0 h 21600"/>
              <a:gd name="T2" fmla="*/ 0 w 21600"/>
              <a:gd name="T3" fmla="*/ 215900 h 21600"/>
              <a:gd name="T4" fmla="*/ 485775 w 21600"/>
              <a:gd name="T5" fmla="*/ 431800 h 21600"/>
              <a:gd name="T6" fmla="*/ 647700 w 21600"/>
              <a:gd name="T7" fmla="*/ 215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4828" name="Object 12"/>
          <p:cNvGraphicFramePr>
            <a:graphicFrameLocks noGrp="1" noChangeAspect="1"/>
          </p:cNvGraphicFramePr>
          <p:nvPr>
            <p:ph/>
          </p:nvPr>
        </p:nvGraphicFramePr>
        <p:xfrm>
          <a:off x="7235825" y="4581525"/>
          <a:ext cx="166052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Фотография Photo Editor" r:id="rId4" imgW="1228571" imgH="724001" progId="MSPhotoEd.3">
                  <p:embed/>
                </p:oleObj>
              </mc:Choice>
              <mc:Fallback>
                <p:oleObj name="Фотография Photo Editor" r:id="rId4" imgW="1228571" imgH="724001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581525"/>
                        <a:ext cx="166052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7596188" y="2420938"/>
            <a:ext cx="1296987" cy="12239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619250" y="188913"/>
            <a:ext cx="5616575" cy="3968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b="0">
                <a:latin typeface="Arial" pitchFamily="34" charset="0"/>
              </a:rPr>
              <a:t>Рефлекторна дуга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476375" y="4870450"/>
          <a:ext cx="5862638" cy="187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35" name="Group 27"/>
          <p:cNvGrpSpPr>
            <a:grpSpLocks/>
          </p:cNvGrpSpPr>
          <p:nvPr/>
        </p:nvGrpSpPr>
        <p:grpSpPr bwMode="auto">
          <a:xfrm>
            <a:off x="2195513" y="280988"/>
            <a:ext cx="4752975" cy="4516437"/>
            <a:chOff x="1383" y="177"/>
            <a:chExt cx="2994" cy="2845"/>
          </a:xfrm>
        </p:grpSpPr>
        <p:sp>
          <p:nvSpPr>
            <p:cNvPr id="1036" name="Rectangle 26"/>
            <p:cNvSpPr>
              <a:spLocks noChangeArrowheads="1"/>
            </p:cNvSpPr>
            <p:nvPr/>
          </p:nvSpPr>
          <p:spPr bwMode="auto">
            <a:xfrm>
              <a:off x="1383" y="709"/>
              <a:ext cx="2994" cy="23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>
              <a:off x="2175" y="177"/>
              <a:ext cx="1333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Рецептори шкіри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38" name="Oval 13" descr="5%"/>
            <p:cNvSpPr>
              <a:spLocks noChangeArrowheads="1"/>
            </p:cNvSpPr>
            <p:nvPr/>
          </p:nvSpPr>
          <p:spPr bwMode="auto">
            <a:xfrm>
              <a:off x="1655" y="1117"/>
              <a:ext cx="1225" cy="680"/>
            </a:xfrm>
            <a:prstGeom prst="ellipse">
              <a:avLst/>
            </a:prstGeom>
            <a:pattFill prst="pct5">
              <a:fgClr>
                <a:schemeClr val="tx1"/>
              </a:fgClr>
              <a:bgClr>
                <a:srgbClr val="FF99CC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Тепла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39" name="Oval 14" descr="Волны"/>
            <p:cNvSpPr>
              <a:spLocks noChangeArrowheads="1"/>
            </p:cNvSpPr>
            <p:nvPr/>
          </p:nvSpPr>
          <p:spPr bwMode="auto">
            <a:xfrm>
              <a:off x="2925" y="1071"/>
              <a:ext cx="1225" cy="680"/>
            </a:xfrm>
            <a:prstGeom prst="ellipse">
              <a:avLst/>
            </a:prstGeom>
            <a:pattFill prst="wave">
              <a:fgClr>
                <a:schemeClr val="tx1"/>
              </a:fgClr>
              <a:bgClr>
                <a:srgbClr val="66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Холоду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0" name="Oval 15" descr="Штриховой диагональный 2"/>
            <p:cNvSpPr>
              <a:spLocks noChangeArrowheads="1"/>
            </p:cNvSpPr>
            <p:nvPr/>
          </p:nvSpPr>
          <p:spPr bwMode="auto">
            <a:xfrm>
              <a:off x="2971" y="1888"/>
              <a:ext cx="1225" cy="680"/>
            </a:xfrm>
            <a:prstGeom prst="ellipse">
              <a:avLst/>
            </a:prstGeom>
            <a:pattFill prst="dashUpDiag">
              <a:fgClr>
                <a:schemeClr val="tx1"/>
              </a:fgClr>
              <a:bgClr>
                <a:srgbClr val="C0C0C0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Дотику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1" name="AutoShape 16"/>
            <p:cNvSpPr>
              <a:spLocks noChangeArrowheads="1"/>
            </p:cNvSpPr>
            <p:nvPr/>
          </p:nvSpPr>
          <p:spPr bwMode="auto">
            <a:xfrm>
              <a:off x="1565" y="1888"/>
              <a:ext cx="1361" cy="680"/>
            </a:xfrm>
            <a:prstGeom prst="star32">
              <a:avLst>
                <a:gd name="adj" fmla="val 37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Болю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2608" y="2628"/>
              <a:ext cx="6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600">
                  <a:latin typeface="Arial" pitchFamily="34" charset="0"/>
                </a:rPr>
                <a:t>В 1 см</a:t>
              </a:r>
              <a:r>
                <a:rPr lang="uk-UA" sz="1600" baseline="30000">
                  <a:latin typeface="Arial" pitchFamily="34" charset="0"/>
                </a:rPr>
                <a:t>2</a:t>
              </a:r>
              <a:endParaRPr lang="ru-RU" sz="1600">
                <a:latin typeface="Arial" pitchFamily="34" charset="0"/>
              </a:endParaRP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2064" y="1979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200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4" name="Text Box 19"/>
            <p:cNvSpPr txBox="1">
              <a:spLocks noChangeArrowheads="1"/>
            </p:cNvSpPr>
            <p:nvPr/>
          </p:nvSpPr>
          <p:spPr bwMode="auto">
            <a:xfrm>
              <a:off x="2154" y="120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5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5" name="Text Box 20"/>
            <p:cNvSpPr txBox="1">
              <a:spLocks noChangeArrowheads="1"/>
            </p:cNvSpPr>
            <p:nvPr/>
          </p:nvSpPr>
          <p:spPr bwMode="auto">
            <a:xfrm>
              <a:off x="3424" y="116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20</a:t>
              </a:r>
              <a:endParaRPr lang="ru-RU" sz="1800">
                <a:latin typeface="Arial" pitchFamily="34" charset="0"/>
              </a:endParaRPr>
            </a:p>
          </p:txBody>
        </p:sp>
        <p:sp>
          <p:nvSpPr>
            <p:cNvPr id="1046" name="Text Box 21"/>
            <p:cNvSpPr txBox="1">
              <a:spLocks noChangeArrowheads="1"/>
            </p:cNvSpPr>
            <p:nvPr/>
          </p:nvSpPr>
          <p:spPr bwMode="auto">
            <a:xfrm>
              <a:off x="3424" y="188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800">
                  <a:latin typeface="Arial" pitchFamily="34" charset="0"/>
                </a:rPr>
                <a:t>25</a:t>
              </a:r>
              <a:endParaRPr lang="ru-RU" sz="1800"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uk-UA" b="1" smtClean="0"/>
              <a:t>Нейрон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 flipV="1">
            <a:off x="6096000" y="1524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6248400" y="15240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295400" y="1676400"/>
            <a:ext cx="7239000" cy="2895600"/>
            <a:chOff x="816" y="1056"/>
            <a:chExt cx="4560" cy="1824"/>
          </a:xfrm>
        </p:grpSpPr>
        <p:sp>
          <p:nvSpPr>
            <p:cNvPr id="35865" name="AutoShape 6"/>
            <p:cNvSpPr>
              <a:spLocks noChangeArrowheads="1"/>
            </p:cNvSpPr>
            <p:nvPr/>
          </p:nvSpPr>
          <p:spPr bwMode="auto">
            <a:xfrm>
              <a:off x="3024" y="1248"/>
              <a:ext cx="1872" cy="1248"/>
            </a:xfrm>
            <a:prstGeom prst="star4">
              <a:avLst>
                <a:gd name="adj" fmla="val 125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6" name="AutoShape 7"/>
            <p:cNvSpPr>
              <a:spLocks noChangeArrowheads="1"/>
            </p:cNvSpPr>
            <p:nvPr/>
          </p:nvSpPr>
          <p:spPr bwMode="auto">
            <a:xfrm>
              <a:off x="1776" y="1824"/>
              <a:ext cx="1728" cy="96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7" name="Oval 8"/>
            <p:cNvSpPr>
              <a:spLocks noChangeArrowheads="1"/>
            </p:cNvSpPr>
            <p:nvPr/>
          </p:nvSpPr>
          <p:spPr bwMode="auto">
            <a:xfrm>
              <a:off x="816" y="1536"/>
              <a:ext cx="624" cy="67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8" name="AutoShape 9"/>
            <p:cNvSpPr>
              <a:spLocks noChangeArrowheads="1"/>
            </p:cNvSpPr>
            <p:nvPr/>
          </p:nvSpPr>
          <p:spPr bwMode="auto">
            <a:xfrm>
              <a:off x="1392" y="1824"/>
              <a:ext cx="384" cy="96"/>
            </a:xfrm>
            <a:prstGeom prst="flowChartTerminator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9" name="Line 10"/>
            <p:cNvSpPr>
              <a:spLocks noChangeShapeType="1"/>
            </p:cNvSpPr>
            <p:nvPr/>
          </p:nvSpPr>
          <p:spPr bwMode="auto">
            <a:xfrm flipV="1">
              <a:off x="3936" y="105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0" name="Line 11"/>
            <p:cNvSpPr>
              <a:spLocks noChangeShapeType="1"/>
            </p:cNvSpPr>
            <p:nvPr/>
          </p:nvSpPr>
          <p:spPr bwMode="auto">
            <a:xfrm flipV="1">
              <a:off x="4896" y="163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1" name="Line 12"/>
            <p:cNvSpPr>
              <a:spLocks noChangeShapeType="1"/>
            </p:cNvSpPr>
            <p:nvPr/>
          </p:nvSpPr>
          <p:spPr bwMode="auto">
            <a:xfrm>
              <a:off x="4896" y="1872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2" name="Line 13"/>
            <p:cNvSpPr>
              <a:spLocks noChangeShapeType="1"/>
            </p:cNvSpPr>
            <p:nvPr/>
          </p:nvSpPr>
          <p:spPr bwMode="auto">
            <a:xfrm>
              <a:off x="4896" y="1872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3" name="Line 14"/>
            <p:cNvSpPr>
              <a:spLocks noChangeShapeType="1"/>
            </p:cNvSpPr>
            <p:nvPr/>
          </p:nvSpPr>
          <p:spPr bwMode="auto">
            <a:xfrm>
              <a:off x="3936" y="249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4" name="Line 15"/>
            <p:cNvSpPr>
              <a:spLocks noChangeShapeType="1"/>
            </p:cNvSpPr>
            <p:nvPr/>
          </p:nvSpPr>
          <p:spPr bwMode="auto">
            <a:xfrm flipH="1">
              <a:off x="3840" y="249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5" name="Line 16"/>
            <p:cNvSpPr>
              <a:spLocks noChangeShapeType="1"/>
            </p:cNvSpPr>
            <p:nvPr/>
          </p:nvSpPr>
          <p:spPr bwMode="auto">
            <a:xfrm flipH="1">
              <a:off x="3552" y="249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6" name="Oval 17"/>
            <p:cNvSpPr>
              <a:spLocks noChangeArrowheads="1"/>
            </p:cNvSpPr>
            <p:nvPr/>
          </p:nvSpPr>
          <p:spPr bwMode="auto">
            <a:xfrm>
              <a:off x="3936" y="1728"/>
              <a:ext cx="96" cy="24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46" name="Rectangle 18"/>
          <p:cNvSpPr>
            <a:spLocks noChangeArrowheads="1"/>
          </p:cNvSpPr>
          <p:nvPr/>
        </p:nvSpPr>
        <p:spPr bwMode="auto">
          <a:xfrm>
            <a:off x="4724400" y="4800600"/>
            <a:ext cx="342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Дендріти</a:t>
            </a:r>
          </a:p>
        </p:txBody>
      </p:sp>
      <p:sp>
        <p:nvSpPr>
          <p:cNvPr id="35847" name="Line 19"/>
          <p:cNvSpPr>
            <a:spLocks noChangeShapeType="1"/>
          </p:cNvSpPr>
          <p:nvPr/>
        </p:nvSpPr>
        <p:spPr bwMode="auto">
          <a:xfrm flipH="1" flipV="1">
            <a:off x="6172200" y="4191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Line 20"/>
          <p:cNvSpPr>
            <a:spLocks noChangeShapeType="1"/>
          </p:cNvSpPr>
          <p:nvPr/>
        </p:nvSpPr>
        <p:spPr bwMode="auto">
          <a:xfrm flipV="1">
            <a:off x="6477000" y="3352800"/>
            <a:ext cx="1524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Rectangle 21"/>
          <p:cNvSpPr>
            <a:spLocks noChangeArrowheads="1"/>
          </p:cNvSpPr>
          <p:nvPr/>
        </p:nvSpPr>
        <p:spPr bwMode="auto">
          <a:xfrm>
            <a:off x="1066800" y="3581400"/>
            <a:ext cx="388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Синаптична бляшка</a:t>
            </a:r>
            <a:endParaRPr lang="ru-RU" sz="2400" b="0"/>
          </a:p>
        </p:txBody>
      </p:sp>
      <p:sp>
        <p:nvSpPr>
          <p:cNvPr id="35850" name="Line 22"/>
          <p:cNvSpPr>
            <a:spLocks noChangeShapeType="1"/>
          </p:cNvSpPr>
          <p:nvPr/>
        </p:nvSpPr>
        <p:spPr bwMode="auto">
          <a:xfrm flipH="1" flipV="1">
            <a:off x="2057400" y="3429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Line 23"/>
          <p:cNvSpPr>
            <a:spLocks noChangeShapeType="1"/>
          </p:cNvSpPr>
          <p:nvPr/>
        </p:nvSpPr>
        <p:spPr bwMode="auto">
          <a:xfrm flipV="1">
            <a:off x="1295400" y="1905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 flipV="1">
            <a:off x="59436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Line 25"/>
          <p:cNvSpPr>
            <a:spLocks noChangeShapeType="1"/>
          </p:cNvSpPr>
          <p:nvPr/>
        </p:nvSpPr>
        <p:spPr bwMode="auto">
          <a:xfrm>
            <a:off x="1295400" y="2057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Rectangle 26"/>
          <p:cNvSpPr>
            <a:spLocks noChangeArrowheads="1"/>
          </p:cNvSpPr>
          <p:nvPr/>
        </p:nvSpPr>
        <p:spPr bwMode="auto">
          <a:xfrm>
            <a:off x="2133600" y="1524000"/>
            <a:ext cx="327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 b="0"/>
              <a:t>L</a:t>
            </a:r>
            <a:endParaRPr lang="ru-RU" sz="2400" b="0"/>
          </a:p>
        </p:txBody>
      </p:sp>
      <p:sp>
        <p:nvSpPr>
          <p:cNvPr id="35855" name="Rectangle 27"/>
          <p:cNvSpPr>
            <a:spLocks noChangeArrowheads="1"/>
          </p:cNvSpPr>
          <p:nvPr/>
        </p:nvSpPr>
        <p:spPr bwMode="auto">
          <a:xfrm>
            <a:off x="395288" y="4652963"/>
            <a:ext cx="5113337" cy="1900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A - L = 150</a:t>
            </a:r>
            <a:r>
              <a:rPr lang="uk-UA" sz="2400"/>
              <a:t>см,           </a:t>
            </a:r>
            <a:r>
              <a:rPr lang="en-US" sz="2400"/>
              <a:t>V = 150</a:t>
            </a:r>
            <a:r>
              <a:rPr lang="uk-UA" sz="2400"/>
              <a:t> м</a:t>
            </a:r>
            <a:r>
              <a:rPr lang="en-US" sz="2400"/>
              <a:t>/</a:t>
            </a:r>
            <a:r>
              <a:rPr lang="uk-UA" sz="2400"/>
              <a:t>с</a:t>
            </a:r>
            <a:endParaRPr lang="ru-RU" sz="24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B -  L = 35см,            V = 20…30 м/с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C -  L = 0,5 …5,0см, V = 2…5 м/с</a:t>
            </a:r>
            <a:endParaRPr lang="ru-RU" sz="2400" b="0"/>
          </a:p>
        </p:txBody>
      </p:sp>
      <p:sp>
        <p:nvSpPr>
          <p:cNvPr id="35856" name="Rectangle 28"/>
          <p:cNvSpPr>
            <a:spLocks noChangeArrowheads="1"/>
          </p:cNvSpPr>
          <p:nvPr/>
        </p:nvSpPr>
        <p:spPr bwMode="auto">
          <a:xfrm>
            <a:off x="2743200" y="2286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Аксон</a:t>
            </a:r>
            <a:endParaRPr lang="ru-RU" sz="2400" b="0"/>
          </a:p>
        </p:txBody>
      </p:sp>
      <p:sp>
        <p:nvSpPr>
          <p:cNvPr id="35857" name="Oval 29"/>
          <p:cNvSpPr>
            <a:spLocks noChangeArrowheads="1"/>
          </p:cNvSpPr>
          <p:nvPr/>
        </p:nvSpPr>
        <p:spPr bwMode="auto">
          <a:xfrm>
            <a:off x="1547813" y="2781300"/>
            <a:ext cx="71437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8" name="Oval 30"/>
          <p:cNvSpPr>
            <a:spLocks noChangeArrowheads="1"/>
          </p:cNvSpPr>
          <p:nvPr/>
        </p:nvSpPr>
        <p:spPr bwMode="auto">
          <a:xfrm>
            <a:off x="1763713" y="2997200"/>
            <a:ext cx="71437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59" name="Oval 31"/>
          <p:cNvSpPr>
            <a:spLocks noChangeArrowheads="1"/>
          </p:cNvSpPr>
          <p:nvPr/>
        </p:nvSpPr>
        <p:spPr bwMode="auto">
          <a:xfrm>
            <a:off x="1979613" y="3213100"/>
            <a:ext cx="71437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0" name="Oval 32"/>
          <p:cNvSpPr>
            <a:spLocks noChangeArrowheads="1"/>
          </p:cNvSpPr>
          <p:nvPr/>
        </p:nvSpPr>
        <p:spPr bwMode="auto">
          <a:xfrm>
            <a:off x="1908175" y="2924175"/>
            <a:ext cx="71438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1" name="Oval 33"/>
          <p:cNvSpPr>
            <a:spLocks noChangeArrowheads="1"/>
          </p:cNvSpPr>
          <p:nvPr/>
        </p:nvSpPr>
        <p:spPr bwMode="auto">
          <a:xfrm>
            <a:off x="1547813" y="3141663"/>
            <a:ext cx="71437" cy="71437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2" name="Oval 34"/>
          <p:cNvSpPr>
            <a:spLocks noChangeArrowheads="1"/>
          </p:cNvSpPr>
          <p:nvPr/>
        </p:nvSpPr>
        <p:spPr bwMode="auto">
          <a:xfrm>
            <a:off x="1908175" y="2708275"/>
            <a:ext cx="71438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Oval 35"/>
          <p:cNvSpPr>
            <a:spLocks noChangeArrowheads="1"/>
          </p:cNvSpPr>
          <p:nvPr/>
        </p:nvSpPr>
        <p:spPr bwMode="auto">
          <a:xfrm>
            <a:off x="1692275" y="2565400"/>
            <a:ext cx="71438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64" name="Oval 36"/>
          <p:cNvSpPr>
            <a:spLocks noChangeArrowheads="1"/>
          </p:cNvSpPr>
          <p:nvPr/>
        </p:nvSpPr>
        <p:spPr bwMode="auto">
          <a:xfrm>
            <a:off x="1692275" y="3213100"/>
            <a:ext cx="71438" cy="714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6858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uk-UA" b="1" smtClean="0"/>
              <a:t>С</a:t>
            </a:r>
            <a:r>
              <a:rPr lang="ru-RU" b="1" smtClean="0"/>
              <a:t>инапс</a:t>
            </a: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484438" y="2205038"/>
            <a:ext cx="4114800" cy="22098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AutoShape 4" descr="Сферы"/>
          <p:cNvSpPr>
            <a:spLocks noChangeArrowheads="1"/>
          </p:cNvSpPr>
          <p:nvPr/>
        </p:nvSpPr>
        <p:spPr bwMode="auto">
          <a:xfrm>
            <a:off x="2987675" y="4186238"/>
            <a:ext cx="2663825" cy="1042987"/>
          </a:xfrm>
          <a:prstGeom prst="flowChartExtract">
            <a:avLst/>
          </a:prstGeom>
          <a:pattFill prst="sphere">
            <a:fgClr>
              <a:schemeClr val="bg1"/>
            </a:fgClr>
            <a:bgClr>
              <a:schemeClr val="tx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0" y="1524000"/>
            <a:ext cx="1371600" cy="762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209800" y="5334000"/>
            <a:ext cx="4724400" cy="1335088"/>
          </a:xfrm>
          <a:custGeom>
            <a:avLst/>
            <a:gdLst>
              <a:gd name="T0" fmla="*/ 2362200 w 21600"/>
              <a:gd name="T1" fmla="*/ 0 h 21600"/>
              <a:gd name="T2" fmla="*/ 590550 w 21600"/>
              <a:gd name="T3" fmla="*/ 667544 h 21600"/>
              <a:gd name="T4" fmla="*/ 2362200 w 21600"/>
              <a:gd name="T5" fmla="*/ 333772 h 21600"/>
              <a:gd name="T6" fmla="*/ 4133850 w 21600"/>
              <a:gd name="T7" fmla="*/ 66754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Oval 10" descr="Сферы"/>
          <p:cNvSpPr>
            <a:spLocks noChangeArrowheads="1"/>
          </p:cNvSpPr>
          <p:nvPr/>
        </p:nvSpPr>
        <p:spPr bwMode="auto">
          <a:xfrm>
            <a:off x="5580063" y="3644900"/>
            <a:ext cx="325437" cy="300038"/>
          </a:xfrm>
          <a:prstGeom prst="ellipse">
            <a:avLst/>
          </a:prstGeom>
          <a:pattFill prst="sphere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Oval 15"/>
          <p:cNvSpPr>
            <a:spLocks noChangeArrowheads="1"/>
          </p:cNvSpPr>
          <p:nvPr/>
        </p:nvSpPr>
        <p:spPr bwMode="auto">
          <a:xfrm>
            <a:off x="4038600" y="4876800"/>
            <a:ext cx="990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АХЕ</a:t>
            </a:r>
            <a:endParaRPr lang="ru-RU" sz="2400" b="0"/>
          </a:p>
        </p:txBody>
      </p:sp>
      <p:sp>
        <p:nvSpPr>
          <p:cNvPr id="36873" name="Oval 16"/>
          <p:cNvSpPr>
            <a:spLocks noChangeArrowheads="1"/>
          </p:cNvSpPr>
          <p:nvPr/>
        </p:nvSpPr>
        <p:spPr bwMode="auto">
          <a:xfrm>
            <a:off x="2895600" y="53340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ХР</a:t>
            </a:r>
            <a:endParaRPr lang="ru-RU" sz="2400" b="0"/>
          </a:p>
        </p:txBody>
      </p:sp>
      <p:sp>
        <p:nvSpPr>
          <p:cNvPr id="36874" name="Oval 17"/>
          <p:cNvSpPr>
            <a:spLocks noChangeArrowheads="1"/>
          </p:cNvSpPr>
          <p:nvPr/>
        </p:nvSpPr>
        <p:spPr bwMode="auto">
          <a:xfrm>
            <a:off x="5791200" y="54102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ХР</a:t>
            </a:r>
            <a:endParaRPr lang="ru-RU" sz="2400" b="0"/>
          </a:p>
        </p:txBody>
      </p:sp>
      <p:sp>
        <p:nvSpPr>
          <p:cNvPr id="36875" name="AutoShape 18" descr="Сферы"/>
          <p:cNvSpPr>
            <a:spLocks noChangeArrowheads="1"/>
          </p:cNvSpPr>
          <p:nvPr/>
        </p:nvSpPr>
        <p:spPr bwMode="auto">
          <a:xfrm rot="5159989">
            <a:off x="4200526" y="3941762"/>
            <a:ext cx="165100" cy="288925"/>
          </a:xfrm>
          <a:prstGeom prst="moon">
            <a:avLst>
              <a:gd name="adj" fmla="val 50000"/>
            </a:avLst>
          </a:prstGeom>
          <a:pattFill prst="sphere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Rectangle 19"/>
          <p:cNvSpPr>
            <a:spLocks noChangeArrowheads="1"/>
          </p:cNvSpPr>
          <p:nvPr/>
        </p:nvSpPr>
        <p:spPr bwMode="auto">
          <a:xfrm>
            <a:off x="5410200" y="16764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Синаптична бляшка</a:t>
            </a:r>
            <a:endParaRPr lang="ru-RU" sz="2400" b="0"/>
          </a:p>
        </p:txBody>
      </p:sp>
      <p:sp>
        <p:nvSpPr>
          <p:cNvPr id="36877" name="Line 20"/>
          <p:cNvSpPr>
            <a:spLocks noChangeShapeType="1"/>
          </p:cNvSpPr>
          <p:nvPr/>
        </p:nvSpPr>
        <p:spPr bwMode="auto">
          <a:xfrm flipH="1">
            <a:off x="5410200" y="2057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6781800" y="2362200"/>
            <a:ext cx="2133600" cy="1295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Везикули з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медіатором</a:t>
            </a:r>
          </a:p>
        </p:txBody>
      </p:sp>
      <p:sp>
        <p:nvSpPr>
          <p:cNvPr id="36879" name="Line 22"/>
          <p:cNvSpPr>
            <a:spLocks noChangeShapeType="1"/>
          </p:cNvSpPr>
          <p:nvPr/>
        </p:nvSpPr>
        <p:spPr bwMode="auto">
          <a:xfrm flipH="1">
            <a:off x="5791200" y="28956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Line 23"/>
          <p:cNvSpPr>
            <a:spLocks noChangeShapeType="1"/>
          </p:cNvSpPr>
          <p:nvPr/>
        </p:nvSpPr>
        <p:spPr bwMode="auto">
          <a:xfrm flipH="1">
            <a:off x="5867400" y="3213100"/>
            <a:ext cx="1081088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Oval 24"/>
          <p:cNvSpPr>
            <a:spLocks noChangeArrowheads="1"/>
          </p:cNvSpPr>
          <p:nvPr/>
        </p:nvSpPr>
        <p:spPr bwMode="auto">
          <a:xfrm>
            <a:off x="6858000" y="4038600"/>
            <a:ext cx="2057400" cy="1066800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Медіатор</a:t>
            </a:r>
            <a:r>
              <a:rPr lang="ru-RU" sz="2400"/>
              <a:t> </a:t>
            </a:r>
            <a:r>
              <a:rPr lang="uk-UA" sz="2400"/>
              <a:t>- </a:t>
            </a:r>
            <a:r>
              <a:rPr lang="ru-RU" sz="2400"/>
              <a:t>АХ</a:t>
            </a:r>
            <a:endParaRPr lang="ru-RU" sz="2400" b="0"/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 flipH="1">
            <a:off x="4572000" y="4572000"/>
            <a:ext cx="2286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3" name="Rectangle 26"/>
          <p:cNvSpPr>
            <a:spLocks noChangeArrowheads="1"/>
          </p:cNvSpPr>
          <p:nvPr/>
        </p:nvSpPr>
        <p:spPr bwMode="auto">
          <a:xfrm>
            <a:off x="3397250" y="60198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Постсинаптична мембрана</a:t>
            </a:r>
            <a:endParaRPr lang="ru-RU" sz="2400" b="0"/>
          </a:p>
        </p:txBody>
      </p:sp>
      <p:sp>
        <p:nvSpPr>
          <p:cNvPr id="36884" name="Line 27"/>
          <p:cNvSpPr>
            <a:spLocks noChangeShapeType="1"/>
          </p:cNvSpPr>
          <p:nvPr/>
        </p:nvSpPr>
        <p:spPr bwMode="auto">
          <a:xfrm flipV="1">
            <a:off x="4495800" y="5638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5" name="Rectangle 28"/>
          <p:cNvSpPr>
            <a:spLocks noChangeArrowheads="1"/>
          </p:cNvSpPr>
          <p:nvPr/>
        </p:nvSpPr>
        <p:spPr bwMode="auto">
          <a:xfrm>
            <a:off x="457200" y="3505200"/>
            <a:ext cx="1905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Пресинаптична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мембрана</a:t>
            </a:r>
            <a:endParaRPr lang="ru-RU" sz="2400" b="0"/>
          </a:p>
        </p:txBody>
      </p:sp>
      <p:sp>
        <p:nvSpPr>
          <p:cNvPr id="36886" name="Line 29"/>
          <p:cNvSpPr>
            <a:spLocks noChangeShapeType="1"/>
          </p:cNvSpPr>
          <p:nvPr/>
        </p:nvSpPr>
        <p:spPr bwMode="auto">
          <a:xfrm>
            <a:off x="2286000" y="4191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7" name="Rectangle 30"/>
          <p:cNvSpPr>
            <a:spLocks noChangeArrowheads="1"/>
          </p:cNvSpPr>
          <p:nvPr/>
        </p:nvSpPr>
        <p:spPr bwMode="auto">
          <a:xfrm>
            <a:off x="304800" y="50292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Синаптична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щелина</a:t>
            </a:r>
          </a:p>
        </p:txBody>
      </p:sp>
      <p:sp>
        <p:nvSpPr>
          <p:cNvPr id="36888" name="Line 31"/>
          <p:cNvSpPr>
            <a:spLocks noChangeShapeType="1"/>
          </p:cNvSpPr>
          <p:nvPr/>
        </p:nvSpPr>
        <p:spPr bwMode="auto">
          <a:xfrm flipV="1">
            <a:off x="1763713" y="4581525"/>
            <a:ext cx="1800225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9" name="Line 32"/>
          <p:cNvSpPr>
            <a:spLocks noChangeShapeType="1"/>
          </p:cNvSpPr>
          <p:nvPr/>
        </p:nvSpPr>
        <p:spPr bwMode="auto">
          <a:xfrm>
            <a:off x="4500563" y="1052513"/>
            <a:ext cx="0" cy="20891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0" name="Text Box 33"/>
          <p:cNvSpPr txBox="1">
            <a:spLocks noChangeArrowheads="1"/>
          </p:cNvSpPr>
          <p:nvPr/>
        </p:nvSpPr>
        <p:spPr bwMode="auto">
          <a:xfrm>
            <a:off x="250825" y="1766888"/>
            <a:ext cx="2449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800">
                <a:solidFill>
                  <a:srgbClr val="FF0000"/>
                </a:solidFill>
              </a:rPr>
              <a:t>Електричний імпульс</a:t>
            </a:r>
          </a:p>
        </p:txBody>
      </p:sp>
      <p:sp>
        <p:nvSpPr>
          <p:cNvPr id="36891" name="Line 34"/>
          <p:cNvSpPr>
            <a:spLocks noChangeShapeType="1"/>
          </p:cNvSpPr>
          <p:nvPr/>
        </p:nvSpPr>
        <p:spPr bwMode="auto">
          <a:xfrm flipV="1">
            <a:off x="2627313" y="2060575"/>
            <a:ext cx="1728787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2" name="Line 35"/>
          <p:cNvSpPr>
            <a:spLocks noChangeShapeType="1"/>
          </p:cNvSpPr>
          <p:nvPr/>
        </p:nvSpPr>
        <p:spPr bwMode="auto">
          <a:xfrm>
            <a:off x="3132138" y="5805488"/>
            <a:ext cx="0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3" name="Text Box 36"/>
          <p:cNvSpPr txBox="1">
            <a:spLocks noChangeArrowheads="1"/>
          </p:cNvSpPr>
          <p:nvPr/>
        </p:nvSpPr>
        <p:spPr bwMode="auto">
          <a:xfrm>
            <a:off x="395288" y="5876925"/>
            <a:ext cx="2663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>
                <a:solidFill>
                  <a:srgbClr val="FF0000"/>
                </a:solidFill>
              </a:rPr>
              <a:t>Електричний імпульс</a:t>
            </a:r>
          </a:p>
        </p:txBody>
      </p:sp>
      <p:sp>
        <p:nvSpPr>
          <p:cNvPr id="36894" name="Oval 37" descr="Сферы"/>
          <p:cNvSpPr>
            <a:spLocks noChangeArrowheads="1"/>
          </p:cNvSpPr>
          <p:nvPr/>
        </p:nvSpPr>
        <p:spPr bwMode="auto">
          <a:xfrm>
            <a:off x="5435600" y="2781300"/>
            <a:ext cx="325438" cy="300038"/>
          </a:xfrm>
          <a:prstGeom prst="ellipse">
            <a:avLst/>
          </a:prstGeom>
          <a:pattFill prst="sphere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95" name="Oval 38" descr="Сферы"/>
          <p:cNvSpPr>
            <a:spLocks noChangeArrowheads="1"/>
          </p:cNvSpPr>
          <p:nvPr/>
        </p:nvSpPr>
        <p:spPr bwMode="auto">
          <a:xfrm>
            <a:off x="3635375" y="3789363"/>
            <a:ext cx="325438" cy="300037"/>
          </a:xfrm>
          <a:prstGeom prst="ellipse">
            <a:avLst/>
          </a:prstGeom>
          <a:pattFill prst="sphere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96" name="Oval 39" descr="Сферы"/>
          <p:cNvSpPr>
            <a:spLocks noChangeArrowheads="1"/>
          </p:cNvSpPr>
          <p:nvPr/>
        </p:nvSpPr>
        <p:spPr bwMode="auto">
          <a:xfrm>
            <a:off x="3059113" y="3429000"/>
            <a:ext cx="325437" cy="300038"/>
          </a:xfrm>
          <a:prstGeom prst="ellipse">
            <a:avLst/>
          </a:prstGeom>
          <a:pattFill prst="sphere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97" name="Oval 40" descr="Сферы"/>
          <p:cNvSpPr>
            <a:spLocks noChangeArrowheads="1"/>
          </p:cNvSpPr>
          <p:nvPr/>
        </p:nvSpPr>
        <p:spPr bwMode="auto">
          <a:xfrm>
            <a:off x="4932363" y="3933825"/>
            <a:ext cx="325437" cy="300038"/>
          </a:xfrm>
          <a:prstGeom prst="ellipse">
            <a:avLst/>
          </a:prstGeom>
          <a:pattFill prst="sphere">
            <a:fgClr>
              <a:schemeClr val="tx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3657600" y="2057400"/>
            <a:ext cx="3810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1" name="Oval 3"/>
          <p:cNvSpPr>
            <a:spLocks noChangeArrowheads="1"/>
          </p:cNvSpPr>
          <p:nvPr/>
        </p:nvSpPr>
        <p:spPr bwMode="auto">
          <a:xfrm>
            <a:off x="1828800" y="1447800"/>
            <a:ext cx="5029200" cy="1219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886200" y="188913"/>
            <a:ext cx="990600" cy="1258887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209800" y="5486400"/>
            <a:ext cx="4419600" cy="1219200"/>
          </a:xfrm>
          <a:custGeom>
            <a:avLst/>
            <a:gdLst>
              <a:gd name="T0" fmla="*/ 2209800 w 21600"/>
              <a:gd name="T1" fmla="*/ 0 h 21600"/>
              <a:gd name="T2" fmla="*/ 552450 w 21600"/>
              <a:gd name="T3" fmla="*/ 609600 h 21600"/>
              <a:gd name="T4" fmla="*/ 2209800 w 21600"/>
              <a:gd name="T5" fmla="*/ 304800 h 21600"/>
              <a:gd name="T6" fmla="*/ 3867150 w 21600"/>
              <a:gd name="T7" fmla="*/ 609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114800" y="2057400"/>
            <a:ext cx="685800" cy="457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АХ</a:t>
            </a:r>
          </a:p>
        </p:txBody>
      </p:sp>
      <p:sp>
        <p:nvSpPr>
          <p:cNvPr id="37895" name="Rectangle 7" descr="Сферы"/>
          <p:cNvSpPr>
            <a:spLocks noChangeArrowheads="1"/>
          </p:cNvSpPr>
          <p:nvPr/>
        </p:nvSpPr>
        <p:spPr bwMode="auto">
          <a:xfrm>
            <a:off x="4067175" y="2667000"/>
            <a:ext cx="520700" cy="2819400"/>
          </a:xfrm>
          <a:prstGeom prst="rect">
            <a:avLst/>
          </a:prstGeom>
          <a:pattFill prst="sphere">
            <a:fgClr>
              <a:schemeClr val="bg1"/>
            </a:fgClr>
            <a:bgClr>
              <a:schemeClr val="tx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4958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33400" y="2514600"/>
            <a:ext cx="198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Емейоцетоз</a:t>
            </a:r>
            <a:endParaRPr lang="ru-RU" sz="2400" b="0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095375" y="3733800"/>
            <a:ext cx="167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Рецепція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762000" y="45720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Дерецепція</a:t>
            </a:r>
            <a:endParaRPr lang="ru-RU" sz="2400" b="0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3733800" y="4953000"/>
            <a:ext cx="1143000" cy="4572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АХЕ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762000" y="5178425"/>
            <a:ext cx="16002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АХЕ+АХ</a:t>
            </a:r>
            <a:endParaRPr lang="ru-RU" sz="2400" b="0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2362200" y="51816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2339975" y="4941888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2743200" y="5638800"/>
            <a:ext cx="6858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ХР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V="1">
            <a:off x="3352800" y="56388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953000" y="5486400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791200" y="4876800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Na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5410200" y="54102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858000" y="1219200"/>
            <a:ext cx="20574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Ст</a:t>
            </a:r>
            <a:r>
              <a:rPr lang="uk-UA" sz="2400"/>
              <a:t>и</a:t>
            </a:r>
            <a:r>
              <a:rPr lang="ru-RU" sz="2400"/>
              <a:t>мулятори</a:t>
            </a:r>
          </a:p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uk-UA" sz="2400"/>
              <a:t>(</a:t>
            </a:r>
            <a:r>
              <a:rPr lang="ru-RU" sz="2400"/>
              <a:t>амінопірідіни</a:t>
            </a:r>
            <a:r>
              <a:rPr lang="uk-UA" sz="2400"/>
              <a:t>)</a:t>
            </a:r>
            <a:endParaRPr lang="ru-RU" sz="2400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5076825" y="1981200"/>
            <a:ext cx="2085975" cy="9429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6858000" y="2209800"/>
            <a:ext cx="2057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ru-RU" sz="2400"/>
              <a:t>Блокатори АХ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uk-UA" sz="2400"/>
              <a:t>(</a:t>
            </a:r>
            <a:r>
              <a:rPr lang="ru-RU" sz="2400"/>
              <a:t>ботулотоксин</a:t>
            </a:r>
            <a:r>
              <a:rPr lang="uk-UA" sz="2400"/>
              <a:t>)</a:t>
            </a:r>
            <a:endParaRPr lang="ru-RU" sz="2400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6324600" y="3124200"/>
            <a:ext cx="2590800" cy="762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ru-RU" sz="2400"/>
              <a:t>Імітатори</a:t>
            </a:r>
            <a:r>
              <a:rPr lang="uk-UA" sz="2400"/>
              <a:t> АХ</a:t>
            </a:r>
            <a:endParaRPr lang="ru-RU" sz="2400"/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r>
              <a:rPr lang="uk-UA" sz="2400"/>
              <a:t>(</a:t>
            </a:r>
            <a:r>
              <a:rPr lang="ru-RU" sz="2400"/>
              <a:t>нікотін, мускалін</a:t>
            </a:r>
            <a:r>
              <a:rPr lang="uk-UA" sz="2400"/>
              <a:t>)</a:t>
            </a:r>
            <a:endParaRPr lang="ru-RU" sz="2400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6096000" y="4267200"/>
            <a:ext cx="2819400" cy="7620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endParaRPr lang="ru-RU" sz="2400"/>
          </a:p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ru-RU" sz="2400"/>
              <a:t>Блокатори ХР</a:t>
            </a:r>
          </a:p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uk-UA" sz="2400"/>
              <a:t>(</a:t>
            </a:r>
            <a:r>
              <a:rPr lang="ru-RU" sz="2400"/>
              <a:t>атропін, кураріни</a:t>
            </a:r>
            <a:r>
              <a:rPr lang="uk-UA" sz="2400"/>
              <a:t>)</a:t>
            </a:r>
            <a:endParaRPr lang="ru-RU" sz="240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2400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5003800" y="2819400"/>
            <a:ext cx="1778000" cy="3937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4932363" y="3810000"/>
            <a:ext cx="1392237" cy="62706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H="1">
            <a:off x="3352800" y="4800600"/>
            <a:ext cx="27432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6629400" y="5257800"/>
            <a:ext cx="2514600" cy="12954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ru-RU" sz="2400"/>
              <a:t>Пробки</a:t>
            </a:r>
            <a:r>
              <a:rPr lang="uk-UA" sz="2400"/>
              <a:t> К, </a:t>
            </a:r>
            <a:r>
              <a:rPr lang="en-US" sz="2400"/>
              <a:t>N</a:t>
            </a:r>
            <a:r>
              <a:rPr lang="ru-RU" sz="2400"/>
              <a:t>а нас.</a:t>
            </a:r>
          </a:p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uk-UA" sz="2400"/>
              <a:t>(</a:t>
            </a:r>
            <a:r>
              <a:rPr lang="ru-RU" sz="2400"/>
              <a:t>саксітоксин, </a:t>
            </a:r>
          </a:p>
          <a:p>
            <a:pPr algn="ctr" eaLnBrk="0" hangingPunct="0">
              <a:lnSpc>
                <a:spcPct val="70000"/>
              </a:lnSpc>
              <a:spcBef>
                <a:spcPct val="0"/>
              </a:spcBef>
            </a:pPr>
            <a:r>
              <a:rPr lang="ru-RU" sz="2400"/>
              <a:t>Тетродотоксин</a:t>
            </a:r>
            <a:r>
              <a:rPr lang="uk-UA" sz="2400"/>
              <a:t>)</a:t>
            </a:r>
            <a:endParaRPr lang="ru-RU" sz="2400"/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</a:pPr>
            <a:endParaRPr lang="ru-RU" sz="2400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3687763" y="13716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Везикула</a:t>
            </a:r>
            <a:endParaRPr lang="ru-RU" sz="2400"/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133600" y="1295400"/>
            <a:ext cx="198120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2133600" y="1371600"/>
            <a:ext cx="17526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2209800" y="1371600"/>
            <a:ext cx="1828800" cy="762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>
            <a:off x="3657600" y="2057400"/>
            <a:ext cx="3810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3733800" y="2057400"/>
            <a:ext cx="3048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>
            <a:off x="2209800" y="1295400"/>
            <a:ext cx="19050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4495800" y="1905000"/>
            <a:ext cx="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6" name="AutoShape 38"/>
          <p:cNvSpPr>
            <a:spLocks noChangeArrowheads="1"/>
          </p:cNvSpPr>
          <p:nvPr/>
        </p:nvSpPr>
        <p:spPr bwMode="auto">
          <a:xfrm>
            <a:off x="4222750" y="18288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356100" y="260350"/>
            <a:ext cx="0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>
            <a:off x="4284663" y="5849938"/>
            <a:ext cx="0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250825" y="333375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>
                <a:solidFill>
                  <a:srgbClr val="FF0000"/>
                </a:solidFill>
              </a:rPr>
              <a:t>Електричний імпульс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3563938" y="5492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1" name="Line 43"/>
          <p:cNvSpPr>
            <a:spLocks noChangeShapeType="1"/>
          </p:cNvSpPr>
          <p:nvPr/>
        </p:nvSpPr>
        <p:spPr bwMode="auto">
          <a:xfrm>
            <a:off x="2051050" y="692150"/>
            <a:ext cx="2160588" cy="561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2339975" y="2781300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33" name="Line 48"/>
          <p:cNvSpPr>
            <a:spLocks noChangeShapeType="1"/>
          </p:cNvSpPr>
          <p:nvPr/>
        </p:nvSpPr>
        <p:spPr bwMode="auto">
          <a:xfrm>
            <a:off x="2700338" y="4005263"/>
            <a:ext cx="64770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81025"/>
          </a:xfrm>
          <a:solidFill>
            <a:srgbClr val="C0C0C0"/>
          </a:solidFill>
        </p:spPr>
        <p:txBody>
          <a:bodyPr/>
          <a:lstStyle/>
          <a:p>
            <a:pPr eaLnBrk="1" hangingPunct="1"/>
            <a:r>
              <a:rPr lang="uk-UA" sz="2400" b="1" smtClean="0"/>
              <a:t>Шум – звукові коливання з частотою 16 ... 20 000 Гц</a:t>
            </a:r>
            <a:endParaRPr lang="ru-RU" b="1" smtClean="0"/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533400" y="1371600"/>
            <a:ext cx="3276600" cy="40163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1800" b="0"/>
              <a:t>Частота - Гц</a:t>
            </a:r>
            <a:endParaRPr lang="ru-RU" sz="1800" b="0"/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4800600" y="1384300"/>
            <a:ext cx="3276600" cy="38893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1800" b="0"/>
              <a:t>Голосність – Вт</a:t>
            </a:r>
            <a:r>
              <a:rPr lang="en-US" sz="1800" b="0"/>
              <a:t>/</a:t>
            </a:r>
            <a:r>
              <a:rPr lang="uk-UA" sz="1800" b="0"/>
              <a:t>м</a:t>
            </a:r>
            <a:r>
              <a:rPr lang="uk-UA" sz="1800" b="0" baseline="30000"/>
              <a:t>2</a:t>
            </a:r>
            <a:endParaRPr lang="ru-RU" sz="1800" b="0"/>
          </a:p>
        </p:txBody>
      </p:sp>
      <p:sp>
        <p:nvSpPr>
          <p:cNvPr id="38917" name="Rectangle 1029"/>
          <p:cNvSpPr>
            <a:spLocks noChangeArrowheads="1"/>
          </p:cNvSpPr>
          <p:nvPr/>
        </p:nvSpPr>
        <p:spPr bwMode="auto">
          <a:xfrm>
            <a:off x="395288" y="2209800"/>
            <a:ext cx="4191000" cy="6429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b="0"/>
              <a:t>Рівень </a:t>
            </a:r>
            <a:r>
              <a:rPr lang="en-US" b="0"/>
              <a:t>L = 10</a:t>
            </a:r>
            <a:r>
              <a:rPr lang="uk-UA" b="0"/>
              <a:t>* </a:t>
            </a:r>
            <a:r>
              <a:rPr lang="en-US" b="0"/>
              <a:t>lg</a:t>
            </a:r>
            <a:r>
              <a:rPr lang="uk-UA" b="0"/>
              <a:t>(</a:t>
            </a:r>
            <a:r>
              <a:rPr lang="en-US" b="0"/>
              <a:t>I/I</a:t>
            </a:r>
            <a:r>
              <a:rPr lang="uk-UA" b="0" baseline="-25000"/>
              <a:t>0</a:t>
            </a:r>
            <a:r>
              <a:rPr lang="uk-UA" b="0"/>
              <a:t>),</a:t>
            </a:r>
            <a:r>
              <a:rPr lang="en-US" b="0" baseline="-25000"/>
              <a:t> </a:t>
            </a:r>
            <a:r>
              <a:rPr lang="uk-UA" b="0" baseline="-25000"/>
              <a:t> </a:t>
            </a:r>
            <a:r>
              <a:rPr lang="uk-UA" b="0"/>
              <a:t>дБ</a:t>
            </a:r>
            <a:endParaRPr lang="ru-RU" b="0"/>
          </a:p>
        </p:txBody>
      </p:sp>
      <p:sp>
        <p:nvSpPr>
          <p:cNvPr id="38918" name="Line 1030"/>
          <p:cNvSpPr>
            <a:spLocks noChangeShapeType="1"/>
          </p:cNvSpPr>
          <p:nvPr/>
        </p:nvSpPr>
        <p:spPr bwMode="auto">
          <a:xfrm flipH="1">
            <a:off x="3581400" y="1676400"/>
            <a:ext cx="121920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Line 1031"/>
          <p:cNvSpPr>
            <a:spLocks noChangeShapeType="1"/>
          </p:cNvSpPr>
          <p:nvPr/>
        </p:nvSpPr>
        <p:spPr bwMode="auto">
          <a:xfrm flipH="1">
            <a:off x="3733800" y="1676400"/>
            <a:ext cx="11430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Text Box 1032"/>
          <p:cNvSpPr txBox="1">
            <a:spLocks noChangeArrowheads="1"/>
          </p:cNvSpPr>
          <p:nvPr/>
        </p:nvSpPr>
        <p:spPr bwMode="auto">
          <a:xfrm>
            <a:off x="5489575" y="2276475"/>
            <a:ext cx="2054225" cy="45720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І</a:t>
            </a:r>
            <a:r>
              <a:rPr lang="uk-UA" sz="2400" b="0" baseline="-25000"/>
              <a:t>0</a:t>
            </a:r>
            <a:r>
              <a:rPr lang="uk-UA" sz="2400" b="0"/>
              <a:t> = 10</a:t>
            </a:r>
            <a:r>
              <a:rPr lang="uk-UA" sz="2400" b="0" baseline="30000"/>
              <a:t>-12 </a:t>
            </a:r>
            <a:r>
              <a:rPr lang="uk-UA" sz="2400" b="0"/>
              <a:t>Вт</a:t>
            </a:r>
            <a:r>
              <a:rPr lang="en-US" sz="2400" b="0"/>
              <a:t>/</a:t>
            </a:r>
            <a:r>
              <a:rPr lang="uk-UA" sz="2400" b="0"/>
              <a:t>м</a:t>
            </a:r>
            <a:r>
              <a:rPr lang="uk-UA" sz="2400" b="0" baseline="30000"/>
              <a:t>2</a:t>
            </a:r>
            <a:endParaRPr lang="ru-RU" sz="2400" b="0"/>
          </a:p>
        </p:txBody>
      </p:sp>
      <p:sp>
        <p:nvSpPr>
          <p:cNvPr id="38921" name="Line 1033"/>
          <p:cNvSpPr>
            <a:spLocks noChangeShapeType="1"/>
          </p:cNvSpPr>
          <p:nvPr/>
        </p:nvSpPr>
        <p:spPr bwMode="auto">
          <a:xfrm flipH="1">
            <a:off x="4876800" y="2057400"/>
            <a:ext cx="160020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Line 1034"/>
          <p:cNvSpPr>
            <a:spLocks noChangeShapeType="1"/>
          </p:cNvSpPr>
          <p:nvPr/>
        </p:nvSpPr>
        <p:spPr bwMode="auto">
          <a:xfrm flipH="1">
            <a:off x="5029200" y="2133600"/>
            <a:ext cx="129540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035"/>
          <p:cNvSpPr>
            <a:spLocks noChangeArrowheads="1"/>
          </p:cNvSpPr>
          <p:nvPr/>
        </p:nvSpPr>
        <p:spPr bwMode="auto">
          <a:xfrm>
            <a:off x="1157288" y="2997200"/>
            <a:ext cx="708660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b="0"/>
              <a:t>Необхідний шум для людини – 10 ... 20 дБ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b="0"/>
              <a:t>Поріг болючості    		 – 140 дБ</a:t>
            </a:r>
            <a:endParaRPr lang="ru-RU" b="0"/>
          </a:p>
        </p:txBody>
      </p:sp>
      <p:sp>
        <p:nvSpPr>
          <p:cNvPr id="38924" name="Rectangle 1036"/>
          <p:cNvSpPr>
            <a:spLocks noChangeArrowheads="1"/>
          </p:cNvSpPr>
          <p:nvPr/>
        </p:nvSpPr>
        <p:spPr bwMode="auto">
          <a:xfrm>
            <a:off x="395288" y="4292600"/>
            <a:ext cx="8497887" cy="218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Уражається</a:t>
            </a:r>
            <a:r>
              <a:rPr lang="uk-UA" sz="2400" b="0"/>
              <a:t> ЦНС – перевантаження рецепторів,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	         виснаження клітин головного мозку: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uk-UA" sz="2400" b="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симптоми:</a:t>
            </a:r>
            <a:r>
              <a:rPr lang="uk-UA" sz="2400" b="0"/>
              <a:t> безсонниця, стомленість, зниження працездатності,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        туговухість.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ru-RU" sz="2400" b="0"/>
          </a:p>
        </p:txBody>
      </p:sp>
      <p:sp>
        <p:nvSpPr>
          <p:cNvPr id="38925" name="Text Box 1037"/>
          <p:cNvSpPr txBox="1">
            <a:spLocks noChangeArrowheads="1"/>
          </p:cNvSpPr>
          <p:nvPr/>
        </p:nvSpPr>
        <p:spPr bwMode="auto">
          <a:xfrm>
            <a:off x="2874963" y="1016000"/>
            <a:ext cx="279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/>
              <a:t>Характеристика шуму</a:t>
            </a:r>
            <a:endParaRPr lang="ru-RU"/>
          </a:p>
        </p:txBody>
      </p:sp>
      <p:sp>
        <p:nvSpPr>
          <p:cNvPr id="38926" name="Line 1038"/>
          <p:cNvSpPr>
            <a:spLocks noChangeShapeType="1"/>
          </p:cNvSpPr>
          <p:nvPr/>
        </p:nvSpPr>
        <p:spPr bwMode="auto">
          <a:xfrm flipH="1">
            <a:off x="2209800" y="1143000"/>
            <a:ext cx="19812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7" name="Line 1039"/>
          <p:cNvSpPr>
            <a:spLocks noChangeShapeType="1"/>
          </p:cNvSpPr>
          <p:nvPr/>
        </p:nvSpPr>
        <p:spPr bwMode="auto">
          <a:xfrm>
            <a:off x="4419600" y="12954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28" name="Line 1040"/>
          <p:cNvSpPr>
            <a:spLocks noChangeShapeType="1"/>
          </p:cNvSpPr>
          <p:nvPr/>
        </p:nvSpPr>
        <p:spPr bwMode="auto">
          <a:xfrm>
            <a:off x="4191000" y="1447800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smtClean="0">
                <a:solidFill>
                  <a:schemeClr val="tx1"/>
                </a:solidFill>
              </a:rPr>
              <a:t/>
            </a:r>
            <a:br>
              <a:rPr lang="uk-UA" sz="2400" smtClean="0">
                <a:solidFill>
                  <a:schemeClr val="tx1"/>
                </a:solidFill>
              </a:rPr>
            </a:br>
            <a:r>
              <a:rPr lang="uk-UA" sz="2400" b="1" smtClean="0">
                <a:solidFill>
                  <a:schemeClr val="tx1"/>
                </a:solidFill>
              </a:rPr>
              <a:t>Дисципліна вирішує такі основні завдання:</a:t>
            </a:r>
            <a:br>
              <a:rPr lang="uk-UA" sz="2400" b="1" smtClean="0">
                <a:solidFill>
                  <a:schemeClr val="tx1"/>
                </a:solidFill>
              </a:rPr>
            </a:br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uk-UA" sz="1800" smtClean="0"/>
          </a:p>
          <a:p>
            <a:pPr algn="just" eaLnBrk="1" hangingPunct="1">
              <a:lnSpc>
                <a:spcPct val="80000"/>
              </a:lnSpc>
            </a:pPr>
            <a:endParaRPr lang="uk-UA" sz="2000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вивчає </a:t>
            </a:r>
            <a:r>
              <a:rPr lang="uk-UA" sz="2000" b="1" u="sng" smtClean="0"/>
              <a:t>методи і способи </a:t>
            </a:r>
            <a:r>
              <a:rPr lang="uk-UA" sz="2000" b="1" u="sng" smtClean="0">
                <a:solidFill>
                  <a:srgbClr val="FF3300"/>
                </a:solidFill>
              </a:rPr>
              <a:t>ідентифікації</a:t>
            </a:r>
            <a:r>
              <a:rPr lang="uk-UA" sz="2000" b="1" smtClean="0"/>
              <a:t> (розпізнавання і кількісну оцінку) негативних впливів середовища існування;</a:t>
            </a:r>
          </a:p>
          <a:p>
            <a:pPr algn="just" eaLnBrk="1" hangingPunct="1">
              <a:lnSpc>
                <a:spcPct val="80000"/>
              </a:lnSpc>
            </a:pPr>
            <a:endParaRPr lang="uk-UA" sz="2000" b="1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знайомить студентів </a:t>
            </a:r>
            <a:r>
              <a:rPr lang="uk-UA" sz="2000" b="1" u="sng" smtClean="0"/>
              <a:t>з принципами попередження</a:t>
            </a:r>
            <a:r>
              <a:rPr lang="uk-UA" sz="2000" b="1" smtClean="0"/>
              <a:t> впливу негативних факторів на людину </a:t>
            </a:r>
            <a:r>
              <a:rPr lang="uk-UA" sz="2000" b="1" u="sng" smtClean="0"/>
              <a:t>та захисту</a:t>
            </a:r>
            <a:r>
              <a:rPr lang="uk-UA" sz="2000" b="1" smtClean="0"/>
              <a:t> її від </a:t>
            </a:r>
            <a:r>
              <a:rPr lang="uk-UA" sz="2000" b="1" smtClean="0">
                <a:solidFill>
                  <a:srgbClr val="FF3300"/>
                </a:solidFill>
              </a:rPr>
              <a:t>реалізованих</a:t>
            </a:r>
            <a:r>
              <a:rPr lang="uk-UA" sz="2000" b="1" smtClean="0"/>
              <a:t> небезпек;</a:t>
            </a:r>
          </a:p>
          <a:p>
            <a:pPr algn="just" eaLnBrk="1" hangingPunct="1">
              <a:lnSpc>
                <a:spcPct val="80000"/>
              </a:lnSpc>
            </a:pPr>
            <a:endParaRPr lang="uk-UA" sz="2000" b="1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розкриває </a:t>
            </a:r>
            <a:r>
              <a:rPr lang="uk-UA" sz="2000" b="1" u="sng" smtClean="0"/>
              <a:t>сутність ліквідації негативних наслідків</a:t>
            </a:r>
            <a:r>
              <a:rPr lang="uk-UA" sz="2000" b="1" smtClean="0"/>
              <a:t> впливу шкідливих, небезпечних і уражаючих факторів;</a:t>
            </a:r>
          </a:p>
          <a:p>
            <a:pPr algn="just" eaLnBrk="1" hangingPunct="1">
              <a:lnSpc>
                <a:spcPct val="80000"/>
              </a:lnSpc>
            </a:pPr>
            <a:endParaRPr lang="uk-UA" sz="2000" b="1" smtClean="0"/>
          </a:p>
          <a:p>
            <a:pPr algn="just" eaLnBrk="1" hangingPunct="1">
              <a:lnSpc>
                <a:spcPct val="80000"/>
              </a:lnSpc>
            </a:pPr>
            <a:r>
              <a:rPr lang="uk-UA" sz="2000" b="1" smtClean="0"/>
              <a:t>пропонує </a:t>
            </a:r>
            <a:r>
              <a:rPr lang="uk-UA" sz="2000" b="1" u="sng" smtClean="0"/>
              <a:t>шляхи створення комфортного</a:t>
            </a:r>
            <a:r>
              <a:rPr lang="uk-UA" sz="2000" b="1" smtClean="0"/>
              <a:t> стану середовища життя і діяльності людини.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pPr eaLnBrk="1" hangingPunct="1"/>
            <a:r>
              <a:rPr lang="uk-UA" sz="2400" b="1" smtClean="0"/>
              <a:t>Інфразвук – коливання з частотою менше 16 Гц</a:t>
            </a:r>
            <a:endParaRPr lang="ru-RU" b="1" smtClean="0"/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auto">
          <a:xfrm>
            <a:off x="1219200" y="990600"/>
            <a:ext cx="7086600" cy="609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Невидимі і нечутливі хвилі</a:t>
            </a:r>
            <a:endParaRPr lang="ru-RU" sz="2400" b="0"/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auto">
          <a:xfrm>
            <a:off x="1219200" y="1905000"/>
            <a:ext cx="7162800" cy="838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Особливо небезпечні коливання з частотою 8 Гц за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рахунок виникнення резонансу з біострумами</a:t>
            </a:r>
            <a:endParaRPr lang="ru-RU" sz="2400" b="0"/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auto">
          <a:xfrm>
            <a:off x="762000" y="3048000"/>
            <a:ext cx="3352800" cy="6858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Слабкий</a:t>
            </a:r>
            <a:endParaRPr lang="ru-RU" sz="2400" b="0"/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auto">
          <a:xfrm>
            <a:off x="5029200" y="3048000"/>
            <a:ext cx="3352800" cy="685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Сильний</a:t>
            </a:r>
            <a:endParaRPr lang="ru-RU" sz="2400" b="0"/>
          </a:p>
        </p:txBody>
      </p:sp>
      <p:sp>
        <p:nvSpPr>
          <p:cNvPr id="39943" name="Oval 1031"/>
          <p:cNvSpPr>
            <a:spLocks noChangeArrowheads="1"/>
          </p:cNvSpPr>
          <p:nvPr/>
        </p:nvSpPr>
        <p:spPr bwMode="auto">
          <a:xfrm>
            <a:off x="4800600" y="4267200"/>
            <a:ext cx="3886200" cy="9144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Вібрація внутрішніх органів</a:t>
            </a:r>
            <a:endParaRPr lang="ru-RU" sz="2400" b="0"/>
          </a:p>
        </p:txBody>
      </p:sp>
      <p:sp>
        <p:nvSpPr>
          <p:cNvPr id="39944" name="Line 1032"/>
          <p:cNvSpPr>
            <a:spLocks noChangeShapeType="1"/>
          </p:cNvSpPr>
          <p:nvPr/>
        </p:nvSpPr>
        <p:spPr bwMode="auto">
          <a:xfrm>
            <a:off x="6781800" y="37338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Line 1033"/>
          <p:cNvSpPr>
            <a:spLocks noChangeShapeType="1"/>
          </p:cNvSpPr>
          <p:nvPr/>
        </p:nvSpPr>
        <p:spPr bwMode="auto">
          <a:xfrm>
            <a:off x="6781800" y="37338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Oval 1034"/>
          <p:cNvSpPr>
            <a:spLocks noChangeArrowheads="1"/>
          </p:cNvSpPr>
          <p:nvPr/>
        </p:nvSpPr>
        <p:spPr bwMode="auto">
          <a:xfrm>
            <a:off x="381000" y="3886200"/>
            <a:ext cx="4267200" cy="1600200"/>
          </a:xfrm>
          <a:prstGeom prst="ellipse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Уражає внутрішнє вухо.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Симптоми “морської хвороби”</a:t>
            </a:r>
            <a:endParaRPr lang="ru-RU" sz="2400" b="0"/>
          </a:p>
        </p:txBody>
      </p:sp>
      <p:sp>
        <p:nvSpPr>
          <p:cNvPr id="39947" name="Rectangle 1035"/>
          <p:cNvSpPr>
            <a:spLocks noChangeArrowheads="1"/>
          </p:cNvSpPr>
          <p:nvPr/>
        </p:nvSpPr>
        <p:spPr bwMode="auto">
          <a:xfrm>
            <a:off x="457200" y="5791200"/>
            <a:ext cx="1981200" cy="838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110 ... 150 дБ</a:t>
            </a:r>
            <a:endParaRPr lang="ru-RU" sz="2400" b="0"/>
          </a:p>
        </p:txBody>
      </p:sp>
      <p:sp>
        <p:nvSpPr>
          <p:cNvPr id="39948" name="AutoShape 1036"/>
          <p:cNvSpPr>
            <a:spLocks noChangeArrowheads="1"/>
          </p:cNvSpPr>
          <p:nvPr/>
        </p:nvSpPr>
        <p:spPr bwMode="auto">
          <a:xfrm>
            <a:off x="2743200" y="60960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037"/>
          <p:cNvSpPr>
            <a:spLocks noChangeArrowheads="1"/>
          </p:cNvSpPr>
          <p:nvPr/>
        </p:nvSpPr>
        <p:spPr bwMode="auto">
          <a:xfrm>
            <a:off x="3962400" y="5562600"/>
            <a:ext cx="4876800" cy="1066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42925" eaLnBrk="0" hangingPunct="0">
              <a:lnSpc>
                <a:spcPct val="100000"/>
              </a:lnSpc>
              <a:spcBef>
                <a:spcPct val="0"/>
              </a:spcBef>
            </a:pPr>
            <a:endParaRPr lang="uk-UA" sz="2400" b="0"/>
          </a:p>
          <a:p>
            <a:pPr marL="542925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Розлад органів травлення і мозку:</a:t>
            </a:r>
          </a:p>
          <a:p>
            <a:pPr marL="542925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uk-UA" sz="2400" b="0"/>
              <a:t> загальна слабкість;</a:t>
            </a:r>
          </a:p>
          <a:p>
            <a:pPr marL="542925" ea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uk-UA" sz="2400" b="0"/>
              <a:t> непритомність ...</a:t>
            </a:r>
          </a:p>
          <a:p>
            <a:pPr marL="542925" eaLnBrk="0" hangingPunct="0">
              <a:lnSpc>
                <a:spcPct val="100000"/>
              </a:lnSpc>
              <a:spcBef>
                <a:spcPct val="0"/>
              </a:spcBef>
            </a:pPr>
            <a:endParaRPr lang="ru-RU" sz="2400" b="0"/>
          </a:p>
        </p:txBody>
      </p:sp>
      <p:sp>
        <p:nvSpPr>
          <p:cNvPr id="39950" name="Line 1038"/>
          <p:cNvSpPr>
            <a:spLocks noChangeShapeType="1"/>
          </p:cNvSpPr>
          <p:nvPr/>
        </p:nvSpPr>
        <p:spPr bwMode="auto">
          <a:xfrm flipH="1">
            <a:off x="2484438" y="2708275"/>
            <a:ext cx="20875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1" name="Line 1039"/>
          <p:cNvSpPr>
            <a:spLocks noChangeShapeType="1"/>
          </p:cNvSpPr>
          <p:nvPr/>
        </p:nvSpPr>
        <p:spPr bwMode="auto">
          <a:xfrm>
            <a:off x="4572000" y="2708275"/>
            <a:ext cx="20875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24863" cy="509587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uk-UA" sz="2400" b="1" smtClean="0"/>
              <a:t>Ультразвук – коливання з частотою понад 16 000 Гц</a:t>
            </a:r>
            <a:endParaRPr lang="ru-RU" b="1" smtClean="0"/>
          </a:p>
        </p:txBody>
      </p:sp>
      <p:sp>
        <p:nvSpPr>
          <p:cNvPr id="40963" name="Rectangle 1027"/>
          <p:cNvSpPr>
            <a:spLocks noChangeArrowheads="1"/>
          </p:cNvSpPr>
          <p:nvPr/>
        </p:nvSpPr>
        <p:spPr bwMode="auto">
          <a:xfrm>
            <a:off x="323850" y="1125538"/>
            <a:ext cx="8636000" cy="2836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В організмі виникають такі процеси:</a:t>
            </a:r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endParaRPr lang="uk-UA" sz="2400" b="0"/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- коливання часток тканини - мікро масаж;</a:t>
            </a:r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- утворення внутрішнього тепла; </a:t>
            </a:r>
            <a:endParaRPr lang="en-US" sz="2400" b="0"/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- розширення кровоносних судин;</a:t>
            </a:r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- посилення біохімічних реакцій; </a:t>
            </a:r>
            <a:endParaRPr lang="en-US" sz="2400" b="0"/>
          </a:p>
          <a:p>
            <a:pPr marL="990600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	- подразнення нервових закінчень</a:t>
            </a:r>
            <a:endParaRPr lang="ru-RU" sz="2400"/>
          </a:p>
        </p:txBody>
      </p:sp>
      <p:sp>
        <p:nvSpPr>
          <p:cNvPr id="40964" name="Rectangle 1028"/>
          <p:cNvSpPr>
            <a:spLocks noChangeArrowheads="1"/>
          </p:cNvSpPr>
          <p:nvPr/>
        </p:nvSpPr>
        <p:spPr bwMode="auto">
          <a:xfrm>
            <a:off x="539750" y="4149725"/>
            <a:ext cx="8064500" cy="68580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Уражаюча дія починається при інтенсивності – 120 дБ</a:t>
            </a:r>
            <a:endParaRPr lang="ru-RU" sz="2400"/>
          </a:p>
        </p:txBody>
      </p:sp>
      <p:sp>
        <p:nvSpPr>
          <p:cNvPr id="40965" name="Rectangle 1029"/>
          <p:cNvSpPr>
            <a:spLocks noChangeArrowheads="1"/>
          </p:cNvSpPr>
          <p:nvPr/>
        </p:nvSpPr>
        <p:spPr bwMode="auto">
          <a:xfrm>
            <a:off x="838200" y="5029200"/>
            <a:ext cx="7239000" cy="1600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Симптоми: 	пригніченість; непояснений страх;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		“морська” хвороба; сліпота</a:t>
            </a:r>
            <a:endParaRPr lang="ru-RU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</p:spPr>
        <p:txBody>
          <a:bodyPr/>
          <a:lstStyle/>
          <a:p>
            <a:pPr eaLnBrk="1" hangingPunct="1"/>
            <a:r>
              <a:rPr lang="uk-UA" b="1" smtClean="0"/>
              <a:t> </a:t>
            </a:r>
            <a:endParaRPr lang="ru-RU" b="1" smtClean="0"/>
          </a:p>
        </p:txBody>
      </p:sp>
      <p:sp>
        <p:nvSpPr>
          <p:cNvPr id="41987" name="Rectangle 1027"/>
          <p:cNvSpPr>
            <a:spLocks noChangeArrowheads="1"/>
          </p:cNvSpPr>
          <p:nvPr/>
        </p:nvSpPr>
        <p:spPr bwMode="auto">
          <a:xfrm>
            <a:off x="1371600" y="304800"/>
            <a:ext cx="6477000" cy="8382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Механізм взаємодії Х і </a:t>
            </a:r>
            <a:r>
              <a:rPr lang="uk-UA" sz="2400" b="0">
                <a:cs typeface="Times New Roman" pitchFamily="18" charset="0"/>
                <a:sym typeface="WP Greek Courier" pitchFamily="49" charset="2"/>
              </a:rPr>
              <a:t>γ</a:t>
            </a:r>
            <a:r>
              <a:rPr lang="uk-UA" sz="2400" b="0"/>
              <a:t> - квантів з атомом</a:t>
            </a:r>
            <a:endParaRPr lang="ru-RU" sz="2400" b="0"/>
          </a:p>
        </p:txBody>
      </p:sp>
      <p:sp>
        <p:nvSpPr>
          <p:cNvPr id="41988" name="Line 1028"/>
          <p:cNvSpPr>
            <a:spLocks noChangeShapeType="1"/>
          </p:cNvSpPr>
          <p:nvPr/>
        </p:nvSpPr>
        <p:spPr bwMode="auto">
          <a:xfrm>
            <a:off x="4648200" y="2209800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Line 1029"/>
          <p:cNvSpPr>
            <a:spLocks noChangeShapeType="1"/>
          </p:cNvSpPr>
          <p:nvPr/>
        </p:nvSpPr>
        <p:spPr bwMode="auto">
          <a:xfrm>
            <a:off x="4419600" y="2057400"/>
            <a:ext cx="1676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Line 1030"/>
          <p:cNvSpPr>
            <a:spLocks noChangeShapeType="1"/>
          </p:cNvSpPr>
          <p:nvPr/>
        </p:nvSpPr>
        <p:spPr bwMode="auto">
          <a:xfrm>
            <a:off x="4572000" y="22098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Line 1031"/>
          <p:cNvSpPr>
            <a:spLocks noChangeShapeType="1"/>
          </p:cNvSpPr>
          <p:nvPr/>
        </p:nvSpPr>
        <p:spPr bwMode="auto">
          <a:xfrm>
            <a:off x="4724400" y="2057400"/>
            <a:ext cx="1295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Line 1032"/>
          <p:cNvSpPr>
            <a:spLocks noChangeShapeType="1"/>
          </p:cNvSpPr>
          <p:nvPr/>
        </p:nvSpPr>
        <p:spPr bwMode="auto">
          <a:xfrm>
            <a:off x="4343400" y="2209800"/>
            <a:ext cx="152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Line 1033"/>
          <p:cNvSpPr>
            <a:spLocks noChangeShapeType="1"/>
          </p:cNvSpPr>
          <p:nvPr/>
        </p:nvSpPr>
        <p:spPr bwMode="auto">
          <a:xfrm>
            <a:off x="3962400" y="2209800"/>
            <a:ext cx="1981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Oval 1035"/>
          <p:cNvSpPr>
            <a:spLocks noChangeArrowheads="1"/>
          </p:cNvSpPr>
          <p:nvPr/>
        </p:nvSpPr>
        <p:spPr bwMode="auto">
          <a:xfrm>
            <a:off x="5508625" y="1773238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Oval 1036"/>
          <p:cNvSpPr>
            <a:spLocks noChangeArrowheads="1"/>
          </p:cNvSpPr>
          <p:nvPr/>
        </p:nvSpPr>
        <p:spPr bwMode="auto">
          <a:xfrm>
            <a:off x="5534025" y="32766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6" name="Oval 1037"/>
          <p:cNvSpPr>
            <a:spLocks noChangeArrowheads="1"/>
          </p:cNvSpPr>
          <p:nvPr/>
        </p:nvSpPr>
        <p:spPr bwMode="auto">
          <a:xfrm>
            <a:off x="5486400" y="4876800"/>
            <a:ext cx="13716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Oval 1038"/>
          <p:cNvSpPr>
            <a:spLocks noChangeArrowheads="1"/>
          </p:cNvSpPr>
          <p:nvPr/>
        </p:nvSpPr>
        <p:spPr bwMode="auto">
          <a:xfrm>
            <a:off x="6096000" y="2286000"/>
            <a:ext cx="228600" cy="228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Oval 1039"/>
          <p:cNvSpPr>
            <a:spLocks noChangeArrowheads="1"/>
          </p:cNvSpPr>
          <p:nvPr/>
        </p:nvSpPr>
        <p:spPr bwMode="auto">
          <a:xfrm>
            <a:off x="6076950" y="3810000"/>
            <a:ext cx="228600" cy="228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Oval 1040"/>
          <p:cNvSpPr>
            <a:spLocks noChangeArrowheads="1"/>
          </p:cNvSpPr>
          <p:nvPr/>
        </p:nvSpPr>
        <p:spPr bwMode="auto">
          <a:xfrm>
            <a:off x="6067425" y="5375275"/>
            <a:ext cx="228600" cy="2286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041"/>
          <p:cNvSpPr>
            <a:spLocks noChangeArrowheads="1"/>
          </p:cNvSpPr>
          <p:nvPr/>
        </p:nvSpPr>
        <p:spPr bwMode="auto">
          <a:xfrm>
            <a:off x="762000" y="1828800"/>
            <a:ext cx="2819400" cy="7620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Е</a:t>
            </a:r>
            <a:r>
              <a:rPr lang="uk-UA" sz="2400" b="0">
                <a:sym typeface="WP Greek Courier" pitchFamily="49" charset="2"/>
              </a:rPr>
              <a:t> </a:t>
            </a:r>
            <a:r>
              <a:rPr lang="uk-UA" sz="2400" b="0">
                <a:cs typeface="Times New Roman" pitchFamily="18" charset="0"/>
                <a:sym typeface="WP Greek Courier" pitchFamily="49" charset="2"/>
              </a:rPr>
              <a:t>&lt;</a:t>
            </a:r>
            <a:r>
              <a:rPr lang="uk-UA" sz="2400" b="0"/>
              <a:t> 0,02 МеВ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(Фотоефект)</a:t>
            </a:r>
            <a:endParaRPr lang="ru-RU" sz="2400" b="0"/>
          </a:p>
        </p:txBody>
      </p:sp>
      <p:sp>
        <p:nvSpPr>
          <p:cNvPr id="42001" name="Rectangle 1042"/>
          <p:cNvSpPr>
            <a:spLocks noChangeArrowheads="1"/>
          </p:cNvSpPr>
          <p:nvPr/>
        </p:nvSpPr>
        <p:spPr bwMode="auto">
          <a:xfrm>
            <a:off x="762000" y="3581400"/>
            <a:ext cx="3276600" cy="9144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Е</a:t>
            </a:r>
            <a:r>
              <a:rPr lang="uk-UA" sz="2400" b="0">
                <a:sym typeface="WP Greek Courier" pitchFamily="49" charset="2"/>
              </a:rPr>
              <a:t> </a:t>
            </a:r>
            <a:r>
              <a:rPr lang="uk-UA" sz="2400" b="0">
                <a:cs typeface="Times New Roman" pitchFamily="18" charset="0"/>
                <a:sym typeface="WP Greek Courier" pitchFamily="49" charset="2"/>
              </a:rPr>
              <a:t>&gt;</a:t>
            </a:r>
            <a:r>
              <a:rPr lang="uk-UA" sz="2400" b="0"/>
              <a:t> 1,02 МеВ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(Ефект утворення пари)</a:t>
            </a:r>
            <a:endParaRPr lang="ru-RU" sz="2400" b="0"/>
          </a:p>
        </p:txBody>
      </p:sp>
      <p:sp>
        <p:nvSpPr>
          <p:cNvPr id="42002" name="Rectangle 1043"/>
          <p:cNvSpPr>
            <a:spLocks noChangeArrowheads="1"/>
          </p:cNvSpPr>
          <p:nvPr/>
        </p:nvSpPr>
        <p:spPr bwMode="auto">
          <a:xfrm>
            <a:off x="762000" y="5029200"/>
            <a:ext cx="2819400" cy="76200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Е</a:t>
            </a:r>
            <a:r>
              <a:rPr lang="uk-UA" sz="2400" b="0">
                <a:sym typeface="WP Greek Courier" pitchFamily="49" charset="2"/>
              </a:rPr>
              <a:t> </a:t>
            </a:r>
            <a:r>
              <a:rPr lang="uk-UA" sz="2400" b="0">
                <a:cs typeface="Times New Roman" pitchFamily="18" charset="0"/>
                <a:sym typeface="WP Greek Courier" pitchFamily="49" charset="2"/>
              </a:rPr>
              <a:t>~</a:t>
            </a:r>
            <a:r>
              <a:rPr lang="uk-UA" sz="2400" b="0"/>
              <a:t> 0,8 МеВ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 b="0"/>
              <a:t>(Комптон ефект)</a:t>
            </a:r>
            <a:endParaRPr lang="ru-RU" sz="2400" b="0"/>
          </a:p>
        </p:txBody>
      </p:sp>
      <p:sp>
        <p:nvSpPr>
          <p:cNvPr id="42003" name="Line 1044"/>
          <p:cNvSpPr>
            <a:spLocks noChangeShapeType="1"/>
          </p:cNvSpPr>
          <p:nvPr/>
        </p:nvSpPr>
        <p:spPr bwMode="auto">
          <a:xfrm flipV="1">
            <a:off x="4343400" y="1905000"/>
            <a:ext cx="13716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4" name="Line 1045"/>
          <p:cNvSpPr>
            <a:spLocks noChangeShapeType="1"/>
          </p:cNvSpPr>
          <p:nvPr/>
        </p:nvSpPr>
        <p:spPr bwMode="auto">
          <a:xfrm>
            <a:off x="4572000" y="6019800"/>
            <a:ext cx="7620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5" name="Line 1046"/>
          <p:cNvSpPr>
            <a:spLocks noChangeShapeType="1"/>
          </p:cNvSpPr>
          <p:nvPr/>
        </p:nvSpPr>
        <p:spPr bwMode="auto">
          <a:xfrm>
            <a:off x="3733800" y="3886200"/>
            <a:ext cx="190500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6" name="Line 1047"/>
          <p:cNvSpPr>
            <a:spLocks noChangeShapeType="1"/>
          </p:cNvSpPr>
          <p:nvPr/>
        </p:nvSpPr>
        <p:spPr bwMode="auto">
          <a:xfrm flipV="1">
            <a:off x="3851275" y="19431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7" name="Oval 1048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8" name="Line 1049"/>
          <p:cNvSpPr>
            <a:spLocks noChangeShapeType="1"/>
          </p:cNvSpPr>
          <p:nvPr/>
        </p:nvSpPr>
        <p:spPr bwMode="auto">
          <a:xfrm flipV="1">
            <a:off x="5818188" y="1524000"/>
            <a:ext cx="2209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9" name="Rectangle 1050"/>
          <p:cNvSpPr>
            <a:spLocks noChangeArrowheads="1"/>
          </p:cNvSpPr>
          <p:nvPr/>
        </p:nvSpPr>
        <p:spPr bwMode="auto">
          <a:xfrm>
            <a:off x="8101013" y="15573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800" b="0"/>
              <a:t>е</a:t>
            </a:r>
            <a:r>
              <a:rPr lang="uk-UA" sz="2800" b="0" baseline="30000"/>
              <a:t>-</a:t>
            </a:r>
            <a:endParaRPr lang="ru-RU" sz="2800" b="0"/>
          </a:p>
        </p:txBody>
      </p:sp>
      <p:sp>
        <p:nvSpPr>
          <p:cNvPr id="42010" name="Line 1051"/>
          <p:cNvSpPr>
            <a:spLocks noChangeShapeType="1"/>
          </p:cNvSpPr>
          <p:nvPr/>
        </p:nvSpPr>
        <p:spPr bwMode="auto">
          <a:xfrm>
            <a:off x="4067175" y="3962400"/>
            <a:ext cx="1981200" cy="76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1" name="Line 1052"/>
          <p:cNvSpPr>
            <a:spLocks noChangeShapeType="1"/>
          </p:cNvSpPr>
          <p:nvPr/>
        </p:nvSpPr>
        <p:spPr bwMode="auto">
          <a:xfrm flipV="1">
            <a:off x="6248400" y="3200400"/>
            <a:ext cx="1905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2" name="Line 1053"/>
          <p:cNvSpPr>
            <a:spLocks noChangeShapeType="1"/>
          </p:cNvSpPr>
          <p:nvPr/>
        </p:nvSpPr>
        <p:spPr bwMode="auto">
          <a:xfrm>
            <a:off x="6248400" y="4038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3" name="Rectangle 1054"/>
          <p:cNvSpPr>
            <a:spLocks noChangeArrowheads="1"/>
          </p:cNvSpPr>
          <p:nvPr/>
        </p:nvSpPr>
        <p:spPr bwMode="auto">
          <a:xfrm>
            <a:off x="8001000" y="3124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800" b="0"/>
              <a:t>е</a:t>
            </a:r>
            <a:r>
              <a:rPr lang="uk-UA" sz="2800" b="0" baseline="30000"/>
              <a:t>-</a:t>
            </a:r>
            <a:endParaRPr lang="ru-RU" sz="2800" b="0"/>
          </a:p>
        </p:txBody>
      </p:sp>
      <p:sp>
        <p:nvSpPr>
          <p:cNvPr id="42014" name="Rectangle 1055"/>
          <p:cNvSpPr>
            <a:spLocks noChangeArrowheads="1"/>
          </p:cNvSpPr>
          <p:nvPr/>
        </p:nvSpPr>
        <p:spPr bwMode="auto">
          <a:xfrm>
            <a:off x="8077200" y="3975100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800" b="0"/>
              <a:t>е</a:t>
            </a:r>
            <a:r>
              <a:rPr lang="uk-UA" sz="2800" b="0" baseline="30000"/>
              <a:t>+</a:t>
            </a:r>
            <a:endParaRPr lang="ru-RU" sz="2800" b="0"/>
          </a:p>
        </p:txBody>
      </p:sp>
      <p:sp>
        <p:nvSpPr>
          <p:cNvPr id="42015" name="Line 1056"/>
          <p:cNvSpPr>
            <a:spLocks noChangeShapeType="1"/>
          </p:cNvSpPr>
          <p:nvPr/>
        </p:nvSpPr>
        <p:spPr bwMode="auto">
          <a:xfrm flipV="1">
            <a:off x="3779838" y="5295900"/>
            <a:ext cx="1524000" cy="228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6" name="Line 1057"/>
          <p:cNvSpPr>
            <a:spLocks noChangeShapeType="1"/>
          </p:cNvSpPr>
          <p:nvPr/>
        </p:nvSpPr>
        <p:spPr bwMode="auto">
          <a:xfrm>
            <a:off x="5635625" y="5381625"/>
            <a:ext cx="1600200" cy="11430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7" name="Line 1058"/>
          <p:cNvSpPr>
            <a:spLocks noChangeShapeType="1"/>
          </p:cNvSpPr>
          <p:nvPr/>
        </p:nvSpPr>
        <p:spPr bwMode="auto">
          <a:xfrm flipV="1">
            <a:off x="5651500" y="4581525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18" name="Rectangle 1059"/>
          <p:cNvSpPr>
            <a:spLocks noChangeArrowheads="1"/>
          </p:cNvSpPr>
          <p:nvPr/>
        </p:nvSpPr>
        <p:spPr bwMode="auto">
          <a:xfrm>
            <a:off x="7010400" y="43434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800" b="0"/>
              <a:t>е</a:t>
            </a:r>
            <a:r>
              <a:rPr lang="uk-UA" sz="2800" b="0" baseline="30000"/>
              <a:t>-</a:t>
            </a:r>
            <a:endParaRPr lang="ru-RU" sz="2800" b="0"/>
          </a:p>
        </p:txBody>
      </p:sp>
      <p:sp>
        <p:nvSpPr>
          <p:cNvPr id="42019" name="Rectangle 1060"/>
          <p:cNvSpPr>
            <a:spLocks noChangeArrowheads="1"/>
          </p:cNvSpPr>
          <p:nvPr/>
        </p:nvSpPr>
        <p:spPr bwMode="auto">
          <a:xfrm>
            <a:off x="6858000" y="5791200"/>
            <a:ext cx="60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800" b="0">
                <a:cs typeface="Times New Roman" pitchFamily="18" charset="0"/>
              </a:rPr>
              <a:t>γ</a:t>
            </a:r>
            <a:endParaRPr lang="ru-RU" sz="2800" b="0"/>
          </a:p>
        </p:txBody>
      </p:sp>
      <p:sp>
        <p:nvSpPr>
          <p:cNvPr id="42020" name="Oval 1061"/>
          <p:cNvSpPr>
            <a:spLocks noChangeArrowheads="1"/>
          </p:cNvSpPr>
          <p:nvPr/>
        </p:nvSpPr>
        <p:spPr bwMode="auto">
          <a:xfrm>
            <a:off x="8172450" y="14128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21" name="Oval 1062"/>
          <p:cNvSpPr>
            <a:spLocks noChangeArrowheads="1"/>
          </p:cNvSpPr>
          <p:nvPr/>
        </p:nvSpPr>
        <p:spPr bwMode="auto">
          <a:xfrm>
            <a:off x="5435600" y="52292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22" name="Oval 1063"/>
          <p:cNvSpPr>
            <a:spLocks noChangeArrowheads="1"/>
          </p:cNvSpPr>
          <p:nvPr/>
        </p:nvSpPr>
        <p:spPr bwMode="auto">
          <a:xfrm>
            <a:off x="8172450" y="29972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23" name="Oval 1064"/>
          <p:cNvSpPr>
            <a:spLocks noChangeArrowheads="1"/>
          </p:cNvSpPr>
          <p:nvPr/>
        </p:nvSpPr>
        <p:spPr bwMode="auto">
          <a:xfrm>
            <a:off x="8316913" y="39338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/>
          <p:cNvSpPr>
            <a:spLocks noChangeArrowheads="1"/>
          </p:cNvSpPr>
          <p:nvPr/>
        </p:nvSpPr>
        <p:spPr bwMode="auto">
          <a:xfrm>
            <a:off x="900113" y="2854325"/>
            <a:ext cx="7920037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71550" y="3141663"/>
            <a:ext cx="7705725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uk-UA" sz="2800" b="0">
              <a:latin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uk-UA" sz="2800">
                <a:latin typeface="Arial" pitchFamily="34" charset="0"/>
              </a:rPr>
              <a:t>Н</a:t>
            </a:r>
            <a:r>
              <a:rPr lang="uk-UA" sz="2800" baseline="-25000">
                <a:latin typeface="Arial" pitchFamily="34" charset="0"/>
              </a:rPr>
              <a:t>2</a:t>
            </a:r>
            <a:r>
              <a:rPr lang="uk-UA" sz="2800">
                <a:latin typeface="Arial" pitchFamily="34" charset="0"/>
              </a:rPr>
              <a:t>О + </a:t>
            </a:r>
            <a:r>
              <a:rPr lang="en-US" sz="2800">
                <a:latin typeface="Arial" pitchFamily="34" charset="0"/>
                <a:cs typeface="Arial" pitchFamily="34" charset="0"/>
              </a:rPr>
              <a:t>h</a:t>
            </a:r>
            <a:r>
              <a:rPr lang="el-GR" sz="2800">
                <a:latin typeface="Arial" pitchFamily="34" charset="0"/>
                <a:cs typeface="Arial" pitchFamily="34" charset="0"/>
              </a:rPr>
              <a:t>ν</a:t>
            </a:r>
            <a:r>
              <a:rPr lang="uk-UA" sz="2800">
                <a:latin typeface="Arial" pitchFamily="34" charset="0"/>
                <a:cs typeface="Arial" pitchFamily="34" charset="0"/>
              </a:rPr>
              <a:t> → Н</a:t>
            </a:r>
            <a:r>
              <a:rPr lang="uk-UA" sz="2800" baseline="30000">
                <a:latin typeface="Arial" pitchFamily="34" charset="0"/>
                <a:cs typeface="Arial" pitchFamily="34" charset="0"/>
              </a:rPr>
              <a:t>0</a:t>
            </a:r>
            <a:r>
              <a:rPr lang="uk-UA" sz="2800">
                <a:latin typeface="Arial" pitchFamily="34" charset="0"/>
                <a:cs typeface="Arial" pitchFamily="34" charset="0"/>
              </a:rPr>
              <a:t> </a:t>
            </a:r>
            <a:r>
              <a:rPr lang="uk-UA" sz="2800" baseline="30000">
                <a:latin typeface="Arial" pitchFamily="34" charset="0"/>
                <a:cs typeface="Arial" pitchFamily="34" charset="0"/>
              </a:rPr>
              <a:t>(+, -</a:t>
            </a:r>
            <a:r>
              <a:rPr lang="uk-UA" sz="2800">
                <a:latin typeface="Arial" pitchFamily="34" charset="0"/>
                <a:cs typeface="Arial" pitchFamily="34" charset="0"/>
              </a:rPr>
              <a:t> </a:t>
            </a:r>
            <a:r>
              <a:rPr lang="uk-UA" sz="2800" baseline="30000">
                <a:latin typeface="Arial" pitchFamily="34" charset="0"/>
                <a:cs typeface="Arial" pitchFamily="34" charset="0"/>
              </a:rPr>
              <a:t>)</a:t>
            </a:r>
            <a:r>
              <a:rPr lang="uk-UA" sz="2800">
                <a:latin typeface="Arial" pitchFamily="34" charset="0"/>
                <a:cs typeface="Arial" pitchFamily="34" charset="0"/>
              </a:rPr>
              <a:t> + О</a:t>
            </a:r>
            <a:r>
              <a:rPr lang="uk-UA" sz="2800" baseline="30000">
                <a:latin typeface="Arial" pitchFamily="34" charset="0"/>
                <a:cs typeface="Arial" pitchFamily="34" charset="0"/>
              </a:rPr>
              <a:t>0 (+, -)</a:t>
            </a:r>
            <a:r>
              <a:rPr lang="uk-UA" sz="2800">
                <a:latin typeface="Arial" pitchFamily="34" charset="0"/>
                <a:cs typeface="Arial" pitchFamily="34" charset="0"/>
              </a:rPr>
              <a:t> → Н</a:t>
            </a:r>
            <a:r>
              <a:rPr lang="uk-UA" sz="28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uk-UA" sz="2800">
                <a:latin typeface="Arial" pitchFamily="34" charset="0"/>
                <a:cs typeface="Arial" pitchFamily="34" charset="0"/>
              </a:rPr>
              <a:t>О</a:t>
            </a:r>
            <a:r>
              <a:rPr lang="uk-UA" sz="2800" baseline="-25000">
                <a:latin typeface="Arial" pitchFamily="34" charset="0"/>
                <a:cs typeface="Arial" pitchFamily="34" charset="0"/>
              </a:rPr>
              <a:t>2 </a:t>
            </a:r>
            <a:r>
              <a:rPr lang="uk-UA" sz="2800">
                <a:latin typeface="Arial" pitchFamily="34" charset="0"/>
                <a:cs typeface="Arial" pitchFamily="34" charset="0"/>
              </a:rPr>
              <a:t> (НО</a:t>
            </a:r>
            <a:r>
              <a:rPr lang="uk-UA" sz="2800" baseline="-25000">
                <a:latin typeface="Arial" pitchFamily="34" charset="0"/>
                <a:cs typeface="Arial" pitchFamily="34" charset="0"/>
              </a:rPr>
              <a:t>2</a:t>
            </a:r>
            <a:r>
              <a:rPr lang="uk-UA" sz="280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100000"/>
              </a:lnSpc>
            </a:pPr>
            <a:endParaRPr lang="uk-UA" sz="2800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4140200" y="3573463"/>
            <a:ext cx="1511300" cy="12969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96838" y="4294188"/>
            <a:ext cx="803275" cy="936625"/>
          </a:xfrm>
          <a:custGeom>
            <a:avLst/>
            <a:gdLst>
              <a:gd name="T0" fmla="*/ 803275 w 506"/>
              <a:gd name="T1" fmla="*/ 0 h 590"/>
              <a:gd name="T2" fmla="*/ 298450 w 506"/>
              <a:gd name="T3" fmla="*/ 215900 h 590"/>
              <a:gd name="T4" fmla="*/ 153988 w 506"/>
              <a:gd name="T5" fmla="*/ 503238 h 590"/>
              <a:gd name="T6" fmla="*/ 11113 w 506"/>
              <a:gd name="T7" fmla="*/ 720725 h 590"/>
              <a:gd name="T8" fmla="*/ 82550 w 506"/>
              <a:gd name="T9" fmla="*/ 936625 h 5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6" h="590">
                <a:moveTo>
                  <a:pt x="506" y="0"/>
                </a:moveTo>
                <a:cubicBezTo>
                  <a:pt x="381" y="41"/>
                  <a:pt x="256" y="83"/>
                  <a:pt x="188" y="136"/>
                </a:cubicBezTo>
                <a:cubicBezTo>
                  <a:pt x="120" y="189"/>
                  <a:pt x="127" y="264"/>
                  <a:pt x="97" y="317"/>
                </a:cubicBezTo>
                <a:cubicBezTo>
                  <a:pt x="67" y="370"/>
                  <a:pt x="14" y="409"/>
                  <a:pt x="7" y="454"/>
                </a:cubicBezTo>
                <a:cubicBezTo>
                  <a:pt x="0" y="499"/>
                  <a:pt x="26" y="544"/>
                  <a:pt x="52" y="59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116013" y="1846263"/>
            <a:ext cx="16557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124075" y="1773238"/>
            <a:ext cx="1655763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132138" y="1557338"/>
            <a:ext cx="16557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4427538" y="1557338"/>
            <a:ext cx="16557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580063" y="1630363"/>
            <a:ext cx="1655762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92138" y="5516563"/>
            <a:ext cx="1387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2051050" y="476250"/>
            <a:ext cx="5113338" cy="833438"/>
          </a:xfrm>
          <a:prstGeom prst="rect">
            <a:avLst/>
          </a:prstGeom>
          <a:solidFill>
            <a:srgbClr val="F4AA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l-GR" sz="4800" b="0">
                <a:latin typeface="Arial" pitchFamily="34" charset="0"/>
                <a:cs typeface="Arial" pitchFamily="34" charset="0"/>
              </a:rPr>
              <a:t>α</a:t>
            </a:r>
            <a:r>
              <a:rPr lang="uk-UA" sz="4800" b="0">
                <a:latin typeface="Arial" pitchFamily="34" charset="0"/>
                <a:cs typeface="Arial" pitchFamily="34" charset="0"/>
              </a:rPr>
              <a:t> ,  </a:t>
            </a:r>
            <a:r>
              <a:rPr lang="el-GR" sz="4800" b="0">
                <a:latin typeface="Arial" pitchFamily="34" charset="0"/>
                <a:cs typeface="Arial" pitchFamily="34" charset="0"/>
              </a:rPr>
              <a:t>β</a:t>
            </a:r>
            <a:r>
              <a:rPr lang="uk-UA" sz="4800" b="0">
                <a:latin typeface="Arial" pitchFamily="34" charset="0"/>
                <a:cs typeface="Arial" pitchFamily="34" charset="0"/>
              </a:rPr>
              <a:t> ,  </a:t>
            </a:r>
            <a:r>
              <a:rPr lang="el-GR" sz="4800" b="0">
                <a:latin typeface="Arial" pitchFamily="34" charset="0"/>
                <a:cs typeface="Arial" pitchFamily="34" charset="0"/>
              </a:rPr>
              <a:t>γ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804025" y="1844675"/>
            <a:ext cx="1655763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23850" y="2060575"/>
            <a:ext cx="1655763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411413" y="5084763"/>
            <a:ext cx="4968875" cy="3667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800" b="0">
                <a:solidFill>
                  <a:schemeClr val="bg1"/>
                </a:solidFill>
                <a:latin typeface="Arial" pitchFamily="34" charset="0"/>
              </a:rPr>
              <a:t>Не розчинні солі органічних сполук</a:t>
            </a:r>
            <a:endParaRPr lang="ru-RU" sz="1800" b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b="1" smtClean="0"/>
              <a:t>Які величини характеризують спроможність радіоактивних елементів до роспаду</a:t>
            </a:r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7613" y="2438400"/>
            <a:ext cx="6251575" cy="2497138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А – активність</a:t>
            </a:r>
            <a:r>
              <a:rPr lang="uk-UA" sz="2800" b="1" smtClean="0"/>
              <a:t>,</a:t>
            </a:r>
            <a:r>
              <a:rPr lang="en-US" sz="2800" b="1" smtClean="0"/>
              <a:t> [</a:t>
            </a:r>
            <a:r>
              <a:rPr lang="uk-UA" sz="2800" b="1" smtClean="0"/>
              <a:t>Бк</a:t>
            </a:r>
            <a:r>
              <a:rPr lang="en-US" sz="2800" b="1" smtClean="0"/>
              <a:t>]</a:t>
            </a:r>
            <a:r>
              <a:rPr lang="uk-UA" sz="2800" b="1" smtClean="0"/>
              <a:t>,  </a:t>
            </a:r>
            <a:r>
              <a:rPr lang="en-US" sz="2800" b="1" smtClean="0"/>
              <a:t>[Ku];</a:t>
            </a:r>
            <a:endParaRPr lang="uk-UA" sz="2800" b="1" smtClean="0"/>
          </a:p>
          <a:p>
            <a:pPr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1</a:t>
            </a:r>
            <a:r>
              <a:rPr lang="uk-UA" sz="2800" b="1" smtClean="0"/>
              <a:t> Бк = 1  росп. </a:t>
            </a:r>
            <a:r>
              <a:rPr lang="en-US" sz="2800" b="1" smtClean="0"/>
              <a:t>/</a:t>
            </a:r>
            <a:r>
              <a:rPr lang="uk-UA" sz="2800" b="1" smtClean="0"/>
              <a:t> с</a:t>
            </a:r>
            <a:r>
              <a:rPr lang="en-US" sz="2800" b="1" smtClean="0"/>
              <a:t>;</a:t>
            </a:r>
            <a:endParaRPr lang="uk-UA" sz="2800" b="1" smtClean="0"/>
          </a:p>
          <a:p>
            <a:pPr eaLnBrk="1" hangingPunct="1">
              <a:lnSpc>
                <a:spcPct val="90000"/>
              </a:lnSpc>
            </a:pPr>
            <a:endParaRPr lang="uk-UA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1 Ku = 3,7 *10</a:t>
            </a:r>
            <a:r>
              <a:rPr lang="en-US" sz="2800" b="1" baseline="30000" smtClean="0"/>
              <a:t>10</a:t>
            </a:r>
            <a:r>
              <a:rPr lang="en-US" sz="2800" b="1" smtClean="0"/>
              <a:t> </a:t>
            </a:r>
            <a:r>
              <a:rPr lang="uk-UA" sz="2800" b="1" smtClean="0"/>
              <a:t>Бк</a:t>
            </a:r>
            <a:r>
              <a:rPr lang="en-US" sz="2800" b="1" smtClean="0"/>
              <a:t>.</a:t>
            </a:r>
            <a:endParaRPr lang="uk-UA" sz="2800" b="1" baseline="-25000" smtClean="0"/>
          </a:p>
          <a:p>
            <a:pPr eaLnBrk="1" hangingPunct="1">
              <a:lnSpc>
                <a:spcPct val="90000"/>
              </a:lnSpc>
            </a:pPr>
            <a:endParaRPr lang="ru-RU" sz="2800" b="1" smtClean="0"/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 flipH="1">
          <a:off x="8077200" y="762000"/>
          <a:ext cx="5667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Clip" r:id="rId4" imgW="1857375" imgH="3995738" progId="MS_ClipArt_Gallery.2">
                  <p:embed/>
                </p:oleObj>
              </mc:Choice>
              <mc:Fallback>
                <p:oleObj name="Clip" r:id="rId4" imgW="1857375" imgH="399573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077200" y="762000"/>
                        <a:ext cx="5667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Які величини характеризують уражаючу дію іонізуючого випромінювання ?</a:t>
            </a:r>
            <a:endParaRPr lang="ru-RU" smtClean="0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600200"/>
            <a:ext cx="8232775" cy="4525963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smtClean="0"/>
              <a:t>D</a:t>
            </a:r>
            <a:r>
              <a:rPr lang="en-US" sz="2800" b="1" baseline="-25000" smtClean="0"/>
              <a:t>екс </a:t>
            </a:r>
            <a:r>
              <a:rPr lang="en-US" sz="2800" smtClean="0"/>
              <a:t>- </a:t>
            </a:r>
            <a:r>
              <a:rPr lang="en-US" sz="2000" b="1" smtClean="0"/>
              <a:t>енергія, що викликає іонізацію середовища 		     </a:t>
            </a:r>
            <a:r>
              <a:rPr lang="uk-UA" sz="2000" b="1" smtClean="0"/>
              <a:t>	     </a:t>
            </a:r>
            <a:r>
              <a:rPr lang="en-US" sz="2000" b="1" smtClean="0"/>
              <a:t>[</a:t>
            </a:r>
            <a:r>
              <a:rPr lang="uk-UA" sz="2000" smtClean="0">
                <a:solidFill>
                  <a:srgbClr val="FF0000"/>
                </a:solidFill>
              </a:rPr>
              <a:t>Кл</a:t>
            </a:r>
            <a:r>
              <a:rPr lang="en-US" sz="2000" smtClean="0">
                <a:solidFill>
                  <a:srgbClr val="FF0000"/>
                </a:solidFill>
              </a:rPr>
              <a:t>/</a:t>
            </a:r>
            <a:r>
              <a:rPr lang="uk-UA" sz="2000" smtClean="0">
                <a:solidFill>
                  <a:srgbClr val="FF0000"/>
                </a:solidFill>
              </a:rPr>
              <a:t>кг</a:t>
            </a:r>
            <a:r>
              <a:rPr lang="en-US" sz="2000" b="1" smtClean="0"/>
              <a:t>], [</a:t>
            </a:r>
            <a:r>
              <a:rPr lang="en-US" sz="2000" smtClean="0">
                <a:solidFill>
                  <a:srgbClr val="FF0000"/>
                </a:solidFill>
              </a:rPr>
              <a:t>P</a:t>
            </a:r>
            <a:r>
              <a:rPr lang="en-US" sz="2000" b="1" smtClean="0"/>
              <a:t>]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800" b="1" smtClean="0"/>
              <a:t>D</a:t>
            </a:r>
            <a:r>
              <a:rPr lang="uk-UA" sz="2800" b="1" baseline="-25000" smtClean="0"/>
              <a:t>п</a:t>
            </a:r>
            <a:r>
              <a:rPr lang="uk-UA" sz="2800" b="1" smtClean="0"/>
              <a:t> - </a:t>
            </a:r>
            <a:r>
              <a:rPr lang="uk-UA" sz="2000" b="1" smtClean="0"/>
              <a:t>енергія будь-якого випромінювання, що 		   	  поглинається рецептором </a:t>
            </a:r>
            <a:r>
              <a:rPr lang="en-US" sz="2000" b="1" smtClean="0"/>
              <a:t>[</a:t>
            </a:r>
            <a:r>
              <a:rPr lang="uk-UA" sz="2000" smtClean="0">
                <a:solidFill>
                  <a:srgbClr val="FF0000"/>
                </a:solidFill>
              </a:rPr>
              <a:t>Дж</a:t>
            </a:r>
            <a:r>
              <a:rPr lang="en-US" sz="2000" smtClean="0">
                <a:solidFill>
                  <a:srgbClr val="FF0000"/>
                </a:solidFill>
              </a:rPr>
              <a:t>/</a:t>
            </a:r>
            <a:r>
              <a:rPr lang="ru-RU" sz="2000" smtClean="0">
                <a:solidFill>
                  <a:srgbClr val="FF0000"/>
                </a:solidFill>
              </a:rPr>
              <a:t>кг</a:t>
            </a:r>
            <a:r>
              <a:rPr lang="en-US" sz="2000" b="1" smtClean="0"/>
              <a:t>]</a:t>
            </a:r>
            <a:r>
              <a:rPr lang="uk-UA" sz="2000" b="1" smtClean="0"/>
              <a:t>, [</a:t>
            </a:r>
            <a:r>
              <a:rPr lang="uk-UA" sz="2000" smtClean="0">
                <a:solidFill>
                  <a:srgbClr val="FF0000"/>
                </a:solidFill>
              </a:rPr>
              <a:t>Гр</a:t>
            </a:r>
            <a:r>
              <a:rPr lang="en-US" sz="2000" b="1" smtClean="0"/>
              <a:t>], </a:t>
            </a:r>
            <a:r>
              <a:rPr lang="uk-UA" sz="2000" b="1" smtClean="0"/>
              <a:t> </a:t>
            </a:r>
            <a:r>
              <a:rPr lang="en-US" sz="2000" b="1" smtClean="0"/>
              <a:t>[</a:t>
            </a:r>
            <a:r>
              <a:rPr lang="uk-UA" sz="2000" smtClean="0">
                <a:solidFill>
                  <a:srgbClr val="FF0000"/>
                </a:solidFill>
              </a:rPr>
              <a:t>рад</a:t>
            </a:r>
            <a:r>
              <a:rPr lang="en-US" sz="2000" b="1" smtClean="0"/>
              <a:t>]</a:t>
            </a:r>
          </a:p>
          <a:p>
            <a:pPr eaLnBrk="1" hangingPunct="1"/>
            <a:endParaRPr lang="en-US" sz="2000" b="1" smtClean="0"/>
          </a:p>
          <a:p>
            <a:pPr eaLnBrk="1" hangingPunct="1"/>
            <a:r>
              <a:rPr lang="en-US" sz="2800" b="1" smtClean="0"/>
              <a:t>D</a:t>
            </a:r>
            <a:r>
              <a:rPr lang="uk-UA" sz="2800" b="1" baseline="-25000" smtClean="0"/>
              <a:t>екв</a:t>
            </a:r>
            <a:r>
              <a:rPr lang="uk-UA" sz="2800" b="1" smtClean="0"/>
              <a:t> = </a:t>
            </a:r>
            <a:r>
              <a:rPr lang="en-US" sz="2800" b="1" smtClean="0"/>
              <a:t>D</a:t>
            </a:r>
            <a:r>
              <a:rPr lang="uk-UA" sz="2800" b="1" baseline="-25000" smtClean="0"/>
              <a:t>п </a:t>
            </a:r>
            <a:r>
              <a:rPr lang="uk-UA" sz="2800" b="1" smtClean="0"/>
              <a:t>К</a:t>
            </a:r>
            <a:r>
              <a:rPr lang="uk-UA" sz="2800" b="1" baseline="-25000" smtClean="0"/>
              <a:t>я , </a:t>
            </a:r>
            <a:r>
              <a:rPr lang="uk-UA" sz="2800" smtClean="0"/>
              <a:t>[</a:t>
            </a:r>
            <a:r>
              <a:rPr lang="uk-UA" sz="2400" smtClean="0">
                <a:solidFill>
                  <a:srgbClr val="FF0000"/>
                </a:solidFill>
              </a:rPr>
              <a:t>Зв</a:t>
            </a:r>
            <a:r>
              <a:rPr lang="en-US" sz="2800" smtClean="0"/>
              <a:t>], [</a:t>
            </a:r>
            <a:r>
              <a:rPr lang="uk-UA" sz="2400" smtClean="0">
                <a:solidFill>
                  <a:srgbClr val="FF0000"/>
                </a:solidFill>
              </a:rPr>
              <a:t>бер</a:t>
            </a:r>
            <a:r>
              <a:rPr lang="en-US" sz="2800" smtClean="0"/>
              <a:t>]</a:t>
            </a:r>
            <a:endParaRPr lang="uk-UA" sz="2800" baseline="-25000" smtClean="0"/>
          </a:p>
          <a:p>
            <a:pPr eaLnBrk="1" hangingPunct="1"/>
            <a:endParaRPr lang="ru-RU" sz="2800" b="1" smtClean="0"/>
          </a:p>
        </p:txBody>
      </p:sp>
      <p:graphicFrame>
        <p:nvGraphicFramePr>
          <p:cNvPr id="45060" name="Object 1028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8153400" y="685800"/>
          <a:ext cx="5318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lip" r:id="rId4" imgW="1857375" imgH="3995738" progId="MS_ClipArt_Gallery.2">
                  <p:embed/>
                </p:oleObj>
              </mc:Choice>
              <mc:Fallback>
                <p:oleObj name="Clip" r:id="rId4" imgW="1857375" imgH="3995738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685800"/>
                        <a:ext cx="5318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029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1026"/>
          <p:cNvSpPr>
            <a:spLocks noChangeArrowheads="1"/>
          </p:cNvSpPr>
          <p:nvPr/>
        </p:nvSpPr>
        <p:spPr bwMode="auto">
          <a:xfrm>
            <a:off x="3132138" y="1152525"/>
            <a:ext cx="2303462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431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uk-UA" sz="2000" b="1" smtClean="0"/>
              <a:t>Шляхи руху РР до організму людини</a:t>
            </a:r>
            <a:endParaRPr lang="ru-RU" sz="2000" b="1" smtClean="0"/>
          </a:p>
        </p:txBody>
      </p:sp>
      <p:sp>
        <p:nvSpPr>
          <p:cNvPr id="46084" name="Oval 1028"/>
          <p:cNvSpPr>
            <a:spLocks noChangeArrowheads="1"/>
          </p:cNvSpPr>
          <p:nvPr/>
        </p:nvSpPr>
        <p:spPr bwMode="auto">
          <a:xfrm>
            <a:off x="684213" y="1125538"/>
            <a:ext cx="936625" cy="8651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3200">
                <a:solidFill>
                  <a:schemeClr val="bg1"/>
                </a:solidFill>
                <a:latin typeface="Arial" pitchFamily="34" charset="0"/>
              </a:rPr>
              <a:t>РР</a:t>
            </a:r>
            <a:endParaRPr lang="ru-RU" sz="3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3492500" y="1333500"/>
            <a:ext cx="149225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Атмосфера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86" name="Text Box 1030"/>
          <p:cNvSpPr txBox="1">
            <a:spLocks noChangeArrowheads="1"/>
          </p:cNvSpPr>
          <p:nvPr/>
        </p:nvSpPr>
        <p:spPr bwMode="auto">
          <a:xfrm>
            <a:off x="2052638" y="2081213"/>
            <a:ext cx="2132012" cy="650875"/>
          </a:xfrm>
          <a:prstGeom prst="rect">
            <a:avLst/>
          </a:prstGeom>
          <a:solidFill>
            <a:srgbClr val="A8F6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Наземна частина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рослинної їжі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1887538" y="3089275"/>
            <a:ext cx="2522537" cy="376238"/>
          </a:xfrm>
          <a:prstGeom prst="rect">
            <a:avLst/>
          </a:prstGeom>
          <a:solidFill>
            <a:srgbClr val="A8F6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Трава на пасовищах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88" name="Text Box 1032"/>
          <p:cNvSpPr txBox="1">
            <a:spLocks noChangeArrowheads="1"/>
          </p:cNvSpPr>
          <p:nvPr/>
        </p:nvSpPr>
        <p:spPr bwMode="auto">
          <a:xfrm>
            <a:off x="577850" y="3881438"/>
            <a:ext cx="2524125" cy="6508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Поверхня ґрунту під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рослинною їжею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89" name="Text Box 1033"/>
          <p:cNvSpPr txBox="1">
            <a:spLocks noChangeArrowheads="1"/>
          </p:cNvSpPr>
          <p:nvPr/>
        </p:nvSpPr>
        <p:spPr bwMode="auto">
          <a:xfrm>
            <a:off x="847725" y="5300663"/>
            <a:ext cx="2068513" cy="6508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Підповерхневий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 шар ґрунту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90" name="Text Box 1034"/>
          <p:cNvSpPr txBox="1">
            <a:spLocks noChangeArrowheads="1"/>
          </p:cNvSpPr>
          <p:nvPr/>
        </p:nvSpPr>
        <p:spPr bwMode="auto">
          <a:xfrm>
            <a:off x="3708400" y="4508500"/>
            <a:ext cx="1784350" cy="6508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Грунт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на пасовищах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91" name="Text Box 1035"/>
          <p:cNvSpPr txBox="1">
            <a:spLocks noChangeArrowheads="1"/>
          </p:cNvSpPr>
          <p:nvPr/>
        </p:nvSpPr>
        <p:spPr bwMode="auto">
          <a:xfrm>
            <a:off x="6732588" y="5462588"/>
            <a:ext cx="1500187" cy="376237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Стічні води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92" name="Oval 1036"/>
          <p:cNvSpPr>
            <a:spLocks noChangeArrowheads="1"/>
          </p:cNvSpPr>
          <p:nvPr/>
        </p:nvSpPr>
        <p:spPr bwMode="auto">
          <a:xfrm>
            <a:off x="4572000" y="2349500"/>
            <a:ext cx="1296988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>
                <a:latin typeface="Arial" pitchFamily="34" charset="0"/>
              </a:rPr>
              <a:t>Молоко</a:t>
            </a:r>
            <a:endParaRPr lang="ru-RU">
              <a:latin typeface="Arial" pitchFamily="34" charset="0"/>
            </a:endParaRPr>
          </a:p>
        </p:txBody>
      </p:sp>
      <p:sp>
        <p:nvSpPr>
          <p:cNvPr id="46093" name="Oval 1037"/>
          <p:cNvSpPr>
            <a:spLocks noChangeArrowheads="1"/>
          </p:cNvSpPr>
          <p:nvPr/>
        </p:nvSpPr>
        <p:spPr bwMode="auto">
          <a:xfrm>
            <a:off x="5580063" y="3573463"/>
            <a:ext cx="1584325" cy="865187"/>
          </a:xfrm>
          <a:prstGeom prst="ellipse">
            <a:avLst/>
          </a:prstGeom>
          <a:solidFill>
            <a:srgbClr val="E7B6E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М</a:t>
            </a:r>
            <a:r>
              <a:rPr lang="en-US" sz="1800">
                <a:latin typeface="Arial" pitchFamily="34" charset="0"/>
              </a:rPr>
              <a:t>’</a:t>
            </a:r>
            <a:r>
              <a:rPr lang="uk-UA" sz="1800">
                <a:latin typeface="Arial" pitchFamily="34" charset="0"/>
              </a:rPr>
              <a:t>ясо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7235825" y="2852738"/>
            <a:ext cx="1622425" cy="6508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Джерела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 питної води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46095" name="Text Box 1039"/>
          <p:cNvSpPr txBox="1">
            <a:spLocks noChangeArrowheads="1"/>
          </p:cNvSpPr>
          <p:nvPr/>
        </p:nvSpPr>
        <p:spPr bwMode="auto">
          <a:xfrm>
            <a:off x="7504113" y="1576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pic>
        <p:nvPicPr>
          <p:cNvPr id="46096" name="Picture 1040" descr="j03029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14605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Line 1041"/>
          <p:cNvSpPr>
            <a:spLocks noChangeShapeType="1"/>
          </p:cNvSpPr>
          <p:nvPr/>
        </p:nvSpPr>
        <p:spPr bwMode="auto">
          <a:xfrm>
            <a:off x="1619250" y="155733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8" name="Line 1042"/>
          <p:cNvSpPr>
            <a:spLocks noChangeShapeType="1"/>
          </p:cNvSpPr>
          <p:nvPr/>
        </p:nvSpPr>
        <p:spPr bwMode="auto">
          <a:xfrm>
            <a:off x="5435600" y="155733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99" name="Line 1043"/>
          <p:cNvSpPr>
            <a:spLocks noChangeShapeType="1"/>
          </p:cNvSpPr>
          <p:nvPr/>
        </p:nvSpPr>
        <p:spPr bwMode="auto">
          <a:xfrm>
            <a:off x="1403350" y="1916113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0" name="Line 1044"/>
          <p:cNvSpPr>
            <a:spLocks noChangeShapeType="1"/>
          </p:cNvSpPr>
          <p:nvPr/>
        </p:nvSpPr>
        <p:spPr bwMode="auto">
          <a:xfrm>
            <a:off x="1258888" y="1989138"/>
            <a:ext cx="6492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1" name="Line 1045"/>
          <p:cNvSpPr>
            <a:spLocks noChangeShapeType="1"/>
          </p:cNvSpPr>
          <p:nvPr/>
        </p:nvSpPr>
        <p:spPr bwMode="auto">
          <a:xfrm>
            <a:off x="1187450" y="19891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2" name="Line 1046"/>
          <p:cNvSpPr>
            <a:spLocks noChangeShapeType="1"/>
          </p:cNvSpPr>
          <p:nvPr/>
        </p:nvSpPr>
        <p:spPr bwMode="auto">
          <a:xfrm>
            <a:off x="1763713" y="45339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3" name="Line 1047"/>
          <p:cNvSpPr>
            <a:spLocks noChangeShapeType="1"/>
          </p:cNvSpPr>
          <p:nvPr/>
        </p:nvSpPr>
        <p:spPr bwMode="auto">
          <a:xfrm>
            <a:off x="2916238" y="56610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4" name="Line 1048"/>
          <p:cNvSpPr>
            <a:spLocks noChangeShapeType="1"/>
          </p:cNvSpPr>
          <p:nvPr/>
        </p:nvSpPr>
        <p:spPr bwMode="auto">
          <a:xfrm>
            <a:off x="5508625" y="4797425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5" name="Line 1049"/>
          <p:cNvSpPr>
            <a:spLocks noChangeShapeType="1"/>
          </p:cNvSpPr>
          <p:nvPr/>
        </p:nvSpPr>
        <p:spPr bwMode="auto">
          <a:xfrm>
            <a:off x="4284663" y="34718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6" name="Line 1050"/>
          <p:cNvSpPr>
            <a:spLocks noChangeShapeType="1"/>
          </p:cNvSpPr>
          <p:nvPr/>
        </p:nvSpPr>
        <p:spPr bwMode="auto">
          <a:xfrm flipH="1" flipV="1">
            <a:off x="3348038" y="3500438"/>
            <a:ext cx="50323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7" name="Line 1051"/>
          <p:cNvSpPr>
            <a:spLocks noChangeShapeType="1"/>
          </p:cNvSpPr>
          <p:nvPr/>
        </p:nvSpPr>
        <p:spPr bwMode="auto">
          <a:xfrm>
            <a:off x="4427538" y="3284538"/>
            <a:ext cx="12239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8" name="Line 1052"/>
          <p:cNvSpPr>
            <a:spLocks noChangeShapeType="1"/>
          </p:cNvSpPr>
          <p:nvPr/>
        </p:nvSpPr>
        <p:spPr bwMode="auto">
          <a:xfrm flipV="1">
            <a:off x="4427538" y="30686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09" name="Line 1053"/>
          <p:cNvSpPr>
            <a:spLocks noChangeShapeType="1"/>
          </p:cNvSpPr>
          <p:nvPr/>
        </p:nvSpPr>
        <p:spPr bwMode="auto">
          <a:xfrm flipV="1">
            <a:off x="4211638" y="1700213"/>
            <a:ext cx="295275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0" name="Line 1054"/>
          <p:cNvSpPr>
            <a:spLocks noChangeShapeType="1"/>
          </p:cNvSpPr>
          <p:nvPr/>
        </p:nvSpPr>
        <p:spPr bwMode="auto">
          <a:xfrm flipV="1">
            <a:off x="5795963" y="1916113"/>
            <a:ext cx="12969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1" name="Line 1055"/>
          <p:cNvSpPr>
            <a:spLocks noChangeShapeType="1"/>
          </p:cNvSpPr>
          <p:nvPr/>
        </p:nvSpPr>
        <p:spPr bwMode="auto">
          <a:xfrm flipV="1">
            <a:off x="6443663" y="2133600"/>
            <a:ext cx="649287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2" name="Line 1056"/>
          <p:cNvSpPr>
            <a:spLocks noChangeShapeType="1"/>
          </p:cNvSpPr>
          <p:nvPr/>
        </p:nvSpPr>
        <p:spPr bwMode="auto">
          <a:xfrm>
            <a:off x="7092950" y="2565400"/>
            <a:ext cx="35877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3" name="Line 1057"/>
          <p:cNvSpPr>
            <a:spLocks noChangeShapeType="1"/>
          </p:cNvSpPr>
          <p:nvPr/>
        </p:nvSpPr>
        <p:spPr bwMode="auto">
          <a:xfrm flipV="1">
            <a:off x="7956550" y="3500438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4" name="Line 1058"/>
          <p:cNvSpPr>
            <a:spLocks noChangeShapeType="1"/>
          </p:cNvSpPr>
          <p:nvPr/>
        </p:nvSpPr>
        <p:spPr bwMode="auto">
          <a:xfrm flipH="1" flipV="1">
            <a:off x="7524750" y="1773238"/>
            <a:ext cx="503238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15" name="Line 1059"/>
          <p:cNvSpPr>
            <a:spLocks noChangeShapeType="1"/>
          </p:cNvSpPr>
          <p:nvPr/>
        </p:nvSpPr>
        <p:spPr bwMode="auto">
          <a:xfrm>
            <a:off x="323850" y="41497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6116" name="AutoShape 1060"/>
          <p:cNvCxnSpPr>
            <a:cxnSpLocks noChangeShapeType="1"/>
            <a:endCxn id="46096" idx="0"/>
          </p:cNvCxnSpPr>
          <p:nvPr/>
        </p:nvCxnSpPr>
        <p:spPr bwMode="auto">
          <a:xfrm>
            <a:off x="323850" y="908050"/>
            <a:ext cx="6923088" cy="7302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7" name="Line 1061"/>
          <p:cNvSpPr>
            <a:spLocks noChangeShapeType="1"/>
          </p:cNvSpPr>
          <p:nvPr/>
        </p:nvSpPr>
        <p:spPr bwMode="auto">
          <a:xfrm>
            <a:off x="323850" y="48688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6118" name="AutoShape 1062"/>
          <p:cNvCxnSpPr>
            <a:cxnSpLocks noChangeShapeType="1"/>
            <a:endCxn id="46089" idx="1"/>
          </p:cNvCxnSpPr>
          <p:nvPr/>
        </p:nvCxnSpPr>
        <p:spPr bwMode="auto">
          <a:xfrm rot="16200000" flipH="1">
            <a:off x="-1773237" y="3005137"/>
            <a:ext cx="4718050" cy="52387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026"/>
          <p:cNvGrpSpPr>
            <a:grpSpLocks/>
          </p:cNvGrpSpPr>
          <p:nvPr/>
        </p:nvGrpSpPr>
        <p:grpSpPr bwMode="auto">
          <a:xfrm>
            <a:off x="539750" y="188913"/>
            <a:ext cx="7993063" cy="6011862"/>
            <a:chOff x="340" y="119"/>
            <a:chExt cx="5035" cy="3787"/>
          </a:xfrm>
        </p:grpSpPr>
        <p:sp>
          <p:nvSpPr>
            <p:cNvPr id="47107" name="Rectangle 1027"/>
            <p:cNvSpPr>
              <a:spLocks noChangeArrowheads="1"/>
            </p:cNvSpPr>
            <p:nvPr/>
          </p:nvSpPr>
          <p:spPr bwMode="auto">
            <a:xfrm>
              <a:off x="340" y="183"/>
              <a:ext cx="1487" cy="315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Легені:</a:t>
              </a:r>
              <a:endParaRPr lang="ru-RU" sz="1200" b="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85</a:t>
              </a:r>
              <a:r>
                <a:rPr lang="en-US" sz="1200" b="0">
                  <a:latin typeface="Arial" pitchFamily="34" charset="0"/>
                </a:rPr>
                <a:t>Kr 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238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ru-RU" sz="1200" b="0">
                  <a:latin typeface="Arial" pitchFamily="34" charset="0"/>
                </a:rPr>
                <a:t>,</a:t>
              </a:r>
              <a:r>
                <a:rPr lang="ru-RU" sz="1200" b="0" baseline="30000">
                  <a:latin typeface="Arial" pitchFamily="34" charset="0"/>
                </a:rPr>
                <a:t>239 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222</a:t>
              </a:r>
              <a:r>
                <a:rPr lang="en-US" sz="1200" b="0">
                  <a:latin typeface="Arial" pitchFamily="34" charset="0"/>
                </a:rPr>
                <a:t>Rn</a:t>
              </a:r>
              <a:r>
                <a:rPr lang="ru-RU" sz="1200" b="0">
                  <a:latin typeface="Arial" pitchFamily="34" charset="0"/>
                </a:rPr>
                <a:t>; </a:t>
              </a:r>
              <a:r>
                <a:rPr lang="ru-RU" sz="1200" b="0" baseline="30000">
                  <a:latin typeface="Arial" pitchFamily="34" charset="0"/>
                </a:rPr>
                <a:t>233</a:t>
              </a:r>
              <a:r>
                <a:rPr lang="en-US" sz="1200" b="0">
                  <a:latin typeface="Arial" pitchFamily="34" charset="0"/>
                </a:rPr>
                <a:t>;</a:t>
              </a:r>
              <a:r>
                <a:rPr lang="ru-RU" sz="1200" b="0">
                  <a:latin typeface="Arial" pitchFamily="34" charset="0"/>
                </a:rPr>
                <a:t> </a:t>
              </a:r>
              <a:r>
                <a:rPr lang="ru-RU" sz="1200" b="0" baseline="30000">
                  <a:latin typeface="Arial" pitchFamily="34" charset="0"/>
                </a:rPr>
                <a:t>133</a:t>
              </a:r>
              <a:r>
                <a:rPr lang="en-US" sz="1200" b="0">
                  <a:latin typeface="Arial" pitchFamily="34" charset="0"/>
                </a:rPr>
                <a:t>Xe; </a:t>
              </a:r>
              <a:r>
                <a:rPr lang="ru-RU" sz="1200" b="0" baseline="30000">
                  <a:latin typeface="Arial" pitchFamily="34" charset="0"/>
                </a:rPr>
                <a:t>235</a:t>
              </a:r>
              <a:r>
                <a:rPr lang="ru-RU" sz="1200" b="0">
                  <a:latin typeface="Arial" pitchFamily="34" charset="0"/>
                </a:rPr>
                <a:t> </a:t>
              </a:r>
              <a:r>
                <a:rPr lang="en-US" sz="1200" b="0">
                  <a:latin typeface="Arial" pitchFamily="34" charset="0"/>
                </a:rPr>
                <a:t>U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Печінка: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137</a:t>
              </a:r>
              <a:r>
                <a:rPr lang="en-US" sz="1200" b="0">
                  <a:latin typeface="Arial" pitchFamily="34" charset="0"/>
                </a:rPr>
                <a:t>Cs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58</a:t>
              </a:r>
              <a:r>
                <a:rPr lang="en-US" sz="1200" b="0">
                  <a:latin typeface="Arial" pitchFamily="34" charset="0"/>
                </a:rPr>
                <a:t>Co; </a:t>
              </a:r>
              <a:r>
                <a:rPr lang="ru-RU" sz="1200" b="0" baseline="30000">
                  <a:latin typeface="Arial" pitchFamily="34" charset="0"/>
                </a:rPr>
                <a:t>60</a:t>
              </a:r>
              <a:r>
                <a:rPr lang="en-US" sz="1200" b="0">
                  <a:latin typeface="Arial" pitchFamily="34" charset="0"/>
                </a:rPr>
                <a:t>Co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239</a:t>
              </a:r>
              <a:r>
                <a:rPr lang="en-US" sz="1200" b="0">
                  <a:latin typeface="Arial" pitchFamily="34" charset="0"/>
                </a:rPr>
                <a:t>Np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238</a:t>
              </a:r>
              <a:r>
                <a:rPr lang="en-US" sz="1200" b="0">
                  <a:latin typeface="Arial" pitchFamily="34" charset="0"/>
                </a:rPr>
                <a:t>Pu; </a:t>
              </a:r>
              <a:r>
                <a:rPr lang="ru-RU" sz="1200" b="0" baseline="30000">
                  <a:latin typeface="Arial" pitchFamily="34" charset="0"/>
                </a:rPr>
                <a:t>239</a:t>
              </a:r>
              <a:r>
                <a:rPr lang="en-US" sz="1200" b="0">
                  <a:latin typeface="Arial" pitchFamily="34" charset="0"/>
                </a:rPr>
                <a:t>Pu; </a:t>
              </a:r>
              <a:r>
                <a:rPr lang="ru-RU" sz="1200" b="0" baseline="30000">
                  <a:latin typeface="Arial" pitchFamily="34" charset="0"/>
                </a:rPr>
                <a:t>241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Кістки: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140</a:t>
              </a:r>
              <a:r>
                <a:rPr lang="en-US" sz="1200" b="0">
                  <a:latin typeface="Arial" pitchFamily="34" charset="0"/>
                </a:rPr>
                <a:t>Ba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14</a:t>
              </a:r>
              <a:r>
                <a:rPr lang="en-US" sz="1200" b="0">
                  <a:latin typeface="Arial" pitchFamily="34" charset="0"/>
                </a:rPr>
                <a:t>C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154</a:t>
              </a:r>
              <a:r>
                <a:rPr lang="en-US" sz="1200" b="0">
                  <a:latin typeface="Arial" pitchFamily="34" charset="0"/>
                </a:rPr>
                <a:t>Eu; </a:t>
              </a:r>
              <a:r>
                <a:rPr lang="ru-RU" sz="1200" b="0" baseline="30000">
                  <a:latin typeface="Arial" pitchFamily="34" charset="0"/>
                </a:rPr>
                <a:t>155</a:t>
              </a:r>
              <a:r>
                <a:rPr lang="en-US" sz="1200" b="0">
                  <a:latin typeface="Arial" pitchFamily="34" charset="0"/>
                </a:rPr>
                <a:t>Eu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32</a:t>
              </a:r>
              <a:r>
                <a:rPr lang="en-US" sz="1200" b="0">
                  <a:latin typeface="Arial" pitchFamily="34" charset="0"/>
                </a:rPr>
                <a:t>P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238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en-US" sz="1200" b="0" baseline="30000">
                  <a:latin typeface="Arial" pitchFamily="34" charset="0"/>
                </a:rPr>
                <a:t>; </a:t>
              </a:r>
              <a:r>
                <a:rPr lang="ru-RU" sz="1200" b="0" baseline="30000">
                  <a:latin typeface="Arial" pitchFamily="34" charset="0"/>
                </a:rPr>
                <a:t>239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en-US" sz="1200" b="0" baseline="30000">
                  <a:latin typeface="Arial" pitchFamily="34" charset="0"/>
                </a:rPr>
                <a:t>; </a:t>
              </a:r>
              <a:r>
                <a:rPr lang="ru-RU" sz="1200" b="0" baseline="30000">
                  <a:latin typeface="Arial" pitchFamily="34" charset="0"/>
                </a:rPr>
                <a:t>241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226</a:t>
              </a:r>
              <a:r>
                <a:rPr lang="en-US" sz="1200" b="0">
                  <a:latin typeface="Arial" pitchFamily="34" charset="0"/>
                </a:rPr>
                <a:t>Ra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89</a:t>
              </a:r>
              <a:r>
                <a:rPr lang="en-US" sz="1200" b="0">
                  <a:latin typeface="Arial" pitchFamily="34" charset="0"/>
                </a:rPr>
                <a:t>Sr</a:t>
              </a:r>
              <a:r>
                <a:rPr lang="ru-RU" sz="1200" b="0">
                  <a:latin typeface="Arial" pitchFamily="34" charset="0"/>
                </a:rPr>
                <a:t>,</a:t>
              </a:r>
              <a:r>
                <a:rPr lang="ru-RU" sz="1200" b="0" baseline="30000">
                  <a:latin typeface="Arial" pitchFamily="34" charset="0"/>
                </a:rPr>
                <a:t>90</a:t>
              </a:r>
              <a:r>
                <a:rPr lang="en-US" sz="1200" b="0">
                  <a:latin typeface="Arial" pitchFamily="34" charset="0"/>
                </a:rPr>
                <a:t>Sr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233</a:t>
              </a:r>
              <a:r>
                <a:rPr lang="en-US" sz="1200" b="0">
                  <a:latin typeface="Arial" pitchFamily="34" charset="0"/>
                </a:rPr>
                <a:t>U</a:t>
              </a:r>
              <a:r>
                <a:rPr lang="ru-RU" sz="1200" b="0">
                  <a:latin typeface="Arial" pitchFamily="34" charset="0"/>
                </a:rPr>
                <a:t>,</a:t>
              </a:r>
              <a:r>
                <a:rPr lang="ru-RU" sz="1200" b="0" baseline="30000">
                  <a:latin typeface="Arial" pitchFamily="34" charset="0"/>
                </a:rPr>
                <a:t>235</a:t>
              </a:r>
              <a:r>
                <a:rPr lang="en-US" sz="1200" b="0">
                  <a:latin typeface="Arial" pitchFamily="34" charset="0"/>
                </a:rPr>
                <a:t>U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</p:txBody>
        </p:sp>
        <p:pic>
          <p:nvPicPr>
            <p:cNvPr id="47108" name="Picture 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287"/>
              <a:ext cx="1583" cy="3619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7109" name="Rectangle 1029"/>
            <p:cNvSpPr>
              <a:spLocks noChangeArrowheads="1"/>
            </p:cNvSpPr>
            <p:nvPr/>
          </p:nvSpPr>
          <p:spPr bwMode="auto">
            <a:xfrm>
              <a:off x="3888" y="119"/>
              <a:ext cx="1487" cy="32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Щитовидна залозь</a:t>
              </a:r>
              <a:r>
                <a:rPr lang="ru-RU" sz="1200">
                  <a:latin typeface="Arial" pitchFamily="34" charset="0"/>
                </a:rPr>
                <a:t>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129</a:t>
              </a:r>
              <a:r>
                <a:rPr lang="en-US" sz="1200" b="0">
                  <a:latin typeface="Arial" pitchFamily="34" charset="0"/>
                </a:rPr>
                <a:t>I; </a:t>
              </a:r>
              <a:r>
                <a:rPr lang="ru-RU" sz="1200" b="0" baseline="30000">
                  <a:latin typeface="Arial" pitchFamily="34" charset="0"/>
                </a:rPr>
                <a:t>131</a:t>
              </a:r>
              <a:r>
                <a:rPr lang="en-US" sz="1200" b="0">
                  <a:latin typeface="Arial" pitchFamily="34" charset="0"/>
                </a:rPr>
                <a:t>I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99</a:t>
              </a:r>
              <a:r>
                <a:rPr lang="en-US" sz="1200" b="0">
                  <a:latin typeface="Arial" pitchFamily="34" charset="0"/>
                </a:rPr>
                <a:t>Tc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Шкіра: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35</a:t>
              </a:r>
              <a:r>
                <a:rPr lang="en-US" sz="1200" b="0">
                  <a:latin typeface="Arial" pitchFamily="34" charset="0"/>
                </a:rPr>
                <a:t>S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Селезінка: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210</a:t>
              </a:r>
              <a:r>
                <a:rPr lang="en-US" sz="1200" b="0">
                  <a:latin typeface="Arial" pitchFamily="34" charset="0"/>
                </a:rPr>
                <a:t>Po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Нирки</a:t>
              </a:r>
              <a:r>
                <a:rPr lang="ru-RU" sz="1200" b="0" u="sng">
                  <a:latin typeface="Arial" pitchFamily="34" charset="0"/>
                </a:rPr>
                <a:t>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134</a:t>
              </a:r>
              <a:r>
                <a:rPr lang="en-US" sz="1200" b="0">
                  <a:latin typeface="Arial" pitchFamily="34" charset="0"/>
                </a:rPr>
                <a:t>Cs; </a:t>
              </a:r>
              <a:r>
                <a:rPr lang="ru-RU" sz="1200" b="0" baseline="30000">
                  <a:latin typeface="Arial" pitchFamily="34" charset="0"/>
                </a:rPr>
                <a:t>137</a:t>
              </a:r>
              <a:r>
                <a:rPr lang="en-US" sz="1200" b="0">
                  <a:latin typeface="Arial" pitchFamily="34" charset="0"/>
                </a:rPr>
                <a:t>Cs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106</a:t>
              </a:r>
              <a:r>
                <a:rPr lang="en-US" sz="1200" b="0">
                  <a:latin typeface="Arial" pitchFamily="34" charset="0"/>
                </a:rPr>
                <a:t>Ru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яічники: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140</a:t>
              </a:r>
              <a:r>
                <a:rPr lang="en-US" sz="1200" b="0">
                  <a:latin typeface="Arial" pitchFamily="34" charset="0"/>
                </a:rPr>
                <a:t>Ba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134</a:t>
              </a:r>
              <a:r>
                <a:rPr lang="en-US" sz="1200" b="0">
                  <a:latin typeface="Arial" pitchFamily="34" charset="0"/>
                </a:rPr>
                <a:t>Cs; </a:t>
              </a:r>
              <a:r>
                <a:rPr lang="ru-RU" sz="1200" b="0" baseline="30000">
                  <a:latin typeface="Arial" pitchFamily="34" charset="0"/>
                </a:rPr>
                <a:t>137</a:t>
              </a:r>
              <a:r>
                <a:rPr lang="en-US" sz="1200" b="0">
                  <a:latin typeface="Arial" pitchFamily="34" charset="0"/>
                </a:rPr>
                <a:t>Cs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58</a:t>
              </a:r>
              <a:r>
                <a:rPr lang="en-US" sz="1200" b="0">
                  <a:latin typeface="Arial" pitchFamily="34" charset="0"/>
                </a:rPr>
                <a:t>Co; </a:t>
              </a:r>
              <a:r>
                <a:rPr lang="ru-RU" sz="1200" b="0" baseline="30000">
                  <a:latin typeface="Arial" pitchFamily="34" charset="0"/>
                </a:rPr>
                <a:t>60</a:t>
              </a:r>
              <a:r>
                <a:rPr lang="en-US" sz="1200" b="0">
                  <a:latin typeface="Arial" pitchFamily="34" charset="0"/>
                </a:rPr>
                <a:t>Co</a:t>
              </a:r>
              <a:r>
                <a:rPr lang="ru-RU" sz="1200" b="0">
                  <a:latin typeface="Arial" pitchFamily="34" charset="0"/>
                </a:rPr>
                <a:t>;</a:t>
              </a:r>
              <a:endParaRPr lang="en-US" sz="12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131</a:t>
              </a:r>
              <a:r>
                <a:rPr lang="en-US" sz="1200" b="0">
                  <a:latin typeface="Arial" pitchFamily="34" charset="0"/>
                </a:rPr>
                <a:t>I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85</a:t>
              </a:r>
              <a:r>
                <a:rPr lang="en-US" sz="1200" b="0">
                  <a:latin typeface="Arial" pitchFamily="34" charset="0"/>
                </a:rPr>
                <a:t>Kr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239</a:t>
              </a:r>
              <a:r>
                <a:rPr lang="en-US" sz="1200" b="0">
                  <a:latin typeface="Arial" pitchFamily="34" charset="0"/>
                </a:rPr>
                <a:t>Pu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endParaRPr lang="ru-RU" sz="1200" u="sng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u="sng">
                  <a:latin typeface="Arial" pitchFamily="34" charset="0"/>
                </a:rPr>
                <a:t>М’язи</a:t>
              </a:r>
              <a:r>
                <a:rPr lang="ru-RU" sz="1200">
                  <a:latin typeface="Arial" pitchFamily="34" charset="0"/>
                </a:rPr>
                <a:t>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134</a:t>
              </a:r>
              <a:r>
                <a:rPr lang="en-US" sz="1200" b="0">
                  <a:latin typeface="Arial" pitchFamily="34" charset="0"/>
                </a:rPr>
                <a:t>Cs; </a:t>
              </a:r>
              <a:r>
                <a:rPr lang="ru-RU" sz="1200" b="0" baseline="30000">
                  <a:latin typeface="Arial" pitchFamily="34" charset="0"/>
                </a:rPr>
                <a:t>137</a:t>
              </a:r>
              <a:r>
                <a:rPr lang="en-US" sz="1200" b="0">
                  <a:latin typeface="Arial" pitchFamily="34" charset="0"/>
                </a:rPr>
                <a:t>Cs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154</a:t>
              </a:r>
              <a:r>
                <a:rPr lang="en-US" sz="1200" b="0">
                  <a:latin typeface="Arial" pitchFamily="34" charset="0"/>
                </a:rPr>
                <a:t>Eu; </a:t>
              </a:r>
              <a:r>
                <a:rPr lang="ru-RU" sz="1200" b="0" baseline="30000">
                  <a:latin typeface="Arial" pitchFamily="34" charset="0"/>
                </a:rPr>
                <a:t>155</a:t>
              </a:r>
              <a:r>
                <a:rPr lang="en-US" sz="1200" b="0">
                  <a:latin typeface="Arial" pitchFamily="34" charset="0"/>
                </a:rPr>
                <a:t>Eu</a:t>
              </a:r>
              <a:r>
                <a:rPr lang="ru-RU" sz="1200" b="0">
                  <a:latin typeface="Arial" pitchFamily="34" charset="0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 baseline="30000">
                  <a:latin typeface="Arial" pitchFamily="34" charset="0"/>
                </a:rPr>
                <a:t>40</a:t>
              </a:r>
              <a:r>
                <a:rPr lang="en-US" sz="1200" b="0">
                  <a:latin typeface="Arial" pitchFamily="34" charset="0"/>
                </a:rPr>
                <a:t>K; </a:t>
              </a:r>
              <a:r>
                <a:rPr lang="ru-RU" sz="1200" b="0" baseline="30000">
                  <a:latin typeface="Arial" pitchFamily="34" charset="0"/>
                </a:rPr>
                <a:t>42</a:t>
              </a:r>
              <a:r>
                <a:rPr lang="en-US" sz="1200" b="0">
                  <a:latin typeface="Arial" pitchFamily="34" charset="0"/>
                </a:rPr>
                <a:t>K</a:t>
              </a:r>
              <a:r>
                <a:rPr lang="ru-RU" sz="1200" b="0">
                  <a:latin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86"/>
          <p:cNvSpPr txBox="1">
            <a:spLocks noChangeArrowheads="1"/>
          </p:cNvSpPr>
          <p:nvPr/>
        </p:nvSpPr>
        <p:spPr bwMode="auto">
          <a:xfrm>
            <a:off x="1258888" y="693738"/>
            <a:ext cx="3097212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600"/>
              <a:t>Зовнішнє опромінювання</a:t>
            </a:r>
            <a:endParaRPr lang="ru-RU" sz="1600"/>
          </a:p>
        </p:txBody>
      </p:sp>
      <p:sp>
        <p:nvSpPr>
          <p:cNvPr id="48131" name="Text Box 87"/>
          <p:cNvSpPr txBox="1">
            <a:spLocks noChangeArrowheads="1"/>
          </p:cNvSpPr>
          <p:nvPr/>
        </p:nvSpPr>
        <p:spPr bwMode="auto">
          <a:xfrm>
            <a:off x="5003800" y="549275"/>
            <a:ext cx="3097213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600"/>
              <a:t>Зовнішнє та внутрішнє опромінювання</a:t>
            </a:r>
            <a:endParaRPr lang="ru-RU" sz="1600"/>
          </a:p>
        </p:txBody>
      </p:sp>
      <p:sp>
        <p:nvSpPr>
          <p:cNvPr id="48132" name="Oval 76"/>
          <p:cNvSpPr>
            <a:spLocks noChangeArrowheads="1"/>
          </p:cNvSpPr>
          <p:nvPr/>
        </p:nvSpPr>
        <p:spPr bwMode="auto">
          <a:xfrm>
            <a:off x="6443663" y="1846263"/>
            <a:ext cx="1444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3" name="Rectangle 75"/>
          <p:cNvSpPr>
            <a:spLocks noChangeArrowheads="1"/>
          </p:cNvSpPr>
          <p:nvPr/>
        </p:nvSpPr>
        <p:spPr bwMode="auto">
          <a:xfrm>
            <a:off x="971550" y="4581525"/>
            <a:ext cx="7632700" cy="10080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34" name="Group 16"/>
          <p:cNvGrpSpPr>
            <a:grpSpLocks/>
          </p:cNvGrpSpPr>
          <p:nvPr/>
        </p:nvGrpSpPr>
        <p:grpSpPr bwMode="auto">
          <a:xfrm>
            <a:off x="1908175" y="1414463"/>
            <a:ext cx="1655763" cy="3744912"/>
            <a:chOff x="748" y="844"/>
            <a:chExt cx="1043" cy="2359"/>
          </a:xfrm>
        </p:grpSpPr>
        <p:sp>
          <p:nvSpPr>
            <p:cNvPr id="48180" name="AutoShape 4"/>
            <p:cNvSpPr>
              <a:spLocks noChangeArrowheads="1"/>
            </p:cNvSpPr>
            <p:nvPr/>
          </p:nvSpPr>
          <p:spPr bwMode="auto">
            <a:xfrm>
              <a:off x="1020" y="981"/>
              <a:ext cx="499" cy="499"/>
            </a:xfrm>
            <a:prstGeom prst="smileyFace">
              <a:avLst>
                <a:gd name="adj" fmla="val 4653"/>
              </a:avLst>
            </a:prstGeom>
            <a:solidFill>
              <a:srgbClr val="F8F8F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1" name="Oval 5"/>
            <p:cNvSpPr>
              <a:spLocks noChangeArrowheads="1"/>
            </p:cNvSpPr>
            <p:nvPr/>
          </p:nvSpPr>
          <p:spPr bwMode="auto">
            <a:xfrm>
              <a:off x="1041" y="1480"/>
              <a:ext cx="454" cy="1134"/>
            </a:xfrm>
            <a:prstGeom prst="ellipse">
              <a:avLst/>
            </a:prstGeom>
            <a:solidFill>
              <a:srgbClr val="F8F8F8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2" name="Line 7"/>
            <p:cNvSpPr>
              <a:spLocks noChangeShapeType="1"/>
            </p:cNvSpPr>
            <p:nvPr/>
          </p:nvSpPr>
          <p:spPr bwMode="auto">
            <a:xfrm flipH="1">
              <a:off x="1020" y="2568"/>
              <a:ext cx="182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3" name="Line 8"/>
            <p:cNvSpPr>
              <a:spLocks noChangeShapeType="1"/>
            </p:cNvSpPr>
            <p:nvPr/>
          </p:nvSpPr>
          <p:spPr bwMode="auto">
            <a:xfrm>
              <a:off x="1338" y="2568"/>
              <a:ext cx="136" cy="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4" name="Line 9"/>
            <p:cNvSpPr>
              <a:spLocks noChangeShapeType="1"/>
            </p:cNvSpPr>
            <p:nvPr/>
          </p:nvSpPr>
          <p:spPr bwMode="auto">
            <a:xfrm flipH="1">
              <a:off x="884" y="320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5" name="Line 10"/>
            <p:cNvSpPr>
              <a:spLocks noChangeShapeType="1"/>
            </p:cNvSpPr>
            <p:nvPr/>
          </p:nvSpPr>
          <p:spPr bwMode="auto">
            <a:xfrm>
              <a:off x="1474" y="320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6" name="Line 11"/>
            <p:cNvSpPr>
              <a:spLocks noChangeShapeType="1"/>
            </p:cNvSpPr>
            <p:nvPr/>
          </p:nvSpPr>
          <p:spPr bwMode="auto">
            <a:xfrm flipH="1">
              <a:off x="748" y="1570"/>
              <a:ext cx="408" cy="4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7" name="Line 12"/>
            <p:cNvSpPr>
              <a:spLocks noChangeShapeType="1"/>
            </p:cNvSpPr>
            <p:nvPr/>
          </p:nvSpPr>
          <p:spPr bwMode="auto">
            <a:xfrm>
              <a:off x="1383" y="1570"/>
              <a:ext cx="408" cy="4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188" name="Rectangle 13"/>
            <p:cNvSpPr>
              <a:spLocks noChangeArrowheads="1"/>
            </p:cNvSpPr>
            <p:nvPr/>
          </p:nvSpPr>
          <p:spPr bwMode="auto">
            <a:xfrm>
              <a:off x="1111" y="844"/>
              <a:ext cx="318" cy="182"/>
            </a:xfrm>
            <a:prstGeom prst="rect">
              <a:avLst/>
            </a:prstGeom>
            <a:solidFill>
              <a:srgbClr val="F8F8F8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89" name="Line 14"/>
            <p:cNvSpPr>
              <a:spLocks noChangeShapeType="1"/>
            </p:cNvSpPr>
            <p:nvPr/>
          </p:nvSpPr>
          <p:spPr bwMode="auto">
            <a:xfrm>
              <a:off x="975" y="1026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5" name="Oval 19"/>
          <p:cNvSpPr>
            <a:spLocks noChangeArrowheads="1"/>
          </p:cNvSpPr>
          <p:nvPr/>
        </p:nvSpPr>
        <p:spPr bwMode="auto">
          <a:xfrm>
            <a:off x="6261100" y="2424113"/>
            <a:ext cx="720725" cy="18002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Line 20"/>
          <p:cNvSpPr>
            <a:spLocks noChangeShapeType="1"/>
          </p:cNvSpPr>
          <p:nvPr/>
        </p:nvSpPr>
        <p:spPr bwMode="auto">
          <a:xfrm flipH="1">
            <a:off x="6227763" y="4151313"/>
            <a:ext cx="288925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7" name="Line 21"/>
          <p:cNvSpPr>
            <a:spLocks noChangeShapeType="1"/>
          </p:cNvSpPr>
          <p:nvPr/>
        </p:nvSpPr>
        <p:spPr bwMode="auto">
          <a:xfrm>
            <a:off x="6732588" y="4151313"/>
            <a:ext cx="21590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8" name="Line 22"/>
          <p:cNvSpPr>
            <a:spLocks noChangeShapeType="1"/>
          </p:cNvSpPr>
          <p:nvPr/>
        </p:nvSpPr>
        <p:spPr bwMode="auto">
          <a:xfrm flipH="1">
            <a:off x="6011863" y="5159375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9" name="Line 23"/>
          <p:cNvSpPr>
            <a:spLocks noChangeShapeType="1"/>
          </p:cNvSpPr>
          <p:nvPr/>
        </p:nvSpPr>
        <p:spPr bwMode="auto">
          <a:xfrm>
            <a:off x="6948488" y="5159375"/>
            <a:ext cx="21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0" name="Line 24"/>
          <p:cNvSpPr>
            <a:spLocks noChangeShapeType="1"/>
          </p:cNvSpPr>
          <p:nvPr/>
        </p:nvSpPr>
        <p:spPr bwMode="auto">
          <a:xfrm flipH="1">
            <a:off x="5795963" y="256698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1" name="Line 25"/>
          <p:cNvSpPr>
            <a:spLocks noChangeShapeType="1"/>
          </p:cNvSpPr>
          <p:nvPr/>
        </p:nvSpPr>
        <p:spPr bwMode="auto">
          <a:xfrm>
            <a:off x="6804025" y="2566988"/>
            <a:ext cx="647700" cy="649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Oval 34"/>
          <p:cNvSpPr>
            <a:spLocks noChangeArrowheads="1"/>
          </p:cNvSpPr>
          <p:nvPr/>
        </p:nvSpPr>
        <p:spPr bwMode="auto">
          <a:xfrm>
            <a:off x="6445250" y="2019300"/>
            <a:ext cx="3603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43" name="Oval 28"/>
          <p:cNvSpPr>
            <a:spLocks noChangeArrowheads="1"/>
          </p:cNvSpPr>
          <p:nvPr/>
        </p:nvSpPr>
        <p:spPr bwMode="auto">
          <a:xfrm>
            <a:off x="6227763" y="1701800"/>
            <a:ext cx="792162" cy="7207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44" name="Group 80"/>
          <p:cNvGrpSpPr>
            <a:grpSpLocks/>
          </p:cNvGrpSpPr>
          <p:nvPr/>
        </p:nvGrpSpPr>
        <p:grpSpPr bwMode="auto">
          <a:xfrm>
            <a:off x="6637338" y="1865313"/>
            <a:ext cx="215900" cy="142875"/>
            <a:chOff x="3107" y="328"/>
            <a:chExt cx="136" cy="90"/>
          </a:xfrm>
        </p:grpSpPr>
        <p:sp>
          <p:nvSpPr>
            <p:cNvPr id="48178" name="Oval 77"/>
            <p:cNvSpPr>
              <a:spLocks noChangeArrowheads="1"/>
            </p:cNvSpPr>
            <p:nvPr/>
          </p:nvSpPr>
          <p:spPr bwMode="auto">
            <a:xfrm>
              <a:off x="3107" y="328"/>
              <a:ext cx="136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9" name="Oval 29"/>
            <p:cNvSpPr>
              <a:spLocks noChangeArrowheads="1"/>
            </p:cNvSpPr>
            <p:nvPr/>
          </p:nvSpPr>
          <p:spPr bwMode="auto">
            <a:xfrm>
              <a:off x="3152" y="346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8145" name="Oval 31"/>
          <p:cNvSpPr>
            <a:spLocks noChangeArrowheads="1"/>
          </p:cNvSpPr>
          <p:nvPr/>
        </p:nvSpPr>
        <p:spPr bwMode="auto">
          <a:xfrm>
            <a:off x="6443663" y="2133600"/>
            <a:ext cx="360362" cy="2174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8146" name="Group 62"/>
          <p:cNvGrpSpPr>
            <a:grpSpLocks/>
          </p:cNvGrpSpPr>
          <p:nvPr/>
        </p:nvGrpSpPr>
        <p:grpSpPr bwMode="auto">
          <a:xfrm>
            <a:off x="4356100" y="4006850"/>
            <a:ext cx="1079500" cy="935038"/>
            <a:chOff x="2744" y="2478"/>
            <a:chExt cx="680" cy="589"/>
          </a:xfrm>
        </p:grpSpPr>
        <p:sp>
          <p:nvSpPr>
            <p:cNvPr id="48176" name="Oval 37" descr="Сферы"/>
            <p:cNvSpPr>
              <a:spLocks noChangeArrowheads="1"/>
            </p:cNvSpPr>
            <p:nvPr/>
          </p:nvSpPr>
          <p:spPr bwMode="auto">
            <a:xfrm>
              <a:off x="2744" y="2478"/>
              <a:ext cx="680" cy="589"/>
            </a:xfrm>
            <a:prstGeom prst="ellipse">
              <a:avLst/>
            </a:prstGeom>
            <a:pattFill prst="sphere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77" name="Text Box 38"/>
            <p:cNvSpPr txBox="1">
              <a:spLocks noChangeArrowheads="1"/>
            </p:cNvSpPr>
            <p:nvPr/>
          </p:nvSpPr>
          <p:spPr bwMode="auto">
            <a:xfrm>
              <a:off x="2925" y="2659"/>
              <a:ext cx="363" cy="21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 sz="1600" b="0">
                  <a:latin typeface="Arial" pitchFamily="34" charset="0"/>
                </a:rPr>
                <a:t>РР</a:t>
              </a:r>
              <a:endParaRPr lang="ru-RU" sz="1600" b="0">
                <a:latin typeface="Arial" pitchFamily="34" charset="0"/>
              </a:endParaRPr>
            </a:p>
          </p:txBody>
        </p:sp>
      </p:grpSp>
      <p:sp>
        <p:nvSpPr>
          <p:cNvPr id="48147" name="Line 39"/>
          <p:cNvSpPr>
            <a:spLocks noChangeShapeType="1"/>
          </p:cNvSpPr>
          <p:nvPr/>
        </p:nvSpPr>
        <p:spPr bwMode="auto">
          <a:xfrm>
            <a:off x="971550" y="5302250"/>
            <a:ext cx="7561263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8" name="Line 40"/>
          <p:cNvSpPr>
            <a:spLocks noChangeShapeType="1"/>
          </p:cNvSpPr>
          <p:nvPr/>
        </p:nvSpPr>
        <p:spPr bwMode="auto">
          <a:xfrm flipH="1" flipV="1">
            <a:off x="3779838" y="3933825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9" name="Line 42"/>
          <p:cNvSpPr>
            <a:spLocks noChangeShapeType="1"/>
          </p:cNvSpPr>
          <p:nvPr/>
        </p:nvSpPr>
        <p:spPr bwMode="auto">
          <a:xfrm flipH="1" flipV="1">
            <a:off x="1476375" y="2062163"/>
            <a:ext cx="31670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0" name="Text Box 43"/>
          <p:cNvSpPr txBox="1">
            <a:spLocks noChangeArrowheads="1"/>
          </p:cNvSpPr>
          <p:nvPr/>
        </p:nvSpPr>
        <p:spPr bwMode="auto">
          <a:xfrm>
            <a:off x="3419475" y="4078288"/>
            <a:ext cx="431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2400" b="0">
                <a:cs typeface="Arial" pitchFamily="34" charset="0"/>
              </a:rPr>
              <a:t>α</a:t>
            </a:r>
          </a:p>
        </p:txBody>
      </p:sp>
      <p:sp>
        <p:nvSpPr>
          <p:cNvPr id="48151" name="Text Box 45"/>
          <p:cNvSpPr txBox="1">
            <a:spLocks noChangeArrowheads="1"/>
          </p:cNvSpPr>
          <p:nvPr/>
        </p:nvSpPr>
        <p:spPr bwMode="auto">
          <a:xfrm>
            <a:off x="4067175" y="2925763"/>
            <a:ext cx="5032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2400" b="0"/>
              <a:t>β</a:t>
            </a:r>
            <a:endParaRPr lang="ru-RU" sz="2400" b="0"/>
          </a:p>
        </p:txBody>
      </p:sp>
      <p:sp>
        <p:nvSpPr>
          <p:cNvPr id="48152" name="Text Box 47"/>
          <p:cNvSpPr txBox="1">
            <a:spLocks noChangeArrowheads="1"/>
          </p:cNvSpPr>
          <p:nvPr/>
        </p:nvSpPr>
        <p:spPr bwMode="auto">
          <a:xfrm>
            <a:off x="1476375" y="2493963"/>
            <a:ext cx="3587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2400" b="0"/>
              <a:t>γ</a:t>
            </a:r>
            <a:endParaRPr lang="ru-RU" sz="2400" b="0"/>
          </a:p>
        </p:txBody>
      </p:sp>
      <p:sp>
        <p:nvSpPr>
          <p:cNvPr id="48153" name="Line 48"/>
          <p:cNvSpPr>
            <a:spLocks noChangeShapeType="1"/>
          </p:cNvSpPr>
          <p:nvPr/>
        </p:nvSpPr>
        <p:spPr bwMode="auto">
          <a:xfrm flipV="1">
            <a:off x="3419475" y="3286125"/>
            <a:ext cx="5762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4" name="Oval 49"/>
          <p:cNvSpPr>
            <a:spLocks noChangeArrowheads="1"/>
          </p:cNvSpPr>
          <p:nvPr/>
        </p:nvSpPr>
        <p:spPr bwMode="auto">
          <a:xfrm>
            <a:off x="2868613" y="3141663"/>
            <a:ext cx="215900" cy="3587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55" name="Line 41"/>
          <p:cNvSpPr>
            <a:spLocks noChangeShapeType="1"/>
          </p:cNvSpPr>
          <p:nvPr/>
        </p:nvSpPr>
        <p:spPr bwMode="auto">
          <a:xfrm flipH="1" flipV="1">
            <a:off x="2987675" y="3286125"/>
            <a:ext cx="15128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6" name="Rectangle 50" descr="Широкий диагональный 1"/>
          <p:cNvSpPr>
            <a:spLocks noChangeArrowheads="1"/>
          </p:cNvSpPr>
          <p:nvPr/>
        </p:nvSpPr>
        <p:spPr bwMode="auto">
          <a:xfrm rot="1988820">
            <a:off x="3276600" y="2997200"/>
            <a:ext cx="358775" cy="1296988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8157" name="AutoShape 57"/>
          <p:cNvCxnSpPr>
            <a:cxnSpLocks noChangeShapeType="1"/>
            <a:stCxn id="48176" idx="0"/>
            <a:endCxn id="48145" idx="2"/>
          </p:cNvCxnSpPr>
          <p:nvPr/>
        </p:nvCxnSpPr>
        <p:spPr bwMode="auto">
          <a:xfrm rot="-5400000">
            <a:off x="4787901" y="2351087"/>
            <a:ext cx="1763712" cy="1547813"/>
          </a:xfrm>
          <a:prstGeom prst="curvedConnector2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58" name="Rectangle 58"/>
          <p:cNvSpPr>
            <a:spLocks noChangeArrowheads="1"/>
          </p:cNvSpPr>
          <p:nvPr/>
        </p:nvSpPr>
        <p:spPr bwMode="auto">
          <a:xfrm>
            <a:off x="6588125" y="2133600"/>
            <a:ext cx="71438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59" name="Rectangle 59"/>
          <p:cNvSpPr>
            <a:spLocks noChangeArrowheads="1"/>
          </p:cNvSpPr>
          <p:nvPr/>
        </p:nvSpPr>
        <p:spPr bwMode="auto">
          <a:xfrm>
            <a:off x="6659563" y="2278063"/>
            <a:ext cx="71437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60" name="Rectangle 60"/>
          <p:cNvSpPr>
            <a:spLocks noChangeArrowheads="1"/>
          </p:cNvSpPr>
          <p:nvPr/>
        </p:nvSpPr>
        <p:spPr bwMode="auto">
          <a:xfrm>
            <a:off x="6516688" y="2278063"/>
            <a:ext cx="73025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61" name="Oval 64" descr="Сферы"/>
          <p:cNvSpPr>
            <a:spLocks noChangeArrowheads="1"/>
          </p:cNvSpPr>
          <p:nvPr/>
        </p:nvSpPr>
        <p:spPr bwMode="auto">
          <a:xfrm>
            <a:off x="6372225" y="2925763"/>
            <a:ext cx="431800" cy="503237"/>
          </a:xfrm>
          <a:prstGeom prst="ellipse">
            <a:avLst/>
          </a:prstGeom>
          <a:pattFill prst="sphere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62" name="Line 66"/>
          <p:cNvSpPr>
            <a:spLocks noChangeShapeType="1"/>
          </p:cNvSpPr>
          <p:nvPr/>
        </p:nvSpPr>
        <p:spPr bwMode="auto">
          <a:xfrm flipH="1" flipV="1">
            <a:off x="6443663" y="2781300"/>
            <a:ext cx="1444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63" name="Text Box 67"/>
          <p:cNvSpPr txBox="1">
            <a:spLocks noChangeArrowheads="1"/>
          </p:cNvSpPr>
          <p:nvPr/>
        </p:nvSpPr>
        <p:spPr bwMode="auto">
          <a:xfrm>
            <a:off x="5292725" y="3429000"/>
            <a:ext cx="3603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1600">
                <a:latin typeface="Arial" pitchFamily="34" charset="0"/>
                <a:cs typeface="Arial" pitchFamily="34" charset="0"/>
              </a:rPr>
              <a:t>α</a:t>
            </a:r>
          </a:p>
        </p:txBody>
      </p:sp>
      <p:sp>
        <p:nvSpPr>
          <p:cNvPr id="48164" name="Line 68"/>
          <p:cNvSpPr>
            <a:spLocks noChangeShapeType="1"/>
          </p:cNvSpPr>
          <p:nvPr/>
        </p:nvSpPr>
        <p:spPr bwMode="auto">
          <a:xfrm>
            <a:off x="6516688" y="3357563"/>
            <a:ext cx="21590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65" name="Text Box 69"/>
          <p:cNvSpPr txBox="1">
            <a:spLocks noChangeArrowheads="1"/>
          </p:cNvSpPr>
          <p:nvPr/>
        </p:nvSpPr>
        <p:spPr bwMode="auto">
          <a:xfrm>
            <a:off x="5651500" y="3716338"/>
            <a:ext cx="358775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1600" b="0">
                <a:latin typeface="Arial" pitchFamily="34" charset="0"/>
                <a:cs typeface="Arial" pitchFamily="34" charset="0"/>
              </a:rPr>
              <a:t>β</a:t>
            </a:r>
          </a:p>
        </p:txBody>
      </p:sp>
      <p:sp>
        <p:nvSpPr>
          <p:cNvPr id="48166" name="Line 70"/>
          <p:cNvSpPr>
            <a:spLocks noChangeShapeType="1"/>
          </p:cNvSpPr>
          <p:nvPr/>
        </p:nvSpPr>
        <p:spPr bwMode="auto">
          <a:xfrm flipV="1">
            <a:off x="6732588" y="1989138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67" name="Text Box 71"/>
          <p:cNvSpPr txBox="1">
            <a:spLocks noChangeArrowheads="1"/>
          </p:cNvSpPr>
          <p:nvPr/>
        </p:nvSpPr>
        <p:spPr bwMode="auto">
          <a:xfrm>
            <a:off x="7596188" y="3284538"/>
            <a:ext cx="4318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l-GR" sz="1600" b="0">
                <a:latin typeface="Arial" pitchFamily="34" charset="0"/>
                <a:cs typeface="Arial" pitchFamily="34" charset="0"/>
              </a:rPr>
              <a:t>γ</a:t>
            </a:r>
          </a:p>
        </p:txBody>
      </p:sp>
      <p:sp>
        <p:nvSpPr>
          <p:cNvPr id="48168" name="Line 72"/>
          <p:cNvSpPr>
            <a:spLocks noChangeShapeType="1"/>
          </p:cNvSpPr>
          <p:nvPr/>
        </p:nvSpPr>
        <p:spPr bwMode="auto">
          <a:xfrm flipV="1">
            <a:off x="5219700" y="35020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69" name="Line 73"/>
          <p:cNvSpPr>
            <a:spLocks noChangeShapeType="1"/>
          </p:cNvSpPr>
          <p:nvPr/>
        </p:nvSpPr>
        <p:spPr bwMode="auto">
          <a:xfrm flipV="1">
            <a:off x="5364163" y="3717925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70" name="Line 74"/>
          <p:cNvSpPr>
            <a:spLocks noChangeShapeType="1"/>
          </p:cNvSpPr>
          <p:nvPr/>
        </p:nvSpPr>
        <p:spPr bwMode="auto">
          <a:xfrm flipV="1">
            <a:off x="5435600" y="2997200"/>
            <a:ext cx="28082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71" name="Oval 78"/>
          <p:cNvSpPr>
            <a:spLocks noChangeArrowheads="1"/>
          </p:cNvSpPr>
          <p:nvPr/>
        </p:nvSpPr>
        <p:spPr bwMode="auto">
          <a:xfrm>
            <a:off x="6396038" y="1862138"/>
            <a:ext cx="215900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2" name="Oval 79"/>
          <p:cNvSpPr>
            <a:spLocks noChangeArrowheads="1"/>
          </p:cNvSpPr>
          <p:nvPr/>
        </p:nvSpPr>
        <p:spPr bwMode="auto">
          <a:xfrm>
            <a:off x="6467475" y="1890713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3" name="Rectangle 26"/>
          <p:cNvSpPr>
            <a:spLocks noChangeArrowheads="1"/>
          </p:cNvSpPr>
          <p:nvPr/>
        </p:nvSpPr>
        <p:spPr bwMode="auto">
          <a:xfrm>
            <a:off x="6372225" y="1484313"/>
            <a:ext cx="504825" cy="28892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74" name="Line 27"/>
          <p:cNvSpPr>
            <a:spLocks noChangeShapeType="1"/>
          </p:cNvSpPr>
          <p:nvPr/>
        </p:nvSpPr>
        <p:spPr bwMode="auto">
          <a:xfrm>
            <a:off x="6156325" y="1773238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75" name="Oval 93"/>
          <p:cNvSpPr>
            <a:spLocks noChangeArrowheads="1"/>
          </p:cNvSpPr>
          <p:nvPr/>
        </p:nvSpPr>
        <p:spPr bwMode="auto">
          <a:xfrm>
            <a:off x="6300788" y="3429000"/>
            <a:ext cx="215900" cy="3587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40763" cy="2665413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400" b="1" smtClean="0"/>
          </a:p>
          <a:p>
            <a:pPr algn="l" eaLnBrk="1" hangingPunct="1">
              <a:lnSpc>
                <a:spcPct val="80000"/>
              </a:lnSpc>
            </a:pPr>
            <a:endParaRPr lang="uk-UA" sz="2400" b="1" smtClean="0"/>
          </a:p>
          <a:p>
            <a:pPr eaLnBrk="1" hangingPunct="1">
              <a:lnSpc>
                <a:spcPct val="80000"/>
              </a:lnSpc>
            </a:pPr>
            <a:r>
              <a:rPr lang="uk-UA" smtClean="0"/>
              <a:t>Надзвичайні ситуації природного та 	      техногенного характеру.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258888" y="2835275"/>
            <a:ext cx="6842125" cy="11874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tabLst>
                <a:tab pos="342900" algn="l"/>
                <a:tab pos="457200" algn="l"/>
                <a:tab pos="685800" algn="l"/>
              </a:tabLst>
            </a:pPr>
            <a:r>
              <a:rPr lang="uk-UA" sz="2400"/>
              <a:t>Лекція 1.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tabLst>
                <a:tab pos="342900" algn="l"/>
                <a:tab pos="457200" algn="l"/>
                <a:tab pos="685800" algn="l"/>
              </a:tabLst>
            </a:pPr>
            <a:r>
              <a:rPr lang="uk-UA" sz="2400" b="0"/>
              <a:t>Безпека життєдіяльності </a:t>
            </a:r>
            <a:r>
              <a:rPr lang="uk-UA" sz="2400" b="0">
                <a:cs typeface="Times New Roman" pitchFamily="18" charset="0"/>
              </a:rPr>
              <a:t>–</a:t>
            </a:r>
            <a:r>
              <a:rPr lang="uk-UA" sz="2400" b="0"/>
              <a:t> галузь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tabLst>
                <a:tab pos="342900" algn="l"/>
                <a:tab pos="457200" algn="l"/>
                <a:tab pos="685800" algn="l"/>
              </a:tabLst>
            </a:pPr>
            <a:r>
              <a:rPr lang="uk-UA" sz="2400" b="0"/>
              <a:t> науково-практичної діяльності.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7375"/>
          </a:xfrm>
          <a:solidFill>
            <a:srgbClr val="99FFCC"/>
          </a:solidFill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chemeClr val="tx1"/>
                </a:solidFill>
              </a:rPr>
              <a:t>Причини виникнення надзвичайних ситуацій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16013" y="1700213"/>
            <a:ext cx="3024187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Природні явища: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859338" y="1700213"/>
            <a:ext cx="3024187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Діяльність людини: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95288" y="2708275"/>
            <a:ext cx="3960812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Стихійні лиха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5288" y="3394075"/>
            <a:ext cx="3960812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Катаклізми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95288" y="4076700"/>
            <a:ext cx="3960812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Явища макросвіту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95288" y="4941888"/>
            <a:ext cx="3960812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Явища мікросвіту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643438" y="2708275"/>
            <a:ext cx="3960812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Аварії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643438" y="3429000"/>
            <a:ext cx="3960812" cy="8318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Катастрофи техногенного походження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643438" y="4508500"/>
            <a:ext cx="3960812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Війни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643438" y="5157788"/>
            <a:ext cx="3960812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 b="0"/>
              <a:t>Революції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643438" y="5876925"/>
            <a:ext cx="3960812" cy="4667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/>
              <a:t>…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95288" y="5805488"/>
            <a:ext cx="3960812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2400"/>
              <a:t>…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-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51203" name="Group 29"/>
          <p:cNvGrpSpPr>
            <a:grpSpLocks/>
          </p:cNvGrpSpPr>
          <p:nvPr/>
        </p:nvGrpSpPr>
        <p:grpSpPr bwMode="auto">
          <a:xfrm>
            <a:off x="1543050" y="776288"/>
            <a:ext cx="5934075" cy="4465637"/>
            <a:chOff x="972" y="489"/>
            <a:chExt cx="3738" cy="2813"/>
          </a:xfrm>
        </p:grpSpPr>
        <p:sp>
          <p:nvSpPr>
            <p:cNvPr id="51205" name="Rectangle 4"/>
            <p:cNvSpPr>
              <a:spLocks noChangeArrowheads="1"/>
            </p:cNvSpPr>
            <p:nvPr/>
          </p:nvSpPr>
          <p:spPr bwMode="auto">
            <a:xfrm>
              <a:off x="2044" y="2002"/>
              <a:ext cx="1638" cy="299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>
                  <a:cs typeface="Times New Roman" pitchFamily="18" charset="0"/>
                </a:rPr>
                <a:t>Специфічні</a:t>
              </a:r>
              <a:endParaRPr lang="uk-UA" sz="2400" b="0"/>
            </a:p>
          </p:txBody>
        </p:sp>
        <p:sp>
          <p:nvSpPr>
            <p:cNvPr id="51206" name="Rectangle 5"/>
            <p:cNvSpPr>
              <a:spLocks noChangeArrowheads="1"/>
            </p:cNvSpPr>
            <p:nvPr/>
          </p:nvSpPr>
          <p:spPr bwMode="auto">
            <a:xfrm>
              <a:off x="1008" y="2704"/>
              <a:ext cx="780" cy="59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Епідемії</a:t>
              </a:r>
              <a:endParaRPr lang="uk-UA" sz="2400" b="0"/>
            </a:p>
          </p:txBody>
        </p:sp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1944" y="2704"/>
              <a:ext cx="780" cy="59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Війни</a:t>
              </a:r>
              <a:endParaRPr lang="uk-UA" sz="2400" b="0"/>
            </a:p>
          </p:txBody>
        </p:sp>
        <p:sp>
          <p:nvSpPr>
            <p:cNvPr id="51208" name="Rectangle 7"/>
            <p:cNvSpPr>
              <a:spLocks noChangeArrowheads="1"/>
            </p:cNvSpPr>
            <p:nvPr/>
          </p:nvSpPr>
          <p:spPr bwMode="auto">
            <a:xfrm>
              <a:off x="2880" y="2704"/>
              <a:ext cx="858" cy="59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Голодомор</a:t>
              </a:r>
              <a:endParaRPr lang="uk-UA" sz="2400" b="0"/>
            </a:p>
          </p:txBody>
        </p:sp>
        <p:sp>
          <p:nvSpPr>
            <p:cNvPr id="51209" name="Rectangle 8"/>
            <p:cNvSpPr>
              <a:spLocks noChangeArrowheads="1"/>
            </p:cNvSpPr>
            <p:nvPr/>
          </p:nvSpPr>
          <p:spPr bwMode="auto">
            <a:xfrm>
              <a:off x="3893" y="2704"/>
              <a:ext cx="780" cy="598"/>
            </a:xfrm>
            <a:prstGeom prst="rect">
              <a:avLst/>
            </a:prstGeom>
            <a:solidFill>
              <a:srgbClr val="66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Збройні конфлікти</a:t>
              </a:r>
              <a:endParaRPr lang="uk-UA" sz="2400" b="0"/>
            </a:p>
          </p:txBody>
        </p:sp>
        <p:sp>
          <p:nvSpPr>
            <p:cNvPr id="51210" name="Line 9"/>
            <p:cNvSpPr>
              <a:spLocks noChangeShapeType="1"/>
            </p:cNvSpPr>
            <p:nvPr/>
          </p:nvSpPr>
          <p:spPr bwMode="auto">
            <a:xfrm>
              <a:off x="2802" y="2305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1" name="Line 10"/>
            <p:cNvSpPr>
              <a:spLocks noChangeShapeType="1"/>
            </p:cNvSpPr>
            <p:nvPr/>
          </p:nvSpPr>
          <p:spPr bwMode="auto">
            <a:xfrm>
              <a:off x="2802" y="2504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2" name="Line 11"/>
            <p:cNvSpPr>
              <a:spLocks noChangeShapeType="1"/>
            </p:cNvSpPr>
            <p:nvPr/>
          </p:nvSpPr>
          <p:spPr bwMode="auto">
            <a:xfrm flipH="1">
              <a:off x="1398" y="2504"/>
              <a:ext cx="14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3" name="Line 12"/>
            <p:cNvSpPr>
              <a:spLocks noChangeShapeType="1"/>
            </p:cNvSpPr>
            <p:nvPr/>
          </p:nvSpPr>
          <p:spPr bwMode="auto">
            <a:xfrm>
              <a:off x="1398" y="2504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4" name="Line 13"/>
            <p:cNvSpPr>
              <a:spLocks noChangeShapeType="1"/>
            </p:cNvSpPr>
            <p:nvPr/>
          </p:nvSpPr>
          <p:spPr bwMode="auto">
            <a:xfrm>
              <a:off x="4283" y="2504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5" name="Line 14"/>
            <p:cNvSpPr>
              <a:spLocks noChangeShapeType="1"/>
            </p:cNvSpPr>
            <p:nvPr/>
          </p:nvSpPr>
          <p:spPr bwMode="auto">
            <a:xfrm>
              <a:off x="2334" y="2504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6" name="Line 15"/>
            <p:cNvSpPr>
              <a:spLocks noChangeShapeType="1"/>
            </p:cNvSpPr>
            <p:nvPr/>
          </p:nvSpPr>
          <p:spPr bwMode="auto">
            <a:xfrm>
              <a:off x="3348" y="2504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Rectangle 16"/>
            <p:cNvSpPr>
              <a:spLocks noChangeArrowheads="1"/>
            </p:cNvSpPr>
            <p:nvPr/>
          </p:nvSpPr>
          <p:spPr bwMode="auto">
            <a:xfrm>
              <a:off x="1742" y="489"/>
              <a:ext cx="2107" cy="26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>
                  <a:cs typeface="Times New Roman" pitchFamily="18" charset="0"/>
                </a:rPr>
                <a:t>Телуричні та тектонічні</a:t>
              </a:r>
              <a:endParaRPr lang="uk-UA" sz="2400" b="0"/>
            </a:p>
          </p:txBody>
        </p:sp>
        <p:sp>
          <p:nvSpPr>
            <p:cNvPr id="51218" name="Rectangle 17"/>
            <p:cNvSpPr>
              <a:spLocks noChangeArrowheads="1"/>
            </p:cNvSpPr>
            <p:nvPr/>
          </p:nvSpPr>
          <p:spPr bwMode="auto">
            <a:xfrm>
              <a:off x="972" y="1120"/>
              <a:ext cx="795" cy="531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Пожежі</a:t>
              </a:r>
              <a:endParaRPr lang="uk-UA" sz="2400" b="0"/>
            </a:p>
          </p:txBody>
        </p:sp>
        <p:sp>
          <p:nvSpPr>
            <p:cNvPr id="51219" name="Rectangle 18"/>
            <p:cNvSpPr>
              <a:spLocks noChangeArrowheads="1"/>
            </p:cNvSpPr>
            <p:nvPr/>
          </p:nvSpPr>
          <p:spPr bwMode="auto">
            <a:xfrm>
              <a:off x="1942" y="1117"/>
              <a:ext cx="796" cy="5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Виверження</a:t>
              </a:r>
              <a:endParaRPr lang="en-US" sz="900" b="0"/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вулканів</a:t>
              </a:r>
              <a:endParaRPr lang="uk-UA" sz="2400" b="0"/>
            </a:p>
          </p:txBody>
        </p:sp>
        <p:sp>
          <p:nvSpPr>
            <p:cNvPr id="51220" name="Rectangle 19"/>
            <p:cNvSpPr>
              <a:spLocks noChangeArrowheads="1"/>
            </p:cNvSpPr>
            <p:nvPr/>
          </p:nvSpPr>
          <p:spPr bwMode="auto">
            <a:xfrm>
              <a:off x="2880" y="1117"/>
              <a:ext cx="875" cy="5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Землетруси</a:t>
              </a:r>
              <a:endParaRPr lang="uk-UA" sz="2400" b="0"/>
            </a:p>
          </p:txBody>
        </p:sp>
        <p:sp>
          <p:nvSpPr>
            <p:cNvPr id="51221" name="Rectangle 20"/>
            <p:cNvSpPr>
              <a:spLocks noChangeArrowheads="1"/>
            </p:cNvSpPr>
            <p:nvPr/>
          </p:nvSpPr>
          <p:spPr bwMode="auto">
            <a:xfrm>
              <a:off x="3914" y="1117"/>
              <a:ext cx="796" cy="5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Цунамі</a:t>
              </a:r>
              <a:endParaRPr lang="uk-UA" sz="2400" b="0"/>
            </a:p>
          </p:txBody>
        </p:sp>
        <p:sp>
          <p:nvSpPr>
            <p:cNvPr id="51222" name="Line 21"/>
            <p:cNvSpPr>
              <a:spLocks noChangeShapeType="1"/>
            </p:cNvSpPr>
            <p:nvPr/>
          </p:nvSpPr>
          <p:spPr bwMode="auto">
            <a:xfrm>
              <a:off x="2800" y="763"/>
              <a:ext cx="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Line 22"/>
            <p:cNvSpPr>
              <a:spLocks noChangeShapeType="1"/>
            </p:cNvSpPr>
            <p:nvPr/>
          </p:nvSpPr>
          <p:spPr bwMode="auto">
            <a:xfrm>
              <a:off x="2800" y="940"/>
              <a:ext cx="15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Line 23"/>
            <p:cNvSpPr>
              <a:spLocks noChangeShapeType="1"/>
            </p:cNvSpPr>
            <p:nvPr/>
          </p:nvSpPr>
          <p:spPr bwMode="auto">
            <a:xfrm flipH="1">
              <a:off x="1368" y="940"/>
              <a:ext cx="1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5" name="Line 24"/>
            <p:cNvSpPr>
              <a:spLocks noChangeShapeType="1"/>
            </p:cNvSpPr>
            <p:nvPr/>
          </p:nvSpPr>
          <p:spPr bwMode="auto">
            <a:xfrm>
              <a:off x="1368" y="940"/>
              <a:ext cx="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6" name="Line 25"/>
            <p:cNvSpPr>
              <a:spLocks noChangeShapeType="1"/>
            </p:cNvSpPr>
            <p:nvPr/>
          </p:nvSpPr>
          <p:spPr bwMode="auto">
            <a:xfrm>
              <a:off x="4312" y="940"/>
              <a:ext cx="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7" name="Line 26"/>
            <p:cNvSpPr>
              <a:spLocks noChangeShapeType="1"/>
            </p:cNvSpPr>
            <p:nvPr/>
          </p:nvSpPr>
          <p:spPr bwMode="auto">
            <a:xfrm>
              <a:off x="2323" y="940"/>
              <a:ext cx="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228" name="Line 27"/>
            <p:cNvSpPr>
              <a:spLocks noChangeShapeType="1"/>
            </p:cNvSpPr>
            <p:nvPr/>
          </p:nvSpPr>
          <p:spPr bwMode="auto">
            <a:xfrm>
              <a:off x="3357" y="940"/>
              <a:ext cx="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4" name="Rectangle 28"/>
          <p:cNvSpPr>
            <a:spLocks noChangeArrowheads="1"/>
          </p:cNvSpPr>
          <p:nvPr/>
        </p:nvSpPr>
        <p:spPr bwMode="auto">
          <a:xfrm>
            <a:off x="0" y="-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2400" b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763713" y="1052513"/>
            <a:ext cx="5818187" cy="4457700"/>
            <a:chOff x="75" y="-864"/>
            <a:chExt cx="3665" cy="2808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1089" y="-864"/>
              <a:ext cx="1638" cy="2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>
                  <a:cs typeface="Times New Roman" pitchFamily="18" charset="0"/>
                </a:rPr>
                <a:t>Космічні</a:t>
              </a:r>
              <a:endParaRPr lang="uk-UA" sz="2400" b="0"/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75" y="-166"/>
              <a:ext cx="780" cy="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Метеорити</a:t>
              </a:r>
              <a:endParaRPr lang="uk-UA" sz="2400" b="0"/>
            </a:p>
          </p:txBody>
        </p: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1011" y="-166"/>
              <a:ext cx="780" cy="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Сонячна активність</a:t>
              </a:r>
              <a:endParaRPr lang="uk-UA" sz="2400" b="0"/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1947" y="-166"/>
              <a:ext cx="858" cy="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Гравітаційні </a:t>
              </a:r>
              <a:endParaRPr lang="en-US" sz="900" b="0"/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бурі</a:t>
              </a:r>
              <a:endParaRPr lang="uk-UA" sz="2400" b="0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960" y="-166"/>
              <a:ext cx="780" cy="5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Інші космічні</a:t>
              </a:r>
              <a:endParaRPr lang="en-US" sz="900" b="0"/>
            </a:p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uk-UA" sz="1400">
                  <a:cs typeface="Times New Roman" pitchFamily="18" charset="0"/>
                </a:rPr>
                <a:t>катастрофи</a:t>
              </a:r>
              <a:endParaRPr lang="uk-UA" sz="2400" b="0"/>
            </a:p>
          </p:txBody>
        </p:sp>
        <p:sp>
          <p:nvSpPr>
            <p:cNvPr id="52232" name="Line 8"/>
            <p:cNvSpPr>
              <a:spLocks noChangeShapeType="1"/>
            </p:cNvSpPr>
            <p:nvPr/>
          </p:nvSpPr>
          <p:spPr bwMode="auto">
            <a:xfrm>
              <a:off x="1869" y="-565"/>
              <a:ext cx="0" cy="1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>
              <a:off x="1869" y="-366"/>
              <a:ext cx="14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H="1">
              <a:off x="465" y="-366"/>
              <a:ext cx="14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465" y="-366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>
              <a:off x="3350" y="-366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>
              <a:off x="1401" y="-366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8" name="Line 14"/>
            <p:cNvSpPr>
              <a:spLocks noChangeShapeType="1"/>
            </p:cNvSpPr>
            <p:nvPr/>
          </p:nvSpPr>
          <p:spPr bwMode="auto">
            <a:xfrm>
              <a:off x="2337" y="-366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239" name="Group 15"/>
            <p:cNvGrpSpPr>
              <a:grpSpLocks/>
            </p:cNvGrpSpPr>
            <p:nvPr/>
          </p:nvGrpSpPr>
          <p:grpSpPr bwMode="auto">
            <a:xfrm>
              <a:off x="75" y="864"/>
              <a:ext cx="3665" cy="1080"/>
              <a:chOff x="1888" y="4374"/>
              <a:chExt cx="9163" cy="2700"/>
            </a:xfrm>
          </p:grpSpPr>
          <p:sp>
            <p:nvSpPr>
              <p:cNvPr id="52240" name="Rectangle 16"/>
              <p:cNvSpPr>
                <a:spLocks noChangeArrowheads="1"/>
              </p:cNvSpPr>
              <p:nvPr/>
            </p:nvSpPr>
            <p:spPr bwMode="auto">
              <a:xfrm>
                <a:off x="4422" y="4374"/>
                <a:ext cx="4095" cy="623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uk-UA">
                    <a:cs typeface="Times New Roman" pitchFamily="18" charset="0"/>
                  </a:rPr>
                  <a:t>Топологічні</a:t>
                </a:r>
                <a:endParaRPr lang="uk-UA" sz="2400" b="0"/>
              </a:p>
            </p:txBody>
          </p:sp>
          <p:sp>
            <p:nvSpPr>
              <p:cNvPr id="52241" name="Rectangle 17"/>
              <p:cNvSpPr>
                <a:spLocks noChangeArrowheads="1"/>
              </p:cNvSpPr>
              <p:nvPr/>
            </p:nvSpPr>
            <p:spPr bwMode="auto">
              <a:xfrm>
                <a:off x="1888" y="5828"/>
                <a:ext cx="1950" cy="124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uk-UA" sz="1400">
                    <a:cs typeface="Times New Roman" pitchFamily="18" charset="0"/>
                  </a:rPr>
                  <a:t>Повені</a:t>
                </a:r>
                <a:endParaRPr lang="uk-UA" sz="2400" b="0"/>
              </a:p>
            </p:txBody>
          </p:sp>
          <p:sp>
            <p:nvSpPr>
              <p:cNvPr id="52242" name="Rectangle 18"/>
              <p:cNvSpPr>
                <a:spLocks noChangeArrowheads="1"/>
              </p:cNvSpPr>
              <p:nvPr/>
            </p:nvSpPr>
            <p:spPr bwMode="auto">
              <a:xfrm>
                <a:off x="4227" y="5828"/>
                <a:ext cx="1950" cy="124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uk-UA" sz="1400">
                    <a:cs typeface="Times New Roman" pitchFamily="18" charset="0"/>
                  </a:rPr>
                  <a:t>Селі</a:t>
                </a:r>
                <a:endParaRPr lang="uk-UA" sz="2400" b="0"/>
              </a:p>
            </p:txBody>
          </p:sp>
          <p:sp>
            <p:nvSpPr>
              <p:cNvPr id="52243" name="Rectangle 19"/>
              <p:cNvSpPr>
                <a:spLocks noChangeArrowheads="1"/>
              </p:cNvSpPr>
              <p:nvPr/>
            </p:nvSpPr>
            <p:spPr bwMode="auto">
              <a:xfrm>
                <a:off x="6567" y="5828"/>
                <a:ext cx="2145" cy="124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uk-UA" sz="1400">
                    <a:cs typeface="Times New Roman" pitchFamily="18" charset="0"/>
                  </a:rPr>
                  <a:t>Зсуви</a:t>
                </a:r>
                <a:endParaRPr lang="uk-UA" sz="2400" b="0"/>
              </a:p>
            </p:txBody>
          </p:sp>
          <p:sp>
            <p:nvSpPr>
              <p:cNvPr id="52244" name="Rectangle 20"/>
              <p:cNvSpPr>
                <a:spLocks noChangeArrowheads="1"/>
              </p:cNvSpPr>
              <p:nvPr/>
            </p:nvSpPr>
            <p:spPr bwMode="auto">
              <a:xfrm>
                <a:off x="9101" y="5828"/>
                <a:ext cx="1950" cy="124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uk-UA" sz="1400">
                    <a:cs typeface="Times New Roman" pitchFamily="18" charset="0"/>
                  </a:rPr>
                  <a:t>Лавини</a:t>
                </a:r>
                <a:endParaRPr lang="uk-UA" sz="2400" b="0"/>
              </a:p>
            </p:txBody>
          </p:sp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>
                <a:off x="6372" y="4997"/>
                <a:ext cx="0" cy="4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>
                <a:off x="6372" y="5412"/>
                <a:ext cx="37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flipH="1">
                <a:off x="2863" y="5412"/>
                <a:ext cx="350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>
                <a:off x="2863" y="5412"/>
                <a:ext cx="0" cy="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>
                <a:off x="10076" y="5412"/>
                <a:ext cx="0" cy="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>
                <a:off x="5202" y="5412"/>
                <a:ext cx="0" cy="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>
                <a:off x="7737" y="5412"/>
                <a:ext cx="0" cy="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2051050" y="765175"/>
            <a:ext cx="5700713" cy="5257800"/>
            <a:chOff x="1888" y="954"/>
            <a:chExt cx="8976" cy="8280"/>
          </a:xfrm>
        </p:grpSpPr>
        <p:sp>
          <p:nvSpPr>
            <p:cNvPr id="53251" name="Rectangle 3"/>
            <p:cNvSpPr>
              <a:spLocks noChangeArrowheads="1"/>
            </p:cNvSpPr>
            <p:nvPr/>
          </p:nvSpPr>
          <p:spPr bwMode="auto">
            <a:xfrm>
              <a:off x="4371" y="954"/>
              <a:ext cx="4010" cy="63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/>
                <a:t>Транспортні</a:t>
              </a:r>
              <a:endParaRPr lang="uk-UA" sz="2400" b="0"/>
            </a:p>
          </p:txBody>
        </p:sp>
        <p:sp>
          <p:nvSpPr>
            <p:cNvPr id="53252" name="Rectangle 4"/>
            <p:cNvSpPr>
              <a:spLocks noChangeArrowheads="1"/>
            </p:cNvSpPr>
            <p:nvPr/>
          </p:nvSpPr>
          <p:spPr bwMode="auto">
            <a:xfrm>
              <a:off x="1888" y="2424"/>
              <a:ext cx="1910" cy="1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Транспортні,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космічні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катастрофи</a:t>
              </a:r>
              <a:endParaRPr lang="uk-UA" sz="2400" b="0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4025" y="2424"/>
              <a:ext cx="2196" cy="1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Катастрофи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на  річковому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та  на морському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транспорті</a:t>
              </a:r>
              <a:endParaRPr lang="uk-UA" sz="2400" b="0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6471" y="2424"/>
              <a:ext cx="2101" cy="1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Автодорожні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катастрофи</a:t>
              </a:r>
              <a:endParaRPr lang="uk-UA" sz="2400" b="0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8954" y="2424"/>
              <a:ext cx="1910" cy="195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Катастрофи на залізничному транспорті</a:t>
              </a:r>
              <a:endParaRPr lang="uk-UA" sz="2400" b="0"/>
            </a:p>
          </p:txBody>
        </p:sp>
        <p:sp>
          <p:nvSpPr>
            <p:cNvPr id="53256" name="Line 8"/>
            <p:cNvSpPr>
              <a:spLocks noChangeShapeType="1"/>
            </p:cNvSpPr>
            <p:nvPr/>
          </p:nvSpPr>
          <p:spPr bwMode="auto">
            <a:xfrm>
              <a:off x="6281" y="158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>
              <a:off x="6281" y="2004"/>
              <a:ext cx="36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8" name="Line 10"/>
            <p:cNvSpPr>
              <a:spLocks noChangeShapeType="1"/>
            </p:cNvSpPr>
            <p:nvPr/>
          </p:nvSpPr>
          <p:spPr bwMode="auto">
            <a:xfrm flipH="1">
              <a:off x="2843" y="2004"/>
              <a:ext cx="3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>
              <a:off x="2843" y="200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>
              <a:off x="9909" y="200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7617" y="200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>
              <a:off x="5135" y="2004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3" name="Rectangle 15"/>
            <p:cNvSpPr>
              <a:spLocks noChangeArrowheads="1"/>
            </p:cNvSpPr>
            <p:nvPr/>
          </p:nvSpPr>
          <p:spPr bwMode="auto">
            <a:xfrm>
              <a:off x="4291" y="5274"/>
              <a:ext cx="4010" cy="695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/>
                <a:t>Промислові</a:t>
              </a:r>
              <a:endParaRPr lang="uk-UA" sz="2400" b="0"/>
            </a:p>
          </p:txBody>
        </p:sp>
        <p:sp>
          <p:nvSpPr>
            <p:cNvPr id="53264" name="Rectangle 16"/>
            <p:cNvSpPr>
              <a:spLocks noChangeArrowheads="1"/>
            </p:cNvSpPr>
            <p:nvPr/>
          </p:nvSpPr>
          <p:spPr bwMode="auto">
            <a:xfrm>
              <a:off x="1888" y="6657"/>
              <a:ext cx="1910" cy="103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Механічні</a:t>
              </a:r>
              <a:endParaRPr lang="uk-UA" sz="2400" b="0"/>
            </a:p>
          </p:txBody>
        </p:sp>
        <p:sp>
          <p:nvSpPr>
            <p:cNvPr id="53265" name="Rectangle 17"/>
            <p:cNvSpPr>
              <a:spLocks noChangeArrowheads="1"/>
            </p:cNvSpPr>
            <p:nvPr/>
          </p:nvSpPr>
          <p:spPr bwMode="auto">
            <a:xfrm>
              <a:off x="4180" y="6657"/>
              <a:ext cx="1910" cy="103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Хімічні</a:t>
              </a:r>
              <a:endParaRPr lang="uk-UA" sz="2400" b="0"/>
            </a:p>
          </p:txBody>
        </p:sp>
        <p:sp>
          <p:nvSpPr>
            <p:cNvPr id="53266" name="Rectangle 18"/>
            <p:cNvSpPr>
              <a:spLocks noChangeArrowheads="1"/>
            </p:cNvSpPr>
            <p:nvPr/>
          </p:nvSpPr>
          <p:spPr bwMode="auto">
            <a:xfrm>
              <a:off x="6471" y="6657"/>
              <a:ext cx="2101" cy="103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Радіоактивні</a:t>
              </a:r>
              <a:endParaRPr lang="uk-UA" sz="2400" b="0"/>
            </a:p>
          </p:txBody>
        </p:sp>
        <p:sp>
          <p:nvSpPr>
            <p:cNvPr id="53267" name="Rectangle 19"/>
            <p:cNvSpPr>
              <a:spLocks noChangeArrowheads="1"/>
            </p:cNvSpPr>
            <p:nvPr/>
          </p:nvSpPr>
          <p:spPr bwMode="auto">
            <a:xfrm>
              <a:off x="8954" y="6657"/>
              <a:ext cx="1910" cy="103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Термічні</a:t>
              </a:r>
              <a:endParaRPr lang="uk-UA" sz="2400" b="0"/>
            </a:p>
          </p:txBody>
        </p:sp>
        <p:sp>
          <p:nvSpPr>
            <p:cNvPr id="53268" name="Rectangle 20"/>
            <p:cNvSpPr>
              <a:spLocks noChangeArrowheads="1"/>
            </p:cNvSpPr>
            <p:nvPr/>
          </p:nvSpPr>
          <p:spPr bwMode="auto">
            <a:xfrm>
              <a:off x="4693" y="8203"/>
              <a:ext cx="2992" cy="1031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ru-RU" sz="12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/>
                <a:t>Бактеріологічні</a:t>
              </a:r>
              <a:endParaRPr lang="uk-UA" sz="2400" b="0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>
              <a:off x="6281" y="5969"/>
              <a:ext cx="0" cy="2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>
              <a:off x="6281" y="6313"/>
              <a:ext cx="36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H="1">
              <a:off x="2843" y="6313"/>
              <a:ext cx="3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>
              <a:off x="2843" y="6313"/>
              <a:ext cx="0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9909" y="6313"/>
              <a:ext cx="0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>
              <a:off x="7617" y="6313"/>
              <a:ext cx="0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75" name="Line 27"/>
            <p:cNvSpPr>
              <a:spLocks noChangeShapeType="1"/>
            </p:cNvSpPr>
            <p:nvPr/>
          </p:nvSpPr>
          <p:spPr bwMode="auto">
            <a:xfrm>
              <a:off x="5135" y="6313"/>
              <a:ext cx="0" cy="3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251200" y="2238375"/>
            <a:ext cx="2492375" cy="447675"/>
          </a:xfrm>
          <a:prstGeom prst="rect">
            <a:avLst/>
          </a:prstGeom>
          <a:solidFill>
            <a:srgbClr val="F2B9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/>
              <a:t>Соціальні</a:t>
            </a:r>
            <a:endParaRPr lang="uk-UA" sz="2400" b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06563" y="3284538"/>
            <a:ext cx="1187450" cy="896937"/>
          </a:xfrm>
          <a:prstGeom prst="rect">
            <a:avLst/>
          </a:prstGeom>
          <a:solidFill>
            <a:srgbClr val="F2B9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200" b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Тероризм</a:t>
            </a:r>
            <a:endParaRPr lang="uk-UA" sz="2400" b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132138" y="3284538"/>
            <a:ext cx="1187450" cy="896937"/>
          </a:xfrm>
          <a:prstGeom prst="rect">
            <a:avLst/>
          </a:prstGeom>
          <a:solidFill>
            <a:srgbClr val="F2B9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20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Громадські безпорядки</a:t>
            </a:r>
            <a:endParaRPr lang="uk-UA" sz="2400" b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56125" y="3284538"/>
            <a:ext cx="1306513" cy="896937"/>
          </a:xfrm>
          <a:prstGeom prst="rect">
            <a:avLst/>
          </a:prstGeom>
          <a:solidFill>
            <a:srgbClr val="F2B9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200" b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Алкоголізм</a:t>
            </a:r>
            <a:endParaRPr lang="uk-UA" sz="2400" b="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981700" y="3284538"/>
            <a:ext cx="1425575" cy="896937"/>
          </a:xfrm>
          <a:prstGeom prst="rect">
            <a:avLst/>
          </a:prstGeom>
          <a:solidFill>
            <a:srgbClr val="F2B9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200" b="0"/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sz="1200"/>
              <a:t>Наркоманія</a:t>
            </a:r>
            <a:endParaRPr lang="uk-UA" sz="2400" b="0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4438650" y="2686050"/>
            <a:ext cx="0" cy="29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438650" y="2984500"/>
            <a:ext cx="22558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2300288" y="2984500"/>
            <a:ext cx="2138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2300288" y="2984500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6694488" y="2984500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5268913" y="2984500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725863" y="2984500"/>
            <a:ext cx="0" cy="30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3275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Зони хімічного зараження</a:t>
            </a:r>
            <a:endParaRPr lang="ru-RU" smtClean="0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323850" y="2205038"/>
            <a:ext cx="8496300" cy="388778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Oval 5"/>
          <p:cNvSpPr>
            <a:spLocks noChangeArrowheads="1"/>
          </p:cNvSpPr>
          <p:nvPr/>
        </p:nvSpPr>
        <p:spPr bwMode="auto">
          <a:xfrm>
            <a:off x="1258888" y="3981450"/>
            <a:ext cx="1081087" cy="503238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6"/>
          <p:cNvSpPr>
            <a:spLocks noChangeArrowheads="1"/>
          </p:cNvSpPr>
          <p:nvPr/>
        </p:nvSpPr>
        <p:spPr bwMode="auto">
          <a:xfrm>
            <a:off x="1547813" y="3500438"/>
            <a:ext cx="503237" cy="865187"/>
          </a:xfrm>
          <a:prstGeom prst="can">
            <a:avLst>
              <a:gd name="adj" fmla="val 42981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 rot="5400000">
            <a:off x="3924301" y="1196975"/>
            <a:ext cx="1655762" cy="5976937"/>
          </a:xfrm>
          <a:prstGeom prst="flowChartMerg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8"/>
          <p:cNvSpPr>
            <a:spLocks noChangeArrowheads="1"/>
          </p:cNvSpPr>
          <p:nvPr/>
        </p:nvSpPr>
        <p:spPr bwMode="auto">
          <a:xfrm rot="5400000">
            <a:off x="1871662" y="2816226"/>
            <a:ext cx="2663825" cy="2736850"/>
          </a:xfrm>
          <a:prstGeom prst="flowChartMerg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3708400" y="34290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/>
              <a:t>Г</a:t>
            </a:r>
            <a:r>
              <a:rPr lang="uk-UA" sz="2400" baseline="-25000"/>
              <a:t>2</a:t>
            </a:r>
            <a:endParaRPr lang="uk-UA" sz="2400"/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6516688" y="371792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/>
              <a:t>Г</a:t>
            </a:r>
            <a:r>
              <a:rPr lang="uk-UA" sz="2400" baseline="-25000"/>
              <a:t>1</a:t>
            </a:r>
            <a:endParaRPr lang="uk-UA" sz="2400"/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539750" y="4833938"/>
            <a:ext cx="287972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Зона розливу НХР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 flipV="1">
            <a:off x="755650" y="4221163"/>
            <a:ext cx="6477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Text Box 13"/>
          <p:cNvSpPr txBox="1">
            <a:spLocks noChangeArrowheads="1"/>
          </p:cNvSpPr>
          <p:nvPr/>
        </p:nvSpPr>
        <p:spPr bwMode="auto">
          <a:xfrm>
            <a:off x="684213" y="2276475"/>
            <a:ext cx="403225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Небезпечний хімічний об'єкт</a:t>
            </a:r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1835150" y="2781300"/>
            <a:ext cx="4333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Text Box 15"/>
          <p:cNvSpPr txBox="1">
            <a:spLocks noChangeArrowheads="1"/>
          </p:cNvSpPr>
          <p:nvPr/>
        </p:nvSpPr>
        <p:spPr bwMode="auto">
          <a:xfrm>
            <a:off x="5292725" y="2492375"/>
            <a:ext cx="3240088" cy="711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b="0"/>
              <a:t>Зона поширення первинної хмари</a:t>
            </a:r>
          </a:p>
        </p:txBody>
      </p:sp>
      <p:sp>
        <p:nvSpPr>
          <p:cNvPr id="55311" name="Text Box 16"/>
          <p:cNvSpPr txBox="1">
            <a:spLocks noChangeArrowheads="1"/>
          </p:cNvSpPr>
          <p:nvPr/>
        </p:nvSpPr>
        <p:spPr bwMode="auto">
          <a:xfrm>
            <a:off x="4859338" y="5157788"/>
            <a:ext cx="29527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z="1800" b="0"/>
              <a:t>Зона поширення вторинної хмари</a:t>
            </a:r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 flipH="1" flipV="1">
            <a:off x="3995738" y="4724400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5313" name="Line 18"/>
          <p:cNvSpPr>
            <a:spLocks noChangeShapeType="1"/>
          </p:cNvSpPr>
          <p:nvPr/>
        </p:nvSpPr>
        <p:spPr bwMode="auto">
          <a:xfrm>
            <a:off x="6948488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17512"/>
          </a:xfrm>
          <a:solidFill>
            <a:srgbClr val="89F38E"/>
          </a:solidFill>
        </p:spPr>
        <p:txBody>
          <a:bodyPr/>
          <a:lstStyle/>
          <a:p>
            <a:pPr eaLnBrk="1" hangingPunct="1"/>
            <a:r>
              <a:rPr lang="uk-UA" sz="2400" b="1" smtClean="0"/>
              <a:t>Осередок землетрусу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403350" y="908050"/>
            <a:ext cx="626427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2482850" y="979488"/>
            <a:ext cx="4032250" cy="792162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3203575" y="1122363"/>
            <a:ext cx="2520950" cy="504825"/>
          </a:xfrm>
          <a:prstGeom prst="ellipse">
            <a:avLst/>
          </a:prstGeom>
          <a:solidFill>
            <a:srgbClr val="FDAA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3851275" y="1266825"/>
            <a:ext cx="1295400" cy="2159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354513" y="1222375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400" b="0">
                <a:latin typeface="Arial" pitchFamily="34" charset="0"/>
              </a:rPr>
              <a:t>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146675" y="1223963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400" b="0">
                <a:latin typeface="Arial" pitchFamily="34" charset="0"/>
              </a:rPr>
              <a:t>2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795963" y="1223963"/>
            <a:ext cx="28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400" b="0">
                <a:latin typeface="Arial" pitchFamily="34" charset="0"/>
              </a:rPr>
              <a:t>3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659563" y="1223963"/>
            <a:ext cx="50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400" b="0">
                <a:latin typeface="Arial" pitchFamily="34" charset="0"/>
              </a:rPr>
              <a:t>4</a:t>
            </a:r>
          </a:p>
        </p:txBody>
      </p:sp>
      <p:graphicFrame>
        <p:nvGraphicFramePr>
          <p:cNvPr id="98399" name="Group 95"/>
          <p:cNvGraphicFramePr>
            <a:graphicFrameLocks noGrp="1"/>
          </p:cNvGraphicFramePr>
          <p:nvPr>
            <p:ph idx="1"/>
          </p:nvPr>
        </p:nvGraphicFramePr>
        <p:xfrm>
          <a:off x="468313" y="2239963"/>
          <a:ext cx="8229600" cy="4457700"/>
        </p:xfrm>
        <a:graphic>
          <a:graphicData uri="http://schemas.openxmlformats.org/drawingml/2006/table">
            <a:tbl>
              <a:tblPr/>
              <a:tblGrid>
                <a:gridCol w="946150"/>
                <a:gridCol w="720725"/>
                <a:gridCol w="996950"/>
                <a:gridCol w="993775"/>
                <a:gridCol w="962025"/>
                <a:gridCol w="790575"/>
                <a:gridCol w="990600"/>
                <a:gridCol w="914400"/>
                <a:gridCol w="914400"/>
              </a:tblGrid>
              <a:tr h="10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Параметр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Магнетуда,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Щільність енергії,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бали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Ступінь руйнування </a:t>
                      </a:r>
                      <a:r>
                        <a:rPr kumimoji="0" lang="uk-UA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будинків, споруд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Ступінь руйнування </a:t>
                      </a:r>
                      <a:r>
                        <a:rPr kumimoji="0" lang="uk-UA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гідротехнічних споруд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Пожежі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Енерго- водопостачання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Уражен-ня людей в будівлях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Імовір-ність епідемій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5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 - Зона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–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9 - 12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Відсутнє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ІІ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7 - 8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8 - 9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Утворен-ня прорану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Відсутнє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90%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5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ІІІ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6 - 7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7 - 8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Середня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Можливе утворен-ня прорану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50 %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40%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висока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5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4 - 6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5 - 7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80%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 випадки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</a:tbl>
          </a:graphicData>
        </a:graphic>
      </p:graphicFrame>
      <p:sp>
        <p:nvSpPr>
          <p:cNvPr id="56393" name="Line 73"/>
          <p:cNvSpPr>
            <a:spLocks noChangeShapeType="1"/>
          </p:cNvSpPr>
          <p:nvPr/>
        </p:nvSpPr>
        <p:spPr bwMode="auto">
          <a:xfrm>
            <a:off x="3276600" y="39338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4" name="Freeform 74"/>
          <p:cNvSpPr>
            <a:spLocks/>
          </p:cNvSpPr>
          <p:nvPr/>
        </p:nvSpPr>
        <p:spPr bwMode="auto">
          <a:xfrm>
            <a:off x="3355975" y="3700463"/>
            <a:ext cx="552450" cy="233362"/>
          </a:xfrm>
          <a:custGeom>
            <a:avLst/>
            <a:gdLst>
              <a:gd name="T0" fmla="*/ 0 w 348"/>
              <a:gd name="T1" fmla="*/ 233362 h 147"/>
              <a:gd name="T2" fmla="*/ 60325 w 348"/>
              <a:gd name="T3" fmla="*/ 123825 h 147"/>
              <a:gd name="T4" fmla="*/ 90488 w 348"/>
              <a:gd name="T5" fmla="*/ 133350 h 147"/>
              <a:gd name="T6" fmla="*/ 141288 w 348"/>
              <a:gd name="T7" fmla="*/ 22225 h 147"/>
              <a:gd name="T8" fmla="*/ 190500 w 348"/>
              <a:gd name="T9" fmla="*/ 93662 h 147"/>
              <a:gd name="T10" fmla="*/ 220663 w 348"/>
              <a:gd name="T11" fmla="*/ 123825 h 147"/>
              <a:gd name="T12" fmla="*/ 241300 w 348"/>
              <a:gd name="T13" fmla="*/ 153987 h 147"/>
              <a:gd name="T14" fmla="*/ 292100 w 348"/>
              <a:gd name="T15" fmla="*/ 133350 h 147"/>
              <a:gd name="T16" fmla="*/ 361950 w 348"/>
              <a:gd name="T17" fmla="*/ 123825 h 147"/>
              <a:gd name="T18" fmla="*/ 461963 w 348"/>
              <a:gd name="T19" fmla="*/ 153987 h 147"/>
              <a:gd name="T20" fmla="*/ 533400 w 348"/>
              <a:gd name="T21" fmla="*/ 142875 h 147"/>
              <a:gd name="T22" fmla="*/ 552450 w 348"/>
              <a:gd name="T23" fmla="*/ 214312 h 14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8" h="147">
                <a:moveTo>
                  <a:pt x="0" y="147"/>
                </a:moveTo>
                <a:cubicBezTo>
                  <a:pt x="7" y="117"/>
                  <a:pt x="7" y="88"/>
                  <a:pt x="38" y="78"/>
                </a:cubicBezTo>
                <a:cubicBezTo>
                  <a:pt x="44" y="80"/>
                  <a:pt x="51" y="87"/>
                  <a:pt x="57" y="84"/>
                </a:cubicBezTo>
                <a:cubicBezTo>
                  <a:pt x="66" y="78"/>
                  <a:pt x="79" y="28"/>
                  <a:pt x="89" y="14"/>
                </a:cubicBezTo>
                <a:cubicBezTo>
                  <a:pt x="138" y="63"/>
                  <a:pt x="79" y="0"/>
                  <a:pt x="120" y="59"/>
                </a:cubicBezTo>
                <a:cubicBezTo>
                  <a:pt x="125" y="66"/>
                  <a:pt x="133" y="71"/>
                  <a:pt x="139" y="78"/>
                </a:cubicBezTo>
                <a:cubicBezTo>
                  <a:pt x="144" y="84"/>
                  <a:pt x="148" y="91"/>
                  <a:pt x="152" y="97"/>
                </a:cubicBezTo>
                <a:cubicBezTo>
                  <a:pt x="163" y="93"/>
                  <a:pt x="174" y="90"/>
                  <a:pt x="184" y="84"/>
                </a:cubicBezTo>
                <a:cubicBezTo>
                  <a:pt x="218" y="63"/>
                  <a:pt x="186" y="56"/>
                  <a:pt x="228" y="78"/>
                </a:cubicBezTo>
                <a:cubicBezTo>
                  <a:pt x="258" y="67"/>
                  <a:pt x="266" y="78"/>
                  <a:pt x="291" y="97"/>
                </a:cubicBezTo>
                <a:cubicBezTo>
                  <a:pt x="332" y="82"/>
                  <a:pt x="310" y="52"/>
                  <a:pt x="336" y="90"/>
                </a:cubicBezTo>
                <a:cubicBezTo>
                  <a:pt x="342" y="137"/>
                  <a:pt x="327" y="135"/>
                  <a:pt x="348" y="135"/>
                </a:cubicBezTo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>
            <a:off x="3276600" y="494188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6" name="Line 76"/>
          <p:cNvSpPr>
            <a:spLocks noChangeShapeType="1"/>
          </p:cNvSpPr>
          <p:nvPr/>
        </p:nvSpPr>
        <p:spPr bwMode="auto">
          <a:xfrm flipV="1">
            <a:off x="3419475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V="1">
            <a:off x="3924300" y="47244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98" name="Rectangle 78"/>
          <p:cNvSpPr>
            <a:spLocks noChangeArrowheads="1"/>
          </p:cNvSpPr>
          <p:nvPr/>
        </p:nvSpPr>
        <p:spPr bwMode="auto">
          <a:xfrm>
            <a:off x="3492500" y="4652963"/>
            <a:ext cx="714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3708400" y="4652963"/>
            <a:ext cx="714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0" name="Freeform 80"/>
          <p:cNvSpPr>
            <a:spLocks/>
          </p:cNvSpPr>
          <p:nvPr/>
        </p:nvSpPr>
        <p:spPr bwMode="auto">
          <a:xfrm>
            <a:off x="3425825" y="4572000"/>
            <a:ext cx="493713" cy="160338"/>
          </a:xfrm>
          <a:custGeom>
            <a:avLst/>
            <a:gdLst>
              <a:gd name="T0" fmla="*/ 0 w 311"/>
              <a:gd name="T1" fmla="*/ 0 h 101"/>
              <a:gd name="T2" fmla="*/ 90488 w 311"/>
              <a:gd name="T3" fmla="*/ 30163 h 101"/>
              <a:gd name="T4" fmla="*/ 201613 w 311"/>
              <a:gd name="T5" fmla="*/ 0 h 101"/>
              <a:gd name="T6" fmla="*/ 241300 w 311"/>
              <a:gd name="T7" fmla="*/ 9525 h 101"/>
              <a:gd name="T8" fmla="*/ 282575 w 311"/>
              <a:gd name="T9" fmla="*/ 69850 h 101"/>
              <a:gd name="T10" fmla="*/ 422275 w 311"/>
              <a:gd name="T11" fmla="*/ 80963 h 101"/>
              <a:gd name="T12" fmla="*/ 452438 w 311"/>
              <a:gd name="T13" fmla="*/ 111125 h 101"/>
              <a:gd name="T14" fmla="*/ 463550 w 311"/>
              <a:gd name="T15" fmla="*/ 141288 h 101"/>
              <a:gd name="T16" fmla="*/ 493713 w 311"/>
              <a:gd name="T17" fmla="*/ 160338 h 1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1" h="101">
                <a:moveTo>
                  <a:pt x="0" y="0"/>
                </a:moveTo>
                <a:cubicBezTo>
                  <a:pt x="19" y="6"/>
                  <a:pt x="38" y="13"/>
                  <a:pt x="57" y="19"/>
                </a:cubicBezTo>
                <a:cubicBezTo>
                  <a:pt x="81" y="14"/>
                  <a:pt x="103" y="6"/>
                  <a:pt x="127" y="0"/>
                </a:cubicBezTo>
                <a:cubicBezTo>
                  <a:pt x="135" y="2"/>
                  <a:pt x="146" y="0"/>
                  <a:pt x="152" y="6"/>
                </a:cubicBezTo>
                <a:cubicBezTo>
                  <a:pt x="164" y="16"/>
                  <a:pt x="178" y="44"/>
                  <a:pt x="178" y="44"/>
                </a:cubicBezTo>
                <a:cubicBezTo>
                  <a:pt x="191" y="85"/>
                  <a:pt x="233" y="59"/>
                  <a:pt x="266" y="51"/>
                </a:cubicBezTo>
                <a:cubicBezTo>
                  <a:pt x="272" y="57"/>
                  <a:pt x="280" y="63"/>
                  <a:pt x="285" y="70"/>
                </a:cubicBezTo>
                <a:cubicBezTo>
                  <a:pt x="289" y="76"/>
                  <a:pt x="288" y="84"/>
                  <a:pt x="292" y="89"/>
                </a:cubicBezTo>
                <a:cubicBezTo>
                  <a:pt x="297" y="95"/>
                  <a:pt x="311" y="101"/>
                  <a:pt x="311" y="1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01" name="Line 81"/>
          <p:cNvSpPr>
            <a:spLocks noChangeShapeType="1"/>
          </p:cNvSpPr>
          <p:nvPr/>
        </p:nvSpPr>
        <p:spPr bwMode="auto">
          <a:xfrm>
            <a:off x="3276600" y="581977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02" name="Line 82"/>
          <p:cNvSpPr>
            <a:spLocks noChangeShapeType="1"/>
          </p:cNvSpPr>
          <p:nvPr/>
        </p:nvSpPr>
        <p:spPr bwMode="auto">
          <a:xfrm flipV="1">
            <a:off x="3419475" y="53736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03" name="Line 83"/>
          <p:cNvSpPr>
            <a:spLocks noChangeShapeType="1"/>
          </p:cNvSpPr>
          <p:nvPr/>
        </p:nvSpPr>
        <p:spPr bwMode="auto">
          <a:xfrm flipV="1">
            <a:off x="3924300" y="53736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04" name="Rectangle 84"/>
          <p:cNvSpPr>
            <a:spLocks noChangeArrowheads="1"/>
          </p:cNvSpPr>
          <p:nvPr/>
        </p:nvSpPr>
        <p:spPr bwMode="auto">
          <a:xfrm>
            <a:off x="3492500" y="5445125"/>
            <a:ext cx="7143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5" name="Rectangle 85"/>
          <p:cNvSpPr>
            <a:spLocks noChangeArrowheads="1"/>
          </p:cNvSpPr>
          <p:nvPr/>
        </p:nvSpPr>
        <p:spPr bwMode="auto">
          <a:xfrm>
            <a:off x="3779838" y="5661025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6" name="Rectangle 86"/>
          <p:cNvSpPr>
            <a:spLocks noChangeArrowheads="1"/>
          </p:cNvSpPr>
          <p:nvPr/>
        </p:nvSpPr>
        <p:spPr bwMode="auto">
          <a:xfrm>
            <a:off x="3492500" y="5661025"/>
            <a:ext cx="71438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7" name="Rectangle 87"/>
          <p:cNvSpPr>
            <a:spLocks noChangeArrowheads="1"/>
          </p:cNvSpPr>
          <p:nvPr/>
        </p:nvSpPr>
        <p:spPr bwMode="auto">
          <a:xfrm>
            <a:off x="3779838" y="5445125"/>
            <a:ext cx="71437" cy="71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08" name="Freeform 88"/>
          <p:cNvSpPr>
            <a:spLocks/>
          </p:cNvSpPr>
          <p:nvPr/>
        </p:nvSpPr>
        <p:spPr bwMode="auto">
          <a:xfrm>
            <a:off x="3416300" y="5351463"/>
            <a:ext cx="492125" cy="34925"/>
          </a:xfrm>
          <a:custGeom>
            <a:avLst/>
            <a:gdLst>
              <a:gd name="T0" fmla="*/ 0 w 310"/>
              <a:gd name="T1" fmla="*/ 14288 h 22"/>
              <a:gd name="T2" fmla="*/ 231775 w 310"/>
              <a:gd name="T3" fmla="*/ 34925 h 22"/>
              <a:gd name="T4" fmla="*/ 492125 w 310"/>
              <a:gd name="T5" fmla="*/ 23813 h 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0" h="22">
                <a:moveTo>
                  <a:pt x="0" y="9"/>
                </a:moveTo>
                <a:cubicBezTo>
                  <a:pt x="49" y="0"/>
                  <a:pt x="99" y="5"/>
                  <a:pt x="146" y="22"/>
                </a:cubicBezTo>
                <a:cubicBezTo>
                  <a:pt x="259" y="13"/>
                  <a:pt x="205" y="15"/>
                  <a:pt x="310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09" name="Line 89"/>
          <p:cNvSpPr>
            <a:spLocks noChangeShapeType="1"/>
          </p:cNvSpPr>
          <p:nvPr/>
        </p:nvSpPr>
        <p:spPr bwMode="auto">
          <a:xfrm>
            <a:off x="3348038" y="67421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10" name="Line 90"/>
          <p:cNvSpPr>
            <a:spLocks noChangeShapeType="1"/>
          </p:cNvSpPr>
          <p:nvPr/>
        </p:nvSpPr>
        <p:spPr bwMode="auto">
          <a:xfrm flipV="1">
            <a:off x="3419475" y="6453188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11" name="Line 91"/>
          <p:cNvSpPr>
            <a:spLocks noChangeShapeType="1"/>
          </p:cNvSpPr>
          <p:nvPr/>
        </p:nvSpPr>
        <p:spPr bwMode="auto">
          <a:xfrm flipV="1">
            <a:off x="3924300" y="63817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412" name="Rectangle 92"/>
          <p:cNvSpPr>
            <a:spLocks noChangeArrowheads="1"/>
          </p:cNvSpPr>
          <p:nvPr/>
        </p:nvSpPr>
        <p:spPr bwMode="auto">
          <a:xfrm>
            <a:off x="3492500" y="6453188"/>
            <a:ext cx="714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13" name="Rectangle 93"/>
          <p:cNvSpPr>
            <a:spLocks noChangeArrowheads="1"/>
          </p:cNvSpPr>
          <p:nvPr/>
        </p:nvSpPr>
        <p:spPr bwMode="auto">
          <a:xfrm>
            <a:off x="3708400" y="6453188"/>
            <a:ext cx="714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414" name="AutoShape 94"/>
          <p:cNvSpPr>
            <a:spLocks noChangeArrowheads="1"/>
          </p:cNvSpPr>
          <p:nvPr/>
        </p:nvSpPr>
        <p:spPr bwMode="auto">
          <a:xfrm rot="8017267">
            <a:off x="3450432" y="6228556"/>
            <a:ext cx="444500" cy="363537"/>
          </a:xfrm>
          <a:prstGeom prst="rtTriangle">
            <a:avLst/>
          </a:prstGeom>
          <a:solidFill>
            <a:srgbClr val="FDAA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Аварія на гідротехнічній споруді</a:t>
            </a:r>
          </a:p>
        </p:txBody>
      </p:sp>
      <p:pic>
        <p:nvPicPr>
          <p:cNvPr id="57347" name="Picture 3" descr="j01856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924175"/>
            <a:ext cx="1355725" cy="1357313"/>
          </a:xfrm>
        </p:spPr>
      </p:pic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2844800" y="1444625"/>
            <a:ext cx="12954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V="1">
            <a:off x="3205163" y="1444625"/>
            <a:ext cx="129540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1044575" y="3316288"/>
            <a:ext cx="12954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684213" y="3284538"/>
            <a:ext cx="12954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844800" y="25257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684213" y="43640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981200" y="33162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4141788" y="14446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>
            <a:off x="2308225" y="3325813"/>
            <a:ext cx="354013" cy="612775"/>
          </a:xfrm>
          <a:custGeom>
            <a:avLst/>
            <a:gdLst>
              <a:gd name="T0" fmla="*/ 23813 w 223"/>
              <a:gd name="T1" fmla="*/ 0 h 386"/>
              <a:gd name="T2" fmla="*/ 84138 w 223"/>
              <a:gd name="T3" fmla="*/ 80963 h 386"/>
              <a:gd name="T4" fmla="*/ 23813 w 223"/>
              <a:gd name="T5" fmla="*/ 161925 h 386"/>
              <a:gd name="T6" fmla="*/ 95250 w 223"/>
              <a:gd name="T7" fmla="*/ 201613 h 386"/>
              <a:gd name="T8" fmla="*/ 125413 w 223"/>
              <a:gd name="T9" fmla="*/ 231775 h 386"/>
              <a:gd name="T10" fmla="*/ 255588 w 223"/>
              <a:gd name="T11" fmla="*/ 271463 h 386"/>
              <a:gd name="T12" fmla="*/ 285750 w 223"/>
              <a:gd name="T13" fmla="*/ 431800 h 386"/>
              <a:gd name="T14" fmla="*/ 336550 w 223"/>
              <a:gd name="T15" fmla="*/ 503238 h 386"/>
              <a:gd name="T16" fmla="*/ 346075 w 223"/>
              <a:gd name="T17" fmla="*/ 612775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386">
                <a:moveTo>
                  <a:pt x="15" y="0"/>
                </a:moveTo>
                <a:cubicBezTo>
                  <a:pt x="37" y="15"/>
                  <a:pt x="45" y="26"/>
                  <a:pt x="53" y="51"/>
                </a:cubicBezTo>
                <a:cubicBezTo>
                  <a:pt x="31" y="85"/>
                  <a:pt x="26" y="59"/>
                  <a:pt x="15" y="102"/>
                </a:cubicBezTo>
                <a:cubicBezTo>
                  <a:pt x="66" y="153"/>
                  <a:pt x="0" y="94"/>
                  <a:pt x="60" y="127"/>
                </a:cubicBezTo>
                <a:cubicBezTo>
                  <a:pt x="68" y="131"/>
                  <a:pt x="72" y="141"/>
                  <a:pt x="79" y="146"/>
                </a:cubicBezTo>
                <a:cubicBezTo>
                  <a:pt x="101" y="160"/>
                  <a:pt x="136" y="163"/>
                  <a:pt x="161" y="171"/>
                </a:cubicBezTo>
                <a:cubicBezTo>
                  <a:pt x="200" y="227"/>
                  <a:pt x="137" y="130"/>
                  <a:pt x="180" y="272"/>
                </a:cubicBezTo>
                <a:cubicBezTo>
                  <a:pt x="185" y="290"/>
                  <a:pt x="212" y="317"/>
                  <a:pt x="212" y="317"/>
                </a:cubicBezTo>
                <a:cubicBezTo>
                  <a:pt x="223" y="352"/>
                  <a:pt x="218" y="329"/>
                  <a:pt x="218" y="3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>
            <a:off x="3205163" y="2525713"/>
            <a:ext cx="354012" cy="684212"/>
          </a:xfrm>
          <a:custGeom>
            <a:avLst/>
            <a:gdLst>
              <a:gd name="T0" fmla="*/ 23812 w 223"/>
              <a:gd name="T1" fmla="*/ 0 h 386"/>
              <a:gd name="T2" fmla="*/ 84137 w 223"/>
              <a:gd name="T3" fmla="*/ 90401 h 386"/>
              <a:gd name="T4" fmla="*/ 23812 w 223"/>
              <a:gd name="T5" fmla="*/ 180802 h 386"/>
              <a:gd name="T6" fmla="*/ 95250 w 223"/>
              <a:gd name="T7" fmla="*/ 225116 h 386"/>
              <a:gd name="T8" fmla="*/ 125412 w 223"/>
              <a:gd name="T9" fmla="*/ 258795 h 386"/>
              <a:gd name="T10" fmla="*/ 255587 w 223"/>
              <a:gd name="T11" fmla="*/ 303109 h 386"/>
              <a:gd name="T12" fmla="*/ 285750 w 223"/>
              <a:gd name="T13" fmla="*/ 482139 h 386"/>
              <a:gd name="T14" fmla="*/ 336550 w 223"/>
              <a:gd name="T15" fmla="*/ 561905 h 386"/>
              <a:gd name="T16" fmla="*/ 346075 w 223"/>
              <a:gd name="T17" fmla="*/ 684212 h 3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3" h="386">
                <a:moveTo>
                  <a:pt x="15" y="0"/>
                </a:moveTo>
                <a:cubicBezTo>
                  <a:pt x="37" y="15"/>
                  <a:pt x="45" y="26"/>
                  <a:pt x="53" y="51"/>
                </a:cubicBezTo>
                <a:cubicBezTo>
                  <a:pt x="31" y="85"/>
                  <a:pt x="26" y="59"/>
                  <a:pt x="15" y="102"/>
                </a:cubicBezTo>
                <a:cubicBezTo>
                  <a:pt x="66" y="153"/>
                  <a:pt x="0" y="94"/>
                  <a:pt x="60" y="127"/>
                </a:cubicBezTo>
                <a:cubicBezTo>
                  <a:pt x="68" y="131"/>
                  <a:pt x="72" y="141"/>
                  <a:pt x="79" y="146"/>
                </a:cubicBezTo>
                <a:cubicBezTo>
                  <a:pt x="101" y="160"/>
                  <a:pt x="136" y="163"/>
                  <a:pt x="161" y="171"/>
                </a:cubicBezTo>
                <a:cubicBezTo>
                  <a:pt x="200" y="227"/>
                  <a:pt x="137" y="130"/>
                  <a:pt x="180" y="272"/>
                </a:cubicBezTo>
                <a:cubicBezTo>
                  <a:pt x="185" y="290"/>
                  <a:pt x="212" y="317"/>
                  <a:pt x="212" y="317"/>
                </a:cubicBezTo>
                <a:cubicBezTo>
                  <a:pt x="223" y="352"/>
                  <a:pt x="218" y="329"/>
                  <a:pt x="218" y="3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8" name="Arc 14"/>
          <p:cNvSpPr>
            <a:spLocks/>
          </p:cNvSpPr>
          <p:nvPr/>
        </p:nvSpPr>
        <p:spPr bwMode="auto">
          <a:xfrm>
            <a:off x="1044575" y="4397375"/>
            <a:ext cx="360363" cy="509588"/>
          </a:xfrm>
          <a:custGeom>
            <a:avLst/>
            <a:gdLst>
              <a:gd name="T0" fmla="*/ 0 w 21600"/>
              <a:gd name="T1" fmla="*/ 0 h 25453"/>
              <a:gd name="T2" fmla="*/ 354591 w 21600"/>
              <a:gd name="T3" fmla="*/ 509588 h 25453"/>
              <a:gd name="T4" fmla="*/ 0 w 21600"/>
              <a:gd name="T5" fmla="*/ 432448 h 25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545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92"/>
                  <a:pt x="21484" y="24181"/>
                  <a:pt x="21253" y="25452"/>
                </a:cubicBezTo>
              </a:path>
              <a:path w="21600" h="2545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92"/>
                  <a:pt x="21484" y="24181"/>
                  <a:pt x="21253" y="2545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9" name="Arc 15"/>
          <p:cNvSpPr>
            <a:spLocks/>
          </p:cNvSpPr>
          <p:nvPr/>
        </p:nvSpPr>
        <p:spPr bwMode="auto">
          <a:xfrm>
            <a:off x="4500563" y="1444625"/>
            <a:ext cx="360362" cy="431800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431800 h 21600"/>
              <a:gd name="T4" fmla="*/ 0 w 21600"/>
              <a:gd name="T5" fmla="*/ 431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7360" name="AutoShape 16"/>
          <p:cNvCxnSpPr>
            <a:cxnSpLocks noChangeShapeType="1"/>
          </p:cNvCxnSpPr>
          <p:nvPr/>
        </p:nvCxnSpPr>
        <p:spPr bwMode="auto">
          <a:xfrm rot="16200000" flipH="1">
            <a:off x="2592387" y="2705101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1" name="AutoShape 17"/>
          <p:cNvCxnSpPr>
            <a:cxnSpLocks noChangeShapeType="1"/>
          </p:cNvCxnSpPr>
          <p:nvPr/>
        </p:nvCxnSpPr>
        <p:spPr bwMode="auto">
          <a:xfrm rot="16200000" flipH="1">
            <a:off x="2520950" y="2778126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2" name="AutoShape 18"/>
          <p:cNvCxnSpPr>
            <a:cxnSpLocks noChangeShapeType="1"/>
          </p:cNvCxnSpPr>
          <p:nvPr/>
        </p:nvCxnSpPr>
        <p:spPr bwMode="auto">
          <a:xfrm rot="16200000" flipH="1">
            <a:off x="2447925" y="2849563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3" name="AutoShape 19"/>
          <p:cNvCxnSpPr>
            <a:cxnSpLocks noChangeShapeType="1"/>
          </p:cNvCxnSpPr>
          <p:nvPr/>
        </p:nvCxnSpPr>
        <p:spPr bwMode="auto">
          <a:xfrm rot="16200000" flipH="1">
            <a:off x="2376487" y="2921001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4" name="AutoShape 20"/>
          <p:cNvCxnSpPr>
            <a:cxnSpLocks noChangeShapeType="1"/>
          </p:cNvCxnSpPr>
          <p:nvPr/>
        </p:nvCxnSpPr>
        <p:spPr bwMode="auto">
          <a:xfrm rot="16200000" flipH="1">
            <a:off x="2305050" y="2994026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5" name="AutoShape 21"/>
          <p:cNvCxnSpPr>
            <a:cxnSpLocks noChangeShapeType="1"/>
          </p:cNvCxnSpPr>
          <p:nvPr/>
        </p:nvCxnSpPr>
        <p:spPr bwMode="auto">
          <a:xfrm rot="16200000" flipH="1">
            <a:off x="2232025" y="3065463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6" name="AutoShape 22"/>
          <p:cNvCxnSpPr>
            <a:cxnSpLocks noChangeShapeType="1"/>
          </p:cNvCxnSpPr>
          <p:nvPr/>
        </p:nvCxnSpPr>
        <p:spPr bwMode="auto">
          <a:xfrm rot="16200000" flipH="1">
            <a:off x="2665412" y="2633663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7" name="AutoShape 23"/>
          <p:cNvCxnSpPr>
            <a:cxnSpLocks noChangeShapeType="1"/>
          </p:cNvCxnSpPr>
          <p:nvPr/>
        </p:nvCxnSpPr>
        <p:spPr bwMode="auto">
          <a:xfrm rot="16200000" flipH="1">
            <a:off x="2736850" y="2562226"/>
            <a:ext cx="720725" cy="647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8" name="AutoShape 24"/>
          <p:cNvCxnSpPr>
            <a:cxnSpLocks noChangeShapeType="1"/>
          </p:cNvCxnSpPr>
          <p:nvPr/>
        </p:nvCxnSpPr>
        <p:spPr bwMode="auto">
          <a:xfrm rot="16200000" flipH="1">
            <a:off x="3384551" y="3281362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69" name="AutoShape 25"/>
          <p:cNvCxnSpPr>
            <a:cxnSpLocks noChangeShapeType="1"/>
          </p:cNvCxnSpPr>
          <p:nvPr/>
        </p:nvCxnSpPr>
        <p:spPr bwMode="auto">
          <a:xfrm rot="16200000" flipH="1">
            <a:off x="3313113" y="3352800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0" name="AutoShape 26"/>
          <p:cNvCxnSpPr>
            <a:cxnSpLocks noChangeShapeType="1"/>
          </p:cNvCxnSpPr>
          <p:nvPr/>
        </p:nvCxnSpPr>
        <p:spPr bwMode="auto">
          <a:xfrm rot="16200000" flipH="1">
            <a:off x="3240088" y="3425825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1" name="AutoShape 27"/>
          <p:cNvCxnSpPr>
            <a:cxnSpLocks noChangeShapeType="1"/>
          </p:cNvCxnSpPr>
          <p:nvPr/>
        </p:nvCxnSpPr>
        <p:spPr bwMode="auto">
          <a:xfrm rot="16200000" flipH="1">
            <a:off x="3168651" y="3497262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2" name="AutoShape 28"/>
          <p:cNvCxnSpPr>
            <a:cxnSpLocks noChangeShapeType="1"/>
          </p:cNvCxnSpPr>
          <p:nvPr/>
        </p:nvCxnSpPr>
        <p:spPr bwMode="auto">
          <a:xfrm rot="16200000" flipH="1">
            <a:off x="3097213" y="3570287"/>
            <a:ext cx="431800" cy="358775"/>
          </a:xfrm>
          <a:prstGeom prst="curvedConnector3">
            <a:avLst>
              <a:gd name="adj1" fmla="val -24634"/>
            </a:avLst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3" name="AutoShape 29"/>
          <p:cNvCxnSpPr>
            <a:cxnSpLocks noChangeShapeType="1"/>
          </p:cNvCxnSpPr>
          <p:nvPr/>
        </p:nvCxnSpPr>
        <p:spPr bwMode="auto">
          <a:xfrm rot="16200000" flipH="1">
            <a:off x="3024188" y="3641725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4" name="AutoShape 30"/>
          <p:cNvCxnSpPr>
            <a:cxnSpLocks noChangeShapeType="1"/>
          </p:cNvCxnSpPr>
          <p:nvPr/>
        </p:nvCxnSpPr>
        <p:spPr bwMode="auto">
          <a:xfrm rot="16200000" flipH="1">
            <a:off x="2952751" y="3713162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5" name="AutoShape 31"/>
          <p:cNvCxnSpPr>
            <a:cxnSpLocks noChangeShapeType="1"/>
          </p:cNvCxnSpPr>
          <p:nvPr/>
        </p:nvCxnSpPr>
        <p:spPr bwMode="auto">
          <a:xfrm rot="16200000" flipH="1">
            <a:off x="2881313" y="3786187"/>
            <a:ext cx="431800" cy="358775"/>
          </a:xfrm>
          <a:prstGeom prst="curvedConnector3">
            <a:avLst>
              <a:gd name="adj1" fmla="val -24634"/>
            </a:avLst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2844800" y="25257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 flipH="1">
            <a:off x="3492500" y="1876425"/>
            <a:ext cx="1368425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 flipH="1">
            <a:off x="1476375" y="3892550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9" name="Freeform 35"/>
          <p:cNvSpPr>
            <a:spLocks/>
          </p:cNvSpPr>
          <p:nvPr/>
        </p:nvSpPr>
        <p:spPr bwMode="auto">
          <a:xfrm>
            <a:off x="915988" y="1327150"/>
            <a:ext cx="3214687" cy="117475"/>
          </a:xfrm>
          <a:custGeom>
            <a:avLst/>
            <a:gdLst>
              <a:gd name="T0" fmla="*/ 3214687 w 2025"/>
              <a:gd name="T1" fmla="*/ 117475 h 74"/>
              <a:gd name="T2" fmla="*/ 2924175 w 2025"/>
              <a:gd name="T3" fmla="*/ 26988 h 74"/>
              <a:gd name="T4" fmla="*/ 2752725 w 2025"/>
              <a:gd name="T5" fmla="*/ 66675 h 74"/>
              <a:gd name="T6" fmla="*/ 2552700 w 2025"/>
              <a:gd name="T7" fmla="*/ 26988 h 74"/>
              <a:gd name="T8" fmla="*/ 2300287 w 2025"/>
              <a:gd name="T9" fmla="*/ 87313 h 74"/>
              <a:gd name="T10" fmla="*/ 2028825 w 2025"/>
              <a:gd name="T11" fmla="*/ 36513 h 74"/>
              <a:gd name="T12" fmla="*/ 1889125 w 2025"/>
              <a:gd name="T13" fmla="*/ 17463 h 74"/>
              <a:gd name="T14" fmla="*/ 1638300 w 2025"/>
              <a:gd name="T15" fmla="*/ 77788 h 74"/>
              <a:gd name="T16" fmla="*/ 1506537 w 2025"/>
              <a:gd name="T17" fmla="*/ 77788 h 74"/>
              <a:gd name="T18" fmla="*/ 1235075 w 2025"/>
              <a:gd name="T19" fmla="*/ 66675 h 74"/>
              <a:gd name="T20" fmla="*/ 1125537 w 2025"/>
              <a:gd name="T21" fmla="*/ 26988 h 74"/>
              <a:gd name="T22" fmla="*/ 893762 w 2025"/>
              <a:gd name="T23" fmla="*/ 77788 h 74"/>
              <a:gd name="T24" fmla="*/ 0 w 2025"/>
              <a:gd name="T25" fmla="*/ 47625 h 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25" h="74">
                <a:moveTo>
                  <a:pt x="2025" y="74"/>
                </a:moveTo>
                <a:cubicBezTo>
                  <a:pt x="1963" y="59"/>
                  <a:pt x="1903" y="32"/>
                  <a:pt x="1842" y="17"/>
                </a:cubicBezTo>
                <a:cubicBezTo>
                  <a:pt x="1798" y="22"/>
                  <a:pt x="1774" y="29"/>
                  <a:pt x="1734" y="42"/>
                </a:cubicBezTo>
                <a:cubicBezTo>
                  <a:pt x="1688" y="37"/>
                  <a:pt x="1652" y="28"/>
                  <a:pt x="1608" y="17"/>
                </a:cubicBezTo>
                <a:cubicBezTo>
                  <a:pt x="1556" y="33"/>
                  <a:pt x="1501" y="39"/>
                  <a:pt x="1449" y="55"/>
                </a:cubicBezTo>
                <a:cubicBezTo>
                  <a:pt x="1393" y="47"/>
                  <a:pt x="1333" y="38"/>
                  <a:pt x="1278" y="23"/>
                </a:cubicBezTo>
                <a:cubicBezTo>
                  <a:pt x="1242" y="0"/>
                  <a:pt x="1238" y="4"/>
                  <a:pt x="1190" y="11"/>
                </a:cubicBezTo>
                <a:cubicBezTo>
                  <a:pt x="1138" y="27"/>
                  <a:pt x="1085" y="37"/>
                  <a:pt x="1032" y="49"/>
                </a:cubicBezTo>
                <a:cubicBezTo>
                  <a:pt x="981" y="73"/>
                  <a:pt x="1031" y="56"/>
                  <a:pt x="949" y="49"/>
                </a:cubicBezTo>
                <a:cubicBezTo>
                  <a:pt x="892" y="44"/>
                  <a:pt x="835" y="44"/>
                  <a:pt x="778" y="42"/>
                </a:cubicBezTo>
                <a:cubicBezTo>
                  <a:pt x="754" y="31"/>
                  <a:pt x="734" y="23"/>
                  <a:pt x="709" y="17"/>
                </a:cubicBezTo>
                <a:cubicBezTo>
                  <a:pt x="654" y="22"/>
                  <a:pt x="614" y="30"/>
                  <a:pt x="563" y="49"/>
                </a:cubicBezTo>
                <a:cubicBezTo>
                  <a:pt x="384" y="46"/>
                  <a:pt x="185" y="30"/>
                  <a:pt x="0" y="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1117600" y="16605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2197100" y="16605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2" name="Line 38"/>
          <p:cNvSpPr>
            <a:spLocks noChangeShapeType="1"/>
          </p:cNvSpPr>
          <p:nvPr/>
        </p:nvSpPr>
        <p:spPr bwMode="auto">
          <a:xfrm>
            <a:off x="2773363" y="1876425"/>
            <a:ext cx="719137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3" name="Line 39"/>
          <p:cNvSpPr>
            <a:spLocks noChangeShapeType="1"/>
          </p:cNvSpPr>
          <p:nvPr/>
        </p:nvSpPr>
        <p:spPr bwMode="auto">
          <a:xfrm>
            <a:off x="1692275" y="1876425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4" name="Line 40"/>
          <p:cNvSpPr>
            <a:spLocks noChangeShapeType="1"/>
          </p:cNvSpPr>
          <p:nvPr/>
        </p:nvSpPr>
        <p:spPr bwMode="auto">
          <a:xfrm>
            <a:off x="828675" y="1949450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2125663" y="2165350"/>
            <a:ext cx="719137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6" name="Line 42"/>
          <p:cNvSpPr>
            <a:spLocks noChangeShapeType="1"/>
          </p:cNvSpPr>
          <p:nvPr/>
        </p:nvSpPr>
        <p:spPr bwMode="auto">
          <a:xfrm>
            <a:off x="828675" y="2308225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7" name="Line 43"/>
          <p:cNvSpPr>
            <a:spLocks noChangeShapeType="1"/>
          </p:cNvSpPr>
          <p:nvPr/>
        </p:nvSpPr>
        <p:spPr bwMode="auto">
          <a:xfrm>
            <a:off x="1549400" y="2092325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8" name="Line 44"/>
          <p:cNvSpPr>
            <a:spLocks noChangeShapeType="1"/>
          </p:cNvSpPr>
          <p:nvPr/>
        </p:nvSpPr>
        <p:spPr bwMode="auto">
          <a:xfrm>
            <a:off x="973138" y="2668588"/>
            <a:ext cx="719137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9" name="Line 45"/>
          <p:cNvSpPr>
            <a:spLocks noChangeShapeType="1"/>
          </p:cNvSpPr>
          <p:nvPr/>
        </p:nvSpPr>
        <p:spPr bwMode="auto">
          <a:xfrm>
            <a:off x="1981200" y="2524125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0" name="Line 46"/>
          <p:cNvSpPr>
            <a:spLocks noChangeShapeType="1"/>
          </p:cNvSpPr>
          <p:nvPr/>
        </p:nvSpPr>
        <p:spPr bwMode="auto">
          <a:xfrm>
            <a:off x="828675" y="2957513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1" name="Line 47"/>
          <p:cNvSpPr>
            <a:spLocks noChangeShapeType="1"/>
          </p:cNvSpPr>
          <p:nvPr/>
        </p:nvSpPr>
        <p:spPr bwMode="auto">
          <a:xfrm>
            <a:off x="1549400" y="2813050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2" name="Line 48"/>
          <p:cNvSpPr>
            <a:spLocks noChangeShapeType="1"/>
          </p:cNvSpPr>
          <p:nvPr/>
        </p:nvSpPr>
        <p:spPr bwMode="auto">
          <a:xfrm>
            <a:off x="757238" y="3244850"/>
            <a:ext cx="719137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3" name="Line 49"/>
          <p:cNvSpPr>
            <a:spLocks noChangeShapeType="1"/>
          </p:cNvSpPr>
          <p:nvPr/>
        </p:nvSpPr>
        <p:spPr bwMode="auto">
          <a:xfrm>
            <a:off x="757238" y="3500438"/>
            <a:ext cx="719137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4" name="Line 50"/>
          <p:cNvSpPr>
            <a:spLocks noChangeShapeType="1"/>
          </p:cNvSpPr>
          <p:nvPr/>
        </p:nvSpPr>
        <p:spPr bwMode="auto">
          <a:xfrm>
            <a:off x="612775" y="3787775"/>
            <a:ext cx="719138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5" name="Line 51"/>
          <p:cNvSpPr>
            <a:spLocks noChangeShapeType="1"/>
          </p:cNvSpPr>
          <p:nvPr/>
        </p:nvSpPr>
        <p:spPr bwMode="auto">
          <a:xfrm>
            <a:off x="2701925" y="36766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6" name="Line 52"/>
          <p:cNvSpPr>
            <a:spLocks noChangeShapeType="1"/>
          </p:cNvSpPr>
          <p:nvPr/>
        </p:nvSpPr>
        <p:spPr bwMode="auto">
          <a:xfrm>
            <a:off x="2628900" y="41814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2773363" y="36766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 flipH="1">
            <a:off x="6732588" y="4292600"/>
            <a:ext cx="2159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99" name="Line 55"/>
          <p:cNvSpPr>
            <a:spLocks noChangeShapeType="1"/>
          </p:cNvSpPr>
          <p:nvPr/>
        </p:nvSpPr>
        <p:spPr bwMode="auto">
          <a:xfrm>
            <a:off x="2124075" y="43656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2773363" y="3741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b="0">
                <a:latin typeface="Arial" pitchFamily="34" charset="0"/>
              </a:rPr>
              <a:t>h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57401" name="Text Box 57"/>
          <p:cNvSpPr txBox="1">
            <a:spLocks noChangeArrowheads="1"/>
          </p:cNvSpPr>
          <p:nvPr/>
        </p:nvSpPr>
        <p:spPr bwMode="auto">
          <a:xfrm>
            <a:off x="4211638" y="40052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b="0">
                <a:latin typeface="Arial" pitchFamily="34" charset="0"/>
              </a:rPr>
              <a:t>R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57402" name="AutoShape 58"/>
          <p:cNvSpPr>
            <a:spLocks noChangeArrowheads="1"/>
          </p:cNvSpPr>
          <p:nvPr/>
        </p:nvSpPr>
        <p:spPr bwMode="auto">
          <a:xfrm>
            <a:off x="3781425" y="3749675"/>
            <a:ext cx="1368425" cy="287338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43669 h 21600"/>
              <a:gd name="T4" fmla="*/ 1026319 w 21600"/>
              <a:gd name="T5" fmla="*/ 287338 h 21600"/>
              <a:gd name="T6" fmla="*/ 1368425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4265613" y="345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b="0">
                <a:latin typeface="Arial" pitchFamily="34" charset="0"/>
              </a:rPr>
              <a:t>u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57404" name="Text Box 60"/>
          <p:cNvSpPr txBox="1">
            <a:spLocks noChangeArrowheads="1"/>
          </p:cNvSpPr>
          <p:nvPr/>
        </p:nvSpPr>
        <p:spPr bwMode="auto">
          <a:xfrm>
            <a:off x="5561013" y="1052513"/>
            <a:ext cx="1892300" cy="466725"/>
          </a:xfrm>
          <a:prstGeom prst="rect">
            <a:avLst/>
          </a:prstGeom>
          <a:solidFill>
            <a:srgbClr val="D5EF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2400" b="0">
                <a:latin typeface="Arial" pitchFamily="34" charset="0"/>
              </a:rPr>
              <a:t>t</a:t>
            </a:r>
            <a:r>
              <a:rPr lang="ru-RU" sz="2400" b="0" baseline="-25000">
                <a:latin typeface="Arial" pitchFamily="34" charset="0"/>
              </a:rPr>
              <a:t>пр </a:t>
            </a:r>
            <a:r>
              <a:rPr lang="en-US" sz="2400" b="0">
                <a:latin typeface="Arial" pitchFamily="34" charset="0"/>
              </a:rPr>
              <a:t>=</a:t>
            </a:r>
            <a:r>
              <a:rPr lang="uk-UA" sz="2400" b="0">
                <a:latin typeface="Arial" pitchFamily="34" charset="0"/>
              </a:rPr>
              <a:t> </a:t>
            </a:r>
            <a:r>
              <a:rPr lang="en-US" sz="2400" b="0">
                <a:latin typeface="Arial" pitchFamily="34" charset="0"/>
              </a:rPr>
              <a:t>R / u</a:t>
            </a:r>
            <a:endParaRPr lang="uk-UA" sz="2400" b="0">
              <a:latin typeface="Arial" pitchFamily="34" charset="0"/>
            </a:endParaRPr>
          </a:p>
        </p:txBody>
      </p:sp>
      <p:sp>
        <p:nvSpPr>
          <p:cNvPr id="57405" name="Text Box 61"/>
          <p:cNvSpPr txBox="1">
            <a:spLocks noChangeArrowheads="1"/>
          </p:cNvSpPr>
          <p:nvPr/>
        </p:nvSpPr>
        <p:spPr bwMode="auto">
          <a:xfrm>
            <a:off x="1042988" y="5373688"/>
            <a:ext cx="430212" cy="406400"/>
          </a:xfrm>
          <a:prstGeom prst="rect">
            <a:avLst/>
          </a:prstGeom>
          <a:solidFill>
            <a:srgbClr val="EFCFC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0">
                <a:latin typeface="Arial" pitchFamily="34" charset="0"/>
              </a:rPr>
              <a:t>H</a:t>
            </a:r>
            <a:endParaRPr lang="uk-UA" b="0">
              <a:latin typeface="Arial" pitchFamily="34" charset="0"/>
            </a:endParaRPr>
          </a:p>
        </p:txBody>
      </p:sp>
      <p:sp>
        <p:nvSpPr>
          <p:cNvPr id="57406" name="Text Box 62"/>
          <p:cNvSpPr txBox="1">
            <a:spLocks noChangeArrowheads="1"/>
          </p:cNvSpPr>
          <p:nvPr/>
        </p:nvSpPr>
        <p:spPr bwMode="auto">
          <a:xfrm>
            <a:off x="5148263" y="3357563"/>
            <a:ext cx="1655762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0">
                <a:latin typeface="Arial" pitchFamily="34" charset="0"/>
              </a:rPr>
              <a:t>U</a:t>
            </a:r>
            <a:r>
              <a:rPr lang="uk-UA" b="0">
                <a:latin typeface="Arial" pitchFamily="34" charset="0"/>
              </a:rPr>
              <a:t> </a:t>
            </a:r>
            <a:r>
              <a:rPr lang="en-US" b="0">
                <a:latin typeface="Arial" pitchFamily="34" charset="0"/>
              </a:rPr>
              <a:t>=</a:t>
            </a:r>
            <a:r>
              <a:rPr lang="uk-UA" b="0">
                <a:latin typeface="Arial" pitchFamily="34" charset="0"/>
              </a:rPr>
              <a:t>  </a:t>
            </a:r>
            <a:r>
              <a:rPr lang="ru-RU" b="0">
                <a:latin typeface="Arial" pitchFamily="34" charset="0"/>
              </a:rPr>
              <a:t>5 …7м/с</a:t>
            </a:r>
            <a:endParaRPr lang="uk-UA" b="0">
              <a:latin typeface="Arial" pitchFamily="34" charset="0"/>
            </a:endParaRPr>
          </a:p>
        </p:txBody>
      </p:sp>
      <p:sp>
        <p:nvSpPr>
          <p:cNvPr id="57407" name="Line 63"/>
          <p:cNvSpPr>
            <a:spLocks noChangeShapeType="1"/>
          </p:cNvSpPr>
          <p:nvPr/>
        </p:nvSpPr>
        <p:spPr bwMode="auto">
          <a:xfrm flipV="1">
            <a:off x="2197100" y="2525713"/>
            <a:ext cx="8636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08" name="AutoShape 64"/>
          <p:cNvSpPr>
            <a:spLocks/>
          </p:cNvSpPr>
          <p:nvPr/>
        </p:nvSpPr>
        <p:spPr bwMode="auto">
          <a:xfrm>
            <a:off x="3995738" y="2060575"/>
            <a:ext cx="431800" cy="431800"/>
          </a:xfrm>
          <a:prstGeom prst="borderCallout1">
            <a:avLst>
              <a:gd name="adj1" fmla="val 26472"/>
              <a:gd name="adj2" fmla="val -17648"/>
              <a:gd name="adj3" fmla="val 184190"/>
              <a:gd name="adj4" fmla="val -300736"/>
            </a:avLst>
          </a:prstGeom>
          <a:solidFill>
            <a:srgbClr val="EB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sp>
        <p:nvSpPr>
          <p:cNvPr id="57409" name="Text Box 65"/>
          <p:cNvSpPr txBox="1">
            <a:spLocks noChangeArrowheads="1"/>
          </p:cNvSpPr>
          <p:nvPr/>
        </p:nvSpPr>
        <p:spPr bwMode="auto">
          <a:xfrm>
            <a:off x="4067175" y="2060575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b="0">
                <a:latin typeface="Arial" pitchFamily="34" charset="0"/>
              </a:rPr>
              <a:t>В</a:t>
            </a:r>
            <a:endParaRPr lang="uk-UA" b="0">
              <a:latin typeface="Arial" pitchFamily="34" charset="0"/>
            </a:endParaRPr>
          </a:p>
        </p:txBody>
      </p:sp>
      <p:sp>
        <p:nvSpPr>
          <p:cNvPr id="57410" name="Line 66"/>
          <p:cNvSpPr>
            <a:spLocks noChangeShapeType="1"/>
          </p:cNvSpPr>
          <p:nvPr/>
        </p:nvSpPr>
        <p:spPr bwMode="auto">
          <a:xfrm>
            <a:off x="684213" y="43656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11" name="Freeform 67"/>
          <p:cNvSpPr>
            <a:spLocks/>
          </p:cNvSpPr>
          <p:nvPr/>
        </p:nvSpPr>
        <p:spPr bwMode="auto">
          <a:xfrm>
            <a:off x="684213" y="4941888"/>
            <a:ext cx="714375" cy="153987"/>
          </a:xfrm>
          <a:custGeom>
            <a:avLst/>
            <a:gdLst>
              <a:gd name="T0" fmla="*/ 0 w 450"/>
              <a:gd name="T1" fmla="*/ 85725 h 97"/>
              <a:gd name="T2" fmla="*/ 104775 w 450"/>
              <a:gd name="T3" fmla="*/ 85725 h 97"/>
              <a:gd name="T4" fmla="*/ 114300 w 450"/>
              <a:gd name="T5" fmla="*/ 114300 h 97"/>
              <a:gd name="T6" fmla="*/ 152400 w 450"/>
              <a:gd name="T7" fmla="*/ 123825 h 97"/>
              <a:gd name="T8" fmla="*/ 238125 w 450"/>
              <a:gd name="T9" fmla="*/ 114300 h 97"/>
              <a:gd name="T10" fmla="*/ 295275 w 450"/>
              <a:gd name="T11" fmla="*/ 95250 h 97"/>
              <a:gd name="T12" fmla="*/ 647700 w 450"/>
              <a:gd name="T13" fmla="*/ 104775 h 97"/>
              <a:gd name="T14" fmla="*/ 714375 w 450"/>
              <a:gd name="T15" fmla="*/ 57150 h 97"/>
              <a:gd name="T16" fmla="*/ 695325 w 450"/>
              <a:gd name="T17" fmla="*/ 0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50" h="97">
                <a:moveTo>
                  <a:pt x="0" y="54"/>
                </a:moveTo>
                <a:cubicBezTo>
                  <a:pt x="24" y="48"/>
                  <a:pt x="40" y="41"/>
                  <a:pt x="66" y="54"/>
                </a:cubicBezTo>
                <a:cubicBezTo>
                  <a:pt x="72" y="57"/>
                  <a:pt x="67" y="68"/>
                  <a:pt x="72" y="72"/>
                </a:cubicBezTo>
                <a:cubicBezTo>
                  <a:pt x="78" y="77"/>
                  <a:pt x="88" y="76"/>
                  <a:pt x="96" y="78"/>
                </a:cubicBezTo>
                <a:cubicBezTo>
                  <a:pt x="124" y="97"/>
                  <a:pt x="123" y="84"/>
                  <a:pt x="150" y="72"/>
                </a:cubicBezTo>
                <a:cubicBezTo>
                  <a:pt x="162" y="67"/>
                  <a:pt x="186" y="60"/>
                  <a:pt x="186" y="60"/>
                </a:cubicBezTo>
                <a:cubicBezTo>
                  <a:pt x="285" y="70"/>
                  <a:pt x="280" y="71"/>
                  <a:pt x="408" y="66"/>
                </a:cubicBezTo>
                <a:cubicBezTo>
                  <a:pt x="450" y="52"/>
                  <a:pt x="440" y="66"/>
                  <a:pt x="450" y="36"/>
                </a:cubicBezTo>
                <a:cubicBezTo>
                  <a:pt x="435" y="13"/>
                  <a:pt x="438" y="25"/>
                  <a:pt x="43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12" name="Line 68"/>
          <p:cNvSpPr>
            <a:spLocks noChangeShapeType="1"/>
          </p:cNvSpPr>
          <p:nvPr/>
        </p:nvSpPr>
        <p:spPr bwMode="auto">
          <a:xfrm>
            <a:off x="755650" y="4508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13" name="Line 69"/>
          <p:cNvSpPr>
            <a:spLocks noChangeShapeType="1"/>
          </p:cNvSpPr>
          <p:nvPr/>
        </p:nvSpPr>
        <p:spPr bwMode="auto">
          <a:xfrm>
            <a:off x="827088" y="47244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14" name="Line 70"/>
          <p:cNvSpPr>
            <a:spLocks noChangeShapeType="1"/>
          </p:cNvSpPr>
          <p:nvPr/>
        </p:nvSpPr>
        <p:spPr bwMode="auto">
          <a:xfrm>
            <a:off x="755650" y="49418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15" name="AutoShape 71"/>
          <p:cNvSpPr>
            <a:spLocks noChangeArrowheads="1"/>
          </p:cNvSpPr>
          <p:nvPr/>
        </p:nvSpPr>
        <p:spPr bwMode="auto">
          <a:xfrm>
            <a:off x="900113" y="4581525"/>
            <a:ext cx="71437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16" name="AutoShape 72"/>
          <p:cNvSpPr>
            <a:spLocks noChangeArrowheads="1"/>
          </p:cNvSpPr>
          <p:nvPr/>
        </p:nvSpPr>
        <p:spPr bwMode="auto">
          <a:xfrm>
            <a:off x="1116013" y="4797425"/>
            <a:ext cx="71437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17" name="AutoShape 73"/>
          <p:cNvSpPr>
            <a:spLocks noChangeArrowheads="1"/>
          </p:cNvSpPr>
          <p:nvPr/>
        </p:nvSpPr>
        <p:spPr bwMode="auto">
          <a:xfrm>
            <a:off x="1258888" y="4797425"/>
            <a:ext cx="71437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18" name="AutoShape 74"/>
          <p:cNvSpPr>
            <a:spLocks noChangeArrowheads="1"/>
          </p:cNvSpPr>
          <p:nvPr/>
        </p:nvSpPr>
        <p:spPr bwMode="auto">
          <a:xfrm>
            <a:off x="900113" y="4797425"/>
            <a:ext cx="71437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19" name="AutoShape 75"/>
          <p:cNvSpPr>
            <a:spLocks noChangeArrowheads="1"/>
          </p:cNvSpPr>
          <p:nvPr/>
        </p:nvSpPr>
        <p:spPr bwMode="auto">
          <a:xfrm>
            <a:off x="827088" y="4437063"/>
            <a:ext cx="71437" cy="714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0" name="AutoShape 76"/>
          <p:cNvSpPr>
            <a:spLocks noChangeArrowheads="1"/>
          </p:cNvSpPr>
          <p:nvPr/>
        </p:nvSpPr>
        <p:spPr bwMode="auto">
          <a:xfrm>
            <a:off x="1116013" y="4581525"/>
            <a:ext cx="71437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1" name="AutoShape 77"/>
          <p:cNvSpPr>
            <a:spLocks noChangeArrowheads="1"/>
          </p:cNvSpPr>
          <p:nvPr/>
        </p:nvSpPr>
        <p:spPr bwMode="auto">
          <a:xfrm>
            <a:off x="1258888" y="4941888"/>
            <a:ext cx="71437" cy="714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2" name="AutoShape 78"/>
          <p:cNvSpPr>
            <a:spLocks noChangeArrowheads="1"/>
          </p:cNvSpPr>
          <p:nvPr/>
        </p:nvSpPr>
        <p:spPr bwMode="auto">
          <a:xfrm>
            <a:off x="3132138" y="2636838"/>
            <a:ext cx="71437" cy="714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3" name="AutoShape 79"/>
          <p:cNvSpPr>
            <a:spLocks noChangeArrowheads="1"/>
          </p:cNvSpPr>
          <p:nvPr/>
        </p:nvSpPr>
        <p:spPr bwMode="auto">
          <a:xfrm>
            <a:off x="2987675" y="2708275"/>
            <a:ext cx="71438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4" name="AutoShape 80"/>
          <p:cNvSpPr>
            <a:spLocks noChangeArrowheads="1"/>
          </p:cNvSpPr>
          <p:nvPr/>
        </p:nvSpPr>
        <p:spPr bwMode="auto">
          <a:xfrm>
            <a:off x="3203575" y="2781300"/>
            <a:ext cx="71438" cy="7143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5" name="AutoShape 81"/>
          <p:cNvSpPr>
            <a:spLocks noChangeArrowheads="1"/>
          </p:cNvSpPr>
          <p:nvPr/>
        </p:nvSpPr>
        <p:spPr bwMode="auto">
          <a:xfrm>
            <a:off x="3348038" y="2852738"/>
            <a:ext cx="71437" cy="71437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426" name="Line 82"/>
          <p:cNvSpPr>
            <a:spLocks noChangeShapeType="1"/>
          </p:cNvSpPr>
          <p:nvPr/>
        </p:nvSpPr>
        <p:spPr bwMode="auto">
          <a:xfrm>
            <a:off x="2843213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27" name="Line 83"/>
          <p:cNvSpPr>
            <a:spLocks noChangeShapeType="1"/>
          </p:cNvSpPr>
          <p:nvPr/>
        </p:nvSpPr>
        <p:spPr bwMode="auto">
          <a:xfrm>
            <a:off x="2916238" y="27813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28" name="Line 84"/>
          <p:cNvSpPr>
            <a:spLocks noChangeShapeType="1"/>
          </p:cNvSpPr>
          <p:nvPr/>
        </p:nvSpPr>
        <p:spPr bwMode="auto">
          <a:xfrm>
            <a:off x="3348038" y="29972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29" name="Line 85"/>
          <p:cNvSpPr>
            <a:spLocks noChangeShapeType="1"/>
          </p:cNvSpPr>
          <p:nvPr/>
        </p:nvSpPr>
        <p:spPr bwMode="auto">
          <a:xfrm>
            <a:off x="323850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30" name="Line 86"/>
          <p:cNvSpPr>
            <a:spLocks noChangeShapeType="1"/>
          </p:cNvSpPr>
          <p:nvPr/>
        </p:nvSpPr>
        <p:spPr bwMode="auto">
          <a:xfrm>
            <a:off x="323850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31" name="Line 87"/>
          <p:cNvSpPr>
            <a:spLocks noChangeShapeType="1"/>
          </p:cNvSpPr>
          <p:nvPr/>
        </p:nvSpPr>
        <p:spPr bwMode="auto">
          <a:xfrm>
            <a:off x="395288" y="43656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32" name="Line 88"/>
          <p:cNvSpPr>
            <a:spLocks noChangeShapeType="1"/>
          </p:cNvSpPr>
          <p:nvPr/>
        </p:nvSpPr>
        <p:spPr bwMode="auto">
          <a:xfrm>
            <a:off x="395288" y="465296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433" name="Text Box 89"/>
          <p:cNvSpPr txBox="1">
            <a:spLocks noChangeArrowheads="1"/>
          </p:cNvSpPr>
          <p:nvPr/>
        </p:nvSpPr>
        <p:spPr bwMode="auto">
          <a:xfrm>
            <a:off x="2700338" y="5013325"/>
            <a:ext cx="4751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ru-RU" sz="1800" b="0">
              <a:latin typeface="Arial" pitchFamily="34" charset="0"/>
            </a:endParaRPr>
          </a:p>
        </p:txBody>
      </p:sp>
      <p:grpSp>
        <p:nvGrpSpPr>
          <p:cNvPr id="57434" name="Group 161"/>
          <p:cNvGrpSpPr>
            <a:grpSpLocks/>
          </p:cNvGrpSpPr>
          <p:nvPr/>
        </p:nvGrpSpPr>
        <p:grpSpPr bwMode="auto">
          <a:xfrm>
            <a:off x="2411413" y="4581525"/>
            <a:ext cx="5832475" cy="1919288"/>
            <a:chOff x="1519" y="2886"/>
            <a:chExt cx="3674" cy="1209"/>
          </a:xfrm>
        </p:grpSpPr>
        <p:sp>
          <p:nvSpPr>
            <p:cNvPr id="57457" name="Rectangle 91"/>
            <p:cNvSpPr>
              <a:spLocks noChangeArrowheads="1"/>
            </p:cNvSpPr>
            <p:nvPr/>
          </p:nvSpPr>
          <p:spPr bwMode="auto">
            <a:xfrm>
              <a:off x="4825" y="3636"/>
              <a:ext cx="368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8Т</a:t>
              </a:r>
            </a:p>
          </p:txBody>
        </p:sp>
        <p:sp>
          <p:nvSpPr>
            <p:cNvPr id="57458" name="Rectangle 92"/>
            <p:cNvSpPr>
              <a:spLocks noChangeArrowheads="1"/>
            </p:cNvSpPr>
            <p:nvPr/>
          </p:nvSpPr>
          <p:spPr bwMode="auto">
            <a:xfrm>
              <a:off x="4090" y="3636"/>
              <a:ext cx="368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6Т</a:t>
              </a:r>
            </a:p>
          </p:txBody>
        </p:sp>
        <p:sp>
          <p:nvSpPr>
            <p:cNvPr id="57459" name="Rectangle 93"/>
            <p:cNvSpPr>
              <a:spLocks noChangeArrowheads="1"/>
            </p:cNvSpPr>
            <p:nvPr/>
          </p:nvSpPr>
          <p:spPr bwMode="auto">
            <a:xfrm>
              <a:off x="3356" y="3636"/>
              <a:ext cx="366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4Т</a:t>
              </a:r>
            </a:p>
          </p:txBody>
        </p:sp>
        <p:sp>
          <p:nvSpPr>
            <p:cNvPr id="57460" name="Rectangle 94"/>
            <p:cNvSpPr>
              <a:spLocks noChangeArrowheads="1"/>
            </p:cNvSpPr>
            <p:nvPr/>
          </p:nvSpPr>
          <p:spPr bwMode="auto">
            <a:xfrm>
              <a:off x="2622" y="3636"/>
              <a:ext cx="368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1,7Т</a:t>
              </a:r>
            </a:p>
          </p:txBody>
        </p:sp>
        <p:sp>
          <p:nvSpPr>
            <p:cNvPr id="57461" name="Rectangle 95"/>
            <p:cNvSpPr>
              <a:spLocks noChangeArrowheads="1"/>
            </p:cNvSpPr>
            <p:nvPr/>
          </p:nvSpPr>
          <p:spPr bwMode="auto">
            <a:xfrm>
              <a:off x="4825" y="3326"/>
              <a:ext cx="368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0,015Н</a:t>
              </a:r>
            </a:p>
          </p:txBody>
        </p:sp>
        <p:sp>
          <p:nvSpPr>
            <p:cNvPr id="57462" name="Rectangle 96"/>
            <p:cNvSpPr>
              <a:spLocks noChangeArrowheads="1"/>
            </p:cNvSpPr>
            <p:nvPr/>
          </p:nvSpPr>
          <p:spPr bwMode="auto">
            <a:xfrm>
              <a:off x="4090" y="3326"/>
              <a:ext cx="368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0,03Н</a:t>
              </a:r>
            </a:p>
          </p:txBody>
        </p:sp>
        <p:sp>
          <p:nvSpPr>
            <p:cNvPr id="57463" name="Rectangle 97"/>
            <p:cNvSpPr>
              <a:spLocks noChangeArrowheads="1"/>
            </p:cNvSpPr>
            <p:nvPr/>
          </p:nvSpPr>
          <p:spPr bwMode="auto">
            <a:xfrm>
              <a:off x="3356" y="3326"/>
              <a:ext cx="366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0,075Н</a:t>
              </a:r>
            </a:p>
          </p:txBody>
        </p:sp>
        <p:sp>
          <p:nvSpPr>
            <p:cNvPr id="57464" name="Rectangle 98"/>
            <p:cNvSpPr>
              <a:spLocks noChangeArrowheads="1"/>
            </p:cNvSpPr>
            <p:nvPr/>
          </p:nvSpPr>
          <p:spPr bwMode="auto">
            <a:xfrm>
              <a:off x="2622" y="3326"/>
              <a:ext cx="368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0,2</a:t>
              </a: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Н</a:t>
              </a:r>
            </a:p>
          </p:txBody>
        </p:sp>
        <p:sp>
          <p:nvSpPr>
            <p:cNvPr id="57465" name="Rectangle 99"/>
            <p:cNvSpPr>
              <a:spLocks noChangeArrowheads="1"/>
            </p:cNvSpPr>
            <p:nvPr/>
          </p:nvSpPr>
          <p:spPr bwMode="auto">
            <a:xfrm>
              <a:off x="4825" y="3135"/>
              <a:ext cx="368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300</a:t>
              </a:r>
            </a:p>
          </p:txBody>
        </p:sp>
        <p:sp>
          <p:nvSpPr>
            <p:cNvPr id="57466" name="Rectangle 100"/>
            <p:cNvSpPr>
              <a:spLocks noChangeArrowheads="1"/>
            </p:cNvSpPr>
            <p:nvPr/>
          </p:nvSpPr>
          <p:spPr bwMode="auto">
            <a:xfrm>
              <a:off x="4090" y="3135"/>
              <a:ext cx="368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200</a:t>
              </a:r>
            </a:p>
          </p:txBody>
        </p:sp>
        <p:sp>
          <p:nvSpPr>
            <p:cNvPr id="57467" name="Rectangle 101"/>
            <p:cNvSpPr>
              <a:spLocks noChangeArrowheads="1"/>
            </p:cNvSpPr>
            <p:nvPr/>
          </p:nvSpPr>
          <p:spPr bwMode="auto">
            <a:xfrm>
              <a:off x="3356" y="3135"/>
              <a:ext cx="366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100</a:t>
              </a:r>
            </a:p>
          </p:txBody>
        </p:sp>
        <p:sp>
          <p:nvSpPr>
            <p:cNvPr id="57468" name="Rectangle 102"/>
            <p:cNvSpPr>
              <a:spLocks noChangeArrowheads="1"/>
            </p:cNvSpPr>
            <p:nvPr/>
          </p:nvSpPr>
          <p:spPr bwMode="auto">
            <a:xfrm>
              <a:off x="2622" y="3135"/>
              <a:ext cx="368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25</a:t>
              </a:r>
            </a:p>
          </p:txBody>
        </p:sp>
        <p:sp>
          <p:nvSpPr>
            <p:cNvPr id="57469" name="Rectangle 103"/>
            <p:cNvSpPr>
              <a:spLocks noChangeArrowheads="1"/>
            </p:cNvSpPr>
            <p:nvPr/>
          </p:nvSpPr>
          <p:spPr bwMode="auto">
            <a:xfrm>
              <a:off x="4458" y="3636"/>
              <a:ext cx="367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7Т</a:t>
              </a:r>
            </a:p>
          </p:txBody>
        </p:sp>
        <p:sp>
          <p:nvSpPr>
            <p:cNvPr id="57470" name="Rectangle 104"/>
            <p:cNvSpPr>
              <a:spLocks noChangeArrowheads="1"/>
            </p:cNvSpPr>
            <p:nvPr/>
          </p:nvSpPr>
          <p:spPr bwMode="auto">
            <a:xfrm>
              <a:off x="3722" y="3636"/>
              <a:ext cx="368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5Т</a:t>
              </a:r>
            </a:p>
          </p:txBody>
        </p:sp>
        <p:sp>
          <p:nvSpPr>
            <p:cNvPr id="57471" name="Rectangle 105"/>
            <p:cNvSpPr>
              <a:spLocks noChangeArrowheads="1"/>
            </p:cNvSpPr>
            <p:nvPr/>
          </p:nvSpPr>
          <p:spPr bwMode="auto">
            <a:xfrm>
              <a:off x="2990" y="3636"/>
              <a:ext cx="366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2,6Т</a:t>
              </a:r>
            </a:p>
          </p:txBody>
        </p:sp>
        <p:sp>
          <p:nvSpPr>
            <p:cNvPr id="57472" name="Rectangle 106"/>
            <p:cNvSpPr>
              <a:spLocks noChangeArrowheads="1"/>
            </p:cNvSpPr>
            <p:nvPr/>
          </p:nvSpPr>
          <p:spPr bwMode="auto">
            <a:xfrm>
              <a:off x="2254" y="3636"/>
              <a:ext cx="368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Т</a:t>
              </a:r>
            </a:p>
          </p:txBody>
        </p:sp>
        <p:sp>
          <p:nvSpPr>
            <p:cNvPr id="57473" name="Rectangle 107"/>
            <p:cNvSpPr>
              <a:spLocks noChangeArrowheads="1"/>
            </p:cNvSpPr>
            <p:nvPr/>
          </p:nvSpPr>
          <p:spPr bwMode="auto">
            <a:xfrm>
              <a:off x="1519" y="3636"/>
              <a:ext cx="735" cy="45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ru-RU" sz="1400" b="0">
                  <a:latin typeface="Arial" pitchFamily="34" charset="0"/>
                </a:rPr>
                <a:t>Термін</a:t>
              </a:r>
              <a:r>
                <a:rPr lang="uk-UA" sz="1400" b="0">
                  <a:latin typeface="Arial" pitchFamily="34" charset="0"/>
                </a:rPr>
                <a:t> існування хвилі, год.</a:t>
              </a:r>
            </a:p>
          </p:txBody>
        </p:sp>
        <p:sp>
          <p:nvSpPr>
            <p:cNvPr id="57474" name="Rectangle 108"/>
            <p:cNvSpPr>
              <a:spLocks noChangeArrowheads="1"/>
            </p:cNvSpPr>
            <p:nvPr/>
          </p:nvSpPr>
          <p:spPr bwMode="auto">
            <a:xfrm>
              <a:off x="4458" y="3326"/>
              <a:ext cx="367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0,02Н</a:t>
              </a:r>
            </a:p>
          </p:txBody>
        </p:sp>
        <p:sp>
          <p:nvSpPr>
            <p:cNvPr id="57475" name="Rectangle 109"/>
            <p:cNvSpPr>
              <a:spLocks noChangeArrowheads="1"/>
            </p:cNvSpPr>
            <p:nvPr/>
          </p:nvSpPr>
          <p:spPr bwMode="auto">
            <a:xfrm>
              <a:off x="3722" y="3326"/>
              <a:ext cx="368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0,05Н</a:t>
              </a:r>
            </a:p>
          </p:txBody>
        </p:sp>
        <p:sp>
          <p:nvSpPr>
            <p:cNvPr id="57476" name="Rectangle 110"/>
            <p:cNvSpPr>
              <a:spLocks noChangeArrowheads="1"/>
            </p:cNvSpPr>
            <p:nvPr/>
          </p:nvSpPr>
          <p:spPr bwMode="auto">
            <a:xfrm>
              <a:off x="2990" y="3326"/>
              <a:ext cx="366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0,15Н</a:t>
              </a:r>
            </a:p>
          </p:txBody>
        </p:sp>
        <p:sp>
          <p:nvSpPr>
            <p:cNvPr id="57477" name="Rectangle 111"/>
            <p:cNvSpPr>
              <a:spLocks noChangeArrowheads="1"/>
            </p:cNvSpPr>
            <p:nvPr/>
          </p:nvSpPr>
          <p:spPr bwMode="auto">
            <a:xfrm>
              <a:off x="2254" y="3326"/>
              <a:ext cx="368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200">
                  <a:latin typeface="Arial" pitchFamily="34" charset="0"/>
                </a:rPr>
                <a:t>0,25Н</a:t>
              </a:r>
            </a:p>
          </p:txBody>
        </p:sp>
        <p:sp>
          <p:nvSpPr>
            <p:cNvPr id="57478" name="Rectangle 112"/>
            <p:cNvSpPr>
              <a:spLocks noChangeArrowheads="1"/>
            </p:cNvSpPr>
            <p:nvPr/>
          </p:nvSpPr>
          <p:spPr bwMode="auto">
            <a:xfrm>
              <a:off x="1519" y="3326"/>
              <a:ext cx="735" cy="310"/>
            </a:xfrm>
            <a:prstGeom prst="rect">
              <a:avLst/>
            </a:prstGeom>
            <a:solidFill>
              <a:srgbClr val="EFCF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en-US" sz="2400" b="0">
                  <a:latin typeface="Arial" pitchFamily="34" charset="0"/>
                </a:rPr>
                <a:t>h, </a:t>
              </a:r>
              <a:r>
                <a:rPr lang="ru-RU" sz="2400" b="0">
                  <a:latin typeface="Arial" pitchFamily="34" charset="0"/>
                </a:rPr>
                <a:t>м</a:t>
              </a:r>
              <a:endParaRPr lang="uk-UA" sz="2400" b="0">
                <a:latin typeface="Arial" pitchFamily="34" charset="0"/>
              </a:endParaRPr>
            </a:p>
          </p:txBody>
        </p:sp>
        <p:sp>
          <p:nvSpPr>
            <p:cNvPr id="57479" name="Rectangle 113"/>
            <p:cNvSpPr>
              <a:spLocks noChangeArrowheads="1"/>
            </p:cNvSpPr>
            <p:nvPr/>
          </p:nvSpPr>
          <p:spPr bwMode="auto">
            <a:xfrm>
              <a:off x="4458" y="3135"/>
              <a:ext cx="367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250</a:t>
              </a:r>
            </a:p>
          </p:txBody>
        </p:sp>
        <p:sp>
          <p:nvSpPr>
            <p:cNvPr id="57480" name="Rectangle 114"/>
            <p:cNvSpPr>
              <a:spLocks noChangeArrowheads="1"/>
            </p:cNvSpPr>
            <p:nvPr/>
          </p:nvSpPr>
          <p:spPr bwMode="auto">
            <a:xfrm>
              <a:off x="3722" y="3135"/>
              <a:ext cx="368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150</a:t>
              </a:r>
            </a:p>
          </p:txBody>
        </p:sp>
        <p:sp>
          <p:nvSpPr>
            <p:cNvPr id="57481" name="Rectangle 115"/>
            <p:cNvSpPr>
              <a:spLocks noChangeArrowheads="1"/>
            </p:cNvSpPr>
            <p:nvPr/>
          </p:nvSpPr>
          <p:spPr bwMode="auto">
            <a:xfrm>
              <a:off x="2990" y="3135"/>
              <a:ext cx="366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50</a:t>
              </a:r>
            </a:p>
          </p:txBody>
        </p:sp>
        <p:sp>
          <p:nvSpPr>
            <p:cNvPr id="57482" name="Rectangle 116"/>
            <p:cNvSpPr>
              <a:spLocks noChangeArrowheads="1"/>
            </p:cNvSpPr>
            <p:nvPr/>
          </p:nvSpPr>
          <p:spPr bwMode="auto">
            <a:xfrm>
              <a:off x="2254" y="3135"/>
              <a:ext cx="368" cy="191"/>
            </a:xfrm>
            <a:prstGeom prst="rect">
              <a:avLst/>
            </a:prstGeom>
            <a:solidFill>
              <a:srgbClr val="EBF4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0</a:t>
              </a:r>
            </a:p>
          </p:txBody>
        </p:sp>
        <p:sp>
          <p:nvSpPr>
            <p:cNvPr id="57483" name="Rectangle 117"/>
            <p:cNvSpPr>
              <a:spLocks noChangeArrowheads="1"/>
            </p:cNvSpPr>
            <p:nvPr/>
          </p:nvSpPr>
          <p:spPr bwMode="auto">
            <a:xfrm>
              <a:off x="2254" y="2886"/>
              <a:ext cx="2939" cy="2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en-US" b="0">
                  <a:latin typeface="Arial" pitchFamily="34" charset="0"/>
                </a:rPr>
                <a:t>R, </a:t>
              </a:r>
              <a:r>
                <a:rPr lang="ru-RU" b="0">
                  <a:latin typeface="Arial" pitchFamily="34" charset="0"/>
                </a:rPr>
                <a:t>км</a:t>
              </a:r>
              <a:endParaRPr lang="uk-UA" b="0">
                <a:latin typeface="Arial" pitchFamily="34" charset="0"/>
              </a:endParaRPr>
            </a:p>
          </p:txBody>
        </p:sp>
        <p:sp>
          <p:nvSpPr>
            <p:cNvPr id="57484" name="Rectangle 118"/>
            <p:cNvSpPr>
              <a:spLocks noChangeArrowheads="1"/>
            </p:cNvSpPr>
            <p:nvPr/>
          </p:nvSpPr>
          <p:spPr bwMode="auto">
            <a:xfrm>
              <a:off x="1519" y="2886"/>
              <a:ext cx="735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0000"/>
                </a:spcBef>
              </a:pPr>
              <a:endParaRPr lang="uk-UA" sz="14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20000"/>
                </a:spcBef>
              </a:pPr>
              <a:r>
                <a:rPr lang="uk-UA" sz="1400" b="0">
                  <a:latin typeface="Arial" pitchFamily="34" charset="0"/>
                </a:rPr>
                <a:t>Параметр</a:t>
              </a:r>
            </a:p>
          </p:txBody>
        </p:sp>
        <p:sp>
          <p:nvSpPr>
            <p:cNvPr id="57485" name="Line 119"/>
            <p:cNvSpPr>
              <a:spLocks noChangeShapeType="1"/>
            </p:cNvSpPr>
            <p:nvPr/>
          </p:nvSpPr>
          <p:spPr bwMode="auto">
            <a:xfrm>
              <a:off x="1519" y="2886"/>
              <a:ext cx="367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86" name="Line 120"/>
            <p:cNvSpPr>
              <a:spLocks noChangeShapeType="1"/>
            </p:cNvSpPr>
            <p:nvPr/>
          </p:nvSpPr>
          <p:spPr bwMode="auto">
            <a:xfrm>
              <a:off x="1519" y="3326"/>
              <a:ext cx="3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87" name="Line 121"/>
            <p:cNvSpPr>
              <a:spLocks noChangeShapeType="1"/>
            </p:cNvSpPr>
            <p:nvPr/>
          </p:nvSpPr>
          <p:spPr bwMode="auto">
            <a:xfrm>
              <a:off x="1519" y="3636"/>
              <a:ext cx="36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88" name="Line 122"/>
            <p:cNvSpPr>
              <a:spLocks noChangeShapeType="1"/>
            </p:cNvSpPr>
            <p:nvPr/>
          </p:nvSpPr>
          <p:spPr bwMode="auto">
            <a:xfrm>
              <a:off x="1519" y="4095"/>
              <a:ext cx="367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89" name="Line 123"/>
            <p:cNvSpPr>
              <a:spLocks noChangeShapeType="1"/>
            </p:cNvSpPr>
            <p:nvPr/>
          </p:nvSpPr>
          <p:spPr bwMode="auto">
            <a:xfrm>
              <a:off x="1519" y="2886"/>
              <a:ext cx="0" cy="12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0" name="Line 124"/>
            <p:cNvSpPr>
              <a:spLocks noChangeShapeType="1"/>
            </p:cNvSpPr>
            <p:nvPr/>
          </p:nvSpPr>
          <p:spPr bwMode="auto">
            <a:xfrm>
              <a:off x="2254" y="2886"/>
              <a:ext cx="0" cy="12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1" name="Line 125"/>
            <p:cNvSpPr>
              <a:spLocks noChangeShapeType="1"/>
            </p:cNvSpPr>
            <p:nvPr/>
          </p:nvSpPr>
          <p:spPr bwMode="auto">
            <a:xfrm>
              <a:off x="5193" y="2886"/>
              <a:ext cx="0" cy="12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2" name="Line 126"/>
            <p:cNvSpPr>
              <a:spLocks noChangeShapeType="1"/>
            </p:cNvSpPr>
            <p:nvPr/>
          </p:nvSpPr>
          <p:spPr bwMode="auto">
            <a:xfrm>
              <a:off x="2990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3" name="Line 127"/>
            <p:cNvSpPr>
              <a:spLocks noChangeShapeType="1"/>
            </p:cNvSpPr>
            <p:nvPr/>
          </p:nvSpPr>
          <p:spPr bwMode="auto">
            <a:xfrm>
              <a:off x="3722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4" name="Line 128"/>
            <p:cNvSpPr>
              <a:spLocks noChangeShapeType="1"/>
            </p:cNvSpPr>
            <p:nvPr/>
          </p:nvSpPr>
          <p:spPr bwMode="auto">
            <a:xfrm>
              <a:off x="4458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5" name="Line 129"/>
            <p:cNvSpPr>
              <a:spLocks noChangeShapeType="1"/>
            </p:cNvSpPr>
            <p:nvPr/>
          </p:nvSpPr>
          <p:spPr bwMode="auto">
            <a:xfrm>
              <a:off x="2254" y="3135"/>
              <a:ext cx="29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6" name="Line 130"/>
            <p:cNvSpPr>
              <a:spLocks noChangeShapeType="1"/>
            </p:cNvSpPr>
            <p:nvPr/>
          </p:nvSpPr>
          <p:spPr bwMode="auto">
            <a:xfrm>
              <a:off x="2622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7" name="Line 131"/>
            <p:cNvSpPr>
              <a:spLocks noChangeShapeType="1"/>
            </p:cNvSpPr>
            <p:nvPr/>
          </p:nvSpPr>
          <p:spPr bwMode="auto">
            <a:xfrm>
              <a:off x="3356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8" name="Line 132"/>
            <p:cNvSpPr>
              <a:spLocks noChangeShapeType="1"/>
            </p:cNvSpPr>
            <p:nvPr/>
          </p:nvSpPr>
          <p:spPr bwMode="auto">
            <a:xfrm>
              <a:off x="4090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99" name="Line 133"/>
            <p:cNvSpPr>
              <a:spLocks noChangeShapeType="1"/>
            </p:cNvSpPr>
            <p:nvPr/>
          </p:nvSpPr>
          <p:spPr bwMode="auto">
            <a:xfrm>
              <a:off x="4825" y="3135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435" name="Text Box 134"/>
          <p:cNvSpPr txBox="1">
            <a:spLocks noChangeArrowheads="1"/>
          </p:cNvSpPr>
          <p:nvPr/>
        </p:nvSpPr>
        <p:spPr bwMode="auto">
          <a:xfrm>
            <a:off x="5435600" y="18446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ru-RU" sz="1800" b="0">
              <a:latin typeface="Arial" pitchFamily="34" charset="0"/>
            </a:endParaRPr>
          </a:p>
        </p:txBody>
      </p:sp>
      <p:graphicFrame>
        <p:nvGraphicFramePr>
          <p:cNvPr id="57436" name="Object 135"/>
          <p:cNvGraphicFramePr>
            <a:graphicFrameLocks noChangeAspect="1"/>
          </p:cNvGraphicFramePr>
          <p:nvPr/>
        </p:nvGraphicFramePr>
        <p:xfrm>
          <a:off x="684213" y="1196975"/>
          <a:ext cx="23050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1" name="Формула" r:id="rId5" imgW="939392" imgH="444307" progId="Equation.3">
                  <p:embed/>
                </p:oleObj>
              </mc:Choice>
              <mc:Fallback>
                <p:oleObj name="Формула" r:id="rId5" imgW="939392" imgH="444307" progId="Equation.3">
                  <p:embed/>
                  <p:pic>
                    <p:nvPicPr>
                      <p:cNvPr id="0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96975"/>
                        <a:ext cx="2305050" cy="792163"/>
                      </a:xfrm>
                      <a:prstGeom prst="rect">
                        <a:avLst/>
                      </a:prstGeom>
                      <a:solidFill>
                        <a:srgbClr val="EFCFC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437" name="Group 160"/>
          <p:cNvGrpSpPr>
            <a:grpSpLocks/>
          </p:cNvGrpSpPr>
          <p:nvPr/>
        </p:nvGrpSpPr>
        <p:grpSpPr bwMode="auto">
          <a:xfrm>
            <a:off x="4932363" y="2051050"/>
            <a:ext cx="3911600" cy="730250"/>
            <a:chOff x="3107" y="1292"/>
            <a:chExt cx="2464" cy="460"/>
          </a:xfrm>
        </p:grpSpPr>
        <p:sp>
          <p:nvSpPr>
            <p:cNvPr id="57438" name="Rectangle 137"/>
            <p:cNvSpPr>
              <a:spLocks noChangeArrowheads="1"/>
            </p:cNvSpPr>
            <p:nvPr/>
          </p:nvSpPr>
          <p:spPr bwMode="auto">
            <a:xfrm>
              <a:off x="5057" y="1522"/>
              <a:ext cx="514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350</a:t>
              </a:r>
            </a:p>
          </p:txBody>
        </p:sp>
        <p:sp>
          <p:nvSpPr>
            <p:cNvPr id="57439" name="Rectangle 138"/>
            <p:cNvSpPr>
              <a:spLocks noChangeArrowheads="1"/>
            </p:cNvSpPr>
            <p:nvPr/>
          </p:nvSpPr>
          <p:spPr bwMode="auto">
            <a:xfrm>
              <a:off x="4604" y="1522"/>
              <a:ext cx="453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125</a:t>
              </a:r>
            </a:p>
          </p:txBody>
        </p:sp>
        <p:sp>
          <p:nvSpPr>
            <p:cNvPr id="57440" name="Rectangle 139"/>
            <p:cNvSpPr>
              <a:spLocks noChangeArrowheads="1"/>
            </p:cNvSpPr>
            <p:nvPr/>
          </p:nvSpPr>
          <p:spPr bwMode="auto">
            <a:xfrm>
              <a:off x="4195" y="1522"/>
              <a:ext cx="409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30</a:t>
              </a:r>
            </a:p>
          </p:txBody>
        </p:sp>
        <p:sp>
          <p:nvSpPr>
            <p:cNvPr id="57441" name="Rectangle 140"/>
            <p:cNvSpPr>
              <a:spLocks noChangeArrowheads="1"/>
            </p:cNvSpPr>
            <p:nvPr/>
          </p:nvSpPr>
          <p:spPr bwMode="auto">
            <a:xfrm>
              <a:off x="3787" y="1522"/>
              <a:ext cx="408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10</a:t>
              </a:r>
            </a:p>
          </p:txBody>
        </p:sp>
        <p:sp>
          <p:nvSpPr>
            <p:cNvPr id="57442" name="Rectangle 141"/>
            <p:cNvSpPr>
              <a:spLocks noChangeArrowheads="1"/>
            </p:cNvSpPr>
            <p:nvPr/>
          </p:nvSpPr>
          <p:spPr bwMode="auto">
            <a:xfrm>
              <a:off x="3107" y="1522"/>
              <a:ext cx="680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5000"/>
                </a:spcBef>
              </a:pPr>
              <a:r>
                <a:rPr lang="en-US" sz="1800" b="0">
                  <a:latin typeface="Arial" pitchFamily="34" charset="0"/>
                </a:rPr>
                <a:t>N,</a:t>
              </a:r>
              <a:r>
                <a:rPr lang="uk-UA" sz="1800" b="0">
                  <a:latin typeface="Arial" pitchFamily="34" charset="0"/>
                </a:rPr>
                <a:t>м</a:t>
              </a:r>
              <a:r>
                <a:rPr lang="uk-UA" sz="1800" b="0" baseline="30000">
                  <a:latin typeface="Arial" pitchFamily="34" charset="0"/>
                </a:rPr>
                <a:t>3</a:t>
              </a:r>
              <a:r>
                <a:rPr lang="uk-UA" sz="1800" b="0">
                  <a:latin typeface="Arial" pitchFamily="34" charset="0"/>
                </a:rPr>
                <a:t>/с*м</a:t>
              </a:r>
            </a:p>
          </p:txBody>
        </p:sp>
        <p:sp>
          <p:nvSpPr>
            <p:cNvPr id="57443" name="Rectangle 142"/>
            <p:cNvSpPr>
              <a:spLocks noChangeArrowheads="1"/>
            </p:cNvSpPr>
            <p:nvPr/>
          </p:nvSpPr>
          <p:spPr bwMode="auto">
            <a:xfrm>
              <a:off x="5057" y="1292"/>
              <a:ext cx="514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50</a:t>
              </a:r>
            </a:p>
          </p:txBody>
        </p:sp>
        <p:sp>
          <p:nvSpPr>
            <p:cNvPr id="57444" name="Rectangle 143"/>
            <p:cNvSpPr>
              <a:spLocks noChangeArrowheads="1"/>
            </p:cNvSpPr>
            <p:nvPr/>
          </p:nvSpPr>
          <p:spPr bwMode="auto">
            <a:xfrm>
              <a:off x="4604" y="1292"/>
              <a:ext cx="453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25</a:t>
              </a:r>
            </a:p>
          </p:txBody>
        </p:sp>
        <p:sp>
          <p:nvSpPr>
            <p:cNvPr id="57445" name="Rectangle 144"/>
            <p:cNvSpPr>
              <a:spLocks noChangeArrowheads="1"/>
            </p:cNvSpPr>
            <p:nvPr/>
          </p:nvSpPr>
          <p:spPr bwMode="auto">
            <a:xfrm>
              <a:off x="4195" y="1292"/>
              <a:ext cx="409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10</a:t>
              </a:r>
            </a:p>
          </p:txBody>
        </p:sp>
        <p:sp>
          <p:nvSpPr>
            <p:cNvPr id="57446" name="Rectangle 145"/>
            <p:cNvSpPr>
              <a:spLocks noChangeArrowheads="1"/>
            </p:cNvSpPr>
            <p:nvPr/>
          </p:nvSpPr>
          <p:spPr bwMode="auto">
            <a:xfrm>
              <a:off x="3787" y="1292"/>
              <a:ext cx="408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5</a:t>
              </a:r>
            </a:p>
          </p:txBody>
        </p:sp>
        <p:sp>
          <p:nvSpPr>
            <p:cNvPr id="57447" name="Rectangle 146"/>
            <p:cNvSpPr>
              <a:spLocks noChangeArrowheads="1"/>
            </p:cNvSpPr>
            <p:nvPr/>
          </p:nvSpPr>
          <p:spPr bwMode="auto">
            <a:xfrm>
              <a:off x="3107" y="1292"/>
              <a:ext cx="680" cy="23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25000"/>
                </a:spcBef>
              </a:pPr>
              <a:r>
                <a:rPr lang="uk-UA" sz="1800" b="0">
                  <a:latin typeface="Arial" pitchFamily="34" charset="0"/>
                </a:rPr>
                <a:t>Н,м</a:t>
              </a:r>
            </a:p>
          </p:txBody>
        </p:sp>
        <p:sp>
          <p:nvSpPr>
            <p:cNvPr id="57448" name="Line 147"/>
            <p:cNvSpPr>
              <a:spLocks noChangeShapeType="1"/>
            </p:cNvSpPr>
            <p:nvPr/>
          </p:nvSpPr>
          <p:spPr bwMode="auto">
            <a:xfrm>
              <a:off x="3107" y="1292"/>
              <a:ext cx="246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49" name="Line 148"/>
            <p:cNvSpPr>
              <a:spLocks noChangeShapeType="1"/>
            </p:cNvSpPr>
            <p:nvPr/>
          </p:nvSpPr>
          <p:spPr bwMode="auto">
            <a:xfrm>
              <a:off x="3107" y="1522"/>
              <a:ext cx="24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0" name="Line 149"/>
            <p:cNvSpPr>
              <a:spLocks noChangeShapeType="1"/>
            </p:cNvSpPr>
            <p:nvPr/>
          </p:nvSpPr>
          <p:spPr bwMode="auto">
            <a:xfrm>
              <a:off x="3107" y="1752"/>
              <a:ext cx="246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1" name="Line 150"/>
            <p:cNvSpPr>
              <a:spLocks noChangeShapeType="1"/>
            </p:cNvSpPr>
            <p:nvPr/>
          </p:nvSpPr>
          <p:spPr bwMode="auto">
            <a:xfrm>
              <a:off x="3107" y="1292"/>
              <a:ext cx="0" cy="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2" name="Line 151"/>
            <p:cNvSpPr>
              <a:spLocks noChangeShapeType="1"/>
            </p:cNvSpPr>
            <p:nvPr/>
          </p:nvSpPr>
          <p:spPr bwMode="auto">
            <a:xfrm>
              <a:off x="3787" y="1292"/>
              <a:ext cx="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3" name="Line 152"/>
            <p:cNvSpPr>
              <a:spLocks noChangeShapeType="1"/>
            </p:cNvSpPr>
            <p:nvPr/>
          </p:nvSpPr>
          <p:spPr bwMode="auto">
            <a:xfrm>
              <a:off x="4195" y="1292"/>
              <a:ext cx="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4" name="Line 153"/>
            <p:cNvSpPr>
              <a:spLocks noChangeShapeType="1"/>
            </p:cNvSpPr>
            <p:nvPr/>
          </p:nvSpPr>
          <p:spPr bwMode="auto">
            <a:xfrm>
              <a:off x="4604" y="1292"/>
              <a:ext cx="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5" name="Line 154"/>
            <p:cNvSpPr>
              <a:spLocks noChangeShapeType="1"/>
            </p:cNvSpPr>
            <p:nvPr/>
          </p:nvSpPr>
          <p:spPr bwMode="auto">
            <a:xfrm>
              <a:off x="5057" y="1292"/>
              <a:ext cx="0" cy="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6" name="Line 155"/>
            <p:cNvSpPr>
              <a:spLocks noChangeShapeType="1"/>
            </p:cNvSpPr>
            <p:nvPr/>
          </p:nvSpPr>
          <p:spPr bwMode="auto">
            <a:xfrm>
              <a:off x="5571" y="1292"/>
              <a:ext cx="0" cy="4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79388" y="115888"/>
            <a:ext cx="8856662" cy="662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539750" y="1628775"/>
            <a:ext cx="4537075" cy="4392613"/>
          </a:xfrm>
          <a:prstGeom prst="ellipse">
            <a:avLst/>
          </a:prstGeom>
          <a:solidFill>
            <a:srgbClr val="89F38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976313" y="2105025"/>
            <a:ext cx="3671887" cy="3440113"/>
          </a:xfrm>
          <a:prstGeom prst="ellipse">
            <a:avLst/>
          </a:prstGeom>
          <a:solidFill>
            <a:srgbClr val="F7F58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  <a:solidFill>
            <a:srgbClr val="F8B2D7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Вторинні уражаючі фактори при аварії на пожежа- вибухонебезпечному об</a:t>
            </a:r>
            <a:r>
              <a:rPr lang="en-US" sz="2000" b="1" smtClean="0"/>
              <a:t>’</a:t>
            </a:r>
            <a:r>
              <a:rPr lang="uk-UA" sz="2000" b="1" smtClean="0"/>
              <a:t>єкті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895600" y="6113463"/>
            <a:ext cx="2252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grpSp>
        <p:nvGrpSpPr>
          <p:cNvPr id="58375" name="Group 7"/>
          <p:cNvGrpSpPr>
            <a:grpSpLocks/>
          </p:cNvGrpSpPr>
          <p:nvPr/>
        </p:nvGrpSpPr>
        <p:grpSpPr bwMode="auto">
          <a:xfrm>
            <a:off x="1476375" y="2565400"/>
            <a:ext cx="2663825" cy="2520950"/>
            <a:chOff x="930" y="1616"/>
            <a:chExt cx="1678" cy="1588"/>
          </a:xfrm>
        </p:grpSpPr>
        <p:sp>
          <p:nvSpPr>
            <p:cNvPr id="58381" name="Oval 8"/>
            <p:cNvSpPr>
              <a:spLocks noChangeArrowheads="1"/>
            </p:cNvSpPr>
            <p:nvPr/>
          </p:nvSpPr>
          <p:spPr bwMode="auto">
            <a:xfrm>
              <a:off x="930" y="1616"/>
              <a:ext cx="1678" cy="1588"/>
            </a:xfrm>
            <a:prstGeom prst="ellipse">
              <a:avLst/>
            </a:prstGeom>
            <a:solidFill>
              <a:srgbClr val="F9BDB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uk-UA" sz="1800" b="0"/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uk-UA" sz="1800" b="0"/>
            </a:p>
          </p:txBody>
        </p:sp>
        <p:graphicFrame>
          <p:nvGraphicFramePr>
            <p:cNvPr id="58382" name="Object 9"/>
            <p:cNvGraphicFramePr>
              <a:graphicFrameLocks noChangeAspect="1"/>
            </p:cNvGraphicFramePr>
            <p:nvPr/>
          </p:nvGraphicFramePr>
          <p:xfrm>
            <a:off x="1338" y="2523"/>
            <a:ext cx="797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89" name="Формула" r:id="rId4" imgW="875920" imgH="317362" progId="Equation.3">
                    <p:embed/>
                  </p:oleObj>
                </mc:Choice>
                <mc:Fallback>
                  <p:oleObj name="Формула" r:id="rId4" imgW="875920" imgH="317362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2523"/>
                          <a:ext cx="797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3" name="Rectangle 10"/>
            <p:cNvSpPr>
              <a:spLocks noChangeArrowheads="1"/>
            </p:cNvSpPr>
            <p:nvPr/>
          </p:nvSpPr>
          <p:spPr bwMode="auto">
            <a:xfrm>
              <a:off x="1157" y="1842"/>
              <a:ext cx="12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uk-UA" sz="1800" b="0">
                  <a:latin typeface="Arial" pitchFamily="34" charset="0"/>
                </a:rPr>
                <a:t>І – зона детонації</a:t>
              </a:r>
            </a:p>
          </p:txBody>
        </p:sp>
        <p:sp>
          <p:nvSpPr>
            <p:cNvPr id="58384" name="Rectangle 11"/>
            <p:cNvSpPr>
              <a:spLocks noChangeArrowheads="1"/>
            </p:cNvSpPr>
            <p:nvPr/>
          </p:nvSpPr>
          <p:spPr bwMode="auto">
            <a:xfrm>
              <a:off x="1638" y="2296"/>
              <a:ext cx="226" cy="272"/>
            </a:xfrm>
            <a:prstGeom prst="rect">
              <a:avLst/>
            </a:prstGeom>
            <a:solidFill>
              <a:srgbClr val="E9F40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5" name="Oval 12"/>
            <p:cNvSpPr>
              <a:spLocks noChangeArrowheads="1"/>
            </p:cNvSpPr>
            <p:nvPr/>
          </p:nvSpPr>
          <p:spPr bwMode="auto">
            <a:xfrm>
              <a:off x="1638" y="2238"/>
              <a:ext cx="227" cy="91"/>
            </a:xfrm>
            <a:prstGeom prst="ellipse">
              <a:avLst/>
            </a:prstGeom>
            <a:solidFill>
              <a:srgbClr val="E9F40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6" name="Oval 13"/>
            <p:cNvSpPr>
              <a:spLocks noChangeArrowheads="1"/>
            </p:cNvSpPr>
            <p:nvPr/>
          </p:nvSpPr>
          <p:spPr bwMode="auto">
            <a:xfrm>
              <a:off x="1634" y="2505"/>
              <a:ext cx="227" cy="91"/>
            </a:xfrm>
            <a:prstGeom prst="ellipse">
              <a:avLst/>
            </a:prstGeom>
            <a:solidFill>
              <a:srgbClr val="E9F40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87" name="Text Box 14"/>
            <p:cNvSpPr txBox="1">
              <a:spLocks noChangeArrowheads="1"/>
            </p:cNvSpPr>
            <p:nvPr/>
          </p:nvSpPr>
          <p:spPr bwMode="auto">
            <a:xfrm>
              <a:off x="1246" y="2795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l-GR" sz="1800" b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800" b="0">
                  <a:latin typeface="Arial" pitchFamily="34" charset="0"/>
                  <a:cs typeface="Arial" pitchFamily="34" charset="0"/>
                </a:rPr>
                <a:t>P= 1700 </a:t>
              </a:r>
              <a:r>
                <a:rPr lang="uk-UA" sz="1800" b="0">
                  <a:latin typeface="Arial" pitchFamily="34" charset="0"/>
                  <a:cs typeface="Arial" pitchFamily="34" charset="0"/>
                </a:rPr>
                <a:t>кПа</a:t>
              </a:r>
              <a:endParaRPr lang="el-GR" sz="1800" b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376" name="Text Box 15"/>
          <p:cNvSpPr txBox="1">
            <a:spLocks noChangeArrowheads="1"/>
          </p:cNvSpPr>
          <p:nvPr/>
        </p:nvSpPr>
        <p:spPr bwMode="auto">
          <a:xfrm>
            <a:off x="1763713" y="1700213"/>
            <a:ext cx="71294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 b="0">
                <a:latin typeface="Arial" pitchFamily="34" charset="0"/>
              </a:rPr>
              <a:t>ІІ – зона дії продуктів вибуху: </a:t>
            </a:r>
            <a:r>
              <a:rPr lang="en-US" sz="1800" b="0">
                <a:latin typeface="Arial" pitchFamily="34" charset="0"/>
              </a:rPr>
              <a:t>R</a:t>
            </a:r>
            <a:r>
              <a:rPr lang="uk-UA" sz="1800" b="0" baseline="-25000">
                <a:latin typeface="Arial" pitchFamily="34" charset="0"/>
              </a:rPr>
              <a:t>2</a:t>
            </a:r>
            <a:r>
              <a:rPr lang="en-US" sz="1800" b="0">
                <a:latin typeface="Arial" pitchFamily="34" charset="0"/>
              </a:rPr>
              <a:t>=1,7R</a:t>
            </a:r>
            <a:r>
              <a:rPr lang="en-US" sz="1800" b="0" baseline="-25000">
                <a:latin typeface="Arial" pitchFamily="34" charset="0"/>
              </a:rPr>
              <a:t>1</a:t>
            </a:r>
            <a:r>
              <a:rPr lang="en-US" sz="1800" b="0">
                <a:latin typeface="Arial" pitchFamily="34" charset="0"/>
              </a:rPr>
              <a:t>; </a:t>
            </a:r>
            <a:r>
              <a:rPr lang="el-GR" sz="1800" b="0">
                <a:latin typeface="Arial" pitchFamily="34" charset="0"/>
                <a:cs typeface="Arial" pitchFamily="34" charset="0"/>
              </a:rPr>
              <a:t>ΔΡ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= 1300(R</a:t>
            </a:r>
            <a:r>
              <a:rPr lang="en-US" sz="1800" b="0" baseline="-25000">
                <a:latin typeface="Arial" pitchFamily="34" charset="0"/>
                <a:cs typeface="Arial" pitchFamily="34" charset="0"/>
              </a:rPr>
              <a:t>1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/R)</a:t>
            </a:r>
            <a:r>
              <a:rPr lang="en-US" sz="1800" b="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+50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=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					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300…1350 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кПа</a:t>
            </a:r>
            <a:endParaRPr lang="en-US" sz="1800" b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l-GR" sz="18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AutoShape 16"/>
          <p:cNvSpPr>
            <a:spLocks noChangeArrowheads="1"/>
          </p:cNvSpPr>
          <p:nvPr/>
        </p:nvSpPr>
        <p:spPr bwMode="auto">
          <a:xfrm rot="9138980">
            <a:off x="4356100" y="2420938"/>
            <a:ext cx="1439863" cy="647700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323850 h 21600"/>
              <a:gd name="T4" fmla="*/ 1079897 w 21600"/>
              <a:gd name="T5" fmla="*/ 647700 h 21600"/>
              <a:gd name="T6" fmla="*/ 1439863 w 21600"/>
              <a:gd name="T7" fmla="*/ 323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7F58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Text Box 17"/>
          <p:cNvSpPr txBox="1">
            <a:spLocks noChangeArrowheads="1"/>
          </p:cNvSpPr>
          <p:nvPr/>
        </p:nvSpPr>
        <p:spPr bwMode="auto">
          <a:xfrm>
            <a:off x="1619250" y="5734050"/>
            <a:ext cx="73453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 b="0">
                <a:latin typeface="Arial" pitchFamily="34" charset="0"/>
              </a:rPr>
              <a:t>ІІІ – зона дії ПУХ: </a:t>
            </a:r>
            <a:r>
              <a:rPr lang="el-GR" sz="1800" b="0">
                <a:latin typeface="Arial" pitchFamily="34" charset="0"/>
                <a:cs typeface="Arial" pitchFamily="34" charset="0"/>
              </a:rPr>
              <a:t>ΔΡ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=700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 [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3(1+29,8х3)</a:t>
            </a:r>
            <a:r>
              <a:rPr lang="uk-UA" sz="1800" b="0" baseline="30000">
                <a:latin typeface="Arial" pitchFamily="34" charset="0"/>
                <a:cs typeface="Arial" pitchFamily="34" charset="0"/>
              </a:rPr>
              <a:t>0,5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-1]</a:t>
            </a:r>
            <a:r>
              <a:rPr lang="ru-RU" sz="1800" b="0">
                <a:latin typeface="Arial" pitchFamily="34" charset="0"/>
                <a:cs typeface="Arial" pitchFamily="34" charset="0"/>
              </a:rPr>
              <a:t> при 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b="0">
                <a:latin typeface="Arial" pitchFamily="34" charset="0"/>
                <a:cs typeface="Arial" pitchFamily="34" charset="0"/>
              </a:rPr>
              <a:t>х=0,24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R/R</a:t>
            </a:r>
            <a:r>
              <a:rPr lang="en-US" sz="1800" b="0" baseline="-25000">
                <a:latin typeface="Arial" pitchFamily="34" charset="0"/>
                <a:cs typeface="Arial" pitchFamily="34" charset="0"/>
              </a:rPr>
              <a:t>1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)≤ 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800" b="0">
                <a:latin typeface="Arial" pitchFamily="34" charset="0"/>
              </a:rPr>
              <a:t>		 </a:t>
            </a:r>
            <a:r>
              <a:rPr lang="el-GR" sz="1800" b="0">
                <a:latin typeface="Arial" pitchFamily="34" charset="0"/>
              </a:rPr>
              <a:t>ΔΡ</a:t>
            </a:r>
            <a:r>
              <a:rPr lang="uk-UA" sz="1800" b="0">
                <a:latin typeface="Arial" pitchFamily="34" charset="0"/>
              </a:rPr>
              <a:t>=</a:t>
            </a:r>
            <a:r>
              <a:rPr lang="en-US" sz="1800" b="0">
                <a:latin typeface="Arial" pitchFamily="34" charset="0"/>
              </a:rPr>
              <a:t>22 </a:t>
            </a:r>
            <a:r>
              <a:rPr lang="uk-UA" sz="1800" b="0">
                <a:latin typeface="Arial" pitchFamily="34" charset="0"/>
              </a:rPr>
              <a:t>/</a:t>
            </a:r>
            <a:r>
              <a:rPr lang="en-US" sz="1800" b="0">
                <a:latin typeface="Arial" pitchFamily="34" charset="0"/>
              </a:rPr>
              <a:t> [</a:t>
            </a:r>
            <a:r>
              <a:rPr lang="ru-RU" sz="1800" b="0">
                <a:latin typeface="Arial" pitchFamily="34" charset="0"/>
              </a:rPr>
              <a:t>х</a:t>
            </a:r>
            <a:r>
              <a:rPr lang="uk-UA" sz="1800" b="0">
                <a:latin typeface="Arial" pitchFamily="34" charset="0"/>
              </a:rPr>
              <a:t>(</a:t>
            </a:r>
            <a:r>
              <a:rPr lang="en-US" sz="1800" b="0">
                <a:latin typeface="Arial" pitchFamily="34" charset="0"/>
              </a:rPr>
              <a:t>lgx+0,1</a:t>
            </a:r>
            <a:r>
              <a:rPr lang="uk-UA" sz="1800" b="0">
                <a:latin typeface="Arial" pitchFamily="34" charset="0"/>
              </a:rPr>
              <a:t>6)</a:t>
            </a:r>
            <a:r>
              <a:rPr lang="uk-UA" sz="1800" b="0" baseline="30000">
                <a:latin typeface="Arial" pitchFamily="34" charset="0"/>
              </a:rPr>
              <a:t>0,5</a:t>
            </a:r>
            <a:r>
              <a:rPr lang="en-US" sz="1800" b="0">
                <a:latin typeface="Arial" pitchFamily="34" charset="0"/>
              </a:rPr>
              <a:t>]</a:t>
            </a:r>
            <a:r>
              <a:rPr lang="ru-RU" sz="1800" b="0">
                <a:latin typeface="Arial" pitchFamily="34" charset="0"/>
              </a:rPr>
              <a:t> при </a:t>
            </a:r>
            <a:r>
              <a:rPr lang="en-US" sz="1800" b="0">
                <a:latin typeface="Arial" pitchFamily="34" charset="0"/>
              </a:rPr>
              <a:t>(</a:t>
            </a:r>
            <a:r>
              <a:rPr lang="ru-RU" sz="1800" b="0">
                <a:latin typeface="Arial" pitchFamily="34" charset="0"/>
              </a:rPr>
              <a:t>х=0,24</a:t>
            </a:r>
            <a:r>
              <a:rPr lang="en-US" sz="1800" b="0">
                <a:latin typeface="Arial" pitchFamily="34" charset="0"/>
              </a:rPr>
              <a:t>R/R</a:t>
            </a:r>
            <a:r>
              <a:rPr lang="en-US" sz="1800" b="0" baseline="-25000">
                <a:latin typeface="Arial" pitchFamily="34" charset="0"/>
              </a:rPr>
              <a:t>1</a:t>
            </a:r>
            <a:r>
              <a:rPr lang="en-US" sz="1800" b="0">
                <a:latin typeface="Arial" pitchFamily="34" charset="0"/>
              </a:rPr>
              <a:t>)</a:t>
            </a:r>
            <a:r>
              <a:rPr lang="en-US" sz="1800" b="0">
                <a:latin typeface="Arial" pitchFamily="34" charset="0"/>
                <a:cs typeface="Arial" pitchFamily="34" charset="0"/>
              </a:rPr>
              <a:t>≥</a:t>
            </a:r>
            <a:r>
              <a:rPr lang="en-US" sz="1800" b="0">
                <a:latin typeface="Arial" pitchFamily="34" charset="0"/>
              </a:rPr>
              <a:t> 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sz="18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AutoShape 18"/>
          <p:cNvSpPr>
            <a:spLocks noChangeArrowheads="1"/>
          </p:cNvSpPr>
          <p:nvPr/>
        </p:nvSpPr>
        <p:spPr bwMode="auto">
          <a:xfrm rot="-9334193">
            <a:off x="4624388" y="5192713"/>
            <a:ext cx="1439862" cy="504825"/>
          </a:xfrm>
          <a:custGeom>
            <a:avLst/>
            <a:gdLst>
              <a:gd name="T0" fmla="*/ 1079897 w 21600"/>
              <a:gd name="T1" fmla="*/ 0 h 21600"/>
              <a:gd name="T2" fmla="*/ 0 w 21600"/>
              <a:gd name="T3" fmla="*/ 252413 h 21600"/>
              <a:gd name="T4" fmla="*/ 1079897 w 21600"/>
              <a:gd name="T5" fmla="*/ 504825 h 21600"/>
              <a:gd name="T6" fmla="*/ 1439862 w 21600"/>
              <a:gd name="T7" fmla="*/ 2524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89F38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380" name="Text Box 19"/>
          <p:cNvSpPr txBox="1">
            <a:spLocks noChangeArrowheads="1"/>
          </p:cNvSpPr>
          <p:nvPr/>
        </p:nvSpPr>
        <p:spPr bwMode="auto">
          <a:xfrm>
            <a:off x="6372225" y="3141663"/>
            <a:ext cx="2520950" cy="788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1800" b="0">
                <a:latin typeface="Arial" pitchFamily="34" charset="0"/>
              </a:rPr>
              <a:t>1 </a:t>
            </a:r>
            <a:r>
              <a:rPr lang="uk-UA" sz="1800" b="0">
                <a:latin typeface="Arial" pitchFamily="34" charset="0"/>
              </a:rPr>
              <a:t>кПа 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≈ 0,01 кгс/см</a:t>
            </a:r>
            <a:r>
              <a:rPr lang="uk-UA" sz="1800" b="0" baseline="30000">
                <a:latin typeface="Arial" pitchFamily="34" charset="0"/>
                <a:cs typeface="Arial" pitchFamily="34" charset="0"/>
              </a:rPr>
              <a:t>2</a:t>
            </a:r>
            <a:r>
              <a:rPr lang="uk-UA" sz="1800" b="0">
                <a:latin typeface="Arial" pitchFamily="34" charset="0"/>
                <a:cs typeface="Arial" pitchFamily="34" charset="0"/>
              </a:rPr>
              <a:t>;</a:t>
            </a:r>
          </a:p>
          <a:p>
            <a:pPr eaLnBrk="1" hangingPunct="1">
              <a:lnSpc>
                <a:spcPct val="100000"/>
              </a:lnSpc>
            </a:pPr>
            <a:r>
              <a:rPr lang="uk-UA" sz="1800" b="0">
                <a:latin typeface="Arial" pitchFamily="34" charset="0"/>
                <a:cs typeface="Arial" pitchFamily="34" charset="0"/>
              </a:rPr>
              <a:t>1 атм ≈ 100 кПа.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1752600" y="2767013"/>
            <a:ext cx="5105400" cy="2209800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2400" b="0">
              <a:solidFill>
                <a:srgbClr val="FF0000"/>
              </a:solidFill>
            </a:endParaRP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752600" y="3106738"/>
            <a:ext cx="3962400" cy="1600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752600" y="3352800"/>
            <a:ext cx="3200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752600" y="3581400"/>
            <a:ext cx="2057400" cy="609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3275"/>
          </a:xfrm>
          <a:solidFill>
            <a:srgbClr val="FF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Зони радіоактивного зараження</a:t>
            </a:r>
            <a:endParaRPr lang="ru-RU" smtClean="0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263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5</a:t>
            </a:r>
            <a:r>
              <a:rPr lang="en-US" sz="2800" smtClean="0"/>
              <a:t> </a:t>
            </a:r>
            <a:r>
              <a:rPr lang="ru-RU" sz="2800" smtClean="0"/>
              <a:t>;  0,014              50;   0,14               500;   1,4		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1752600" y="3733800"/>
            <a:ext cx="13716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 b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3276600" y="36226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В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114800" y="362267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Б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181600" y="36226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А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6096000" y="3622675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М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12192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3657600" y="24384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 flipH="1">
            <a:off x="4724400" y="2438400"/>
            <a:ext cx="2209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403350" y="5516563"/>
            <a:ext cx="4321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 b="0"/>
              <a:t>1500; 4,2  		 5000, 14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V="1">
            <a:off x="1981200" y="41910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H="1" flipV="1">
            <a:off x="2971800" y="396240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6156325" y="4889500"/>
            <a:ext cx="2519363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b="0"/>
              <a:t>де       (50; 0,14)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b="0"/>
              <a:t>50 – </a:t>
            </a:r>
            <a:r>
              <a:rPr lang="en-US" b="0"/>
              <a:t>D</a:t>
            </a:r>
            <a:r>
              <a:rPr lang="en-US" b="0" baseline="-25000"/>
              <a:t>n</a:t>
            </a:r>
            <a:r>
              <a:rPr lang="uk-UA" b="0"/>
              <a:t>,</a:t>
            </a:r>
            <a:r>
              <a:rPr lang="uk-UA" b="0" baseline="-25000"/>
              <a:t> </a:t>
            </a:r>
            <a:r>
              <a:rPr lang="uk-UA" b="0"/>
              <a:t>рад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b="0"/>
              <a:t>0,14 – </a:t>
            </a:r>
            <a:r>
              <a:rPr lang="en-US" b="0"/>
              <a:t>P</a:t>
            </a:r>
            <a:r>
              <a:rPr lang="en-US" b="0" baseline="-25000"/>
              <a:t>n</a:t>
            </a:r>
            <a:r>
              <a:rPr lang="en-US" b="0"/>
              <a:t>, </a:t>
            </a:r>
            <a:r>
              <a:rPr lang="uk-UA" b="0"/>
              <a:t>рад</a:t>
            </a:r>
            <a:r>
              <a:rPr lang="en-US" b="0"/>
              <a:t>/</a:t>
            </a:r>
            <a:r>
              <a:rPr lang="uk-UA" b="0"/>
              <a:t>год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059113" y="4508500"/>
            <a:ext cx="2665412" cy="1774825"/>
          </a:xfrm>
          <a:prstGeom prst="foldedCorner">
            <a:avLst>
              <a:gd name="adj" fmla="val 21162"/>
            </a:avLst>
          </a:prstGeom>
          <a:solidFill>
            <a:srgbClr val="4EEE2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00338" y="58738"/>
            <a:ext cx="6264275" cy="922337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CCFFCC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600" i="1"/>
              <a:t>формування системи теоретичних і прикладних знань із правових, економічних й організаційних питань захисту людини від впливу негативних факторів середовища мешкання й праці.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23850" y="4508500"/>
            <a:ext cx="2592388" cy="1873250"/>
          </a:xfrm>
          <a:prstGeom prst="foldedCorner">
            <a:avLst>
              <a:gd name="adj" fmla="val 21162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ru-RU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940425" y="4652963"/>
            <a:ext cx="2808288" cy="1368425"/>
          </a:xfrm>
          <a:prstGeom prst="foldedCorner">
            <a:avLst>
              <a:gd name="adj" fmla="val 22370"/>
            </a:avLst>
          </a:prstGeom>
          <a:gradFill rotWithShape="0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ru-RU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339975" y="1133475"/>
            <a:ext cx="4518025" cy="304800"/>
          </a:xfrm>
          <a:prstGeom prst="rect">
            <a:avLst/>
          </a:prstGeom>
          <a:gradFill rotWithShape="1">
            <a:gsLst>
              <a:gs pos="0">
                <a:srgbClr val="08F81F"/>
              </a:gs>
              <a:gs pos="50000">
                <a:srgbClr val="CEFED2"/>
              </a:gs>
              <a:gs pos="100000">
                <a:srgbClr val="08F81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76676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12239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16811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21383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25955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lnSpc>
                <a:spcPct val="100000"/>
              </a:lnSpc>
              <a:spcBef>
                <a:spcPct val="0"/>
              </a:spcBef>
            </a:pPr>
            <a:r>
              <a:rPr lang="uk-UA" sz="1600">
                <a:latin typeface="Arial" pitchFamily="34" charset="0"/>
              </a:rPr>
              <a:t>              </a:t>
            </a:r>
            <a:r>
              <a:rPr lang="uk-UA" sz="1600"/>
              <a:t>ЛІТЕРАТУРА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8458200" cy="2232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uk-UA" sz="140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uk-UA" sz="1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 Про захист населення і територій від надзвичайних ситуацій техногенного та природного характеру: Закон України. - К.: 2000.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 Панкратов О.М., Міляєв О.К. Безпека життєдіяльності у надзвичайних ситуаціях, Навч. посібник. - К.: КНЕУ, 2005. - 286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Стеблюк М.І. Цивільна оборона. - Київ.: “Знання-прес”, 2003, - 570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Шоботов В.М. Цивільна оборона. - Київ.: “Знання-прес”, 2004, - 430 с.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uk-UA" sz="16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5288" y="4797425"/>
            <a:ext cx="25923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1 навчальне питання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1600"/>
              <a:t>Категорійно-понятійний апарат з безпеки життєдіяльності, таксономія небезпек.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084888" y="4797425"/>
            <a:ext cx="26638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"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uk-UA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навчальне питання</a:t>
            </a:r>
            <a:endParaRPr lang="uk-UA" sz="1400" b="0" smtClean="0"/>
          </a:p>
          <a:p>
            <a:pPr algn="ctr">
              <a:lnSpc>
                <a:spcPct val="100000"/>
              </a:lnSpc>
              <a:defRPr/>
            </a:pPr>
            <a:r>
              <a:rPr lang="uk-UA" sz="1600" smtClean="0">
                <a:latin typeface="Times New Roman" pitchFamily="18" charset="0"/>
              </a:rPr>
              <a:t>Техногенні небезпеки та їх реалізації.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98450" y="4149725"/>
            <a:ext cx="8521700" cy="273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66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uk-UA" sz="1600">
                <a:latin typeface="Arial" pitchFamily="34" charset="0"/>
              </a:rPr>
              <a:t>В с т у п </a:t>
            </a:r>
            <a:endParaRPr lang="uk-UA" sz="2400" b="0">
              <a:latin typeface="Arial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2575" y="6475413"/>
            <a:ext cx="8521700" cy="3460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66">
                  <a:alpha val="98000"/>
                </a:srgb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1600">
                <a:latin typeface="Arial" pitchFamily="34" charset="0"/>
              </a:rPr>
              <a:t>Завершальна частина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2209800" y="152400"/>
            <a:ext cx="584200" cy="914400"/>
          </a:xfrm>
          <a:prstGeom prst="rightArrow">
            <a:avLst>
              <a:gd name="adj1" fmla="val 50000"/>
              <a:gd name="adj2" fmla="val 48912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6200" y="152400"/>
            <a:ext cx="2286000" cy="889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/>
              <a:t>МЕТА   ЗАНЯТТЯ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843213" y="4797425"/>
            <a:ext cx="28082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 навчальне питання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1600"/>
              <a:t>Природні небезпеки, їх реалізації та дія на людей, тварин, рослини та об’єкти економіки.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16013" y="0"/>
            <a:ext cx="7056437" cy="1125538"/>
          </a:xfrm>
          <a:prstGeom prst="star24">
            <a:avLst>
              <a:gd name="adj" fmla="val 37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3803650" y="773113"/>
            <a:ext cx="1681163" cy="995362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 rot="5400000">
            <a:off x="4510087" y="-1339849"/>
            <a:ext cx="276225" cy="6381750"/>
          </a:xfrm>
          <a:prstGeom prst="moon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6501" name="Group 5"/>
          <p:cNvGraphicFramePr>
            <a:graphicFrameLocks noGrp="1"/>
          </p:cNvGraphicFramePr>
          <p:nvPr/>
        </p:nvGraphicFramePr>
        <p:xfrm>
          <a:off x="468313" y="2297113"/>
          <a:ext cx="8280400" cy="4160839"/>
        </p:xfrm>
        <a:graphic>
          <a:graphicData uri="http://schemas.openxmlformats.org/drawingml/2006/table">
            <a:tbl>
              <a:tblPr/>
              <a:tblGrid>
                <a:gridCol w="950912"/>
                <a:gridCol w="836613"/>
                <a:gridCol w="971550"/>
                <a:gridCol w="917575"/>
                <a:gridCol w="974725"/>
                <a:gridCol w="792162"/>
                <a:gridCol w="998538"/>
                <a:gridCol w="917575"/>
                <a:gridCol w="92075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Параметр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uk-UA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кгс / см</a:t>
                      </a:r>
                      <a:r>
                        <a:rPr kumimoji="0" lang="uk-UA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=1Мт,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Ступінь руйнування будинків, споруд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Ступінь руйнуван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ня гідротехнічних споруд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Пожежі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Енерго- водопоста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Уражен-ня людей в будівлях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Імовір-ність епідемій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 - Зона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Відсутнє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ІІ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0,3-0,5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Утворен-ня прорану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Відсутнє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ІІІ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0,2-0,3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Середня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Можливе утворення прорану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Суцільні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50 %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 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І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- Зона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0,1-0,2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 80%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Окремі випадки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Низька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4AA"/>
                    </a:solidFill>
                  </a:tcPr>
                </a:tc>
              </a:tr>
            </a:tbl>
          </a:graphicData>
        </a:graphic>
      </p:graphicFrame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2627313" y="333375"/>
            <a:ext cx="417671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sz="2400" b="0"/>
              <a:t>Ядерний осередок ураження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solidFill>
            <a:srgbClr val="D5EFA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smtClean="0"/>
              <a:t>Інформаційна війна</a:t>
            </a:r>
          </a:p>
        </p:txBody>
      </p:sp>
      <p:pic>
        <p:nvPicPr>
          <p:cNvPr id="61443" name="Picture 3" descr="j019538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3" y="2133600"/>
            <a:ext cx="3243262" cy="3313113"/>
          </a:xfrm>
        </p:spPr>
      </p:pic>
      <p:pic>
        <p:nvPicPr>
          <p:cNvPr id="61444" name="Picture 4" descr="j0233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2276475"/>
            <a:ext cx="3148013" cy="3197225"/>
          </a:xfrm>
          <a:noFill/>
        </p:spPr>
      </p:pic>
      <p:pic>
        <p:nvPicPr>
          <p:cNvPr id="61445" name="Picture 5" descr="BD18248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565400"/>
            <a:ext cx="1495425" cy="1395413"/>
          </a:xfrm>
          <a:solidFill>
            <a:srgbClr val="009900"/>
          </a:solidFill>
        </p:spPr>
      </p:pic>
      <p:pic>
        <p:nvPicPr>
          <p:cNvPr id="61446" name="Picture 6" descr="BD18225_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437063"/>
            <a:ext cx="1800225" cy="1800225"/>
          </a:xfrm>
          <a:solidFill>
            <a:srgbClr val="A80E5F"/>
          </a:solidFill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611188" y="333375"/>
            <a:ext cx="8208962" cy="6053138"/>
            <a:chOff x="385" y="210"/>
            <a:chExt cx="5171" cy="3813"/>
          </a:xfrm>
        </p:grpSpPr>
        <p:grpSp>
          <p:nvGrpSpPr>
            <p:cNvPr id="62467" name="Group 3"/>
            <p:cNvGrpSpPr>
              <a:grpSpLocks/>
            </p:cNvGrpSpPr>
            <p:nvPr/>
          </p:nvGrpSpPr>
          <p:grpSpPr bwMode="auto">
            <a:xfrm>
              <a:off x="612" y="708"/>
              <a:ext cx="4944" cy="1497"/>
              <a:chOff x="612" y="708"/>
              <a:chExt cx="4944" cy="1497"/>
            </a:xfrm>
          </p:grpSpPr>
          <p:grpSp>
            <p:nvGrpSpPr>
              <p:cNvPr id="62470" name="Group 4"/>
              <p:cNvGrpSpPr>
                <a:grpSpLocks/>
              </p:cNvGrpSpPr>
              <p:nvPr/>
            </p:nvGrpSpPr>
            <p:grpSpPr bwMode="auto">
              <a:xfrm rot="-542751">
                <a:off x="3787" y="708"/>
                <a:ext cx="1769" cy="545"/>
                <a:chOff x="3787" y="799"/>
                <a:chExt cx="1769" cy="545"/>
              </a:xfrm>
            </p:grpSpPr>
            <p:sp>
              <p:nvSpPr>
                <p:cNvPr id="62496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3787" y="799"/>
                  <a:ext cx="1769" cy="545"/>
                </a:xfrm>
                <a:prstGeom prst="homePlate">
                  <a:avLst>
                    <a:gd name="adj" fmla="val 81147"/>
                  </a:avLst>
                </a:prstGeom>
                <a:solidFill>
                  <a:srgbClr val="FDAAA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249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6" y="935"/>
                  <a:ext cx="632" cy="294"/>
                </a:xfrm>
                <a:prstGeom prst="rect">
                  <a:avLst/>
                </a:prstGeom>
                <a:solidFill>
                  <a:srgbClr val="EBF4A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lnSpc>
                      <a:spcPct val="50000"/>
                    </a:lnSpc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</a:pPr>
                  <a:r>
                    <a:rPr lang="en-US" sz="2400">
                      <a:latin typeface="Arial" pitchFamily="34" charset="0"/>
                    </a:rPr>
                    <a:t>Ag I</a:t>
                  </a:r>
                  <a:endParaRPr lang="uk-UA" sz="2400">
                    <a:latin typeface="Arial" pitchFamily="34" charset="0"/>
                  </a:endParaRPr>
                </a:p>
              </p:txBody>
            </p:sp>
          </p:grpSp>
          <p:sp>
            <p:nvSpPr>
              <p:cNvPr id="62471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708"/>
                <a:ext cx="3357" cy="1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auto">
              <a:xfrm>
                <a:off x="909" y="797"/>
                <a:ext cx="2858" cy="1261"/>
              </a:xfrm>
              <a:custGeom>
                <a:avLst/>
                <a:gdLst>
                  <a:gd name="T0" fmla="*/ 51 w 2858"/>
                  <a:gd name="T1" fmla="*/ 447 h 2521"/>
                  <a:gd name="T2" fmla="*/ 141 w 2858"/>
                  <a:gd name="T3" fmla="*/ 558 h 2521"/>
                  <a:gd name="T4" fmla="*/ 273 w 2858"/>
                  <a:gd name="T5" fmla="*/ 672 h 2521"/>
                  <a:gd name="T6" fmla="*/ 445 w 2858"/>
                  <a:gd name="T7" fmla="*/ 785 h 2521"/>
                  <a:gd name="T8" fmla="*/ 653 w 2858"/>
                  <a:gd name="T9" fmla="*/ 896 h 2521"/>
                  <a:gd name="T10" fmla="*/ 857 w 2858"/>
                  <a:gd name="T11" fmla="*/ 984 h 2521"/>
                  <a:gd name="T12" fmla="*/ 993 w 2858"/>
                  <a:gd name="T13" fmla="*/ 1035 h 2521"/>
                  <a:gd name="T14" fmla="*/ 1128 w 2858"/>
                  <a:gd name="T15" fmla="*/ 1081 h 2521"/>
                  <a:gd name="T16" fmla="*/ 1265 w 2858"/>
                  <a:gd name="T17" fmla="*/ 1121 h 2521"/>
                  <a:gd name="T18" fmla="*/ 1403 w 2858"/>
                  <a:gd name="T19" fmla="*/ 1158 h 2521"/>
                  <a:gd name="T20" fmla="*/ 1540 w 2858"/>
                  <a:gd name="T21" fmla="*/ 1189 h 2521"/>
                  <a:gd name="T22" fmla="*/ 1675 w 2858"/>
                  <a:gd name="T23" fmla="*/ 1214 h 2521"/>
                  <a:gd name="T24" fmla="*/ 1807 w 2858"/>
                  <a:gd name="T25" fmla="*/ 1234 h 2521"/>
                  <a:gd name="T26" fmla="*/ 1936 w 2858"/>
                  <a:gd name="T27" fmla="*/ 1248 h 2521"/>
                  <a:gd name="T28" fmla="*/ 2061 w 2858"/>
                  <a:gd name="T29" fmla="*/ 1257 h 2521"/>
                  <a:gd name="T30" fmla="*/ 2180 w 2858"/>
                  <a:gd name="T31" fmla="*/ 1261 h 2521"/>
                  <a:gd name="T32" fmla="*/ 2295 w 2858"/>
                  <a:gd name="T33" fmla="*/ 1259 h 2521"/>
                  <a:gd name="T34" fmla="*/ 2404 w 2858"/>
                  <a:gd name="T35" fmla="*/ 1250 h 2521"/>
                  <a:gd name="T36" fmla="*/ 2504 w 2858"/>
                  <a:gd name="T37" fmla="*/ 1236 h 2521"/>
                  <a:gd name="T38" fmla="*/ 2594 w 2858"/>
                  <a:gd name="T39" fmla="*/ 1214 h 2521"/>
                  <a:gd name="T40" fmla="*/ 2673 w 2858"/>
                  <a:gd name="T41" fmla="*/ 1186 h 2521"/>
                  <a:gd name="T42" fmla="*/ 2775 w 2858"/>
                  <a:gd name="T43" fmla="*/ 1127 h 2521"/>
                  <a:gd name="T44" fmla="*/ 2858 w 2858"/>
                  <a:gd name="T45" fmla="*/ 991 h 2521"/>
                  <a:gd name="T46" fmla="*/ 2817 w 2858"/>
                  <a:gd name="T47" fmla="*/ 828 h 2521"/>
                  <a:gd name="T48" fmla="*/ 2662 w 2858"/>
                  <a:gd name="T49" fmla="*/ 650 h 2521"/>
                  <a:gd name="T50" fmla="*/ 2402 w 2858"/>
                  <a:gd name="T51" fmla="*/ 468 h 2521"/>
                  <a:gd name="T52" fmla="*/ 2047 w 2858"/>
                  <a:gd name="T53" fmla="*/ 295 h 2521"/>
                  <a:gd name="T54" fmla="*/ 1934 w 2858"/>
                  <a:gd name="T55" fmla="*/ 250 h 2521"/>
                  <a:gd name="T56" fmla="*/ 1818 w 2858"/>
                  <a:gd name="T57" fmla="*/ 208 h 2521"/>
                  <a:gd name="T58" fmla="*/ 1702 w 2858"/>
                  <a:gd name="T59" fmla="*/ 170 h 2521"/>
                  <a:gd name="T60" fmla="*/ 1584 w 2858"/>
                  <a:gd name="T61" fmla="*/ 136 h 2521"/>
                  <a:gd name="T62" fmla="*/ 1468 w 2858"/>
                  <a:gd name="T63" fmla="*/ 106 h 2521"/>
                  <a:gd name="T64" fmla="*/ 1350 w 2858"/>
                  <a:gd name="T65" fmla="*/ 79 h 2521"/>
                  <a:gd name="T66" fmla="*/ 1234 w 2858"/>
                  <a:gd name="T67" fmla="*/ 56 h 2521"/>
                  <a:gd name="T68" fmla="*/ 1121 w 2858"/>
                  <a:gd name="T69" fmla="*/ 37 h 2521"/>
                  <a:gd name="T70" fmla="*/ 1009 w 2858"/>
                  <a:gd name="T71" fmla="*/ 22 h 2521"/>
                  <a:gd name="T72" fmla="*/ 899 w 2858"/>
                  <a:gd name="T73" fmla="*/ 11 h 2521"/>
                  <a:gd name="T74" fmla="*/ 774 w 2858"/>
                  <a:gd name="T75" fmla="*/ 2 h 2521"/>
                  <a:gd name="T76" fmla="*/ 620 w 2858"/>
                  <a:gd name="T77" fmla="*/ 1 h 2521"/>
                  <a:gd name="T78" fmla="*/ 477 w 2858"/>
                  <a:gd name="T79" fmla="*/ 9 h 2521"/>
                  <a:gd name="T80" fmla="*/ 349 w 2858"/>
                  <a:gd name="T81" fmla="*/ 28 h 2521"/>
                  <a:gd name="T82" fmla="*/ 236 w 2858"/>
                  <a:gd name="T83" fmla="*/ 57 h 2521"/>
                  <a:gd name="T84" fmla="*/ 141 w 2858"/>
                  <a:gd name="T85" fmla="*/ 97 h 2521"/>
                  <a:gd name="T86" fmla="*/ 36 w 2858"/>
                  <a:gd name="T87" fmla="*/ 187 h 2521"/>
                  <a:gd name="T88" fmla="*/ 0 w 2858"/>
                  <a:gd name="T89" fmla="*/ 295 h 25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58" h="2521">
                    <a:moveTo>
                      <a:pt x="16" y="751"/>
                    </a:moveTo>
                    <a:lnTo>
                      <a:pt x="32" y="821"/>
                    </a:lnTo>
                    <a:lnTo>
                      <a:pt x="51" y="893"/>
                    </a:lnTo>
                    <a:lnTo>
                      <a:pt x="78" y="966"/>
                    </a:lnTo>
                    <a:lnTo>
                      <a:pt x="108" y="1041"/>
                    </a:lnTo>
                    <a:lnTo>
                      <a:pt x="141" y="1115"/>
                    </a:lnTo>
                    <a:lnTo>
                      <a:pt x="182" y="1191"/>
                    </a:lnTo>
                    <a:lnTo>
                      <a:pt x="226" y="1267"/>
                    </a:lnTo>
                    <a:lnTo>
                      <a:pt x="273" y="1343"/>
                    </a:lnTo>
                    <a:lnTo>
                      <a:pt x="326" y="1419"/>
                    </a:lnTo>
                    <a:lnTo>
                      <a:pt x="384" y="1495"/>
                    </a:lnTo>
                    <a:lnTo>
                      <a:pt x="445" y="1570"/>
                    </a:lnTo>
                    <a:lnTo>
                      <a:pt x="511" y="1645"/>
                    </a:lnTo>
                    <a:lnTo>
                      <a:pt x="581" y="1719"/>
                    </a:lnTo>
                    <a:lnTo>
                      <a:pt x="653" y="1791"/>
                    </a:lnTo>
                    <a:lnTo>
                      <a:pt x="732" y="1862"/>
                    </a:lnTo>
                    <a:lnTo>
                      <a:pt x="813" y="1932"/>
                    </a:lnTo>
                    <a:lnTo>
                      <a:pt x="857" y="1968"/>
                    </a:lnTo>
                    <a:lnTo>
                      <a:pt x="901" y="2004"/>
                    </a:lnTo>
                    <a:lnTo>
                      <a:pt x="947" y="2037"/>
                    </a:lnTo>
                    <a:lnTo>
                      <a:pt x="993" y="2069"/>
                    </a:lnTo>
                    <a:lnTo>
                      <a:pt x="1037" y="2101"/>
                    </a:lnTo>
                    <a:lnTo>
                      <a:pt x="1082" y="2132"/>
                    </a:lnTo>
                    <a:lnTo>
                      <a:pt x="1128" y="2162"/>
                    </a:lnTo>
                    <a:lnTo>
                      <a:pt x="1174" y="2190"/>
                    </a:lnTo>
                    <a:lnTo>
                      <a:pt x="1220" y="2217"/>
                    </a:lnTo>
                    <a:lnTo>
                      <a:pt x="1265" y="2242"/>
                    </a:lnTo>
                    <a:lnTo>
                      <a:pt x="1311" y="2268"/>
                    </a:lnTo>
                    <a:lnTo>
                      <a:pt x="1357" y="2292"/>
                    </a:lnTo>
                    <a:lnTo>
                      <a:pt x="1403" y="2316"/>
                    </a:lnTo>
                    <a:lnTo>
                      <a:pt x="1448" y="2336"/>
                    </a:lnTo>
                    <a:lnTo>
                      <a:pt x="1494" y="2357"/>
                    </a:lnTo>
                    <a:lnTo>
                      <a:pt x="1540" y="2377"/>
                    </a:lnTo>
                    <a:lnTo>
                      <a:pt x="1586" y="2395"/>
                    </a:lnTo>
                    <a:lnTo>
                      <a:pt x="1630" y="2411"/>
                    </a:lnTo>
                    <a:lnTo>
                      <a:pt x="1675" y="2427"/>
                    </a:lnTo>
                    <a:lnTo>
                      <a:pt x="1719" y="2441"/>
                    </a:lnTo>
                    <a:lnTo>
                      <a:pt x="1763" y="2454"/>
                    </a:lnTo>
                    <a:lnTo>
                      <a:pt x="1807" y="2468"/>
                    </a:lnTo>
                    <a:lnTo>
                      <a:pt x="1851" y="2478"/>
                    </a:lnTo>
                    <a:lnTo>
                      <a:pt x="1893" y="2488"/>
                    </a:lnTo>
                    <a:lnTo>
                      <a:pt x="1936" y="2496"/>
                    </a:lnTo>
                    <a:lnTo>
                      <a:pt x="1978" y="2503"/>
                    </a:lnTo>
                    <a:lnTo>
                      <a:pt x="2020" y="2509"/>
                    </a:lnTo>
                    <a:lnTo>
                      <a:pt x="2061" y="2514"/>
                    </a:lnTo>
                    <a:lnTo>
                      <a:pt x="2101" y="2518"/>
                    </a:lnTo>
                    <a:lnTo>
                      <a:pt x="2142" y="2520"/>
                    </a:lnTo>
                    <a:lnTo>
                      <a:pt x="2180" y="2521"/>
                    </a:lnTo>
                    <a:lnTo>
                      <a:pt x="2219" y="2521"/>
                    </a:lnTo>
                    <a:lnTo>
                      <a:pt x="2258" y="2520"/>
                    </a:lnTo>
                    <a:lnTo>
                      <a:pt x="2295" y="2517"/>
                    </a:lnTo>
                    <a:lnTo>
                      <a:pt x="2332" y="2512"/>
                    </a:lnTo>
                    <a:lnTo>
                      <a:pt x="2369" y="2506"/>
                    </a:lnTo>
                    <a:lnTo>
                      <a:pt x="2404" y="2500"/>
                    </a:lnTo>
                    <a:lnTo>
                      <a:pt x="2437" y="2491"/>
                    </a:lnTo>
                    <a:lnTo>
                      <a:pt x="2471" y="2481"/>
                    </a:lnTo>
                    <a:lnTo>
                      <a:pt x="2504" y="2471"/>
                    </a:lnTo>
                    <a:lnTo>
                      <a:pt x="2534" y="2457"/>
                    </a:lnTo>
                    <a:lnTo>
                      <a:pt x="2564" y="2444"/>
                    </a:lnTo>
                    <a:lnTo>
                      <a:pt x="2594" y="2427"/>
                    </a:lnTo>
                    <a:lnTo>
                      <a:pt x="2620" y="2411"/>
                    </a:lnTo>
                    <a:lnTo>
                      <a:pt x="2647" y="2392"/>
                    </a:lnTo>
                    <a:lnTo>
                      <a:pt x="2673" y="2372"/>
                    </a:lnTo>
                    <a:lnTo>
                      <a:pt x="2696" y="2350"/>
                    </a:lnTo>
                    <a:lnTo>
                      <a:pt x="2719" y="2327"/>
                    </a:lnTo>
                    <a:lnTo>
                      <a:pt x="2775" y="2253"/>
                    </a:lnTo>
                    <a:lnTo>
                      <a:pt x="2817" y="2171"/>
                    </a:lnTo>
                    <a:lnTo>
                      <a:pt x="2844" y="2080"/>
                    </a:lnTo>
                    <a:lnTo>
                      <a:pt x="2858" y="1982"/>
                    </a:lnTo>
                    <a:lnTo>
                      <a:pt x="2858" y="1879"/>
                    </a:lnTo>
                    <a:lnTo>
                      <a:pt x="2844" y="1770"/>
                    </a:lnTo>
                    <a:lnTo>
                      <a:pt x="2817" y="1656"/>
                    </a:lnTo>
                    <a:lnTo>
                      <a:pt x="2778" y="1540"/>
                    </a:lnTo>
                    <a:lnTo>
                      <a:pt x="2726" y="1421"/>
                    </a:lnTo>
                    <a:lnTo>
                      <a:pt x="2662" y="1300"/>
                    </a:lnTo>
                    <a:lnTo>
                      <a:pt x="2587" y="1178"/>
                    </a:lnTo>
                    <a:lnTo>
                      <a:pt x="2501" y="1057"/>
                    </a:lnTo>
                    <a:lnTo>
                      <a:pt x="2402" y="936"/>
                    </a:lnTo>
                    <a:lnTo>
                      <a:pt x="2295" y="817"/>
                    </a:lnTo>
                    <a:lnTo>
                      <a:pt x="2175" y="701"/>
                    </a:lnTo>
                    <a:lnTo>
                      <a:pt x="2047" y="589"/>
                    </a:lnTo>
                    <a:lnTo>
                      <a:pt x="2010" y="558"/>
                    </a:lnTo>
                    <a:lnTo>
                      <a:pt x="1971" y="528"/>
                    </a:lnTo>
                    <a:lnTo>
                      <a:pt x="1934" y="499"/>
                    </a:lnTo>
                    <a:lnTo>
                      <a:pt x="1895" y="471"/>
                    </a:lnTo>
                    <a:lnTo>
                      <a:pt x="1857" y="443"/>
                    </a:lnTo>
                    <a:lnTo>
                      <a:pt x="1818" y="416"/>
                    </a:lnTo>
                    <a:lnTo>
                      <a:pt x="1779" y="391"/>
                    </a:lnTo>
                    <a:lnTo>
                      <a:pt x="1740" y="365"/>
                    </a:lnTo>
                    <a:lnTo>
                      <a:pt x="1702" y="340"/>
                    </a:lnTo>
                    <a:lnTo>
                      <a:pt x="1663" y="316"/>
                    </a:lnTo>
                    <a:lnTo>
                      <a:pt x="1623" y="294"/>
                    </a:lnTo>
                    <a:lnTo>
                      <a:pt x="1584" y="271"/>
                    </a:lnTo>
                    <a:lnTo>
                      <a:pt x="1545" y="250"/>
                    </a:lnTo>
                    <a:lnTo>
                      <a:pt x="1506" y="231"/>
                    </a:lnTo>
                    <a:lnTo>
                      <a:pt x="1468" y="212"/>
                    </a:lnTo>
                    <a:lnTo>
                      <a:pt x="1427" y="192"/>
                    </a:lnTo>
                    <a:lnTo>
                      <a:pt x="1389" y="174"/>
                    </a:lnTo>
                    <a:lnTo>
                      <a:pt x="1350" y="158"/>
                    </a:lnTo>
                    <a:lnTo>
                      <a:pt x="1311" y="142"/>
                    </a:lnTo>
                    <a:lnTo>
                      <a:pt x="1272" y="127"/>
                    </a:lnTo>
                    <a:lnTo>
                      <a:pt x="1234" y="112"/>
                    </a:lnTo>
                    <a:lnTo>
                      <a:pt x="1197" y="98"/>
                    </a:lnTo>
                    <a:lnTo>
                      <a:pt x="1158" y="85"/>
                    </a:lnTo>
                    <a:lnTo>
                      <a:pt x="1121" y="73"/>
                    </a:lnTo>
                    <a:lnTo>
                      <a:pt x="1082" y="63"/>
                    </a:lnTo>
                    <a:lnTo>
                      <a:pt x="1045" y="52"/>
                    </a:lnTo>
                    <a:lnTo>
                      <a:pt x="1009" y="43"/>
                    </a:lnTo>
                    <a:lnTo>
                      <a:pt x="972" y="34"/>
                    </a:lnTo>
                    <a:lnTo>
                      <a:pt x="936" y="27"/>
                    </a:lnTo>
                    <a:lnTo>
                      <a:pt x="899" y="21"/>
                    </a:lnTo>
                    <a:lnTo>
                      <a:pt x="864" y="15"/>
                    </a:lnTo>
                    <a:lnTo>
                      <a:pt x="829" y="10"/>
                    </a:lnTo>
                    <a:lnTo>
                      <a:pt x="774" y="4"/>
                    </a:lnTo>
                    <a:lnTo>
                      <a:pt x="722" y="1"/>
                    </a:lnTo>
                    <a:lnTo>
                      <a:pt x="671" y="0"/>
                    </a:lnTo>
                    <a:lnTo>
                      <a:pt x="620" y="1"/>
                    </a:lnTo>
                    <a:lnTo>
                      <a:pt x="570" y="4"/>
                    </a:lnTo>
                    <a:lnTo>
                      <a:pt x="523" y="10"/>
                    </a:lnTo>
                    <a:lnTo>
                      <a:pt x="477" y="18"/>
                    </a:lnTo>
                    <a:lnTo>
                      <a:pt x="433" y="28"/>
                    </a:lnTo>
                    <a:lnTo>
                      <a:pt x="389" y="40"/>
                    </a:lnTo>
                    <a:lnTo>
                      <a:pt x="349" y="55"/>
                    </a:lnTo>
                    <a:lnTo>
                      <a:pt x="308" y="73"/>
                    </a:lnTo>
                    <a:lnTo>
                      <a:pt x="271" y="92"/>
                    </a:lnTo>
                    <a:lnTo>
                      <a:pt x="236" y="113"/>
                    </a:lnTo>
                    <a:lnTo>
                      <a:pt x="201" y="137"/>
                    </a:lnTo>
                    <a:lnTo>
                      <a:pt x="171" y="164"/>
                    </a:lnTo>
                    <a:lnTo>
                      <a:pt x="141" y="194"/>
                    </a:lnTo>
                    <a:lnTo>
                      <a:pt x="97" y="249"/>
                    </a:lnTo>
                    <a:lnTo>
                      <a:pt x="62" y="309"/>
                    </a:lnTo>
                    <a:lnTo>
                      <a:pt x="36" y="373"/>
                    </a:lnTo>
                    <a:lnTo>
                      <a:pt x="16" y="441"/>
                    </a:lnTo>
                    <a:lnTo>
                      <a:pt x="4" y="514"/>
                    </a:lnTo>
                    <a:lnTo>
                      <a:pt x="0" y="590"/>
                    </a:lnTo>
                    <a:lnTo>
                      <a:pt x="4" y="669"/>
                    </a:lnTo>
                    <a:lnTo>
                      <a:pt x="16" y="751"/>
                    </a:lnTo>
                    <a:close/>
                  </a:path>
                </a:pathLst>
              </a:custGeom>
              <a:solidFill>
                <a:srgbClr val="A0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auto">
              <a:xfrm>
                <a:off x="2364" y="1422"/>
                <a:ext cx="776" cy="156"/>
              </a:xfrm>
              <a:custGeom>
                <a:avLst/>
                <a:gdLst>
                  <a:gd name="T0" fmla="*/ 769 w 776"/>
                  <a:gd name="T1" fmla="*/ 59 h 312"/>
                  <a:gd name="T2" fmla="*/ 743 w 776"/>
                  <a:gd name="T3" fmla="*/ 83 h 312"/>
                  <a:gd name="T4" fmla="*/ 708 w 776"/>
                  <a:gd name="T5" fmla="*/ 105 h 312"/>
                  <a:gd name="T6" fmla="*/ 662 w 776"/>
                  <a:gd name="T7" fmla="*/ 123 h 312"/>
                  <a:gd name="T8" fmla="*/ 607 w 776"/>
                  <a:gd name="T9" fmla="*/ 138 h 312"/>
                  <a:gd name="T10" fmla="*/ 546 w 776"/>
                  <a:gd name="T11" fmla="*/ 148 h 312"/>
                  <a:gd name="T12" fmla="*/ 479 w 776"/>
                  <a:gd name="T13" fmla="*/ 155 h 312"/>
                  <a:gd name="T14" fmla="*/ 407 w 776"/>
                  <a:gd name="T15" fmla="*/ 156 h 312"/>
                  <a:gd name="T16" fmla="*/ 331 w 776"/>
                  <a:gd name="T17" fmla="*/ 153 h 312"/>
                  <a:gd name="T18" fmla="*/ 259 w 776"/>
                  <a:gd name="T19" fmla="*/ 144 h 312"/>
                  <a:gd name="T20" fmla="*/ 192 w 776"/>
                  <a:gd name="T21" fmla="*/ 130 h 312"/>
                  <a:gd name="T22" fmla="*/ 134 w 776"/>
                  <a:gd name="T23" fmla="*/ 112 h 312"/>
                  <a:gd name="T24" fmla="*/ 83 w 776"/>
                  <a:gd name="T25" fmla="*/ 91 h 312"/>
                  <a:gd name="T26" fmla="*/ 44 w 776"/>
                  <a:gd name="T27" fmla="*/ 68 h 312"/>
                  <a:gd name="T28" fmla="*/ 16 w 776"/>
                  <a:gd name="T29" fmla="*/ 42 h 312"/>
                  <a:gd name="T30" fmla="*/ 2 w 776"/>
                  <a:gd name="T31" fmla="*/ 15 h 312"/>
                  <a:gd name="T32" fmla="*/ 16 w 776"/>
                  <a:gd name="T33" fmla="*/ 9 h 312"/>
                  <a:gd name="T34" fmla="*/ 51 w 776"/>
                  <a:gd name="T35" fmla="*/ 24 h 312"/>
                  <a:gd name="T36" fmla="*/ 92 w 776"/>
                  <a:gd name="T37" fmla="*/ 38 h 312"/>
                  <a:gd name="T38" fmla="*/ 138 w 776"/>
                  <a:gd name="T39" fmla="*/ 50 h 312"/>
                  <a:gd name="T40" fmla="*/ 189 w 776"/>
                  <a:gd name="T41" fmla="*/ 61 h 312"/>
                  <a:gd name="T42" fmla="*/ 241 w 776"/>
                  <a:gd name="T43" fmla="*/ 71 h 312"/>
                  <a:gd name="T44" fmla="*/ 300 w 776"/>
                  <a:gd name="T45" fmla="*/ 77 h 312"/>
                  <a:gd name="T46" fmla="*/ 359 w 776"/>
                  <a:gd name="T47" fmla="*/ 83 h 312"/>
                  <a:gd name="T48" fmla="*/ 419 w 776"/>
                  <a:gd name="T49" fmla="*/ 86 h 312"/>
                  <a:gd name="T50" fmla="*/ 475 w 776"/>
                  <a:gd name="T51" fmla="*/ 86 h 312"/>
                  <a:gd name="T52" fmla="*/ 530 w 776"/>
                  <a:gd name="T53" fmla="*/ 85 h 312"/>
                  <a:gd name="T54" fmla="*/ 581 w 776"/>
                  <a:gd name="T55" fmla="*/ 82 h 312"/>
                  <a:gd name="T56" fmla="*/ 630 w 776"/>
                  <a:gd name="T57" fmla="*/ 77 h 312"/>
                  <a:gd name="T58" fmla="*/ 678 w 776"/>
                  <a:gd name="T59" fmla="*/ 71 h 312"/>
                  <a:gd name="T60" fmla="*/ 720 w 776"/>
                  <a:gd name="T61" fmla="*/ 62 h 312"/>
                  <a:gd name="T62" fmla="*/ 759 w 776"/>
                  <a:gd name="T63" fmla="*/ 52 h 3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6" h="312">
                    <a:moveTo>
                      <a:pt x="776" y="93"/>
                    </a:moveTo>
                    <a:lnTo>
                      <a:pt x="769" y="118"/>
                    </a:lnTo>
                    <a:lnTo>
                      <a:pt x="757" y="144"/>
                    </a:lnTo>
                    <a:lnTo>
                      <a:pt x="743" y="166"/>
                    </a:lnTo>
                    <a:lnTo>
                      <a:pt x="727" y="188"/>
                    </a:lnTo>
                    <a:lnTo>
                      <a:pt x="708" y="209"/>
                    </a:lnTo>
                    <a:lnTo>
                      <a:pt x="687" y="229"/>
                    </a:lnTo>
                    <a:lnTo>
                      <a:pt x="662" y="245"/>
                    </a:lnTo>
                    <a:lnTo>
                      <a:pt x="636" y="261"/>
                    </a:lnTo>
                    <a:lnTo>
                      <a:pt x="607" y="275"/>
                    </a:lnTo>
                    <a:lnTo>
                      <a:pt x="577" y="287"/>
                    </a:lnTo>
                    <a:lnTo>
                      <a:pt x="546" y="296"/>
                    </a:lnTo>
                    <a:lnTo>
                      <a:pt x="514" y="303"/>
                    </a:lnTo>
                    <a:lnTo>
                      <a:pt x="479" y="309"/>
                    </a:lnTo>
                    <a:lnTo>
                      <a:pt x="444" y="311"/>
                    </a:lnTo>
                    <a:lnTo>
                      <a:pt x="407" y="312"/>
                    </a:lnTo>
                    <a:lnTo>
                      <a:pt x="370" y="309"/>
                    </a:lnTo>
                    <a:lnTo>
                      <a:pt x="331" y="305"/>
                    </a:lnTo>
                    <a:lnTo>
                      <a:pt x="294" y="297"/>
                    </a:lnTo>
                    <a:lnTo>
                      <a:pt x="259" y="287"/>
                    </a:lnTo>
                    <a:lnTo>
                      <a:pt x="224" y="275"/>
                    </a:lnTo>
                    <a:lnTo>
                      <a:pt x="192" y="260"/>
                    </a:lnTo>
                    <a:lnTo>
                      <a:pt x="162" y="243"/>
                    </a:lnTo>
                    <a:lnTo>
                      <a:pt x="134" y="224"/>
                    </a:lnTo>
                    <a:lnTo>
                      <a:pt x="108" y="205"/>
                    </a:lnTo>
                    <a:lnTo>
                      <a:pt x="83" y="182"/>
                    </a:lnTo>
                    <a:lnTo>
                      <a:pt x="62" y="160"/>
                    </a:lnTo>
                    <a:lnTo>
                      <a:pt x="44" y="136"/>
                    </a:lnTo>
                    <a:lnTo>
                      <a:pt x="29" y="111"/>
                    </a:lnTo>
                    <a:lnTo>
                      <a:pt x="16" y="84"/>
                    </a:lnTo>
                    <a:lnTo>
                      <a:pt x="7" y="57"/>
                    </a:lnTo>
                    <a:lnTo>
                      <a:pt x="2" y="29"/>
                    </a:lnTo>
                    <a:lnTo>
                      <a:pt x="0" y="0"/>
                    </a:lnTo>
                    <a:lnTo>
                      <a:pt x="16" y="17"/>
                    </a:lnTo>
                    <a:lnTo>
                      <a:pt x="34" y="32"/>
                    </a:lnTo>
                    <a:lnTo>
                      <a:pt x="51" y="47"/>
                    </a:lnTo>
                    <a:lnTo>
                      <a:pt x="71" y="62"/>
                    </a:lnTo>
                    <a:lnTo>
                      <a:pt x="92" y="75"/>
                    </a:lnTo>
                    <a:lnTo>
                      <a:pt x="115" y="87"/>
                    </a:lnTo>
                    <a:lnTo>
                      <a:pt x="138" y="99"/>
                    </a:lnTo>
                    <a:lnTo>
                      <a:pt x="162" y="111"/>
                    </a:lnTo>
                    <a:lnTo>
                      <a:pt x="189" y="121"/>
                    </a:lnTo>
                    <a:lnTo>
                      <a:pt x="215" y="132"/>
                    </a:lnTo>
                    <a:lnTo>
                      <a:pt x="241" y="141"/>
                    </a:lnTo>
                    <a:lnTo>
                      <a:pt x="271" y="148"/>
                    </a:lnTo>
                    <a:lnTo>
                      <a:pt x="300" y="154"/>
                    </a:lnTo>
                    <a:lnTo>
                      <a:pt x="329" y="160"/>
                    </a:lnTo>
                    <a:lnTo>
                      <a:pt x="359" y="166"/>
                    </a:lnTo>
                    <a:lnTo>
                      <a:pt x="391" y="169"/>
                    </a:lnTo>
                    <a:lnTo>
                      <a:pt x="419" y="172"/>
                    </a:lnTo>
                    <a:lnTo>
                      <a:pt x="447" y="172"/>
                    </a:lnTo>
                    <a:lnTo>
                      <a:pt x="475" y="172"/>
                    </a:lnTo>
                    <a:lnTo>
                      <a:pt x="504" y="172"/>
                    </a:lnTo>
                    <a:lnTo>
                      <a:pt x="530" y="170"/>
                    </a:lnTo>
                    <a:lnTo>
                      <a:pt x="556" y="167"/>
                    </a:lnTo>
                    <a:lnTo>
                      <a:pt x="581" y="163"/>
                    </a:lnTo>
                    <a:lnTo>
                      <a:pt x="607" y="158"/>
                    </a:lnTo>
                    <a:lnTo>
                      <a:pt x="630" y="154"/>
                    </a:lnTo>
                    <a:lnTo>
                      <a:pt x="655" y="147"/>
                    </a:lnTo>
                    <a:lnTo>
                      <a:pt x="678" y="141"/>
                    </a:lnTo>
                    <a:lnTo>
                      <a:pt x="699" y="132"/>
                    </a:lnTo>
                    <a:lnTo>
                      <a:pt x="720" y="123"/>
                    </a:lnTo>
                    <a:lnTo>
                      <a:pt x="739" y="114"/>
                    </a:lnTo>
                    <a:lnTo>
                      <a:pt x="759" y="103"/>
                    </a:lnTo>
                    <a:lnTo>
                      <a:pt x="776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2398" y="1308"/>
                <a:ext cx="777" cy="156"/>
              </a:xfrm>
              <a:custGeom>
                <a:avLst/>
                <a:gdLst>
                  <a:gd name="T0" fmla="*/ 769 w 777"/>
                  <a:gd name="T1" fmla="*/ 59 h 312"/>
                  <a:gd name="T2" fmla="*/ 744 w 777"/>
                  <a:gd name="T3" fmla="*/ 83 h 312"/>
                  <a:gd name="T4" fmla="*/ 707 w 777"/>
                  <a:gd name="T5" fmla="*/ 105 h 312"/>
                  <a:gd name="T6" fmla="*/ 661 w 777"/>
                  <a:gd name="T7" fmla="*/ 123 h 312"/>
                  <a:gd name="T8" fmla="*/ 607 w 777"/>
                  <a:gd name="T9" fmla="*/ 138 h 312"/>
                  <a:gd name="T10" fmla="*/ 547 w 777"/>
                  <a:gd name="T11" fmla="*/ 148 h 312"/>
                  <a:gd name="T12" fmla="*/ 480 w 777"/>
                  <a:gd name="T13" fmla="*/ 155 h 312"/>
                  <a:gd name="T14" fmla="*/ 408 w 777"/>
                  <a:gd name="T15" fmla="*/ 156 h 312"/>
                  <a:gd name="T16" fmla="*/ 332 w 777"/>
                  <a:gd name="T17" fmla="*/ 152 h 312"/>
                  <a:gd name="T18" fmla="*/ 258 w 777"/>
                  <a:gd name="T19" fmla="*/ 144 h 312"/>
                  <a:gd name="T20" fmla="*/ 193 w 777"/>
                  <a:gd name="T21" fmla="*/ 130 h 312"/>
                  <a:gd name="T22" fmla="*/ 134 w 777"/>
                  <a:gd name="T23" fmla="*/ 112 h 312"/>
                  <a:gd name="T24" fmla="*/ 84 w 777"/>
                  <a:gd name="T25" fmla="*/ 91 h 312"/>
                  <a:gd name="T26" fmla="*/ 44 w 777"/>
                  <a:gd name="T27" fmla="*/ 68 h 312"/>
                  <a:gd name="T28" fmla="*/ 17 w 777"/>
                  <a:gd name="T29" fmla="*/ 42 h 312"/>
                  <a:gd name="T30" fmla="*/ 2 w 777"/>
                  <a:gd name="T31" fmla="*/ 15 h 312"/>
                  <a:gd name="T32" fmla="*/ 16 w 777"/>
                  <a:gd name="T33" fmla="*/ 9 h 312"/>
                  <a:gd name="T34" fmla="*/ 51 w 777"/>
                  <a:gd name="T35" fmla="*/ 24 h 312"/>
                  <a:gd name="T36" fmla="*/ 93 w 777"/>
                  <a:gd name="T37" fmla="*/ 38 h 312"/>
                  <a:gd name="T38" fmla="*/ 139 w 777"/>
                  <a:gd name="T39" fmla="*/ 50 h 312"/>
                  <a:gd name="T40" fmla="*/ 188 w 777"/>
                  <a:gd name="T41" fmla="*/ 61 h 312"/>
                  <a:gd name="T42" fmla="*/ 243 w 777"/>
                  <a:gd name="T43" fmla="*/ 70 h 312"/>
                  <a:gd name="T44" fmla="*/ 299 w 777"/>
                  <a:gd name="T45" fmla="*/ 77 h 312"/>
                  <a:gd name="T46" fmla="*/ 359 w 777"/>
                  <a:gd name="T47" fmla="*/ 83 h 312"/>
                  <a:gd name="T48" fmla="*/ 419 w 777"/>
                  <a:gd name="T49" fmla="*/ 86 h 312"/>
                  <a:gd name="T50" fmla="*/ 475 w 777"/>
                  <a:gd name="T51" fmla="*/ 86 h 312"/>
                  <a:gd name="T52" fmla="*/ 529 w 777"/>
                  <a:gd name="T53" fmla="*/ 85 h 312"/>
                  <a:gd name="T54" fmla="*/ 580 w 777"/>
                  <a:gd name="T55" fmla="*/ 82 h 312"/>
                  <a:gd name="T56" fmla="*/ 631 w 777"/>
                  <a:gd name="T57" fmla="*/ 77 h 312"/>
                  <a:gd name="T58" fmla="*/ 677 w 777"/>
                  <a:gd name="T59" fmla="*/ 70 h 312"/>
                  <a:gd name="T60" fmla="*/ 719 w 777"/>
                  <a:gd name="T61" fmla="*/ 62 h 312"/>
                  <a:gd name="T62" fmla="*/ 760 w 777"/>
                  <a:gd name="T63" fmla="*/ 52 h 3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7" h="312">
                    <a:moveTo>
                      <a:pt x="777" y="93"/>
                    </a:moveTo>
                    <a:lnTo>
                      <a:pt x="769" y="118"/>
                    </a:lnTo>
                    <a:lnTo>
                      <a:pt x="758" y="143"/>
                    </a:lnTo>
                    <a:lnTo>
                      <a:pt x="744" y="166"/>
                    </a:lnTo>
                    <a:lnTo>
                      <a:pt x="726" y="188"/>
                    </a:lnTo>
                    <a:lnTo>
                      <a:pt x="707" y="209"/>
                    </a:lnTo>
                    <a:lnTo>
                      <a:pt x="686" y="228"/>
                    </a:lnTo>
                    <a:lnTo>
                      <a:pt x="661" y="245"/>
                    </a:lnTo>
                    <a:lnTo>
                      <a:pt x="635" y="261"/>
                    </a:lnTo>
                    <a:lnTo>
                      <a:pt x="607" y="275"/>
                    </a:lnTo>
                    <a:lnTo>
                      <a:pt x="577" y="287"/>
                    </a:lnTo>
                    <a:lnTo>
                      <a:pt x="547" y="296"/>
                    </a:lnTo>
                    <a:lnTo>
                      <a:pt x="514" y="303"/>
                    </a:lnTo>
                    <a:lnTo>
                      <a:pt x="480" y="309"/>
                    </a:lnTo>
                    <a:lnTo>
                      <a:pt x="445" y="310"/>
                    </a:lnTo>
                    <a:lnTo>
                      <a:pt x="408" y="312"/>
                    </a:lnTo>
                    <a:lnTo>
                      <a:pt x="371" y="309"/>
                    </a:lnTo>
                    <a:lnTo>
                      <a:pt x="332" y="304"/>
                    </a:lnTo>
                    <a:lnTo>
                      <a:pt x="295" y="297"/>
                    </a:lnTo>
                    <a:lnTo>
                      <a:pt x="258" y="287"/>
                    </a:lnTo>
                    <a:lnTo>
                      <a:pt x="225" y="275"/>
                    </a:lnTo>
                    <a:lnTo>
                      <a:pt x="193" y="260"/>
                    </a:lnTo>
                    <a:lnTo>
                      <a:pt x="162" y="243"/>
                    </a:lnTo>
                    <a:lnTo>
                      <a:pt x="134" y="224"/>
                    </a:lnTo>
                    <a:lnTo>
                      <a:pt x="107" y="205"/>
                    </a:lnTo>
                    <a:lnTo>
                      <a:pt x="84" y="182"/>
                    </a:lnTo>
                    <a:lnTo>
                      <a:pt x="63" y="160"/>
                    </a:lnTo>
                    <a:lnTo>
                      <a:pt x="44" y="136"/>
                    </a:lnTo>
                    <a:lnTo>
                      <a:pt x="30" y="111"/>
                    </a:lnTo>
                    <a:lnTo>
                      <a:pt x="17" y="84"/>
                    </a:lnTo>
                    <a:lnTo>
                      <a:pt x="7" y="57"/>
                    </a:lnTo>
                    <a:lnTo>
                      <a:pt x="2" y="29"/>
                    </a:lnTo>
                    <a:lnTo>
                      <a:pt x="0" y="0"/>
                    </a:lnTo>
                    <a:lnTo>
                      <a:pt x="16" y="17"/>
                    </a:lnTo>
                    <a:lnTo>
                      <a:pt x="33" y="32"/>
                    </a:lnTo>
                    <a:lnTo>
                      <a:pt x="51" y="47"/>
                    </a:lnTo>
                    <a:lnTo>
                      <a:pt x="72" y="61"/>
                    </a:lnTo>
                    <a:lnTo>
                      <a:pt x="93" y="75"/>
                    </a:lnTo>
                    <a:lnTo>
                      <a:pt x="114" y="87"/>
                    </a:lnTo>
                    <a:lnTo>
                      <a:pt x="139" y="99"/>
                    </a:lnTo>
                    <a:lnTo>
                      <a:pt x="163" y="111"/>
                    </a:lnTo>
                    <a:lnTo>
                      <a:pt x="188" y="121"/>
                    </a:lnTo>
                    <a:lnTo>
                      <a:pt x="214" y="131"/>
                    </a:lnTo>
                    <a:lnTo>
                      <a:pt x="243" y="140"/>
                    </a:lnTo>
                    <a:lnTo>
                      <a:pt x="271" y="148"/>
                    </a:lnTo>
                    <a:lnTo>
                      <a:pt x="299" y="154"/>
                    </a:lnTo>
                    <a:lnTo>
                      <a:pt x="329" y="160"/>
                    </a:lnTo>
                    <a:lnTo>
                      <a:pt x="359" y="166"/>
                    </a:lnTo>
                    <a:lnTo>
                      <a:pt x="390" y="169"/>
                    </a:lnTo>
                    <a:lnTo>
                      <a:pt x="419" y="172"/>
                    </a:lnTo>
                    <a:lnTo>
                      <a:pt x="447" y="172"/>
                    </a:lnTo>
                    <a:lnTo>
                      <a:pt x="475" y="172"/>
                    </a:lnTo>
                    <a:lnTo>
                      <a:pt x="503" y="172"/>
                    </a:lnTo>
                    <a:lnTo>
                      <a:pt x="529" y="170"/>
                    </a:lnTo>
                    <a:lnTo>
                      <a:pt x="556" y="167"/>
                    </a:lnTo>
                    <a:lnTo>
                      <a:pt x="580" y="163"/>
                    </a:lnTo>
                    <a:lnTo>
                      <a:pt x="607" y="158"/>
                    </a:lnTo>
                    <a:lnTo>
                      <a:pt x="631" y="154"/>
                    </a:lnTo>
                    <a:lnTo>
                      <a:pt x="654" y="146"/>
                    </a:lnTo>
                    <a:lnTo>
                      <a:pt x="677" y="140"/>
                    </a:lnTo>
                    <a:lnTo>
                      <a:pt x="700" y="131"/>
                    </a:lnTo>
                    <a:lnTo>
                      <a:pt x="719" y="123"/>
                    </a:lnTo>
                    <a:lnTo>
                      <a:pt x="741" y="114"/>
                    </a:lnTo>
                    <a:lnTo>
                      <a:pt x="760" y="103"/>
                    </a:lnTo>
                    <a:lnTo>
                      <a:pt x="777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037" y="1404"/>
                <a:ext cx="510" cy="102"/>
              </a:xfrm>
              <a:custGeom>
                <a:avLst/>
                <a:gdLst>
                  <a:gd name="T0" fmla="*/ 510 w 510"/>
                  <a:gd name="T1" fmla="*/ 30 h 204"/>
                  <a:gd name="T2" fmla="*/ 497 w 510"/>
                  <a:gd name="T3" fmla="*/ 47 h 204"/>
                  <a:gd name="T4" fmla="*/ 476 w 510"/>
                  <a:gd name="T5" fmla="*/ 61 h 204"/>
                  <a:gd name="T6" fmla="*/ 450 w 510"/>
                  <a:gd name="T7" fmla="*/ 75 h 204"/>
                  <a:gd name="T8" fmla="*/ 416 w 510"/>
                  <a:gd name="T9" fmla="*/ 85 h 204"/>
                  <a:gd name="T10" fmla="*/ 378 w 510"/>
                  <a:gd name="T11" fmla="*/ 94 h 204"/>
                  <a:gd name="T12" fmla="*/ 336 w 510"/>
                  <a:gd name="T13" fmla="*/ 99 h 204"/>
                  <a:gd name="T14" fmla="*/ 290 w 510"/>
                  <a:gd name="T15" fmla="*/ 102 h 204"/>
                  <a:gd name="T16" fmla="*/ 242 w 510"/>
                  <a:gd name="T17" fmla="*/ 102 h 204"/>
                  <a:gd name="T18" fmla="*/ 193 w 510"/>
                  <a:gd name="T19" fmla="*/ 97 h 204"/>
                  <a:gd name="T20" fmla="*/ 147 w 510"/>
                  <a:gd name="T21" fmla="*/ 90 h 204"/>
                  <a:gd name="T22" fmla="*/ 105 w 510"/>
                  <a:gd name="T23" fmla="*/ 80 h 204"/>
                  <a:gd name="T24" fmla="*/ 70 w 510"/>
                  <a:gd name="T25" fmla="*/ 67 h 204"/>
                  <a:gd name="T26" fmla="*/ 40 w 510"/>
                  <a:gd name="T27" fmla="*/ 53 h 204"/>
                  <a:gd name="T28" fmla="*/ 19 w 510"/>
                  <a:gd name="T29" fmla="*/ 36 h 204"/>
                  <a:gd name="T30" fmla="*/ 5 w 510"/>
                  <a:gd name="T31" fmla="*/ 19 h 204"/>
                  <a:gd name="T32" fmla="*/ 0 w 510"/>
                  <a:gd name="T33" fmla="*/ 0 h 204"/>
                  <a:gd name="T34" fmla="*/ 21 w 510"/>
                  <a:gd name="T35" fmla="*/ 11 h 204"/>
                  <a:gd name="T36" fmla="*/ 45 w 510"/>
                  <a:gd name="T37" fmla="*/ 20 h 204"/>
                  <a:gd name="T38" fmla="*/ 73 w 510"/>
                  <a:gd name="T39" fmla="*/ 29 h 204"/>
                  <a:gd name="T40" fmla="*/ 105 w 510"/>
                  <a:gd name="T41" fmla="*/ 37 h 204"/>
                  <a:gd name="T42" fmla="*/ 140 w 510"/>
                  <a:gd name="T43" fmla="*/ 44 h 204"/>
                  <a:gd name="T44" fmla="*/ 175 w 510"/>
                  <a:gd name="T45" fmla="*/ 49 h 204"/>
                  <a:gd name="T46" fmla="*/ 214 w 510"/>
                  <a:gd name="T47" fmla="*/ 53 h 204"/>
                  <a:gd name="T48" fmla="*/ 255 w 510"/>
                  <a:gd name="T49" fmla="*/ 55 h 204"/>
                  <a:gd name="T50" fmla="*/ 292 w 510"/>
                  <a:gd name="T51" fmla="*/ 56 h 204"/>
                  <a:gd name="T52" fmla="*/ 329 w 510"/>
                  <a:gd name="T53" fmla="*/ 56 h 204"/>
                  <a:gd name="T54" fmla="*/ 364 w 510"/>
                  <a:gd name="T55" fmla="*/ 55 h 204"/>
                  <a:gd name="T56" fmla="*/ 397 w 510"/>
                  <a:gd name="T57" fmla="*/ 52 h 204"/>
                  <a:gd name="T58" fmla="*/ 429 w 510"/>
                  <a:gd name="T59" fmla="*/ 48 h 204"/>
                  <a:gd name="T60" fmla="*/ 459 w 510"/>
                  <a:gd name="T61" fmla="*/ 44 h 204"/>
                  <a:gd name="T62" fmla="*/ 485 w 510"/>
                  <a:gd name="T63" fmla="*/ 37 h 204"/>
                  <a:gd name="T64" fmla="*/ 510 w 510"/>
                  <a:gd name="T65" fmla="*/ 30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204">
                    <a:moveTo>
                      <a:pt x="510" y="60"/>
                    </a:moveTo>
                    <a:lnTo>
                      <a:pt x="497" y="93"/>
                    </a:lnTo>
                    <a:lnTo>
                      <a:pt x="476" y="122"/>
                    </a:lnTo>
                    <a:lnTo>
                      <a:pt x="450" y="149"/>
                    </a:lnTo>
                    <a:lnTo>
                      <a:pt x="416" y="170"/>
                    </a:lnTo>
                    <a:lnTo>
                      <a:pt x="378" y="187"/>
                    </a:lnTo>
                    <a:lnTo>
                      <a:pt x="336" y="198"/>
                    </a:lnTo>
                    <a:lnTo>
                      <a:pt x="290" y="204"/>
                    </a:lnTo>
                    <a:lnTo>
                      <a:pt x="242" y="203"/>
                    </a:lnTo>
                    <a:lnTo>
                      <a:pt x="193" y="194"/>
                    </a:lnTo>
                    <a:lnTo>
                      <a:pt x="147" y="179"/>
                    </a:lnTo>
                    <a:lnTo>
                      <a:pt x="105" y="160"/>
                    </a:lnTo>
                    <a:lnTo>
                      <a:pt x="70" y="134"/>
                    </a:lnTo>
                    <a:lnTo>
                      <a:pt x="40" y="105"/>
                    </a:lnTo>
                    <a:lnTo>
                      <a:pt x="19" y="72"/>
                    </a:lnTo>
                    <a:lnTo>
                      <a:pt x="5" y="37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45" y="40"/>
                    </a:lnTo>
                    <a:lnTo>
                      <a:pt x="73" y="57"/>
                    </a:lnTo>
                    <a:lnTo>
                      <a:pt x="105" y="73"/>
                    </a:lnTo>
                    <a:lnTo>
                      <a:pt x="140" y="87"/>
                    </a:lnTo>
                    <a:lnTo>
                      <a:pt x="175" y="97"/>
                    </a:lnTo>
                    <a:lnTo>
                      <a:pt x="214" y="105"/>
                    </a:lnTo>
                    <a:lnTo>
                      <a:pt x="255" y="110"/>
                    </a:lnTo>
                    <a:lnTo>
                      <a:pt x="292" y="112"/>
                    </a:lnTo>
                    <a:lnTo>
                      <a:pt x="329" y="112"/>
                    </a:lnTo>
                    <a:lnTo>
                      <a:pt x="364" y="109"/>
                    </a:lnTo>
                    <a:lnTo>
                      <a:pt x="397" y="103"/>
                    </a:lnTo>
                    <a:lnTo>
                      <a:pt x="429" y="96"/>
                    </a:lnTo>
                    <a:lnTo>
                      <a:pt x="459" y="87"/>
                    </a:lnTo>
                    <a:lnTo>
                      <a:pt x="485" y="73"/>
                    </a:lnTo>
                    <a:lnTo>
                      <a:pt x="51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2065" y="1509"/>
                <a:ext cx="511" cy="101"/>
              </a:xfrm>
              <a:custGeom>
                <a:avLst/>
                <a:gdLst>
                  <a:gd name="T0" fmla="*/ 511 w 511"/>
                  <a:gd name="T1" fmla="*/ 30 h 203"/>
                  <a:gd name="T2" fmla="*/ 498 w 511"/>
                  <a:gd name="T3" fmla="*/ 46 h 203"/>
                  <a:gd name="T4" fmla="*/ 477 w 511"/>
                  <a:gd name="T5" fmla="*/ 61 h 203"/>
                  <a:gd name="T6" fmla="*/ 451 w 511"/>
                  <a:gd name="T7" fmla="*/ 74 h 203"/>
                  <a:gd name="T8" fmla="*/ 417 w 511"/>
                  <a:gd name="T9" fmla="*/ 85 h 203"/>
                  <a:gd name="T10" fmla="*/ 379 w 511"/>
                  <a:gd name="T11" fmla="*/ 93 h 203"/>
                  <a:gd name="T12" fmla="*/ 336 w 511"/>
                  <a:gd name="T13" fmla="*/ 99 h 203"/>
                  <a:gd name="T14" fmla="*/ 291 w 511"/>
                  <a:gd name="T15" fmla="*/ 101 h 203"/>
                  <a:gd name="T16" fmla="*/ 243 w 511"/>
                  <a:gd name="T17" fmla="*/ 101 h 203"/>
                  <a:gd name="T18" fmla="*/ 194 w 511"/>
                  <a:gd name="T19" fmla="*/ 97 h 203"/>
                  <a:gd name="T20" fmla="*/ 148 w 511"/>
                  <a:gd name="T21" fmla="*/ 89 h 203"/>
                  <a:gd name="T22" fmla="*/ 106 w 511"/>
                  <a:gd name="T23" fmla="*/ 79 h 203"/>
                  <a:gd name="T24" fmla="*/ 71 w 511"/>
                  <a:gd name="T25" fmla="*/ 67 h 203"/>
                  <a:gd name="T26" fmla="*/ 41 w 511"/>
                  <a:gd name="T27" fmla="*/ 52 h 203"/>
                  <a:gd name="T28" fmla="*/ 20 w 511"/>
                  <a:gd name="T29" fmla="*/ 36 h 203"/>
                  <a:gd name="T30" fmla="*/ 6 w 511"/>
                  <a:gd name="T31" fmla="*/ 19 h 203"/>
                  <a:gd name="T32" fmla="*/ 0 w 511"/>
                  <a:gd name="T33" fmla="*/ 0 h 203"/>
                  <a:gd name="T34" fmla="*/ 21 w 511"/>
                  <a:gd name="T35" fmla="*/ 10 h 203"/>
                  <a:gd name="T36" fmla="*/ 46 w 511"/>
                  <a:gd name="T37" fmla="*/ 19 h 203"/>
                  <a:gd name="T38" fmla="*/ 74 w 511"/>
                  <a:gd name="T39" fmla="*/ 28 h 203"/>
                  <a:gd name="T40" fmla="*/ 106 w 511"/>
                  <a:gd name="T41" fmla="*/ 36 h 203"/>
                  <a:gd name="T42" fmla="*/ 141 w 511"/>
                  <a:gd name="T43" fmla="*/ 42 h 203"/>
                  <a:gd name="T44" fmla="*/ 176 w 511"/>
                  <a:gd name="T45" fmla="*/ 48 h 203"/>
                  <a:gd name="T46" fmla="*/ 215 w 511"/>
                  <a:gd name="T47" fmla="*/ 52 h 203"/>
                  <a:gd name="T48" fmla="*/ 255 w 511"/>
                  <a:gd name="T49" fmla="*/ 55 h 203"/>
                  <a:gd name="T50" fmla="*/ 292 w 511"/>
                  <a:gd name="T51" fmla="*/ 56 h 203"/>
                  <a:gd name="T52" fmla="*/ 329 w 511"/>
                  <a:gd name="T53" fmla="*/ 56 h 203"/>
                  <a:gd name="T54" fmla="*/ 364 w 511"/>
                  <a:gd name="T55" fmla="*/ 54 h 203"/>
                  <a:gd name="T56" fmla="*/ 398 w 511"/>
                  <a:gd name="T57" fmla="*/ 51 h 203"/>
                  <a:gd name="T58" fmla="*/ 430 w 511"/>
                  <a:gd name="T59" fmla="*/ 48 h 203"/>
                  <a:gd name="T60" fmla="*/ 460 w 511"/>
                  <a:gd name="T61" fmla="*/ 42 h 203"/>
                  <a:gd name="T62" fmla="*/ 486 w 511"/>
                  <a:gd name="T63" fmla="*/ 36 h 203"/>
                  <a:gd name="T64" fmla="*/ 511 w 511"/>
                  <a:gd name="T65" fmla="*/ 3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1" h="203">
                    <a:moveTo>
                      <a:pt x="511" y="60"/>
                    </a:moveTo>
                    <a:lnTo>
                      <a:pt x="498" y="93"/>
                    </a:lnTo>
                    <a:lnTo>
                      <a:pt x="477" y="123"/>
                    </a:lnTo>
                    <a:lnTo>
                      <a:pt x="451" y="149"/>
                    </a:lnTo>
                    <a:lnTo>
                      <a:pt x="417" y="170"/>
                    </a:lnTo>
                    <a:lnTo>
                      <a:pt x="379" y="187"/>
                    </a:lnTo>
                    <a:lnTo>
                      <a:pt x="336" y="199"/>
                    </a:lnTo>
                    <a:lnTo>
                      <a:pt x="291" y="203"/>
                    </a:lnTo>
                    <a:lnTo>
                      <a:pt x="243" y="202"/>
                    </a:lnTo>
                    <a:lnTo>
                      <a:pt x="194" y="194"/>
                    </a:lnTo>
                    <a:lnTo>
                      <a:pt x="148" y="179"/>
                    </a:lnTo>
                    <a:lnTo>
                      <a:pt x="106" y="158"/>
                    </a:lnTo>
                    <a:lnTo>
                      <a:pt x="71" y="135"/>
                    </a:lnTo>
                    <a:lnTo>
                      <a:pt x="41" y="105"/>
                    </a:lnTo>
                    <a:lnTo>
                      <a:pt x="20" y="72"/>
                    </a:lnTo>
                    <a:lnTo>
                      <a:pt x="6" y="38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46" y="39"/>
                    </a:lnTo>
                    <a:lnTo>
                      <a:pt x="74" y="57"/>
                    </a:lnTo>
                    <a:lnTo>
                      <a:pt x="106" y="72"/>
                    </a:lnTo>
                    <a:lnTo>
                      <a:pt x="141" y="85"/>
                    </a:lnTo>
                    <a:lnTo>
                      <a:pt x="176" y="96"/>
                    </a:lnTo>
                    <a:lnTo>
                      <a:pt x="215" y="105"/>
                    </a:lnTo>
                    <a:lnTo>
                      <a:pt x="255" y="111"/>
                    </a:lnTo>
                    <a:lnTo>
                      <a:pt x="292" y="112"/>
                    </a:lnTo>
                    <a:lnTo>
                      <a:pt x="329" y="112"/>
                    </a:lnTo>
                    <a:lnTo>
                      <a:pt x="364" y="109"/>
                    </a:lnTo>
                    <a:lnTo>
                      <a:pt x="398" y="103"/>
                    </a:lnTo>
                    <a:lnTo>
                      <a:pt x="430" y="96"/>
                    </a:lnTo>
                    <a:lnTo>
                      <a:pt x="460" y="85"/>
                    </a:lnTo>
                    <a:lnTo>
                      <a:pt x="486" y="73"/>
                    </a:lnTo>
                    <a:lnTo>
                      <a:pt x="51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44" y="1523"/>
                <a:ext cx="512" cy="102"/>
              </a:xfrm>
              <a:custGeom>
                <a:avLst/>
                <a:gdLst>
                  <a:gd name="T0" fmla="*/ 512 w 512"/>
                  <a:gd name="T1" fmla="*/ 30 h 204"/>
                  <a:gd name="T2" fmla="*/ 500 w 512"/>
                  <a:gd name="T3" fmla="*/ 46 h 204"/>
                  <a:gd name="T4" fmla="*/ 479 w 512"/>
                  <a:gd name="T5" fmla="*/ 61 h 204"/>
                  <a:gd name="T6" fmla="*/ 452 w 512"/>
                  <a:gd name="T7" fmla="*/ 75 h 204"/>
                  <a:gd name="T8" fmla="*/ 419 w 512"/>
                  <a:gd name="T9" fmla="*/ 85 h 204"/>
                  <a:gd name="T10" fmla="*/ 380 w 512"/>
                  <a:gd name="T11" fmla="*/ 93 h 204"/>
                  <a:gd name="T12" fmla="*/ 338 w 512"/>
                  <a:gd name="T13" fmla="*/ 99 h 204"/>
                  <a:gd name="T14" fmla="*/ 292 w 512"/>
                  <a:gd name="T15" fmla="*/ 102 h 204"/>
                  <a:gd name="T16" fmla="*/ 245 w 512"/>
                  <a:gd name="T17" fmla="*/ 101 h 204"/>
                  <a:gd name="T18" fmla="*/ 195 w 512"/>
                  <a:gd name="T19" fmla="*/ 97 h 204"/>
                  <a:gd name="T20" fmla="*/ 150 w 512"/>
                  <a:gd name="T21" fmla="*/ 90 h 204"/>
                  <a:gd name="T22" fmla="*/ 107 w 512"/>
                  <a:gd name="T23" fmla="*/ 80 h 204"/>
                  <a:gd name="T24" fmla="*/ 72 w 512"/>
                  <a:gd name="T25" fmla="*/ 67 h 204"/>
                  <a:gd name="T26" fmla="*/ 42 w 512"/>
                  <a:gd name="T27" fmla="*/ 52 h 204"/>
                  <a:gd name="T28" fmla="*/ 19 w 512"/>
                  <a:gd name="T29" fmla="*/ 36 h 204"/>
                  <a:gd name="T30" fmla="*/ 5 w 512"/>
                  <a:gd name="T31" fmla="*/ 19 h 204"/>
                  <a:gd name="T32" fmla="*/ 0 w 512"/>
                  <a:gd name="T33" fmla="*/ 0 h 204"/>
                  <a:gd name="T34" fmla="*/ 21 w 512"/>
                  <a:gd name="T35" fmla="*/ 11 h 204"/>
                  <a:gd name="T36" fmla="*/ 48 w 512"/>
                  <a:gd name="T37" fmla="*/ 20 h 204"/>
                  <a:gd name="T38" fmla="*/ 76 w 512"/>
                  <a:gd name="T39" fmla="*/ 28 h 204"/>
                  <a:gd name="T40" fmla="*/ 107 w 512"/>
                  <a:gd name="T41" fmla="*/ 37 h 204"/>
                  <a:gd name="T42" fmla="*/ 141 w 512"/>
                  <a:gd name="T43" fmla="*/ 43 h 204"/>
                  <a:gd name="T44" fmla="*/ 178 w 512"/>
                  <a:gd name="T45" fmla="*/ 49 h 204"/>
                  <a:gd name="T46" fmla="*/ 217 w 512"/>
                  <a:gd name="T47" fmla="*/ 52 h 204"/>
                  <a:gd name="T48" fmla="*/ 257 w 512"/>
                  <a:gd name="T49" fmla="*/ 55 h 204"/>
                  <a:gd name="T50" fmla="*/ 294 w 512"/>
                  <a:gd name="T51" fmla="*/ 56 h 204"/>
                  <a:gd name="T52" fmla="*/ 331 w 512"/>
                  <a:gd name="T53" fmla="*/ 56 h 204"/>
                  <a:gd name="T54" fmla="*/ 366 w 512"/>
                  <a:gd name="T55" fmla="*/ 55 h 204"/>
                  <a:gd name="T56" fmla="*/ 400 w 512"/>
                  <a:gd name="T57" fmla="*/ 52 h 204"/>
                  <a:gd name="T58" fmla="*/ 431 w 512"/>
                  <a:gd name="T59" fmla="*/ 48 h 204"/>
                  <a:gd name="T60" fmla="*/ 461 w 512"/>
                  <a:gd name="T61" fmla="*/ 43 h 204"/>
                  <a:gd name="T62" fmla="*/ 487 w 512"/>
                  <a:gd name="T63" fmla="*/ 37 h 204"/>
                  <a:gd name="T64" fmla="*/ 512 w 512"/>
                  <a:gd name="T65" fmla="*/ 30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2" h="204">
                    <a:moveTo>
                      <a:pt x="512" y="59"/>
                    </a:moveTo>
                    <a:lnTo>
                      <a:pt x="500" y="92"/>
                    </a:lnTo>
                    <a:lnTo>
                      <a:pt x="479" y="122"/>
                    </a:lnTo>
                    <a:lnTo>
                      <a:pt x="452" y="149"/>
                    </a:lnTo>
                    <a:lnTo>
                      <a:pt x="419" y="170"/>
                    </a:lnTo>
                    <a:lnTo>
                      <a:pt x="380" y="186"/>
                    </a:lnTo>
                    <a:lnTo>
                      <a:pt x="338" y="198"/>
                    </a:lnTo>
                    <a:lnTo>
                      <a:pt x="292" y="204"/>
                    </a:lnTo>
                    <a:lnTo>
                      <a:pt x="245" y="202"/>
                    </a:lnTo>
                    <a:lnTo>
                      <a:pt x="195" y="194"/>
                    </a:lnTo>
                    <a:lnTo>
                      <a:pt x="150" y="179"/>
                    </a:lnTo>
                    <a:lnTo>
                      <a:pt x="107" y="159"/>
                    </a:lnTo>
                    <a:lnTo>
                      <a:pt x="72" y="134"/>
                    </a:lnTo>
                    <a:lnTo>
                      <a:pt x="42" y="104"/>
                    </a:lnTo>
                    <a:lnTo>
                      <a:pt x="19" y="71"/>
                    </a:lnTo>
                    <a:lnTo>
                      <a:pt x="5" y="37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48" y="40"/>
                    </a:lnTo>
                    <a:lnTo>
                      <a:pt x="76" y="56"/>
                    </a:lnTo>
                    <a:lnTo>
                      <a:pt x="107" y="73"/>
                    </a:lnTo>
                    <a:lnTo>
                      <a:pt x="141" y="86"/>
                    </a:lnTo>
                    <a:lnTo>
                      <a:pt x="178" y="97"/>
                    </a:lnTo>
                    <a:lnTo>
                      <a:pt x="217" y="104"/>
                    </a:lnTo>
                    <a:lnTo>
                      <a:pt x="257" y="110"/>
                    </a:lnTo>
                    <a:lnTo>
                      <a:pt x="294" y="112"/>
                    </a:lnTo>
                    <a:lnTo>
                      <a:pt x="331" y="112"/>
                    </a:lnTo>
                    <a:lnTo>
                      <a:pt x="366" y="109"/>
                    </a:lnTo>
                    <a:lnTo>
                      <a:pt x="400" y="103"/>
                    </a:lnTo>
                    <a:lnTo>
                      <a:pt x="431" y="95"/>
                    </a:lnTo>
                    <a:lnTo>
                      <a:pt x="461" y="86"/>
                    </a:lnTo>
                    <a:lnTo>
                      <a:pt x="487" y="73"/>
                    </a:lnTo>
                    <a:lnTo>
                      <a:pt x="51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1036" y="1342"/>
                <a:ext cx="510" cy="103"/>
              </a:xfrm>
              <a:custGeom>
                <a:avLst/>
                <a:gdLst>
                  <a:gd name="T0" fmla="*/ 510 w 510"/>
                  <a:gd name="T1" fmla="*/ 30 h 204"/>
                  <a:gd name="T2" fmla="*/ 498 w 510"/>
                  <a:gd name="T3" fmla="*/ 46 h 204"/>
                  <a:gd name="T4" fmla="*/ 479 w 510"/>
                  <a:gd name="T5" fmla="*/ 62 h 204"/>
                  <a:gd name="T6" fmla="*/ 450 w 510"/>
                  <a:gd name="T7" fmla="*/ 75 h 204"/>
                  <a:gd name="T8" fmla="*/ 419 w 510"/>
                  <a:gd name="T9" fmla="*/ 86 h 204"/>
                  <a:gd name="T10" fmla="*/ 380 w 510"/>
                  <a:gd name="T11" fmla="*/ 94 h 204"/>
                  <a:gd name="T12" fmla="*/ 338 w 510"/>
                  <a:gd name="T13" fmla="*/ 100 h 204"/>
                  <a:gd name="T14" fmla="*/ 292 w 510"/>
                  <a:gd name="T15" fmla="*/ 103 h 204"/>
                  <a:gd name="T16" fmla="*/ 243 w 510"/>
                  <a:gd name="T17" fmla="*/ 102 h 204"/>
                  <a:gd name="T18" fmla="*/ 194 w 510"/>
                  <a:gd name="T19" fmla="*/ 98 h 204"/>
                  <a:gd name="T20" fmla="*/ 148 w 510"/>
                  <a:gd name="T21" fmla="*/ 90 h 204"/>
                  <a:gd name="T22" fmla="*/ 106 w 510"/>
                  <a:gd name="T23" fmla="*/ 80 h 204"/>
                  <a:gd name="T24" fmla="*/ 70 w 510"/>
                  <a:gd name="T25" fmla="*/ 68 h 204"/>
                  <a:gd name="T26" fmla="*/ 40 w 510"/>
                  <a:gd name="T27" fmla="*/ 53 h 204"/>
                  <a:gd name="T28" fmla="*/ 19 w 510"/>
                  <a:gd name="T29" fmla="*/ 36 h 204"/>
                  <a:gd name="T30" fmla="*/ 5 w 510"/>
                  <a:gd name="T31" fmla="*/ 19 h 204"/>
                  <a:gd name="T32" fmla="*/ 0 w 510"/>
                  <a:gd name="T33" fmla="*/ 0 h 204"/>
                  <a:gd name="T34" fmla="*/ 21 w 510"/>
                  <a:gd name="T35" fmla="*/ 11 h 204"/>
                  <a:gd name="T36" fmla="*/ 48 w 510"/>
                  <a:gd name="T37" fmla="*/ 20 h 204"/>
                  <a:gd name="T38" fmla="*/ 76 w 510"/>
                  <a:gd name="T39" fmla="*/ 29 h 204"/>
                  <a:gd name="T40" fmla="*/ 107 w 510"/>
                  <a:gd name="T41" fmla="*/ 37 h 204"/>
                  <a:gd name="T42" fmla="*/ 141 w 510"/>
                  <a:gd name="T43" fmla="*/ 43 h 204"/>
                  <a:gd name="T44" fmla="*/ 178 w 510"/>
                  <a:gd name="T45" fmla="*/ 49 h 204"/>
                  <a:gd name="T46" fmla="*/ 216 w 510"/>
                  <a:gd name="T47" fmla="*/ 53 h 204"/>
                  <a:gd name="T48" fmla="*/ 257 w 510"/>
                  <a:gd name="T49" fmla="*/ 56 h 204"/>
                  <a:gd name="T50" fmla="*/ 294 w 510"/>
                  <a:gd name="T51" fmla="*/ 57 h 204"/>
                  <a:gd name="T52" fmla="*/ 331 w 510"/>
                  <a:gd name="T53" fmla="*/ 57 h 204"/>
                  <a:gd name="T54" fmla="*/ 366 w 510"/>
                  <a:gd name="T55" fmla="*/ 55 h 204"/>
                  <a:gd name="T56" fmla="*/ 399 w 510"/>
                  <a:gd name="T57" fmla="*/ 52 h 204"/>
                  <a:gd name="T58" fmla="*/ 431 w 510"/>
                  <a:gd name="T59" fmla="*/ 48 h 204"/>
                  <a:gd name="T60" fmla="*/ 459 w 510"/>
                  <a:gd name="T61" fmla="*/ 43 h 204"/>
                  <a:gd name="T62" fmla="*/ 486 w 510"/>
                  <a:gd name="T63" fmla="*/ 37 h 204"/>
                  <a:gd name="T64" fmla="*/ 510 w 510"/>
                  <a:gd name="T65" fmla="*/ 30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204">
                    <a:moveTo>
                      <a:pt x="510" y="60"/>
                    </a:moveTo>
                    <a:lnTo>
                      <a:pt x="498" y="92"/>
                    </a:lnTo>
                    <a:lnTo>
                      <a:pt x="479" y="122"/>
                    </a:lnTo>
                    <a:lnTo>
                      <a:pt x="450" y="149"/>
                    </a:lnTo>
                    <a:lnTo>
                      <a:pt x="419" y="170"/>
                    </a:lnTo>
                    <a:lnTo>
                      <a:pt x="380" y="186"/>
                    </a:lnTo>
                    <a:lnTo>
                      <a:pt x="338" y="198"/>
                    </a:lnTo>
                    <a:lnTo>
                      <a:pt x="292" y="204"/>
                    </a:lnTo>
                    <a:lnTo>
                      <a:pt x="243" y="203"/>
                    </a:lnTo>
                    <a:lnTo>
                      <a:pt x="194" y="194"/>
                    </a:lnTo>
                    <a:lnTo>
                      <a:pt x="148" y="179"/>
                    </a:lnTo>
                    <a:lnTo>
                      <a:pt x="106" y="159"/>
                    </a:lnTo>
                    <a:lnTo>
                      <a:pt x="70" y="134"/>
                    </a:lnTo>
                    <a:lnTo>
                      <a:pt x="40" y="104"/>
                    </a:lnTo>
                    <a:lnTo>
                      <a:pt x="19" y="71"/>
                    </a:lnTo>
                    <a:lnTo>
                      <a:pt x="5" y="37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48" y="40"/>
                    </a:lnTo>
                    <a:lnTo>
                      <a:pt x="76" y="57"/>
                    </a:lnTo>
                    <a:lnTo>
                      <a:pt x="107" y="73"/>
                    </a:lnTo>
                    <a:lnTo>
                      <a:pt x="141" y="86"/>
                    </a:lnTo>
                    <a:lnTo>
                      <a:pt x="178" y="97"/>
                    </a:lnTo>
                    <a:lnTo>
                      <a:pt x="216" y="104"/>
                    </a:lnTo>
                    <a:lnTo>
                      <a:pt x="257" y="110"/>
                    </a:lnTo>
                    <a:lnTo>
                      <a:pt x="294" y="112"/>
                    </a:lnTo>
                    <a:lnTo>
                      <a:pt x="331" y="112"/>
                    </a:lnTo>
                    <a:lnTo>
                      <a:pt x="366" y="109"/>
                    </a:lnTo>
                    <a:lnTo>
                      <a:pt x="399" y="103"/>
                    </a:lnTo>
                    <a:lnTo>
                      <a:pt x="431" y="95"/>
                    </a:lnTo>
                    <a:lnTo>
                      <a:pt x="459" y="86"/>
                    </a:lnTo>
                    <a:lnTo>
                      <a:pt x="486" y="73"/>
                    </a:lnTo>
                    <a:lnTo>
                      <a:pt x="510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1701" y="1526"/>
                <a:ext cx="510" cy="102"/>
              </a:xfrm>
              <a:custGeom>
                <a:avLst/>
                <a:gdLst>
                  <a:gd name="T0" fmla="*/ 510 w 510"/>
                  <a:gd name="T1" fmla="*/ 30 h 204"/>
                  <a:gd name="T2" fmla="*/ 498 w 510"/>
                  <a:gd name="T3" fmla="*/ 46 h 204"/>
                  <a:gd name="T4" fmla="*/ 477 w 510"/>
                  <a:gd name="T5" fmla="*/ 61 h 204"/>
                  <a:gd name="T6" fmla="*/ 451 w 510"/>
                  <a:gd name="T7" fmla="*/ 75 h 204"/>
                  <a:gd name="T8" fmla="*/ 417 w 510"/>
                  <a:gd name="T9" fmla="*/ 85 h 204"/>
                  <a:gd name="T10" fmla="*/ 380 w 510"/>
                  <a:gd name="T11" fmla="*/ 93 h 204"/>
                  <a:gd name="T12" fmla="*/ 338 w 510"/>
                  <a:gd name="T13" fmla="*/ 99 h 204"/>
                  <a:gd name="T14" fmla="*/ 292 w 510"/>
                  <a:gd name="T15" fmla="*/ 102 h 204"/>
                  <a:gd name="T16" fmla="*/ 243 w 510"/>
                  <a:gd name="T17" fmla="*/ 101 h 204"/>
                  <a:gd name="T18" fmla="*/ 194 w 510"/>
                  <a:gd name="T19" fmla="*/ 97 h 204"/>
                  <a:gd name="T20" fmla="*/ 148 w 510"/>
                  <a:gd name="T21" fmla="*/ 90 h 204"/>
                  <a:gd name="T22" fmla="*/ 106 w 510"/>
                  <a:gd name="T23" fmla="*/ 80 h 204"/>
                  <a:gd name="T24" fmla="*/ 70 w 510"/>
                  <a:gd name="T25" fmla="*/ 67 h 204"/>
                  <a:gd name="T26" fmla="*/ 41 w 510"/>
                  <a:gd name="T27" fmla="*/ 52 h 204"/>
                  <a:gd name="T28" fmla="*/ 19 w 510"/>
                  <a:gd name="T29" fmla="*/ 36 h 204"/>
                  <a:gd name="T30" fmla="*/ 5 w 510"/>
                  <a:gd name="T31" fmla="*/ 19 h 204"/>
                  <a:gd name="T32" fmla="*/ 0 w 510"/>
                  <a:gd name="T33" fmla="*/ 0 h 204"/>
                  <a:gd name="T34" fmla="*/ 21 w 510"/>
                  <a:gd name="T35" fmla="*/ 11 h 204"/>
                  <a:gd name="T36" fmla="*/ 48 w 510"/>
                  <a:gd name="T37" fmla="*/ 20 h 204"/>
                  <a:gd name="T38" fmla="*/ 76 w 510"/>
                  <a:gd name="T39" fmla="*/ 28 h 204"/>
                  <a:gd name="T40" fmla="*/ 107 w 510"/>
                  <a:gd name="T41" fmla="*/ 37 h 204"/>
                  <a:gd name="T42" fmla="*/ 141 w 510"/>
                  <a:gd name="T43" fmla="*/ 43 h 204"/>
                  <a:gd name="T44" fmla="*/ 176 w 510"/>
                  <a:gd name="T45" fmla="*/ 49 h 204"/>
                  <a:gd name="T46" fmla="*/ 215 w 510"/>
                  <a:gd name="T47" fmla="*/ 52 h 204"/>
                  <a:gd name="T48" fmla="*/ 255 w 510"/>
                  <a:gd name="T49" fmla="*/ 55 h 204"/>
                  <a:gd name="T50" fmla="*/ 292 w 510"/>
                  <a:gd name="T51" fmla="*/ 56 h 204"/>
                  <a:gd name="T52" fmla="*/ 329 w 510"/>
                  <a:gd name="T53" fmla="*/ 56 h 204"/>
                  <a:gd name="T54" fmla="*/ 364 w 510"/>
                  <a:gd name="T55" fmla="*/ 55 h 204"/>
                  <a:gd name="T56" fmla="*/ 398 w 510"/>
                  <a:gd name="T57" fmla="*/ 52 h 204"/>
                  <a:gd name="T58" fmla="*/ 429 w 510"/>
                  <a:gd name="T59" fmla="*/ 48 h 204"/>
                  <a:gd name="T60" fmla="*/ 459 w 510"/>
                  <a:gd name="T61" fmla="*/ 43 h 204"/>
                  <a:gd name="T62" fmla="*/ 486 w 510"/>
                  <a:gd name="T63" fmla="*/ 37 h 204"/>
                  <a:gd name="T64" fmla="*/ 510 w 510"/>
                  <a:gd name="T65" fmla="*/ 30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204">
                    <a:moveTo>
                      <a:pt x="510" y="59"/>
                    </a:moveTo>
                    <a:lnTo>
                      <a:pt x="498" y="92"/>
                    </a:lnTo>
                    <a:lnTo>
                      <a:pt x="477" y="122"/>
                    </a:lnTo>
                    <a:lnTo>
                      <a:pt x="451" y="149"/>
                    </a:lnTo>
                    <a:lnTo>
                      <a:pt x="417" y="170"/>
                    </a:lnTo>
                    <a:lnTo>
                      <a:pt x="380" y="186"/>
                    </a:lnTo>
                    <a:lnTo>
                      <a:pt x="338" y="198"/>
                    </a:lnTo>
                    <a:lnTo>
                      <a:pt x="292" y="204"/>
                    </a:lnTo>
                    <a:lnTo>
                      <a:pt x="243" y="202"/>
                    </a:lnTo>
                    <a:lnTo>
                      <a:pt x="194" y="194"/>
                    </a:lnTo>
                    <a:lnTo>
                      <a:pt x="148" y="179"/>
                    </a:lnTo>
                    <a:lnTo>
                      <a:pt x="106" y="159"/>
                    </a:lnTo>
                    <a:lnTo>
                      <a:pt x="70" y="134"/>
                    </a:lnTo>
                    <a:lnTo>
                      <a:pt x="41" y="104"/>
                    </a:lnTo>
                    <a:lnTo>
                      <a:pt x="19" y="71"/>
                    </a:lnTo>
                    <a:lnTo>
                      <a:pt x="5" y="37"/>
                    </a:lnTo>
                    <a:lnTo>
                      <a:pt x="0" y="0"/>
                    </a:lnTo>
                    <a:lnTo>
                      <a:pt x="21" y="21"/>
                    </a:lnTo>
                    <a:lnTo>
                      <a:pt x="48" y="40"/>
                    </a:lnTo>
                    <a:lnTo>
                      <a:pt x="76" y="56"/>
                    </a:lnTo>
                    <a:lnTo>
                      <a:pt x="107" y="73"/>
                    </a:lnTo>
                    <a:lnTo>
                      <a:pt x="141" y="86"/>
                    </a:lnTo>
                    <a:lnTo>
                      <a:pt x="176" y="97"/>
                    </a:lnTo>
                    <a:lnTo>
                      <a:pt x="215" y="104"/>
                    </a:lnTo>
                    <a:lnTo>
                      <a:pt x="255" y="110"/>
                    </a:lnTo>
                    <a:lnTo>
                      <a:pt x="292" y="111"/>
                    </a:lnTo>
                    <a:lnTo>
                      <a:pt x="329" y="111"/>
                    </a:lnTo>
                    <a:lnTo>
                      <a:pt x="364" y="109"/>
                    </a:lnTo>
                    <a:lnTo>
                      <a:pt x="398" y="103"/>
                    </a:lnTo>
                    <a:lnTo>
                      <a:pt x="429" y="95"/>
                    </a:lnTo>
                    <a:lnTo>
                      <a:pt x="459" y="86"/>
                    </a:lnTo>
                    <a:lnTo>
                      <a:pt x="486" y="73"/>
                    </a:lnTo>
                    <a:lnTo>
                      <a:pt x="51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2841" y="1532"/>
                <a:ext cx="510" cy="102"/>
              </a:xfrm>
              <a:custGeom>
                <a:avLst/>
                <a:gdLst>
                  <a:gd name="T0" fmla="*/ 510 w 510"/>
                  <a:gd name="T1" fmla="*/ 31 h 204"/>
                  <a:gd name="T2" fmla="*/ 498 w 510"/>
                  <a:gd name="T3" fmla="*/ 47 h 204"/>
                  <a:gd name="T4" fmla="*/ 479 w 510"/>
                  <a:gd name="T5" fmla="*/ 62 h 204"/>
                  <a:gd name="T6" fmla="*/ 451 w 510"/>
                  <a:gd name="T7" fmla="*/ 75 h 204"/>
                  <a:gd name="T8" fmla="*/ 419 w 510"/>
                  <a:gd name="T9" fmla="*/ 86 h 204"/>
                  <a:gd name="T10" fmla="*/ 380 w 510"/>
                  <a:gd name="T11" fmla="*/ 94 h 204"/>
                  <a:gd name="T12" fmla="*/ 338 w 510"/>
                  <a:gd name="T13" fmla="*/ 99 h 204"/>
                  <a:gd name="T14" fmla="*/ 292 w 510"/>
                  <a:gd name="T15" fmla="*/ 102 h 204"/>
                  <a:gd name="T16" fmla="*/ 243 w 510"/>
                  <a:gd name="T17" fmla="*/ 101 h 204"/>
                  <a:gd name="T18" fmla="*/ 194 w 510"/>
                  <a:gd name="T19" fmla="*/ 97 h 204"/>
                  <a:gd name="T20" fmla="*/ 148 w 510"/>
                  <a:gd name="T21" fmla="*/ 90 h 204"/>
                  <a:gd name="T22" fmla="*/ 106 w 510"/>
                  <a:gd name="T23" fmla="*/ 80 h 204"/>
                  <a:gd name="T24" fmla="*/ 71 w 510"/>
                  <a:gd name="T25" fmla="*/ 67 h 204"/>
                  <a:gd name="T26" fmla="*/ 41 w 510"/>
                  <a:gd name="T27" fmla="*/ 52 h 204"/>
                  <a:gd name="T28" fmla="*/ 20 w 510"/>
                  <a:gd name="T29" fmla="*/ 36 h 204"/>
                  <a:gd name="T30" fmla="*/ 5 w 510"/>
                  <a:gd name="T31" fmla="*/ 19 h 204"/>
                  <a:gd name="T32" fmla="*/ 0 w 510"/>
                  <a:gd name="T33" fmla="*/ 0 h 204"/>
                  <a:gd name="T34" fmla="*/ 21 w 510"/>
                  <a:gd name="T35" fmla="*/ 10 h 204"/>
                  <a:gd name="T36" fmla="*/ 48 w 510"/>
                  <a:gd name="T37" fmla="*/ 20 h 204"/>
                  <a:gd name="T38" fmla="*/ 76 w 510"/>
                  <a:gd name="T39" fmla="*/ 28 h 204"/>
                  <a:gd name="T40" fmla="*/ 108 w 510"/>
                  <a:gd name="T41" fmla="*/ 37 h 204"/>
                  <a:gd name="T42" fmla="*/ 141 w 510"/>
                  <a:gd name="T43" fmla="*/ 43 h 204"/>
                  <a:gd name="T44" fmla="*/ 178 w 510"/>
                  <a:gd name="T45" fmla="*/ 49 h 204"/>
                  <a:gd name="T46" fmla="*/ 217 w 510"/>
                  <a:gd name="T47" fmla="*/ 52 h 204"/>
                  <a:gd name="T48" fmla="*/ 257 w 510"/>
                  <a:gd name="T49" fmla="*/ 55 h 204"/>
                  <a:gd name="T50" fmla="*/ 294 w 510"/>
                  <a:gd name="T51" fmla="*/ 57 h 204"/>
                  <a:gd name="T52" fmla="*/ 331 w 510"/>
                  <a:gd name="T53" fmla="*/ 56 h 204"/>
                  <a:gd name="T54" fmla="*/ 366 w 510"/>
                  <a:gd name="T55" fmla="*/ 54 h 204"/>
                  <a:gd name="T56" fmla="*/ 400 w 510"/>
                  <a:gd name="T57" fmla="*/ 52 h 204"/>
                  <a:gd name="T58" fmla="*/ 431 w 510"/>
                  <a:gd name="T59" fmla="*/ 49 h 204"/>
                  <a:gd name="T60" fmla="*/ 459 w 510"/>
                  <a:gd name="T61" fmla="*/ 43 h 204"/>
                  <a:gd name="T62" fmla="*/ 486 w 510"/>
                  <a:gd name="T63" fmla="*/ 37 h 204"/>
                  <a:gd name="T64" fmla="*/ 510 w 510"/>
                  <a:gd name="T65" fmla="*/ 31 h 2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10" h="204">
                    <a:moveTo>
                      <a:pt x="510" y="61"/>
                    </a:moveTo>
                    <a:lnTo>
                      <a:pt x="498" y="94"/>
                    </a:lnTo>
                    <a:lnTo>
                      <a:pt x="479" y="123"/>
                    </a:lnTo>
                    <a:lnTo>
                      <a:pt x="451" y="149"/>
                    </a:lnTo>
                    <a:lnTo>
                      <a:pt x="419" y="171"/>
                    </a:lnTo>
                    <a:lnTo>
                      <a:pt x="380" y="187"/>
                    </a:lnTo>
                    <a:lnTo>
                      <a:pt x="338" y="198"/>
                    </a:lnTo>
                    <a:lnTo>
                      <a:pt x="292" y="204"/>
                    </a:lnTo>
                    <a:lnTo>
                      <a:pt x="243" y="202"/>
                    </a:lnTo>
                    <a:lnTo>
                      <a:pt x="194" y="193"/>
                    </a:lnTo>
                    <a:lnTo>
                      <a:pt x="148" y="179"/>
                    </a:lnTo>
                    <a:lnTo>
                      <a:pt x="106" y="159"/>
                    </a:lnTo>
                    <a:lnTo>
                      <a:pt x="71" y="134"/>
                    </a:lnTo>
                    <a:lnTo>
                      <a:pt x="41" y="104"/>
                    </a:lnTo>
                    <a:lnTo>
                      <a:pt x="20" y="71"/>
                    </a:lnTo>
                    <a:lnTo>
                      <a:pt x="5" y="37"/>
                    </a:lnTo>
                    <a:lnTo>
                      <a:pt x="0" y="0"/>
                    </a:lnTo>
                    <a:lnTo>
                      <a:pt x="21" y="20"/>
                    </a:lnTo>
                    <a:lnTo>
                      <a:pt x="48" y="40"/>
                    </a:lnTo>
                    <a:lnTo>
                      <a:pt x="76" y="56"/>
                    </a:lnTo>
                    <a:lnTo>
                      <a:pt x="108" y="73"/>
                    </a:lnTo>
                    <a:lnTo>
                      <a:pt x="141" y="86"/>
                    </a:lnTo>
                    <a:lnTo>
                      <a:pt x="178" y="97"/>
                    </a:lnTo>
                    <a:lnTo>
                      <a:pt x="217" y="104"/>
                    </a:lnTo>
                    <a:lnTo>
                      <a:pt x="257" y="110"/>
                    </a:lnTo>
                    <a:lnTo>
                      <a:pt x="294" y="113"/>
                    </a:lnTo>
                    <a:lnTo>
                      <a:pt x="331" y="111"/>
                    </a:lnTo>
                    <a:lnTo>
                      <a:pt x="366" y="108"/>
                    </a:lnTo>
                    <a:lnTo>
                      <a:pt x="400" y="104"/>
                    </a:lnTo>
                    <a:lnTo>
                      <a:pt x="431" y="97"/>
                    </a:lnTo>
                    <a:lnTo>
                      <a:pt x="459" y="86"/>
                    </a:lnTo>
                    <a:lnTo>
                      <a:pt x="486" y="74"/>
                    </a:lnTo>
                    <a:lnTo>
                      <a:pt x="51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1335" y="1433"/>
                <a:ext cx="778" cy="151"/>
              </a:xfrm>
              <a:custGeom>
                <a:avLst/>
                <a:gdLst>
                  <a:gd name="T0" fmla="*/ 771 w 778"/>
                  <a:gd name="T1" fmla="*/ 50 h 301"/>
                  <a:gd name="T2" fmla="*/ 746 w 778"/>
                  <a:gd name="T3" fmla="*/ 75 h 301"/>
                  <a:gd name="T4" fmla="*/ 713 w 778"/>
                  <a:gd name="T5" fmla="*/ 96 h 301"/>
                  <a:gd name="T6" fmla="*/ 667 w 778"/>
                  <a:gd name="T7" fmla="*/ 115 h 301"/>
                  <a:gd name="T8" fmla="*/ 614 w 778"/>
                  <a:gd name="T9" fmla="*/ 130 h 301"/>
                  <a:gd name="T10" fmla="*/ 553 w 778"/>
                  <a:gd name="T11" fmla="*/ 142 h 301"/>
                  <a:gd name="T12" fmla="*/ 486 w 778"/>
                  <a:gd name="T13" fmla="*/ 148 h 301"/>
                  <a:gd name="T14" fmla="*/ 414 w 778"/>
                  <a:gd name="T15" fmla="*/ 151 h 301"/>
                  <a:gd name="T16" fmla="*/ 338 w 778"/>
                  <a:gd name="T17" fmla="*/ 148 h 301"/>
                  <a:gd name="T18" fmla="*/ 266 w 778"/>
                  <a:gd name="T19" fmla="*/ 140 h 301"/>
                  <a:gd name="T20" fmla="*/ 197 w 778"/>
                  <a:gd name="T21" fmla="*/ 127 h 301"/>
                  <a:gd name="T22" fmla="*/ 139 w 778"/>
                  <a:gd name="T23" fmla="*/ 110 h 301"/>
                  <a:gd name="T24" fmla="*/ 88 w 778"/>
                  <a:gd name="T25" fmla="*/ 90 h 301"/>
                  <a:gd name="T26" fmla="*/ 48 w 778"/>
                  <a:gd name="T27" fmla="*/ 67 h 301"/>
                  <a:gd name="T28" fmla="*/ 18 w 778"/>
                  <a:gd name="T29" fmla="*/ 42 h 301"/>
                  <a:gd name="T30" fmla="*/ 2 w 778"/>
                  <a:gd name="T31" fmla="*/ 14 h 301"/>
                  <a:gd name="T32" fmla="*/ 16 w 778"/>
                  <a:gd name="T33" fmla="*/ 8 h 301"/>
                  <a:gd name="T34" fmla="*/ 53 w 778"/>
                  <a:gd name="T35" fmla="*/ 23 h 301"/>
                  <a:gd name="T36" fmla="*/ 95 w 778"/>
                  <a:gd name="T37" fmla="*/ 36 h 301"/>
                  <a:gd name="T38" fmla="*/ 141 w 778"/>
                  <a:gd name="T39" fmla="*/ 49 h 301"/>
                  <a:gd name="T40" fmla="*/ 192 w 778"/>
                  <a:gd name="T41" fmla="*/ 59 h 301"/>
                  <a:gd name="T42" fmla="*/ 245 w 778"/>
                  <a:gd name="T43" fmla="*/ 67 h 301"/>
                  <a:gd name="T44" fmla="*/ 303 w 778"/>
                  <a:gd name="T45" fmla="*/ 74 h 301"/>
                  <a:gd name="T46" fmla="*/ 363 w 778"/>
                  <a:gd name="T47" fmla="*/ 78 h 301"/>
                  <a:gd name="T48" fmla="*/ 422 w 778"/>
                  <a:gd name="T49" fmla="*/ 81 h 301"/>
                  <a:gd name="T50" fmla="*/ 479 w 778"/>
                  <a:gd name="T51" fmla="*/ 81 h 301"/>
                  <a:gd name="T52" fmla="*/ 533 w 778"/>
                  <a:gd name="T53" fmla="*/ 78 h 301"/>
                  <a:gd name="T54" fmla="*/ 584 w 778"/>
                  <a:gd name="T55" fmla="*/ 75 h 301"/>
                  <a:gd name="T56" fmla="*/ 634 w 778"/>
                  <a:gd name="T57" fmla="*/ 69 h 301"/>
                  <a:gd name="T58" fmla="*/ 679 w 778"/>
                  <a:gd name="T59" fmla="*/ 62 h 301"/>
                  <a:gd name="T60" fmla="*/ 721 w 778"/>
                  <a:gd name="T61" fmla="*/ 53 h 301"/>
                  <a:gd name="T62" fmla="*/ 760 w 778"/>
                  <a:gd name="T63" fmla="*/ 43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78" h="301">
                    <a:moveTo>
                      <a:pt x="778" y="74"/>
                    </a:moveTo>
                    <a:lnTo>
                      <a:pt x="771" y="100"/>
                    </a:lnTo>
                    <a:lnTo>
                      <a:pt x="760" y="125"/>
                    </a:lnTo>
                    <a:lnTo>
                      <a:pt x="746" y="149"/>
                    </a:lnTo>
                    <a:lnTo>
                      <a:pt x="730" y="171"/>
                    </a:lnTo>
                    <a:lnTo>
                      <a:pt x="713" y="192"/>
                    </a:lnTo>
                    <a:lnTo>
                      <a:pt x="690" y="212"/>
                    </a:lnTo>
                    <a:lnTo>
                      <a:pt x="667" y="229"/>
                    </a:lnTo>
                    <a:lnTo>
                      <a:pt x="641" y="246"/>
                    </a:lnTo>
                    <a:lnTo>
                      <a:pt x="614" y="259"/>
                    </a:lnTo>
                    <a:lnTo>
                      <a:pt x="584" y="273"/>
                    </a:lnTo>
                    <a:lnTo>
                      <a:pt x="553" y="283"/>
                    </a:lnTo>
                    <a:lnTo>
                      <a:pt x="519" y="291"/>
                    </a:lnTo>
                    <a:lnTo>
                      <a:pt x="486" y="296"/>
                    </a:lnTo>
                    <a:lnTo>
                      <a:pt x="451" y="299"/>
                    </a:lnTo>
                    <a:lnTo>
                      <a:pt x="414" y="301"/>
                    </a:lnTo>
                    <a:lnTo>
                      <a:pt x="377" y="299"/>
                    </a:lnTo>
                    <a:lnTo>
                      <a:pt x="338" y="295"/>
                    </a:lnTo>
                    <a:lnTo>
                      <a:pt x="301" y="289"/>
                    </a:lnTo>
                    <a:lnTo>
                      <a:pt x="266" y="279"/>
                    </a:lnTo>
                    <a:lnTo>
                      <a:pt x="231" y="268"/>
                    </a:lnTo>
                    <a:lnTo>
                      <a:pt x="197" y="253"/>
                    </a:lnTo>
                    <a:lnTo>
                      <a:pt x="167" y="238"/>
                    </a:lnTo>
                    <a:lnTo>
                      <a:pt x="139" y="220"/>
                    </a:lnTo>
                    <a:lnTo>
                      <a:pt x="113" y="201"/>
                    </a:lnTo>
                    <a:lnTo>
                      <a:pt x="88" y="180"/>
                    </a:lnTo>
                    <a:lnTo>
                      <a:pt x="65" y="158"/>
                    </a:lnTo>
                    <a:lnTo>
                      <a:pt x="48" y="134"/>
                    </a:lnTo>
                    <a:lnTo>
                      <a:pt x="32" y="109"/>
                    </a:lnTo>
                    <a:lnTo>
                      <a:pt x="18" y="83"/>
                    </a:lnTo>
                    <a:lnTo>
                      <a:pt x="9" y="56"/>
                    </a:lnTo>
                    <a:lnTo>
                      <a:pt x="2" y="28"/>
                    </a:lnTo>
                    <a:lnTo>
                      <a:pt x="0" y="0"/>
                    </a:lnTo>
                    <a:lnTo>
                      <a:pt x="16" y="16"/>
                    </a:lnTo>
                    <a:lnTo>
                      <a:pt x="34" y="31"/>
                    </a:lnTo>
                    <a:lnTo>
                      <a:pt x="53" y="45"/>
                    </a:lnTo>
                    <a:lnTo>
                      <a:pt x="72" y="59"/>
                    </a:lnTo>
                    <a:lnTo>
                      <a:pt x="95" y="71"/>
                    </a:lnTo>
                    <a:lnTo>
                      <a:pt x="116" y="85"/>
                    </a:lnTo>
                    <a:lnTo>
                      <a:pt x="141" y="97"/>
                    </a:lnTo>
                    <a:lnTo>
                      <a:pt x="166" y="107"/>
                    </a:lnTo>
                    <a:lnTo>
                      <a:pt x="192" y="118"/>
                    </a:lnTo>
                    <a:lnTo>
                      <a:pt x="218" y="127"/>
                    </a:lnTo>
                    <a:lnTo>
                      <a:pt x="245" y="134"/>
                    </a:lnTo>
                    <a:lnTo>
                      <a:pt x="275" y="141"/>
                    </a:lnTo>
                    <a:lnTo>
                      <a:pt x="303" y="147"/>
                    </a:lnTo>
                    <a:lnTo>
                      <a:pt x="333" y="152"/>
                    </a:lnTo>
                    <a:lnTo>
                      <a:pt x="363" y="156"/>
                    </a:lnTo>
                    <a:lnTo>
                      <a:pt x="394" y="159"/>
                    </a:lnTo>
                    <a:lnTo>
                      <a:pt x="422" y="161"/>
                    </a:lnTo>
                    <a:lnTo>
                      <a:pt x="451" y="161"/>
                    </a:lnTo>
                    <a:lnTo>
                      <a:pt x="479" y="161"/>
                    </a:lnTo>
                    <a:lnTo>
                      <a:pt x="507" y="159"/>
                    </a:lnTo>
                    <a:lnTo>
                      <a:pt x="533" y="156"/>
                    </a:lnTo>
                    <a:lnTo>
                      <a:pt x="560" y="153"/>
                    </a:lnTo>
                    <a:lnTo>
                      <a:pt x="584" y="149"/>
                    </a:lnTo>
                    <a:lnTo>
                      <a:pt x="611" y="144"/>
                    </a:lnTo>
                    <a:lnTo>
                      <a:pt x="634" y="138"/>
                    </a:lnTo>
                    <a:lnTo>
                      <a:pt x="658" y="131"/>
                    </a:lnTo>
                    <a:lnTo>
                      <a:pt x="679" y="124"/>
                    </a:lnTo>
                    <a:lnTo>
                      <a:pt x="702" y="116"/>
                    </a:lnTo>
                    <a:lnTo>
                      <a:pt x="721" y="106"/>
                    </a:lnTo>
                    <a:lnTo>
                      <a:pt x="743" y="97"/>
                    </a:lnTo>
                    <a:lnTo>
                      <a:pt x="760" y="86"/>
                    </a:lnTo>
                    <a:lnTo>
                      <a:pt x="778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1511" y="1241"/>
                <a:ext cx="903" cy="181"/>
              </a:xfrm>
              <a:custGeom>
                <a:avLst/>
                <a:gdLst>
                  <a:gd name="T0" fmla="*/ 894 w 903"/>
                  <a:gd name="T1" fmla="*/ 69 h 362"/>
                  <a:gd name="T2" fmla="*/ 864 w 903"/>
                  <a:gd name="T3" fmla="*/ 97 h 362"/>
                  <a:gd name="T4" fmla="*/ 823 w 903"/>
                  <a:gd name="T5" fmla="*/ 122 h 362"/>
                  <a:gd name="T6" fmla="*/ 769 w 903"/>
                  <a:gd name="T7" fmla="*/ 143 h 362"/>
                  <a:gd name="T8" fmla="*/ 707 w 903"/>
                  <a:gd name="T9" fmla="*/ 160 h 362"/>
                  <a:gd name="T10" fmla="*/ 635 w 903"/>
                  <a:gd name="T11" fmla="*/ 173 h 362"/>
                  <a:gd name="T12" fmla="*/ 556 w 903"/>
                  <a:gd name="T13" fmla="*/ 179 h 362"/>
                  <a:gd name="T14" fmla="*/ 473 w 903"/>
                  <a:gd name="T15" fmla="*/ 181 h 362"/>
                  <a:gd name="T16" fmla="*/ 385 w 903"/>
                  <a:gd name="T17" fmla="*/ 177 h 362"/>
                  <a:gd name="T18" fmla="*/ 301 w 903"/>
                  <a:gd name="T19" fmla="*/ 167 h 362"/>
                  <a:gd name="T20" fmla="*/ 224 w 903"/>
                  <a:gd name="T21" fmla="*/ 151 h 362"/>
                  <a:gd name="T22" fmla="*/ 155 w 903"/>
                  <a:gd name="T23" fmla="*/ 131 h 362"/>
                  <a:gd name="T24" fmla="*/ 97 w 903"/>
                  <a:gd name="T25" fmla="*/ 107 h 362"/>
                  <a:gd name="T26" fmla="*/ 51 w 903"/>
                  <a:gd name="T27" fmla="*/ 79 h 362"/>
                  <a:gd name="T28" fmla="*/ 19 w 903"/>
                  <a:gd name="T29" fmla="*/ 49 h 362"/>
                  <a:gd name="T30" fmla="*/ 2 w 903"/>
                  <a:gd name="T31" fmla="*/ 17 h 362"/>
                  <a:gd name="T32" fmla="*/ 18 w 903"/>
                  <a:gd name="T33" fmla="*/ 10 h 362"/>
                  <a:gd name="T34" fmla="*/ 60 w 903"/>
                  <a:gd name="T35" fmla="*/ 27 h 362"/>
                  <a:gd name="T36" fmla="*/ 107 w 903"/>
                  <a:gd name="T37" fmla="*/ 44 h 362"/>
                  <a:gd name="T38" fmla="*/ 160 w 903"/>
                  <a:gd name="T39" fmla="*/ 58 h 362"/>
                  <a:gd name="T40" fmla="*/ 218 w 903"/>
                  <a:gd name="T41" fmla="*/ 71 h 362"/>
                  <a:gd name="T42" fmla="*/ 280 w 903"/>
                  <a:gd name="T43" fmla="*/ 82 h 362"/>
                  <a:gd name="T44" fmla="*/ 347 w 903"/>
                  <a:gd name="T45" fmla="*/ 91 h 362"/>
                  <a:gd name="T46" fmla="*/ 417 w 903"/>
                  <a:gd name="T47" fmla="*/ 96 h 362"/>
                  <a:gd name="T48" fmla="*/ 487 w 903"/>
                  <a:gd name="T49" fmla="*/ 100 h 362"/>
                  <a:gd name="T50" fmla="*/ 553 w 903"/>
                  <a:gd name="T51" fmla="*/ 101 h 362"/>
                  <a:gd name="T52" fmla="*/ 616 w 903"/>
                  <a:gd name="T53" fmla="*/ 99 h 362"/>
                  <a:gd name="T54" fmla="*/ 676 w 903"/>
                  <a:gd name="T55" fmla="*/ 95 h 362"/>
                  <a:gd name="T56" fmla="*/ 734 w 903"/>
                  <a:gd name="T57" fmla="*/ 89 h 362"/>
                  <a:gd name="T58" fmla="*/ 787 w 903"/>
                  <a:gd name="T59" fmla="*/ 82 h 362"/>
                  <a:gd name="T60" fmla="*/ 836 w 903"/>
                  <a:gd name="T61" fmla="*/ 72 h 362"/>
                  <a:gd name="T62" fmla="*/ 882 w 903"/>
                  <a:gd name="T63" fmla="*/ 61 h 36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903" h="362">
                    <a:moveTo>
                      <a:pt x="903" y="107"/>
                    </a:moveTo>
                    <a:lnTo>
                      <a:pt x="894" y="137"/>
                    </a:lnTo>
                    <a:lnTo>
                      <a:pt x="882" y="166"/>
                    </a:lnTo>
                    <a:lnTo>
                      <a:pt x="864" y="194"/>
                    </a:lnTo>
                    <a:lnTo>
                      <a:pt x="845" y="219"/>
                    </a:lnTo>
                    <a:lnTo>
                      <a:pt x="823" y="243"/>
                    </a:lnTo>
                    <a:lnTo>
                      <a:pt x="797" y="265"/>
                    </a:lnTo>
                    <a:lnTo>
                      <a:pt x="769" y="285"/>
                    </a:lnTo>
                    <a:lnTo>
                      <a:pt x="739" y="303"/>
                    </a:lnTo>
                    <a:lnTo>
                      <a:pt x="707" y="319"/>
                    </a:lnTo>
                    <a:lnTo>
                      <a:pt x="672" y="333"/>
                    </a:lnTo>
                    <a:lnTo>
                      <a:pt x="635" y="345"/>
                    </a:lnTo>
                    <a:lnTo>
                      <a:pt x="597" y="352"/>
                    </a:lnTo>
                    <a:lnTo>
                      <a:pt x="556" y="358"/>
                    </a:lnTo>
                    <a:lnTo>
                      <a:pt x="516" y="362"/>
                    </a:lnTo>
                    <a:lnTo>
                      <a:pt x="473" y="362"/>
                    </a:lnTo>
                    <a:lnTo>
                      <a:pt x="429" y="359"/>
                    </a:lnTo>
                    <a:lnTo>
                      <a:pt x="385" y="353"/>
                    </a:lnTo>
                    <a:lnTo>
                      <a:pt x="341" y="345"/>
                    </a:lnTo>
                    <a:lnTo>
                      <a:pt x="301" y="333"/>
                    </a:lnTo>
                    <a:lnTo>
                      <a:pt x="260" y="319"/>
                    </a:lnTo>
                    <a:lnTo>
                      <a:pt x="224" y="301"/>
                    </a:lnTo>
                    <a:lnTo>
                      <a:pt x="188" y="283"/>
                    </a:lnTo>
                    <a:lnTo>
                      <a:pt x="155" y="261"/>
                    </a:lnTo>
                    <a:lnTo>
                      <a:pt x="125" y="237"/>
                    </a:lnTo>
                    <a:lnTo>
                      <a:pt x="97" y="213"/>
                    </a:lnTo>
                    <a:lnTo>
                      <a:pt x="72" y="186"/>
                    </a:lnTo>
                    <a:lnTo>
                      <a:pt x="51" y="158"/>
                    </a:lnTo>
                    <a:lnTo>
                      <a:pt x="34" y="128"/>
                    </a:lnTo>
                    <a:lnTo>
                      <a:pt x="19" y="97"/>
                    </a:lnTo>
                    <a:lnTo>
                      <a:pt x="9" y="66"/>
                    </a:lnTo>
                    <a:lnTo>
                      <a:pt x="2" y="33"/>
                    </a:lnTo>
                    <a:lnTo>
                      <a:pt x="0" y="0"/>
                    </a:lnTo>
                    <a:lnTo>
                      <a:pt x="18" y="19"/>
                    </a:lnTo>
                    <a:lnTo>
                      <a:pt x="37" y="37"/>
                    </a:lnTo>
                    <a:lnTo>
                      <a:pt x="60" y="54"/>
                    </a:lnTo>
                    <a:lnTo>
                      <a:pt x="83" y="70"/>
                    </a:lnTo>
                    <a:lnTo>
                      <a:pt x="107" y="87"/>
                    </a:lnTo>
                    <a:lnTo>
                      <a:pt x="132" y="101"/>
                    </a:lnTo>
                    <a:lnTo>
                      <a:pt x="160" y="116"/>
                    </a:lnTo>
                    <a:lnTo>
                      <a:pt x="188" y="130"/>
                    </a:lnTo>
                    <a:lnTo>
                      <a:pt x="218" y="142"/>
                    </a:lnTo>
                    <a:lnTo>
                      <a:pt x="248" y="152"/>
                    </a:lnTo>
                    <a:lnTo>
                      <a:pt x="280" y="163"/>
                    </a:lnTo>
                    <a:lnTo>
                      <a:pt x="313" y="172"/>
                    </a:lnTo>
                    <a:lnTo>
                      <a:pt x="347" y="181"/>
                    </a:lnTo>
                    <a:lnTo>
                      <a:pt x="382" y="186"/>
                    </a:lnTo>
                    <a:lnTo>
                      <a:pt x="417" y="192"/>
                    </a:lnTo>
                    <a:lnTo>
                      <a:pt x="454" y="197"/>
                    </a:lnTo>
                    <a:lnTo>
                      <a:pt x="487" y="200"/>
                    </a:lnTo>
                    <a:lnTo>
                      <a:pt x="519" y="201"/>
                    </a:lnTo>
                    <a:lnTo>
                      <a:pt x="553" y="201"/>
                    </a:lnTo>
                    <a:lnTo>
                      <a:pt x="584" y="200"/>
                    </a:lnTo>
                    <a:lnTo>
                      <a:pt x="616" y="197"/>
                    </a:lnTo>
                    <a:lnTo>
                      <a:pt x="646" y="194"/>
                    </a:lnTo>
                    <a:lnTo>
                      <a:pt x="676" y="189"/>
                    </a:lnTo>
                    <a:lnTo>
                      <a:pt x="706" y="185"/>
                    </a:lnTo>
                    <a:lnTo>
                      <a:pt x="734" y="178"/>
                    </a:lnTo>
                    <a:lnTo>
                      <a:pt x="760" y="172"/>
                    </a:lnTo>
                    <a:lnTo>
                      <a:pt x="787" y="163"/>
                    </a:lnTo>
                    <a:lnTo>
                      <a:pt x="813" y="154"/>
                    </a:lnTo>
                    <a:lnTo>
                      <a:pt x="836" y="143"/>
                    </a:lnTo>
                    <a:lnTo>
                      <a:pt x="860" y="133"/>
                    </a:lnTo>
                    <a:lnTo>
                      <a:pt x="882" y="121"/>
                    </a:lnTo>
                    <a:lnTo>
                      <a:pt x="90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651" y="1402"/>
                <a:ext cx="798" cy="175"/>
              </a:xfrm>
              <a:custGeom>
                <a:avLst/>
                <a:gdLst>
                  <a:gd name="T0" fmla="*/ 709 w 798"/>
                  <a:gd name="T1" fmla="*/ 83 h 351"/>
                  <a:gd name="T2" fmla="*/ 681 w 798"/>
                  <a:gd name="T3" fmla="*/ 86 h 351"/>
                  <a:gd name="T4" fmla="*/ 651 w 798"/>
                  <a:gd name="T5" fmla="*/ 89 h 351"/>
                  <a:gd name="T6" fmla="*/ 619 w 798"/>
                  <a:gd name="T7" fmla="*/ 91 h 351"/>
                  <a:gd name="T8" fmla="*/ 589 w 798"/>
                  <a:gd name="T9" fmla="*/ 92 h 351"/>
                  <a:gd name="T10" fmla="*/ 556 w 798"/>
                  <a:gd name="T11" fmla="*/ 93 h 351"/>
                  <a:gd name="T12" fmla="*/ 524 w 798"/>
                  <a:gd name="T13" fmla="*/ 93 h 351"/>
                  <a:gd name="T14" fmla="*/ 491 w 798"/>
                  <a:gd name="T15" fmla="*/ 93 h 351"/>
                  <a:gd name="T16" fmla="*/ 457 w 798"/>
                  <a:gd name="T17" fmla="*/ 92 h 351"/>
                  <a:gd name="T18" fmla="*/ 420 w 798"/>
                  <a:gd name="T19" fmla="*/ 91 h 351"/>
                  <a:gd name="T20" fmla="*/ 385 w 798"/>
                  <a:gd name="T21" fmla="*/ 89 h 351"/>
                  <a:gd name="T22" fmla="*/ 350 w 798"/>
                  <a:gd name="T23" fmla="*/ 86 h 351"/>
                  <a:gd name="T24" fmla="*/ 316 w 798"/>
                  <a:gd name="T25" fmla="*/ 82 h 351"/>
                  <a:gd name="T26" fmla="*/ 283 w 798"/>
                  <a:gd name="T27" fmla="*/ 78 h 351"/>
                  <a:gd name="T28" fmla="*/ 251 w 798"/>
                  <a:gd name="T29" fmla="*/ 73 h 351"/>
                  <a:gd name="T30" fmla="*/ 221 w 798"/>
                  <a:gd name="T31" fmla="*/ 68 h 351"/>
                  <a:gd name="T32" fmla="*/ 191 w 798"/>
                  <a:gd name="T33" fmla="*/ 62 h 351"/>
                  <a:gd name="T34" fmla="*/ 162 w 798"/>
                  <a:gd name="T35" fmla="*/ 56 h 351"/>
                  <a:gd name="T36" fmla="*/ 135 w 798"/>
                  <a:gd name="T37" fmla="*/ 49 h 351"/>
                  <a:gd name="T38" fmla="*/ 109 w 798"/>
                  <a:gd name="T39" fmla="*/ 42 h 351"/>
                  <a:gd name="T40" fmla="*/ 84 w 798"/>
                  <a:gd name="T41" fmla="*/ 34 h 351"/>
                  <a:gd name="T42" fmla="*/ 61 w 798"/>
                  <a:gd name="T43" fmla="*/ 26 h 351"/>
                  <a:gd name="T44" fmla="*/ 38 w 798"/>
                  <a:gd name="T45" fmla="*/ 18 h 351"/>
                  <a:gd name="T46" fmla="*/ 19 w 798"/>
                  <a:gd name="T47" fmla="*/ 9 h 351"/>
                  <a:gd name="T48" fmla="*/ 0 w 798"/>
                  <a:gd name="T49" fmla="*/ 0 h 351"/>
                  <a:gd name="T50" fmla="*/ 3 w 798"/>
                  <a:gd name="T51" fmla="*/ 16 h 351"/>
                  <a:gd name="T52" fmla="*/ 10 w 798"/>
                  <a:gd name="T53" fmla="*/ 33 h 351"/>
                  <a:gd name="T54" fmla="*/ 21 w 798"/>
                  <a:gd name="T55" fmla="*/ 48 h 351"/>
                  <a:gd name="T56" fmla="*/ 35 w 798"/>
                  <a:gd name="T57" fmla="*/ 63 h 351"/>
                  <a:gd name="T58" fmla="*/ 54 w 798"/>
                  <a:gd name="T59" fmla="*/ 78 h 351"/>
                  <a:gd name="T60" fmla="*/ 75 w 798"/>
                  <a:gd name="T61" fmla="*/ 92 h 351"/>
                  <a:gd name="T62" fmla="*/ 102 w 798"/>
                  <a:gd name="T63" fmla="*/ 105 h 351"/>
                  <a:gd name="T64" fmla="*/ 130 w 798"/>
                  <a:gd name="T65" fmla="*/ 117 h 351"/>
                  <a:gd name="T66" fmla="*/ 160 w 798"/>
                  <a:gd name="T67" fmla="*/ 128 h 351"/>
                  <a:gd name="T68" fmla="*/ 193 w 798"/>
                  <a:gd name="T69" fmla="*/ 138 h 351"/>
                  <a:gd name="T70" fmla="*/ 230 w 798"/>
                  <a:gd name="T71" fmla="*/ 147 h 351"/>
                  <a:gd name="T72" fmla="*/ 267 w 798"/>
                  <a:gd name="T73" fmla="*/ 156 h 351"/>
                  <a:gd name="T74" fmla="*/ 308 w 798"/>
                  <a:gd name="T75" fmla="*/ 162 h 351"/>
                  <a:gd name="T76" fmla="*/ 350 w 798"/>
                  <a:gd name="T77" fmla="*/ 168 h 351"/>
                  <a:gd name="T78" fmla="*/ 392 w 798"/>
                  <a:gd name="T79" fmla="*/ 172 h 351"/>
                  <a:gd name="T80" fmla="*/ 438 w 798"/>
                  <a:gd name="T81" fmla="*/ 174 h 351"/>
                  <a:gd name="T82" fmla="*/ 464 w 798"/>
                  <a:gd name="T83" fmla="*/ 175 h 351"/>
                  <a:gd name="T84" fmla="*/ 491 w 798"/>
                  <a:gd name="T85" fmla="*/ 175 h 351"/>
                  <a:gd name="T86" fmla="*/ 517 w 798"/>
                  <a:gd name="T87" fmla="*/ 175 h 351"/>
                  <a:gd name="T88" fmla="*/ 542 w 798"/>
                  <a:gd name="T89" fmla="*/ 174 h 351"/>
                  <a:gd name="T90" fmla="*/ 566 w 798"/>
                  <a:gd name="T91" fmla="*/ 172 h 351"/>
                  <a:gd name="T92" fmla="*/ 591 w 798"/>
                  <a:gd name="T93" fmla="*/ 171 h 351"/>
                  <a:gd name="T94" fmla="*/ 616 w 798"/>
                  <a:gd name="T95" fmla="*/ 168 h 351"/>
                  <a:gd name="T96" fmla="*/ 638 w 798"/>
                  <a:gd name="T97" fmla="*/ 165 h 351"/>
                  <a:gd name="T98" fmla="*/ 661 w 798"/>
                  <a:gd name="T99" fmla="*/ 162 h 351"/>
                  <a:gd name="T100" fmla="*/ 684 w 798"/>
                  <a:gd name="T101" fmla="*/ 157 h 351"/>
                  <a:gd name="T102" fmla="*/ 705 w 798"/>
                  <a:gd name="T103" fmla="*/ 153 h 351"/>
                  <a:gd name="T104" fmla="*/ 725 w 798"/>
                  <a:gd name="T105" fmla="*/ 148 h 351"/>
                  <a:gd name="T106" fmla="*/ 744 w 798"/>
                  <a:gd name="T107" fmla="*/ 143 h 351"/>
                  <a:gd name="T108" fmla="*/ 763 w 798"/>
                  <a:gd name="T109" fmla="*/ 138 h 351"/>
                  <a:gd name="T110" fmla="*/ 781 w 798"/>
                  <a:gd name="T111" fmla="*/ 132 h 351"/>
                  <a:gd name="T112" fmla="*/ 798 w 798"/>
                  <a:gd name="T113" fmla="*/ 125 h 351"/>
                  <a:gd name="T114" fmla="*/ 709 w 798"/>
                  <a:gd name="T115" fmla="*/ 83 h 3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98" h="351">
                    <a:moveTo>
                      <a:pt x="709" y="167"/>
                    </a:moveTo>
                    <a:lnTo>
                      <a:pt x="681" y="173"/>
                    </a:lnTo>
                    <a:lnTo>
                      <a:pt x="651" y="178"/>
                    </a:lnTo>
                    <a:lnTo>
                      <a:pt x="619" y="182"/>
                    </a:lnTo>
                    <a:lnTo>
                      <a:pt x="589" y="185"/>
                    </a:lnTo>
                    <a:lnTo>
                      <a:pt x="556" y="187"/>
                    </a:lnTo>
                    <a:lnTo>
                      <a:pt x="524" y="187"/>
                    </a:lnTo>
                    <a:lnTo>
                      <a:pt x="491" y="187"/>
                    </a:lnTo>
                    <a:lnTo>
                      <a:pt x="457" y="185"/>
                    </a:lnTo>
                    <a:lnTo>
                      <a:pt x="420" y="182"/>
                    </a:lnTo>
                    <a:lnTo>
                      <a:pt x="385" y="178"/>
                    </a:lnTo>
                    <a:lnTo>
                      <a:pt x="350" y="172"/>
                    </a:lnTo>
                    <a:lnTo>
                      <a:pt x="316" y="164"/>
                    </a:lnTo>
                    <a:lnTo>
                      <a:pt x="283" y="157"/>
                    </a:lnTo>
                    <a:lnTo>
                      <a:pt x="251" y="146"/>
                    </a:lnTo>
                    <a:lnTo>
                      <a:pt x="221" y="136"/>
                    </a:lnTo>
                    <a:lnTo>
                      <a:pt x="191" y="124"/>
                    </a:lnTo>
                    <a:lnTo>
                      <a:pt x="162" y="112"/>
                    </a:lnTo>
                    <a:lnTo>
                      <a:pt x="135" y="99"/>
                    </a:lnTo>
                    <a:lnTo>
                      <a:pt x="109" y="84"/>
                    </a:lnTo>
                    <a:lnTo>
                      <a:pt x="84" y="69"/>
                    </a:lnTo>
                    <a:lnTo>
                      <a:pt x="61" y="52"/>
                    </a:lnTo>
                    <a:lnTo>
                      <a:pt x="38" y="36"/>
                    </a:lnTo>
                    <a:lnTo>
                      <a:pt x="19" y="18"/>
                    </a:lnTo>
                    <a:lnTo>
                      <a:pt x="0" y="0"/>
                    </a:lnTo>
                    <a:lnTo>
                      <a:pt x="3" y="33"/>
                    </a:lnTo>
                    <a:lnTo>
                      <a:pt x="10" y="66"/>
                    </a:lnTo>
                    <a:lnTo>
                      <a:pt x="21" y="97"/>
                    </a:lnTo>
                    <a:lnTo>
                      <a:pt x="35" y="127"/>
                    </a:lnTo>
                    <a:lnTo>
                      <a:pt x="54" y="157"/>
                    </a:lnTo>
                    <a:lnTo>
                      <a:pt x="75" y="184"/>
                    </a:lnTo>
                    <a:lnTo>
                      <a:pt x="102" y="210"/>
                    </a:lnTo>
                    <a:lnTo>
                      <a:pt x="130" y="234"/>
                    </a:lnTo>
                    <a:lnTo>
                      <a:pt x="160" y="257"/>
                    </a:lnTo>
                    <a:lnTo>
                      <a:pt x="193" y="277"/>
                    </a:lnTo>
                    <a:lnTo>
                      <a:pt x="230" y="295"/>
                    </a:lnTo>
                    <a:lnTo>
                      <a:pt x="267" y="312"/>
                    </a:lnTo>
                    <a:lnTo>
                      <a:pt x="308" y="325"/>
                    </a:lnTo>
                    <a:lnTo>
                      <a:pt x="350" y="336"/>
                    </a:lnTo>
                    <a:lnTo>
                      <a:pt x="392" y="345"/>
                    </a:lnTo>
                    <a:lnTo>
                      <a:pt x="438" y="349"/>
                    </a:lnTo>
                    <a:lnTo>
                      <a:pt x="464" y="351"/>
                    </a:lnTo>
                    <a:lnTo>
                      <a:pt x="491" y="351"/>
                    </a:lnTo>
                    <a:lnTo>
                      <a:pt x="517" y="351"/>
                    </a:lnTo>
                    <a:lnTo>
                      <a:pt x="542" y="348"/>
                    </a:lnTo>
                    <a:lnTo>
                      <a:pt x="566" y="345"/>
                    </a:lnTo>
                    <a:lnTo>
                      <a:pt x="591" y="342"/>
                    </a:lnTo>
                    <a:lnTo>
                      <a:pt x="616" y="336"/>
                    </a:lnTo>
                    <a:lnTo>
                      <a:pt x="638" y="330"/>
                    </a:lnTo>
                    <a:lnTo>
                      <a:pt x="661" y="324"/>
                    </a:lnTo>
                    <a:lnTo>
                      <a:pt x="684" y="315"/>
                    </a:lnTo>
                    <a:lnTo>
                      <a:pt x="705" y="307"/>
                    </a:lnTo>
                    <a:lnTo>
                      <a:pt x="725" y="297"/>
                    </a:lnTo>
                    <a:lnTo>
                      <a:pt x="744" y="286"/>
                    </a:lnTo>
                    <a:lnTo>
                      <a:pt x="763" y="276"/>
                    </a:lnTo>
                    <a:lnTo>
                      <a:pt x="781" y="264"/>
                    </a:lnTo>
                    <a:lnTo>
                      <a:pt x="798" y="251"/>
                    </a:lnTo>
                    <a:lnTo>
                      <a:pt x="709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617" y="978"/>
                <a:ext cx="1394" cy="404"/>
              </a:xfrm>
              <a:custGeom>
                <a:avLst/>
                <a:gdLst>
                  <a:gd name="T0" fmla="*/ 635 w 1394"/>
                  <a:gd name="T1" fmla="*/ 224 h 808"/>
                  <a:gd name="T2" fmla="*/ 586 w 1394"/>
                  <a:gd name="T3" fmla="*/ 214 h 808"/>
                  <a:gd name="T4" fmla="*/ 533 w 1394"/>
                  <a:gd name="T5" fmla="*/ 208 h 808"/>
                  <a:gd name="T6" fmla="*/ 479 w 1394"/>
                  <a:gd name="T7" fmla="*/ 205 h 808"/>
                  <a:gd name="T8" fmla="*/ 405 w 1394"/>
                  <a:gd name="T9" fmla="*/ 205 h 808"/>
                  <a:gd name="T10" fmla="*/ 320 w 1394"/>
                  <a:gd name="T11" fmla="*/ 213 h 808"/>
                  <a:gd name="T12" fmla="*/ 243 w 1394"/>
                  <a:gd name="T13" fmla="*/ 228 h 808"/>
                  <a:gd name="T14" fmla="*/ 174 w 1394"/>
                  <a:gd name="T15" fmla="*/ 249 h 808"/>
                  <a:gd name="T16" fmla="*/ 115 w 1394"/>
                  <a:gd name="T17" fmla="*/ 276 h 808"/>
                  <a:gd name="T18" fmla="*/ 69 w 1394"/>
                  <a:gd name="T19" fmla="*/ 308 h 808"/>
                  <a:gd name="T20" fmla="*/ 37 w 1394"/>
                  <a:gd name="T21" fmla="*/ 344 h 808"/>
                  <a:gd name="T22" fmla="*/ 20 w 1394"/>
                  <a:gd name="T23" fmla="*/ 383 h 808"/>
                  <a:gd name="T24" fmla="*/ 11 w 1394"/>
                  <a:gd name="T25" fmla="*/ 390 h 808"/>
                  <a:gd name="T26" fmla="*/ 2 w 1394"/>
                  <a:gd name="T27" fmla="*/ 362 h 808"/>
                  <a:gd name="T28" fmla="*/ 2 w 1394"/>
                  <a:gd name="T29" fmla="*/ 326 h 808"/>
                  <a:gd name="T30" fmla="*/ 16 w 1394"/>
                  <a:gd name="T31" fmla="*/ 286 h 808"/>
                  <a:gd name="T32" fmla="*/ 46 w 1394"/>
                  <a:gd name="T33" fmla="*/ 249 h 808"/>
                  <a:gd name="T34" fmla="*/ 88 w 1394"/>
                  <a:gd name="T35" fmla="*/ 216 h 808"/>
                  <a:gd name="T36" fmla="*/ 143 w 1394"/>
                  <a:gd name="T37" fmla="*/ 189 h 808"/>
                  <a:gd name="T38" fmla="*/ 208 w 1394"/>
                  <a:gd name="T39" fmla="*/ 166 h 808"/>
                  <a:gd name="T40" fmla="*/ 282 w 1394"/>
                  <a:gd name="T41" fmla="*/ 151 h 808"/>
                  <a:gd name="T42" fmla="*/ 364 w 1394"/>
                  <a:gd name="T43" fmla="*/ 143 h 808"/>
                  <a:gd name="T44" fmla="*/ 433 w 1394"/>
                  <a:gd name="T45" fmla="*/ 143 h 808"/>
                  <a:gd name="T46" fmla="*/ 484 w 1394"/>
                  <a:gd name="T47" fmla="*/ 147 h 808"/>
                  <a:gd name="T48" fmla="*/ 535 w 1394"/>
                  <a:gd name="T49" fmla="*/ 153 h 808"/>
                  <a:gd name="T50" fmla="*/ 583 w 1394"/>
                  <a:gd name="T51" fmla="*/ 163 h 808"/>
                  <a:gd name="T52" fmla="*/ 613 w 1394"/>
                  <a:gd name="T53" fmla="*/ 150 h 808"/>
                  <a:gd name="T54" fmla="*/ 635 w 1394"/>
                  <a:gd name="T55" fmla="*/ 116 h 808"/>
                  <a:gd name="T56" fmla="*/ 671 w 1394"/>
                  <a:gd name="T57" fmla="*/ 86 h 808"/>
                  <a:gd name="T58" fmla="*/ 715 w 1394"/>
                  <a:gd name="T59" fmla="*/ 59 h 808"/>
                  <a:gd name="T60" fmla="*/ 767 w 1394"/>
                  <a:gd name="T61" fmla="*/ 37 h 808"/>
                  <a:gd name="T62" fmla="*/ 829 w 1394"/>
                  <a:gd name="T63" fmla="*/ 19 h 808"/>
                  <a:gd name="T64" fmla="*/ 898 w 1394"/>
                  <a:gd name="T65" fmla="*/ 7 h 808"/>
                  <a:gd name="T66" fmla="*/ 970 w 1394"/>
                  <a:gd name="T67" fmla="*/ 1 h 808"/>
                  <a:gd name="T68" fmla="*/ 1040 w 1394"/>
                  <a:gd name="T69" fmla="*/ 1 h 808"/>
                  <a:gd name="T70" fmla="*/ 1100 w 1394"/>
                  <a:gd name="T71" fmla="*/ 5 h 808"/>
                  <a:gd name="T72" fmla="*/ 1158 w 1394"/>
                  <a:gd name="T73" fmla="*/ 14 h 808"/>
                  <a:gd name="T74" fmla="*/ 1211 w 1394"/>
                  <a:gd name="T75" fmla="*/ 26 h 808"/>
                  <a:gd name="T76" fmla="*/ 1262 w 1394"/>
                  <a:gd name="T77" fmla="*/ 42 h 808"/>
                  <a:gd name="T78" fmla="*/ 1306 w 1394"/>
                  <a:gd name="T79" fmla="*/ 61 h 808"/>
                  <a:gd name="T80" fmla="*/ 1346 w 1394"/>
                  <a:gd name="T81" fmla="*/ 82 h 808"/>
                  <a:gd name="T82" fmla="*/ 1380 w 1394"/>
                  <a:gd name="T83" fmla="*/ 106 h 808"/>
                  <a:gd name="T84" fmla="*/ 1378 w 1394"/>
                  <a:gd name="T85" fmla="*/ 112 h 808"/>
                  <a:gd name="T86" fmla="*/ 1346 w 1394"/>
                  <a:gd name="T87" fmla="*/ 101 h 808"/>
                  <a:gd name="T88" fmla="*/ 1311 w 1394"/>
                  <a:gd name="T89" fmla="*/ 90 h 808"/>
                  <a:gd name="T90" fmla="*/ 1272 w 1394"/>
                  <a:gd name="T91" fmla="*/ 81 h 808"/>
                  <a:gd name="T92" fmla="*/ 1234 w 1394"/>
                  <a:gd name="T93" fmla="*/ 74 h 808"/>
                  <a:gd name="T94" fmla="*/ 1193 w 1394"/>
                  <a:gd name="T95" fmla="*/ 68 h 808"/>
                  <a:gd name="T96" fmla="*/ 1151 w 1394"/>
                  <a:gd name="T97" fmla="*/ 63 h 808"/>
                  <a:gd name="T98" fmla="*/ 1109 w 1394"/>
                  <a:gd name="T99" fmla="*/ 62 h 808"/>
                  <a:gd name="T100" fmla="*/ 1045 w 1394"/>
                  <a:gd name="T101" fmla="*/ 62 h 808"/>
                  <a:gd name="T102" fmla="*/ 968 w 1394"/>
                  <a:gd name="T103" fmla="*/ 68 h 808"/>
                  <a:gd name="T104" fmla="*/ 898 w 1394"/>
                  <a:gd name="T105" fmla="*/ 81 h 808"/>
                  <a:gd name="T106" fmla="*/ 832 w 1394"/>
                  <a:gd name="T107" fmla="*/ 98 h 808"/>
                  <a:gd name="T108" fmla="*/ 776 w 1394"/>
                  <a:gd name="T109" fmla="*/ 121 h 808"/>
                  <a:gd name="T110" fmla="*/ 729 w 1394"/>
                  <a:gd name="T111" fmla="*/ 147 h 808"/>
                  <a:gd name="T112" fmla="*/ 692 w 1394"/>
                  <a:gd name="T113" fmla="*/ 178 h 808"/>
                  <a:gd name="T114" fmla="*/ 667 w 1394"/>
                  <a:gd name="T115" fmla="*/ 211 h 8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394" h="808">
                    <a:moveTo>
                      <a:pt x="660" y="458"/>
                    </a:moveTo>
                    <a:lnTo>
                      <a:pt x="635" y="447"/>
                    </a:lnTo>
                    <a:lnTo>
                      <a:pt x="611" y="437"/>
                    </a:lnTo>
                    <a:lnTo>
                      <a:pt x="586" y="428"/>
                    </a:lnTo>
                    <a:lnTo>
                      <a:pt x="560" y="422"/>
                    </a:lnTo>
                    <a:lnTo>
                      <a:pt x="533" y="416"/>
                    </a:lnTo>
                    <a:lnTo>
                      <a:pt x="505" y="411"/>
                    </a:lnTo>
                    <a:lnTo>
                      <a:pt x="479" y="410"/>
                    </a:lnTo>
                    <a:lnTo>
                      <a:pt x="451" y="408"/>
                    </a:lnTo>
                    <a:lnTo>
                      <a:pt x="405" y="410"/>
                    </a:lnTo>
                    <a:lnTo>
                      <a:pt x="363" y="416"/>
                    </a:lnTo>
                    <a:lnTo>
                      <a:pt x="320" y="425"/>
                    </a:lnTo>
                    <a:lnTo>
                      <a:pt x="280" y="438"/>
                    </a:lnTo>
                    <a:lnTo>
                      <a:pt x="243" y="455"/>
                    </a:lnTo>
                    <a:lnTo>
                      <a:pt x="208" y="474"/>
                    </a:lnTo>
                    <a:lnTo>
                      <a:pt x="174" y="498"/>
                    </a:lnTo>
                    <a:lnTo>
                      <a:pt x="143" y="523"/>
                    </a:lnTo>
                    <a:lnTo>
                      <a:pt x="115" y="551"/>
                    </a:lnTo>
                    <a:lnTo>
                      <a:pt x="90" y="583"/>
                    </a:lnTo>
                    <a:lnTo>
                      <a:pt x="69" y="616"/>
                    </a:lnTo>
                    <a:lnTo>
                      <a:pt x="51" y="651"/>
                    </a:lnTo>
                    <a:lnTo>
                      <a:pt x="37" y="687"/>
                    </a:lnTo>
                    <a:lnTo>
                      <a:pt x="27" y="726"/>
                    </a:lnTo>
                    <a:lnTo>
                      <a:pt x="20" y="766"/>
                    </a:lnTo>
                    <a:lnTo>
                      <a:pt x="18" y="808"/>
                    </a:lnTo>
                    <a:lnTo>
                      <a:pt x="11" y="780"/>
                    </a:lnTo>
                    <a:lnTo>
                      <a:pt x="7" y="751"/>
                    </a:lnTo>
                    <a:lnTo>
                      <a:pt x="2" y="723"/>
                    </a:lnTo>
                    <a:lnTo>
                      <a:pt x="0" y="693"/>
                    </a:lnTo>
                    <a:lnTo>
                      <a:pt x="2" y="651"/>
                    </a:lnTo>
                    <a:lnTo>
                      <a:pt x="7" y="611"/>
                    </a:lnTo>
                    <a:lnTo>
                      <a:pt x="16" y="571"/>
                    </a:lnTo>
                    <a:lnTo>
                      <a:pt x="28" y="534"/>
                    </a:lnTo>
                    <a:lnTo>
                      <a:pt x="46" y="498"/>
                    </a:lnTo>
                    <a:lnTo>
                      <a:pt x="65" y="463"/>
                    </a:lnTo>
                    <a:lnTo>
                      <a:pt x="88" y="432"/>
                    </a:lnTo>
                    <a:lnTo>
                      <a:pt x="115" y="404"/>
                    </a:lnTo>
                    <a:lnTo>
                      <a:pt x="143" y="377"/>
                    </a:lnTo>
                    <a:lnTo>
                      <a:pt x="174" y="353"/>
                    </a:lnTo>
                    <a:lnTo>
                      <a:pt x="208" y="332"/>
                    </a:lnTo>
                    <a:lnTo>
                      <a:pt x="245" y="316"/>
                    </a:lnTo>
                    <a:lnTo>
                      <a:pt x="282" y="302"/>
                    </a:lnTo>
                    <a:lnTo>
                      <a:pt x="322" y="292"/>
                    </a:lnTo>
                    <a:lnTo>
                      <a:pt x="364" y="286"/>
                    </a:lnTo>
                    <a:lnTo>
                      <a:pt x="407" y="285"/>
                    </a:lnTo>
                    <a:lnTo>
                      <a:pt x="433" y="286"/>
                    </a:lnTo>
                    <a:lnTo>
                      <a:pt x="459" y="289"/>
                    </a:lnTo>
                    <a:lnTo>
                      <a:pt x="484" y="293"/>
                    </a:lnTo>
                    <a:lnTo>
                      <a:pt x="511" y="298"/>
                    </a:lnTo>
                    <a:lnTo>
                      <a:pt x="535" y="305"/>
                    </a:lnTo>
                    <a:lnTo>
                      <a:pt x="560" y="314"/>
                    </a:lnTo>
                    <a:lnTo>
                      <a:pt x="583" y="325"/>
                    </a:lnTo>
                    <a:lnTo>
                      <a:pt x="606" y="335"/>
                    </a:lnTo>
                    <a:lnTo>
                      <a:pt x="613" y="299"/>
                    </a:lnTo>
                    <a:lnTo>
                      <a:pt x="623" y="265"/>
                    </a:lnTo>
                    <a:lnTo>
                      <a:pt x="635" y="232"/>
                    </a:lnTo>
                    <a:lnTo>
                      <a:pt x="651" y="201"/>
                    </a:lnTo>
                    <a:lnTo>
                      <a:pt x="671" y="171"/>
                    </a:lnTo>
                    <a:lnTo>
                      <a:pt x="692" y="144"/>
                    </a:lnTo>
                    <a:lnTo>
                      <a:pt x="715" y="118"/>
                    </a:lnTo>
                    <a:lnTo>
                      <a:pt x="741" y="94"/>
                    </a:lnTo>
                    <a:lnTo>
                      <a:pt x="767" y="73"/>
                    </a:lnTo>
                    <a:lnTo>
                      <a:pt x="797" y="53"/>
                    </a:lnTo>
                    <a:lnTo>
                      <a:pt x="829" y="37"/>
                    </a:lnTo>
                    <a:lnTo>
                      <a:pt x="862" y="24"/>
                    </a:lnTo>
                    <a:lnTo>
                      <a:pt x="898" y="13"/>
                    </a:lnTo>
                    <a:lnTo>
                      <a:pt x="933" y="6"/>
                    </a:lnTo>
                    <a:lnTo>
                      <a:pt x="970" y="1"/>
                    </a:lnTo>
                    <a:lnTo>
                      <a:pt x="1008" y="0"/>
                    </a:lnTo>
                    <a:lnTo>
                      <a:pt x="1040" y="1"/>
                    </a:lnTo>
                    <a:lnTo>
                      <a:pt x="1070" y="4"/>
                    </a:lnTo>
                    <a:lnTo>
                      <a:pt x="1100" y="10"/>
                    </a:lnTo>
                    <a:lnTo>
                      <a:pt x="1130" y="18"/>
                    </a:lnTo>
                    <a:lnTo>
                      <a:pt x="1158" y="28"/>
                    </a:lnTo>
                    <a:lnTo>
                      <a:pt x="1184" y="39"/>
                    </a:lnTo>
                    <a:lnTo>
                      <a:pt x="1211" y="52"/>
                    </a:lnTo>
                    <a:lnTo>
                      <a:pt x="1237" y="67"/>
                    </a:lnTo>
                    <a:lnTo>
                      <a:pt x="1262" y="83"/>
                    </a:lnTo>
                    <a:lnTo>
                      <a:pt x="1285" y="101"/>
                    </a:lnTo>
                    <a:lnTo>
                      <a:pt x="1306" y="121"/>
                    </a:lnTo>
                    <a:lnTo>
                      <a:pt x="1327" y="141"/>
                    </a:lnTo>
                    <a:lnTo>
                      <a:pt x="1346" y="164"/>
                    </a:lnTo>
                    <a:lnTo>
                      <a:pt x="1364" y="188"/>
                    </a:lnTo>
                    <a:lnTo>
                      <a:pt x="1380" y="211"/>
                    </a:lnTo>
                    <a:lnTo>
                      <a:pt x="1394" y="237"/>
                    </a:lnTo>
                    <a:lnTo>
                      <a:pt x="1378" y="223"/>
                    </a:lnTo>
                    <a:lnTo>
                      <a:pt x="1362" y="211"/>
                    </a:lnTo>
                    <a:lnTo>
                      <a:pt x="1346" y="201"/>
                    </a:lnTo>
                    <a:lnTo>
                      <a:pt x="1329" y="189"/>
                    </a:lnTo>
                    <a:lnTo>
                      <a:pt x="1311" y="180"/>
                    </a:lnTo>
                    <a:lnTo>
                      <a:pt x="1292" y="170"/>
                    </a:lnTo>
                    <a:lnTo>
                      <a:pt x="1272" y="161"/>
                    </a:lnTo>
                    <a:lnTo>
                      <a:pt x="1253" y="153"/>
                    </a:lnTo>
                    <a:lnTo>
                      <a:pt x="1234" y="147"/>
                    </a:lnTo>
                    <a:lnTo>
                      <a:pt x="1214" y="140"/>
                    </a:lnTo>
                    <a:lnTo>
                      <a:pt x="1193" y="135"/>
                    </a:lnTo>
                    <a:lnTo>
                      <a:pt x="1172" y="131"/>
                    </a:lnTo>
                    <a:lnTo>
                      <a:pt x="1151" y="126"/>
                    </a:lnTo>
                    <a:lnTo>
                      <a:pt x="1130" y="125"/>
                    </a:lnTo>
                    <a:lnTo>
                      <a:pt x="1109" y="124"/>
                    </a:lnTo>
                    <a:lnTo>
                      <a:pt x="1086" y="122"/>
                    </a:lnTo>
                    <a:lnTo>
                      <a:pt x="1045" y="124"/>
                    </a:lnTo>
                    <a:lnTo>
                      <a:pt x="1007" y="128"/>
                    </a:lnTo>
                    <a:lnTo>
                      <a:pt x="968" y="135"/>
                    </a:lnTo>
                    <a:lnTo>
                      <a:pt x="931" y="147"/>
                    </a:lnTo>
                    <a:lnTo>
                      <a:pt x="898" y="161"/>
                    </a:lnTo>
                    <a:lnTo>
                      <a:pt x="864" y="177"/>
                    </a:lnTo>
                    <a:lnTo>
                      <a:pt x="832" y="195"/>
                    </a:lnTo>
                    <a:lnTo>
                      <a:pt x="803" y="217"/>
                    </a:lnTo>
                    <a:lnTo>
                      <a:pt x="776" y="241"/>
                    </a:lnTo>
                    <a:lnTo>
                      <a:pt x="752" y="267"/>
                    </a:lnTo>
                    <a:lnTo>
                      <a:pt x="729" y="293"/>
                    </a:lnTo>
                    <a:lnTo>
                      <a:pt x="709" y="323"/>
                    </a:lnTo>
                    <a:lnTo>
                      <a:pt x="692" y="355"/>
                    </a:lnTo>
                    <a:lnTo>
                      <a:pt x="678" y="387"/>
                    </a:lnTo>
                    <a:lnTo>
                      <a:pt x="667" y="422"/>
                    </a:lnTo>
                    <a:lnTo>
                      <a:pt x="660" y="4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1004" y="714"/>
                <a:ext cx="2914" cy="771"/>
              </a:xfrm>
              <a:custGeom>
                <a:avLst/>
                <a:gdLst>
                  <a:gd name="T0" fmla="*/ 2537 w 2914"/>
                  <a:gd name="T1" fmla="*/ 620 h 1542"/>
                  <a:gd name="T2" fmla="*/ 2495 w 2914"/>
                  <a:gd name="T3" fmla="*/ 604 h 1542"/>
                  <a:gd name="T4" fmla="*/ 2432 w 2914"/>
                  <a:gd name="T5" fmla="*/ 521 h 1542"/>
                  <a:gd name="T6" fmla="*/ 2295 w 2914"/>
                  <a:gd name="T7" fmla="*/ 460 h 1542"/>
                  <a:gd name="T8" fmla="*/ 2105 w 2914"/>
                  <a:gd name="T9" fmla="*/ 433 h 1542"/>
                  <a:gd name="T10" fmla="*/ 1983 w 2914"/>
                  <a:gd name="T11" fmla="*/ 438 h 1542"/>
                  <a:gd name="T12" fmla="*/ 1901 w 2914"/>
                  <a:gd name="T13" fmla="*/ 421 h 1542"/>
                  <a:gd name="T14" fmla="*/ 1827 w 2914"/>
                  <a:gd name="T15" fmla="*/ 364 h 1542"/>
                  <a:gd name="T16" fmla="*/ 1707 w 2914"/>
                  <a:gd name="T17" fmla="*/ 326 h 1542"/>
                  <a:gd name="T18" fmla="*/ 1579 w 2914"/>
                  <a:gd name="T19" fmla="*/ 313 h 1542"/>
                  <a:gd name="T20" fmla="*/ 1545 w 2914"/>
                  <a:gd name="T21" fmla="*/ 266 h 1542"/>
                  <a:gd name="T22" fmla="*/ 1454 w 2914"/>
                  <a:gd name="T23" fmla="*/ 165 h 1542"/>
                  <a:gd name="T24" fmla="*/ 1269 w 2914"/>
                  <a:gd name="T25" fmla="*/ 95 h 1542"/>
                  <a:gd name="T26" fmla="*/ 1035 w 2914"/>
                  <a:gd name="T27" fmla="*/ 70 h 1542"/>
                  <a:gd name="T28" fmla="*/ 847 w 2914"/>
                  <a:gd name="T29" fmla="*/ 88 h 1542"/>
                  <a:gd name="T30" fmla="*/ 690 w 2914"/>
                  <a:gd name="T31" fmla="*/ 134 h 1542"/>
                  <a:gd name="T32" fmla="*/ 581 w 2914"/>
                  <a:gd name="T33" fmla="*/ 202 h 1542"/>
                  <a:gd name="T34" fmla="*/ 498 w 2914"/>
                  <a:gd name="T35" fmla="*/ 191 h 1542"/>
                  <a:gd name="T36" fmla="*/ 372 w 2914"/>
                  <a:gd name="T37" fmla="*/ 189 h 1542"/>
                  <a:gd name="T38" fmla="*/ 201 w 2914"/>
                  <a:gd name="T39" fmla="*/ 213 h 1542"/>
                  <a:gd name="T40" fmla="*/ 69 w 2914"/>
                  <a:gd name="T41" fmla="*/ 264 h 1542"/>
                  <a:gd name="T42" fmla="*/ 0 w 2914"/>
                  <a:gd name="T43" fmla="*/ 316 h 1542"/>
                  <a:gd name="T44" fmla="*/ 14 w 2914"/>
                  <a:gd name="T45" fmla="*/ 264 h 1542"/>
                  <a:gd name="T46" fmla="*/ 120 w 2914"/>
                  <a:gd name="T47" fmla="*/ 181 h 1542"/>
                  <a:gd name="T48" fmla="*/ 298 w 2914"/>
                  <a:gd name="T49" fmla="*/ 128 h 1542"/>
                  <a:gd name="T50" fmla="*/ 489 w 2914"/>
                  <a:gd name="T51" fmla="*/ 119 h 1542"/>
                  <a:gd name="T52" fmla="*/ 576 w 2914"/>
                  <a:gd name="T53" fmla="*/ 127 h 1542"/>
                  <a:gd name="T54" fmla="*/ 667 w 2914"/>
                  <a:gd name="T55" fmla="*/ 89 h 1542"/>
                  <a:gd name="T56" fmla="*/ 806 w 2914"/>
                  <a:gd name="T57" fmla="*/ 33 h 1542"/>
                  <a:gd name="T58" fmla="*/ 984 w 2914"/>
                  <a:gd name="T59" fmla="*/ 3 h 1542"/>
                  <a:gd name="T60" fmla="*/ 1202 w 2914"/>
                  <a:gd name="T61" fmla="*/ 8 h 1542"/>
                  <a:gd name="T62" fmla="*/ 1415 w 2914"/>
                  <a:gd name="T63" fmla="*/ 62 h 1542"/>
                  <a:gd name="T64" fmla="*/ 1547 w 2914"/>
                  <a:gd name="T65" fmla="*/ 153 h 1542"/>
                  <a:gd name="T66" fmla="*/ 1586 w 2914"/>
                  <a:gd name="T67" fmla="*/ 242 h 1542"/>
                  <a:gd name="T68" fmla="*/ 1677 w 2914"/>
                  <a:gd name="T69" fmla="*/ 247 h 1542"/>
                  <a:gd name="T70" fmla="*/ 1809 w 2914"/>
                  <a:gd name="T71" fmla="*/ 276 h 1542"/>
                  <a:gd name="T72" fmla="*/ 1904 w 2914"/>
                  <a:gd name="T73" fmla="*/ 327 h 1542"/>
                  <a:gd name="T74" fmla="*/ 1964 w 2914"/>
                  <a:gd name="T75" fmla="*/ 374 h 1542"/>
                  <a:gd name="T76" fmla="*/ 2082 w 2914"/>
                  <a:gd name="T77" fmla="*/ 363 h 1542"/>
                  <a:gd name="T78" fmla="*/ 2249 w 2914"/>
                  <a:gd name="T79" fmla="*/ 374 h 1542"/>
                  <a:gd name="T80" fmla="*/ 2411 w 2914"/>
                  <a:gd name="T81" fmla="*/ 422 h 1542"/>
                  <a:gd name="T82" fmla="*/ 2506 w 2914"/>
                  <a:gd name="T83" fmla="*/ 498 h 1542"/>
                  <a:gd name="T84" fmla="*/ 2543 w 2914"/>
                  <a:gd name="T85" fmla="*/ 550 h 1542"/>
                  <a:gd name="T86" fmla="*/ 2596 w 2914"/>
                  <a:gd name="T87" fmla="*/ 550 h 1542"/>
                  <a:gd name="T88" fmla="*/ 2733 w 2914"/>
                  <a:gd name="T89" fmla="*/ 566 h 1542"/>
                  <a:gd name="T90" fmla="*/ 2852 w 2914"/>
                  <a:gd name="T91" fmla="*/ 615 h 1542"/>
                  <a:gd name="T92" fmla="*/ 2912 w 2914"/>
                  <a:gd name="T93" fmla="*/ 687 h 1542"/>
                  <a:gd name="T94" fmla="*/ 2896 w 2914"/>
                  <a:gd name="T95" fmla="*/ 758 h 1542"/>
                  <a:gd name="T96" fmla="*/ 2859 w 2914"/>
                  <a:gd name="T97" fmla="*/ 714 h 1542"/>
                  <a:gd name="T98" fmla="*/ 2773 w 2914"/>
                  <a:gd name="T99" fmla="*/ 658 h 1542"/>
                  <a:gd name="T100" fmla="*/ 2641 w 2914"/>
                  <a:gd name="T101" fmla="*/ 624 h 15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914" h="1542">
                    <a:moveTo>
                      <a:pt x="2580" y="1239"/>
                    </a:moveTo>
                    <a:lnTo>
                      <a:pt x="2569" y="1239"/>
                    </a:lnTo>
                    <a:lnTo>
                      <a:pt x="2559" y="1239"/>
                    </a:lnTo>
                    <a:lnTo>
                      <a:pt x="2548" y="1239"/>
                    </a:lnTo>
                    <a:lnTo>
                      <a:pt x="2537" y="1239"/>
                    </a:lnTo>
                    <a:lnTo>
                      <a:pt x="2527" y="1240"/>
                    </a:lnTo>
                    <a:lnTo>
                      <a:pt x="2516" y="1242"/>
                    </a:lnTo>
                    <a:lnTo>
                      <a:pt x="2508" y="1243"/>
                    </a:lnTo>
                    <a:lnTo>
                      <a:pt x="2497" y="1245"/>
                    </a:lnTo>
                    <a:lnTo>
                      <a:pt x="2495" y="1208"/>
                    </a:lnTo>
                    <a:lnTo>
                      <a:pt x="2490" y="1172"/>
                    </a:lnTo>
                    <a:lnTo>
                      <a:pt x="2479" y="1138"/>
                    </a:lnTo>
                    <a:lnTo>
                      <a:pt x="2467" y="1103"/>
                    </a:lnTo>
                    <a:lnTo>
                      <a:pt x="2451" y="1072"/>
                    </a:lnTo>
                    <a:lnTo>
                      <a:pt x="2432" y="1041"/>
                    </a:lnTo>
                    <a:lnTo>
                      <a:pt x="2409" y="1012"/>
                    </a:lnTo>
                    <a:lnTo>
                      <a:pt x="2384" y="986"/>
                    </a:lnTo>
                    <a:lnTo>
                      <a:pt x="2356" y="962"/>
                    </a:lnTo>
                    <a:lnTo>
                      <a:pt x="2326" y="939"/>
                    </a:lnTo>
                    <a:lnTo>
                      <a:pt x="2295" y="920"/>
                    </a:lnTo>
                    <a:lnTo>
                      <a:pt x="2259" y="903"/>
                    </a:lnTo>
                    <a:lnTo>
                      <a:pt x="2223" y="889"/>
                    </a:lnTo>
                    <a:lnTo>
                      <a:pt x="2186" y="878"/>
                    </a:lnTo>
                    <a:lnTo>
                      <a:pt x="2145" y="871"/>
                    </a:lnTo>
                    <a:lnTo>
                      <a:pt x="2105" y="866"/>
                    </a:lnTo>
                    <a:lnTo>
                      <a:pt x="2080" y="865"/>
                    </a:lnTo>
                    <a:lnTo>
                      <a:pt x="2055" y="866"/>
                    </a:lnTo>
                    <a:lnTo>
                      <a:pt x="2031" y="868"/>
                    </a:lnTo>
                    <a:lnTo>
                      <a:pt x="2006" y="871"/>
                    </a:lnTo>
                    <a:lnTo>
                      <a:pt x="1983" y="875"/>
                    </a:lnTo>
                    <a:lnTo>
                      <a:pt x="1959" y="880"/>
                    </a:lnTo>
                    <a:lnTo>
                      <a:pt x="1937" y="887"/>
                    </a:lnTo>
                    <a:lnTo>
                      <a:pt x="1915" y="895"/>
                    </a:lnTo>
                    <a:lnTo>
                      <a:pt x="1909" y="868"/>
                    </a:lnTo>
                    <a:lnTo>
                      <a:pt x="1901" y="842"/>
                    </a:lnTo>
                    <a:lnTo>
                      <a:pt x="1890" y="817"/>
                    </a:lnTo>
                    <a:lnTo>
                      <a:pt x="1878" y="793"/>
                    </a:lnTo>
                    <a:lnTo>
                      <a:pt x="1862" y="769"/>
                    </a:lnTo>
                    <a:lnTo>
                      <a:pt x="1844" y="748"/>
                    </a:lnTo>
                    <a:lnTo>
                      <a:pt x="1827" y="728"/>
                    </a:lnTo>
                    <a:lnTo>
                      <a:pt x="1806" y="710"/>
                    </a:lnTo>
                    <a:lnTo>
                      <a:pt x="1783" y="692"/>
                    </a:lnTo>
                    <a:lnTo>
                      <a:pt x="1760" y="677"/>
                    </a:lnTo>
                    <a:lnTo>
                      <a:pt x="1733" y="663"/>
                    </a:lnTo>
                    <a:lnTo>
                      <a:pt x="1707" y="652"/>
                    </a:lnTo>
                    <a:lnTo>
                      <a:pt x="1679" y="641"/>
                    </a:lnTo>
                    <a:lnTo>
                      <a:pt x="1651" y="634"/>
                    </a:lnTo>
                    <a:lnTo>
                      <a:pt x="1621" y="628"/>
                    </a:lnTo>
                    <a:lnTo>
                      <a:pt x="1589" y="625"/>
                    </a:lnTo>
                    <a:lnTo>
                      <a:pt x="1579" y="625"/>
                    </a:lnTo>
                    <a:lnTo>
                      <a:pt x="1570" y="625"/>
                    </a:lnTo>
                    <a:lnTo>
                      <a:pt x="1559" y="625"/>
                    </a:lnTo>
                    <a:lnTo>
                      <a:pt x="1550" y="625"/>
                    </a:lnTo>
                    <a:lnTo>
                      <a:pt x="1550" y="578"/>
                    </a:lnTo>
                    <a:lnTo>
                      <a:pt x="1545" y="532"/>
                    </a:lnTo>
                    <a:lnTo>
                      <a:pt x="1536" y="489"/>
                    </a:lnTo>
                    <a:lnTo>
                      <a:pt x="1521" y="446"/>
                    </a:lnTo>
                    <a:lnTo>
                      <a:pt x="1503" y="405"/>
                    </a:lnTo>
                    <a:lnTo>
                      <a:pt x="1480" y="367"/>
                    </a:lnTo>
                    <a:lnTo>
                      <a:pt x="1454" y="329"/>
                    </a:lnTo>
                    <a:lnTo>
                      <a:pt x="1422" y="295"/>
                    </a:lnTo>
                    <a:lnTo>
                      <a:pt x="1389" y="265"/>
                    </a:lnTo>
                    <a:lnTo>
                      <a:pt x="1352" y="236"/>
                    </a:lnTo>
                    <a:lnTo>
                      <a:pt x="1311" y="212"/>
                    </a:lnTo>
                    <a:lnTo>
                      <a:pt x="1269" y="189"/>
                    </a:lnTo>
                    <a:lnTo>
                      <a:pt x="1223" y="171"/>
                    </a:lnTo>
                    <a:lnTo>
                      <a:pt x="1176" y="156"/>
                    </a:lnTo>
                    <a:lnTo>
                      <a:pt x="1126" y="148"/>
                    </a:lnTo>
                    <a:lnTo>
                      <a:pt x="1075" y="142"/>
                    </a:lnTo>
                    <a:lnTo>
                      <a:pt x="1035" y="140"/>
                    </a:lnTo>
                    <a:lnTo>
                      <a:pt x="996" y="143"/>
                    </a:lnTo>
                    <a:lnTo>
                      <a:pt x="957" y="148"/>
                    </a:lnTo>
                    <a:lnTo>
                      <a:pt x="921" y="154"/>
                    </a:lnTo>
                    <a:lnTo>
                      <a:pt x="884" y="164"/>
                    </a:lnTo>
                    <a:lnTo>
                      <a:pt x="847" y="176"/>
                    </a:lnTo>
                    <a:lnTo>
                      <a:pt x="813" y="189"/>
                    </a:lnTo>
                    <a:lnTo>
                      <a:pt x="780" y="206"/>
                    </a:lnTo>
                    <a:lnTo>
                      <a:pt x="748" y="224"/>
                    </a:lnTo>
                    <a:lnTo>
                      <a:pt x="718" y="244"/>
                    </a:lnTo>
                    <a:lnTo>
                      <a:pt x="690" y="267"/>
                    </a:lnTo>
                    <a:lnTo>
                      <a:pt x="664" y="291"/>
                    </a:lnTo>
                    <a:lnTo>
                      <a:pt x="641" y="316"/>
                    </a:lnTo>
                    <a:lnTo>
                      <a:pt x="618" y="344"/>
                    </a:lnTo>
                    <a:lnTo>
                      <a:pt x="599" y="373"/>
                    </a:lnTo>
                    <a:lnTo>
                      <a:pt x="581" y="404"/>
                    </a:lnTo>
                    <a:lnTo>
                      <a:pt x="565" y="398"/>
                    </a:lnTo>
                    <a:lnTo>
                      <a:pt x="549" y="394"/>
                    </a:lnTo>
                    <a:lnTo>
                      <a:pt x="532" y="389"/>
                    </a:lnTo>
                    <a:lnTo>
                      <a:pt x="516" y="385"/>
                    </a:lnTo>
                    <a:lnTo>
                      <a:pt x="498" y="382"/>
                    </a:lnTo>
                    <a:lnTo>
                      <a:pt x="481" y="379"/>
                    </a:lnTo>
                    <a:lnTo>
                      <a:pt x="463" y="377"/>
                    </a:lnTo>
                    <a:lnTo>
                      <a:pt x="445" y="376"/>
                    </a:lnTo>
                    <a:lnTo>
                      <a:pt x="409" y="374"/>
                    </a:lnTo>
                    <a:lnTo>
                      <a:pt x="372" y="377"/>
                    </a:lnTo>
                    <a:lnTo>
                      <a:pt x="335" y="382"/>
                    </a:lnTo>
                    <a:lnTo>
                      <a:pt x="299" y="389"/>
                    </a:lnTo>
                    <a:lnTo>
                      <a:pt x="266" y="398"/>
                    </a:lnTo>
                    <a:lnTo>
                      <a:pt x="233" y="410"/>
                    </a:lnTo>
                    <a:lnTo>
                      <a:pt x="201" y="425"/>
                    </a:lnTo>
                    <a:lnTo>
                      <a:pt x="171" y="441"/>
                    </a:lnTo>
                    <a:lnTo>
                      <a:pt x="143" y="461"/>
                    </a:lnTo>
                    <a:lnTo>
                      <a:pt x="116" y="482"/>
                    </a:lnTo>
                    <a:lnTo>
                      <a:pt x="92" y="504"/>
                    </a:lnTo>
                    <a:lnTo>
                      <a:pt x="69" y="528"/>
                    </a:lnTo>
                    <a:lnTo>
                      <a:pt x="48" y="553"/>
                    </a:lnTo>
                    <a:lnTo>
                      <a:pt x="30" y="580"/>
                    </a:lnTo>
                    <a:lnTo>
                      <a:pt x="14" y="610"/>
                    </a:lnTo>
                    <a:lnTo>
                      <a:pt x="0" y="640"/>
                    </a:lnTo>
                    <a:lnTo>
                      <a:pt x="0" y="632"/>
                    </a:lnTo>
                    <a:lnTo>
                      <a:pt x="0" y="623"/>
                    </a:lnTo>
                    <a:lnTo>
                      <a:pt x="0" y="616"/>
                    </a:lnTo>
                    <a:lnTo>
                      <a:pt x="0" y="608"/>
                    </a:lnTo>
                    <a:lnTo>
                      <a:pt x="6" y="568"/>
                    </a:lnTo>
                    <a:lnTo>
                      <a:pt x="14" y="528"/>
                    </a:lnTo>
                    <a:lnTo>
                      <a:pt x="29" y="490"/>
                    </a:lnTo>
                    <a:lnTo>
                      <a:pt x="46" y="455"/>
                    </a:lnTo>
                    <a:lnTo>
                      <a:pt x="67" y="420"/>
                    </a:lnTo>
                    <a:lnTo>
                      <a:pt x="92" y="389"/>
                    </a:lnTo>
                    <a:lnTo>
                      <a:pt x="120" y="361"/>
                    </a:lnTo>
                    <a:lnTo>
                      <a:pt x="150" y="334"/>
                    </a:lnTo>
                    <a:lnTo>
                      <a:pt x="183" y="310"/>
                    </a:lnTo>
                    <a:lnTo>
                      <a:pt x="219" y="289"/>
                    </a:lnTo>
                    <a:lnTo>
                      <a:pt x="257" y="271"/>
                    </a:lnTo>
                    <a:lnTo>
                      <a:pt x="298" y="256"/>
                    </a:lnTo>
                    <a:lnTo>
                      <a:pt x="338" y="246"/>
                    </a:lnTo>
                    <a:lnTo>
                      <a:pt x="382" y="238"/>
                    </a:lnTo>
                    <a:lnTo>
                      <a:pt x="426" y="236"/>
                    </a:lnTo>
                    <a:lnTo>
                      <a:pt x="472" y="236"/>
                    </a:lnTo>
                    <a:lnTo>
                      <a:pt x="489" y="237"/>
                    </a:lnTo>
                    <a:lnTo>
                      <a:pt x="507" y="238"/>
                    </a:lnTo>
                    <a:lnTo>
                      <a:pt x="525" y="241"/>
                    </a:lnTo>
                    <a:lnTo>
                      <a:pt x="542" y="244"/>
                    </a:lnTo>
                    <a:lnTo>
                      <a:pt x="558" y="249"/>
                    </a:lnTo>
                    <a:lnTo>
                      <a:pt x="576" y="253"/>
                    </a:lnTo>
                    <a:lnTo>
                      <a:pt x="592" y="258"/>
                    </a:lnTo>
                    <a:lnTo>
                      <a:pt x="607" y="264"/>
                    </a:lnTo>
                    <a:lnTo>
                      <a:pt x="625" y="234"/>
                    </a:lnTo>
                    <a:lnTo>
                      <a:pt x="644" y="204"/>
                    </a:lnTo>
                    <a:lnTo>
                      <a:pt x="667" y="177"/>
                    </a:lnTo>
                    <a:lnTo>
                      <a:pt x="690" y="151"/>
                    </a:lnTo>
                    <a:lnTo>
                      <a:pt x="716" y="127"/>
                    </a:lnTo>
                    <a:lnTo>
                      <a:pt x="745" y="104"/>
                    </a:lnTo>
                    <a:lnTo>
                      <a:pt x="775" y="83"/>
                    </a:lnTo>
                    <a:lnTo>
                      <a:pt x="806" y="66"/>
                    </a:lnTo>
                    <a:lnTo>
                      <a:pt x="840" y="49"/>
                    </a:lnTo>
                    <a:lnTo>
                      <a:pt x="873" y="34"/>
                    </a:lnTo>
                    <a:lnTo>
                      <a:pt x="910" y="22"/>
                    </a:lnTo>
                    <a:lnTo>
                      <a:pt x="947" y="13"/>
                    </a:lnTo>
                    <a:lnTo>
                      <a:pt x="984" y="6"/>
                    </a:lnTo>
                    <a:lnTo>
                      <a:pt x="1023" y="1"/>
                    </a:lnTo>
                    <a:lnTo>
                      <a:pt x="1061" y="0"/>
                    </a:lnTo>
                    <a:lnTo>
                      <a:pt x="1102" y="1"/>
                    </a:lnTo>
                    <a:lnTo>
                      <a:pt x="1153" y="7"/>
                    </a:lnTo>
                    <a:lnTo>
                      <a:pt x="1202" y="16"/>
                    </a:lnTo>
                    <a:lnTo>
                      <a:pt x="1250" y="31"/>
                    </a:lnTo>
                    <a:lnTo>
                      <a:pt x="1295" y="49"/>
                    </a:lnTo>
                    <a:lnTo>
                      <a:pt x="1338" y="70"/>
                    </a:lnTo>
                    <a:lnTo>
                      <a:pt x="1378" y="95"/>
                    </a:lnTo>
                    <a:lnTo>
                      <a:pt x="1415" y="124"/>
                    </a:lnTo>
                    <a:lnTo>
                      <a:pt x="1448" y="155"/>
                    </a:lnTo>
                    <a:lnTo>
                      <a:pt x="1480" y="189"/>
                    </a:lnTo>
                    <a:lnTo>
                      <a:pt x="1506" y="225"/>
                    </a:lnTo>
                    <a:lnTo>
                      <a:pt x="1529" y="264"/>
                    </a:lnTo>
                    <a:lnTo>
                      <a:pt x="1547" y="306"/>
                    </a:lnTo>
                    <a:lnTo>
                      <a:pt x="1563" y="347"/>
                    </a:lnTo>
                    <a:lnTo>
                      <a:pt x="1572" y="392"/>
                    </a:lnTo>
                    <a:lnTo>
                      <a:pt x="1577" y="438"/>
                    </a:lnTo>
                    <a:lnTo>
                      <a:pt x="1577" y="485"/>
                    </a:lnTo>
                    <a:lnTo>
                      <a:pt x="1586" y="483"/>
                    </a:lnTo>
                    <a:lnTo>
                      <a:pt x="1596" y="483"/>
                    </a:lnTo>
                    <a:lnTo>
                      <a:pt x="1605" y="483"/>
                    </a:lnTo>
                    <a:lnTo>
                      <a:pt x="1616" y="485"/>
                    </a:lnTo>
                    <a:lnTo>
                      <a:pt x="1647" y="487"/>
                    </a:lnTo>
                    <a:lnTo>
                      <a:pt x="1677" y="493"/>
                    </a:lnTo>
                    <a:lnTo>
                      <a:pt x="1705" y="501"/>
                    </a:lnTo>
                    <a:lnTo>
                      <a:pt x="1733" y="511"/>
                    </a:lnTo>
                    <a:lnTo>
                      <a:pt x="1760" y="523"/>
                    </a:lnTo>
                    <a:lnTo>
                      <a:pt x="1786" y="537"/>
                    </a:lnTo>
                    <a:lnTo>
                      <a:pt x="1809" y="552"/>
                    </a:lnTo>
                    <a:lnTo>
                      <a:pt x="1832" y="570"/>
                    </a:lnTo>
                    <a:lnTo>
                      <a:pt x="1853" y="587"/>
                    </a:lnTo>
                    <a:lnTo>
                      <a:pt x="1871" y="608"/>
                    </a:lnTo>
                    <a:lnTo>
                      <a:pt x="1888" y="629"/>
                    </a:lnTo>
                    <a:lnTo>
                      <a:pt x="1904" y="653"/>
                    </a:lnTo>
                    <a:lnTo>
                      <a:pt x="1916" y="677"/>
                    </a:lnTo>
                    <a:lnTo>
                      <a:pt x="1927" y="702"/>
                    </a:lnTo>
                    <a:lnTo>
                      <a:pt x="1936" y="728"/>
                    </a:lnTo>
                    <a:lnTo>
                      <a:pt x="1941" y="754"/>
                    </a:lnTo>
                    <a:lnTo>
                      <a:pt x="1964" y="747"/>
                    </a:lnTo>
                    <a:lnTo>
                      <a:pt x="1985" y="739"/>
                    </a:lnTo>
                    <a:lnTo>
                      <a:pt x="2010" y="735"/>
                    </a:lnTo>
                    <a:lnTo>
                      <a:pt x="2033" y="731"/>
                    </a:lnTo>
                    <a:lnTo>
                      <a:pt x="2057" y="726"/>
                    </a:lnTo>
                    <a:lnTo>
                      <a:pt x="2082" y="725"/>
                    </a:lnTo>
                    <a:lnTo>
                      <a:pt x="2106" y="725"/>
                    </a:lnTo>
                    <a:lnTo>
                      <a:pt x="2131" y="725"/>
                    </a:lnTo>
                    <a:lnTo>
                      <a:pt x="2171" y="729"/>
                    </a:lnTo>
                    <a:lnTo>
                      <a:pt x="2212" y="737"/>
                    </a:lnTo>
                    <a:lnTo>
                      <a:pt x="2249" y="747"/>
                    </a:lnTo>
                    <a:lnTo>
                      <a:pt x="2286" y="762"/>
                    </a:lnTo>
                    <a:lnTo>
                      <a:pt x="2321" y="778"/>
                    </a:lnTo>
                    <a:lnTo>
                      <a:pt x="2353" y="798"/>
                    </a:lnTo>
                    <a:lnTo>
                      <a:pt x="2383" y="820"/>
                    </a:lnTo>
                    <a:lnTo>
                      <a:pt x="2411" y="844"/>
                    </a:lnTo>
                    <a:lnTo>
                      <a:pt x="2435" y="871"/>
                    </a:lnTo>
                    <a:lnTo>
                      <a:pt x="2458" y="901"/>
                    </a:lnTo>
                    <a:lnTo>
                      <a:pt x="2478" y="930"/>
                    </a:lnTo>
                    <a:lnTo>
                      <a:pt x="2493" y="962"/>
                    </a:lnTo>
                    <a:lnTo>
                      <a:pt x="2506" y="996"/>
                    </a:lnTo>
                    <a:lnTo>
                      <a:pt x="2516" y="1030"/>
                    </a:lnTo>
                    <a:lnTo>
                      <a:pt x="2522" y="1066"/>
                    </a:lnTo>
                    <a:lnTo>
                      <a:pt x="2523" y="1103"/>
                    </a:lnTo>
                    <a:lnTo>
                      <a:pt x="2534" y="1102"/>
                    </a:lnTo>
                    <a:lnTo>
                      <a:pt x="2543" y="1100"/>
                    </a:lnTo>
                    <a:lnTo>
                      <a:pt x="2553" y="1099"/>
                    </a:lnTo>
                    <a:lnTo>
                      <a:pt x="2564" y="1099"/>
                    </a:lnTo>
                    <a:lnTo>
                      <a:pt x="2574" y="1099"/>
                    </a:lnTo>
                    <a:lnTo>
                      <a:pt x="2585" y="1099"/>
                    </a:lnTo>
                    <a:lnTo>
                      <a:pt x="2596" y="1099"/>
                    </a:lnTo>
                    <a:lnTo>
                      <a:pt x="2606" y="1099"/>
                    </a:lnTo>
                    <a:lnTo>
                      <a:pt x="2640" y="1102"/>
                    </a:lnTo>
                    <a:lnTo>
                      <a:pt x="2673" y="1109"/>
                    </a:lnTo>
                    <a:lnTo>
                      <a:pt x="2703" y="1118"/>
                    </a:lnTo>
                    <a:lnTo>
                      <a:pt x="2733" y="1132"/>
                    </a:lnTo>
                    <a:lnTo>
                      <a:pt x="2761" y="1147"/>
                    </a:lnTo>
                    <a:lnTo>
                      <a:pt x="2787" y="1164"/>
                    </a:lnTo>
                    <a:lnTo>
                      <a:pt x="2812" y="1184"/>
                    </a:lnTo>
                    <a:lnTo>
                      <a:pt x="2833" y="1206"/>
                    </a:lnTo>
                    <a:lnTo>
                      <a:pt x="2852" y="1230"/>
                    </a:lnTo>
                    <a:lnTo>
                      <a:pt x="2870" y="1255"/>
                    </a:lnTo>
                    <a:lnTo>
                      <a:pt x="2884" y="1284"/>
                    </a:lnTo>
                    <a:lnTo>
                      <a:pt x="2896" y="1312"/>
                    </a:lnTo>
                    <a:lnTo>
                      <a:pt x="2905" y="1342"/>
                    </a:lnTo>
                    <a:lnTo>
                      <a:pt x="2912" y="1373"/>
                    </a:lnTo>
                    <a:lnTo>
                      <a:pt x="2914" y="1406"/>
                    </a:lnTo>
                    <a:lnTo>
                      <a:pt x="2914" y="1439"/>
                    </a:lnTo>
                    <a:lnTo>
                      <a:pt x="2910" y="1466"/>
                    </a:lnTo>
                    <a:lnTo>
                      <a:pt x="2905" y="1491"/>
                    </a:lnTo>
                    <a:lnTo>
                      <a:pt x="2896" y="1516"/>
                    </a:lnTo>
                    <a:lnTo>
                      <a:pt x="2888" y="1542"/>
                    </a:lnTo>
                    <a:lnTo>
                      <a:pt x="2884" y="1512"/>
                    </a:lnTo>
                    <a:lnTo>
                      <a:pt x="2879" y="1484"/>
                    </a:lnTo>
                    <a:lnTo>
                      <a:pt x="2872" y="1455"/>
                    </a:lnTo>
                    <a:lnTo>
                      <a:pt x="2859" y="1428"/>
                    </a:lnTo>
                    <a:lnTo>
                      <a:pt x="2847" y="1402"/>
                    </a:lnTo>
                    <a:lnTo>
                      <a:pt x="2831" y="1378"/>
                    </a:lnTo>
                    <a:lnTo>
                      <a:pt x="2814" y="1355"/>
                    </a:lnTo>
                    <a:lnTo>
                      <a:pt x="2794" y="1334"/>
                    </a:lnTo>
                    <a:lnTo>
                      <a:pt x="2773" y="1315"/>
                    </a:lnTo>
                    <a:lnTo>
                      <a:pt x="2750" y="1297"/>
                    </a:lnTo>
                    <a:lnTo>
                      <a:pt x="2724" y="1281"/>
                    </a:lnTo>
                    <a:lnTo>
                      <a:pt x="2698" y="1267"/>
                    </a:lnTo>
                    <a:lnTo>
                      <a:pt x="2669" y="1257"/>
                    </a:lnTo>
                    <a:lnTo>
                      <a:pt x="2641" y="1248"/>
                    </a:lnTo>
                    <a:lnTo>
                      <a:pt x="2611" y="1242"/>
                    </a:lnTo>
                    <a:lnTo>
                      <a:pt x="2580" y="1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1471" y="1538"/>
                <a:ext cx="1177" cy="553"/>
              </a:xfrm>
              <a:custGeom>
                <a:avLst/>
                <a:gdLst>
                  <a:gd name="T0" fmla="*/ 0 w 1177"/>
                  <a:gd name="T1" fmla="*/ 0 h 1106"/>
                  <a:gd name="T2" fmla="*/ 1089 w 1177"/>
                  <a:gd name="T3" fmla="*/ 553 h 1106"/>
                  <a:gd name="T4" fmla="*/ 1177 w 1177"/>
                  <a:gd name="T5" fmla="*/ 549 h 1106"/>
                  <a:gd name="T6" fmla="*/ 0 w 1177"/>
                  <a:gd name="T7" fmla="*/ 0 h 1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77" h="1106">
                    <a:moveTo>
                      <a:pt x="0" y="0"/>
                    </a:moveTo>
                    <a:lnTo>
                      <a:pt x="1089" y="1106"/>
                    </a:lnTo>
                    <a:lnTo>
                      <a:pt x="1177" y="10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1981" y="1366"/>
                <a:ext cx="778" cy="363"/>
              </a:xfrm>
              <a:custGeom>
                <a:avLst/>
                <a:gdLst>
                  <a:gd name="T0" fmla="*/ 0 w 778"/>
                  <a:gd name="T1" fmla="*/ 0 h 726"/>
                  <a:gd name="T2" fmla="*/ 688 w 778"/>
                  <a:gd name="T3" fmla="*/ 363 h 726"/>
                  <a:gd name="T4" fmla="*/ 778 w 778"/>
                  <a:gd name="T5" fmla="*/ 358 h 726"/>
                  <a:gd name="T6" fmla="*/ 0 w 778"/>
                  <a:gd name="T7" fmla="*/ 0 h 7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8" h="726">
                    <a:moveTo>
                      <a:pt x="0" y="0"/>
                    </a:moveTo>
                    <a:lnTo>
                      <a:pt x="688" y="726"/>
                    </a:lnTo>
                    <a:lnTo>
                      <a:pt x="778" y="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2143" y="1589"/>
                <a:ext cx="776" cy="363"/>
              </a:xfrm>
              <a:custGeom>
                <a:avLst/>
                <a:gdLst>
                  <a:gd name="T0" fmla="*/ 0 w 776"/>
                  <a:gd name="T1" fmla="*/ 0 h 725"/>
                  <a:gd name="T2" fmla="*/ 686 w 776"/>
                  <a:gd name="T3" fmla="*/ 363 h 725"/>
                  <a:gd name="T4" fmla="*/ 776 w 776"/>
                  <a:gd name="T5" fmla="*/ 358 h 725"/>
                  <a:gd name="T6" fmla="*/ 0 w 776"/>
                  <a:gd name="T7" fmla="*/ 0 h 7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6" h="725">
                    <a:moveTo>
                      <a:pt x="0" y="0"/>
                    </a:moveTo>
                    <a:lnTo>
                      <a:pt x="686" y="725"/>
                    </a:lnTo>
                    <a:lnTo>
                      <a:pt x="776" y="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2252" y="1779"/>
                <a:ext cx="776" cy="363"/>
              </a:xfrm>
              <a:custGeom>
                <a:avLst/>
                <a:gdLst>
                  <a:gd name="T0" fmla="*/ 0 w 776"/>
                  <a:gd name="T1" fmla="*/ 0 h 726"/>
                  <a:gd name="T2" fmla="*/ 688 w 776"/>
                  <a:gd name="T3" fmla="*/ 363 h 726"/>
                  <a:gd name="T4" fmla="*/ 776 w 776"/>
                  <a:gd name="T5" fmla="*/ 358 h 726"/>
                  <a:gd name="T6" fmla="*/ 0 w 776"/>
                  <a:gd name="T7" fmla="*/ 0 h 7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6" h="726">
                    <a:moveTo>
                      <a:pt x="0" y="0"/>
                    </a:moveTo>
                    <a:lnTo>
                      <a:pt x="688" y="726"/>
                    </a:lnTo>
                    <a:lnTo>
                      <a:pt x="776" y="7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2665" y="1535"/>
                <a:ext cx="778" cy="363"/>
              </a:xfrm>
              <a:custGeom>
                <a:avLst/>
                <a:gdLst>
                  <a:gd name="T0" fmla="*/ 0 w 778"/>
                  <a:gd name="T1" fmla="*/ 0 h 726"/>
                  <a:gd name="T2" fmla="*/ 688 w 778"/>
                  <a:gd name="T3" fmla="*/ 363 h 726"/>
                  <a:gd name="T4" fmla="*/ 778 w 778"/>
                  <a:gd name="T5" fmla="*/ 358 h 726"/>
                  <a:gd name="T6" fmla="*/ 0 w 778"/>
                  <a:gd name="T7" fmla="*/ 0 h 7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78" h="726">
                    <a:moveTo>
                      <a:pt x="0" y="0"/>
                    </a:moveTo>
                    <a:lnTo>
                      <a:pt x="688" y="726"/>
                    </a:lnTo>
                    <a:lnTo>
                      <a:pt x="778" y="7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2855" y="1766"/>
                <a:ext cx="602" cy="265"/>
              </a:xfrm>
              <a:custGeom>
                <a:avLst/>
                <a:gdLst>
                  <a:gd name="T0" fmla="*/ 0 w 602"/>
                  <a:gd name="T1" fmla="*/ 0 h 529"/>
                  <a:gd name="T2" fmla="*/ 512 w 602"/>
                  <a:gd name="T3" fmla="*/ 265 h 529"/>
                  <a:gd name="T4" fmla="*/ 602 w 602"/>
                  <a:gd name="T5" fmla="*/ 260 h 529"/>
                  <a:gd name="T6" fmla="*/ 0 w 602"/>
                  <a:gd name="T7" fmla="*/ 0 h 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2" h="529">
                    <a:moveTo>
                      <a:pt x="0" y="0"/>
                    </a:moveTo>
                    <a:lnTo>
                      <a:pt x="512" y="529"/>
                    </a:lnTo>
                    <a:lnTo>
                      <a:pt x="602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2984" y="1941"/>
                <a:ext cx="601" cy="264"/>
              </a:xfrm>
              <a:custGeom>
                <a:avLst/>
                <a:gdLst>
                  <a:gd name="T0" fmla="*/ 0 w 601"/>
                  <a:gd name="T1" fmla="*/ 0 h 528"/>
                  <a:gd name="T2" fmla="*/ 513 w 601"/>
                  <a:gd name="T3" fmla="*/ 264 h 528"/>
                  <a:gd name="T4" fmla="*/ 601 w 601"/>
                  <a:gd name="T5" fmla="*/ 259 h 528"/>
                  <a:gd name="T6" fmla="*/ 0 w 601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1" h="528">
                    <a:moveTo>
                      <a:pt x="0" y="0"/>
                    </a:moveTo>
                    <a:lnTo>
                      <a:pt x="513" y="528"/>
                    </a:lnTo>
                    <a:lnTo>
                      <a:pt x="601" y="5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1170" y="1544"/>
                <a:ext cx="601" cy="264"/>
              </a:xfrm>
              <a:custGeom>
                <a:avLst/>
                <a:gdLst>
                  <a:gd name="T0" fmla="*/ 0 w 601"/>
                  <a:gd name="T1" fmla="*/ 0 h 530"/>
                  <a:gd name="T2" fmla="*/ 513 w 601"/>
                  <a:gd name="T3" fmla="*/ 264 h 530"/>
                  <a:gd name="T4" fmla="*/ 601 w 601"/>
                  <a:gd name="T5" fmla="*/ 259 h 530"/>
                  <a:gd name="T6" fmla="*/ 0 w 601"/>
                  <a:gd name="T7" fmla="*/ 0 h 5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1" h="530">
                    <a:moveTo>
                      <a:pt x="0" y="0"/>
                    </a:moveTo>
                    <a:lnTo>
                      <a:pt x="513" y="530"/>
                    </a:lnTo>
                    <a:lnTo>
                      <a:pt x="601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3216" y="1528"/>
                <a:ext cx="602" cy="265"/>
              </a:xfrm>
              <a:custGeom>
                <a:avLst/>
                <a:gdLst>
                  <a:gd name="T0" fmla="*/ 0 w 602"/>
                  <a:gd name="T1" fmla="*/ 0 h 529"/>
                  <a:gd name="T2" fmla="*/ 514 w 602"/>
                  <a:gd name="T3" fmla="*/ 265 h 529"/>
                  <a:gd name="T4" fmla="*/ 602 w 602"/>
                  <a:gd name="T5" fmla="*/ 260 h 529"/>
                  <a:gd name="T6" fmla="*/ 0 w 602"/>
                  <a:gd name="T7" fmla="*/ 0 h 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2" h="529">
                    <a:moveTo>
                      <a:pt x="0" y="0"/>
                    </a:moveTo>
                    <a:lnTo>
                      <a:pt x="514" y="529"/>
                    </a:lnTo>
                    <a:lnTo>
                      <a:pt x="602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3246" y="1676"/>
                <a:ext cx="602" cy="265"/>
              </a:xfrm>
              <a:custGeom>
                <a:avLst/>
                <a:gdLst>
                  <a:gd name="T0" fmla="*/ 0 w 602"/>
                  <a:gd name="T1" fmla="*/ 0 h 529"/>
                  <a:gd name="T2" fmla="*/ 514 w 602"/>
                  <a:gd name="T3" fmla="*/ 265 h 529"/>
                  <a:gd name="T4" fmla="*/ 602 w 602"/>
                  <a:gd name="T5" fmla="*/ 260 h 529"/>
                  <a:gd name="T6" fmla="*/ 0 w 602"/>
                  <a:gd name="T7" fmla="*/ 0 h 5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2" h="529">
                    <a:moveTo>
                      <a:pt x="0" y="0"/>
                    </a:moveTo>
                    <a:lnTo>
                      <a:pt x="514" y="529"/>
                    </a:lnTo>
                    <a:lnTo>
                      <a:pt x="602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62468" name="Picture 32" descr="j00903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115"/>
              <a:ext cx="5035" cy="1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69" name="Text Box 33"/>
            <p:cNvSpPr txBox="1">
              <a:spLocks noChangeArrowheads="1"/>
            </p:cNvSpPr>
            <p:nvPr/>
          </p:nvSpPr>
          <p:spPr bwMode="auto">
            <a:xfrm>
              <a:off x="476" y="210"/>
              <a:ext cx="4853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</a:pPr>
              <a:r>
                <a:rPr lang="uk-UA" sz="2400" b="0"/>
                <a:t>Метеорологічна війна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4572000" y="4581525"/>
            <a:ext cx="4178300" cy="1774825"/>
          </a:xfrm>
          <a:prstGeom prst="foldedCorner">
            <a:avLst>
              <a:gd name="adj" fmla="val 21162"/>
            </a:avLst>
          </a:prstGeom>
          <a:solidFill>
            <a:srgbClr val="4EEE28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700338" y="58738"/>
            <a:ext cx="6264275" cy="922337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50000">
                <a:srgbClr val="CCFFCC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600" i="1"/>
              <a:t>формування системи теоретичних і прикладних знань із правових, економічних й організаційних питань захисту людини від впливу негативних факторів середовища мешкання й праці.</a:t>
            </a:r>
          </a:p>
        </p:txBody>
      </p:sp>
      <p:sp>
        <p:nvSpPr>
          <p:cNvPr id="408580" name="AutoShape 4"/>
          <p:cNvSpPr>
            <a:spLocks noChangeArrowheads="1"/>
          </p:cNvSpPr>
          <p:nvPr/>
        </p:nvSpPr>
        <p:spPr bwMode="auto">
          <a:xfrm>
            <a:off x="323850" y="4581525"/>
            <a:ext cx="3887788" cy="1800225"/>
          </a:xfrm>
          <a:prstGeom prst="foldedCorner">
            <a:avLst>
              <a:gd name="adj" fmla="val 21162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ru-RU" sz="24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2339975" y="1133475"/>
            <a:ext cx="4518025" cy="304800"/>
          </a:xfrm>
          <a:prstGeom prst="rect">
            <a:avLst/>
          </a:prstGeom>
          <a:gradFill rotWithShape="1">
            <a:gsLst>
              <a:gs pos="0">
                <a:srgbClr val="08F81F"/>
              </a:gs>
              <a:gs pos="50000">
                <a:srgbClr val="CEFED2"/>
              </a:gs>
              <a:gs pos="100000">
                <a:srgbClr val="08F81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76676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12239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16811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21383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25955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lnSpc>
                <a:spcPct val="100000"/>
              </a:lnSpc>
              <a:spcBef>
                <a:spcPct val="0"/>
              </a:spcBef>
            </a:pPr>
            <a:r>
              <a:rPr lang="uk-UA" sz="1600">
                <a:latin typeface="Arial" pitchFamily="34" charset="0"/>
              </a:rPr>
              <a:t>              </a:t>
            </a:r>
            <a:r>
              <a:rPr lang="uk-UA" sz="1600"/>
              <a:t>ЛІТЕРАТУРА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8458200" cy="2232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uk-UA" sz="1400"/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uk-UA" sz="14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 Про захист населення і територій від надзвичайних ситуацій техногенного та природного характеру: Закон України. - К.: 2000.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 Панкратов О.М., Міляєв О.К. Безпека життєдіяльності у надзвичайних ситуаціях, Навч. посібник. - К.: КНЕУ, 2005. - 286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Стеблюк М.І. Цивільна оборона. - Київ.: “Знання-прес”, 2003, - 570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Шоботов В.М. Цивільна оборона. - Київ.: “Знання-прес”, 2004, - 430 с.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uk-UA" sz="1600"/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395288" y="4581525"/>
            <a:ext cx="3816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uk-UA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 навчальне питання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uk-UA" smtClean="0">
                <a:latin typeface="Times New Roman" pitchFamily="18" charset="0"/>
              </a:rPr>
              <a:t>Ризик як кількісна оцінка небезпек. </a:t>
            </a:r>
          </a:p>
        </p:txBody>
      </p:sp>
      <p:sp>
        <p:nvSpPr>
          <p:cNvPr id="408586" name="Text Box 10"/>
          <p:cNvSpPr txBox="1">
            <a:spLocks noChangeArrowheads="1"/>
          </p:cNvSpPr>
          <p:nvPr/>
        </p:nvSpPr>
        <p:spPr bwMode="auto">
          <a:xfrm>
            <a:off x="298450" y="4149725"/>
            <a:ext cx="8521700" cy="2730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66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uk-UA" sz="1600">
                <a:latin typeface="Arial" pitchFamily="34" charset="0"/>
              </a:rPr>
              <a:t>В с т у п </a:t>
            </a:r>
            <a:endParaRPr lang="uk-UA" sz="2400" b="0">
              <a:latin typeface="Arial" pitchFamily="34" charset="0"/>
            </a:endParaRP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282575" y="6475413"/>
            <a:ext cx="8521700" cy="3460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66">
                  <a:alpha val="98000"/>
                </a:srgb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1600">
                <a:latin typeface="Arial" pitchFamily="34" charset="0"/>
              </a:rPr>
              <a:t>Завершальна частина</a:t>
            </a:r>
          </a:p>
        </p:txBody>
      </p:sp>
      <p:sp>
        <p:nvSpPr>
          <p:cNvPr id="64522" name="AutoShape 12"/>
          <p:cNvSpPr>
            <a:spLocks noChangeArrowheads="1"/>
          </p:cNvSpPr>
          <p:nvPr/>
        </p:nvSpPr>
        <p:spPr bwMode="auto">
          <a:xfrm>
            <a:off x="2209800" y="152400"/>
            <a:ext cx="584200" cy="914400"/>
          </a:xfrm>
          <a:prstGeom prst="rightArrow">
            <a:avLst>
              <a:gd name="adj1" fmla="val 50000"/>
              <a:gd name="adj2" fmla="val 48912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DDDDDD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76200" y="152400"/>
            <a:ext cx="2286000" cy="889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/>
              <a:t>МЕТА   ЗАНЯТТЯ</a:t>
            </a:r>
          </a:p>
        </p:txBody>
      </p:sp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4427538" y="4581525"/>
            <a:ext cx="4392612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uk-UA" sz="1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 навчальне питання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/>
              <a:t>Застосування ризик орієнтованого підходу для побудови моделей виникнення та розвитку надзвичайних</a:t>
            </a:r>
            <a:endParaRPr lang="uk-UA" sz="16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РИЗИК ЯК КІЛЬКІСНА ОЦІНКА НЕБЕЗПЕК</a:t>
            </a:r>
            <a:endParaRPr lang="ru-RU" sz="2000" b="1" smtClean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68313" y="1071563"/>
            <a:ext cx="8280400" cy="7112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Зміряна можливість того, що події та їх результати приведуть до наслідків, які негативно вплинуть на людські цінності</a:t>
            </a:r>
            <a:endParaRPr lang="ru-RU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170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539750" y="2060575"/>
          <a:ext cx="1666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Формула" r:id="rId3" imgW="1663700" imgH="596900" progId="Equation.3">
                  <p:embed/>
                </p:oleObj>
              </mc:Choice>
              <mc:Fallback>
                <p:oleObj name="Формула" r:id="rId3" imgW="16637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16668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484438" y="2132013"/>
            <a:ext cx="6538912" cy="14652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cs typeface="Times New Roman" pitchFamily="18" charset="0"/>
              </a:rPr>
              <a:t>де </a:t>
            </a:r>
            <a:r>
              <a:rPr lang="en-US" sz="1800" i="1">
                <a:cs typeface="Times New Roman" pitchFamily="18" charset="0"/>
              </a:rPr>
              <a:t>Q</a:t>
            </a:r>
            <a:r>
              <a:rPr lang="uk-UA" sz="1800" i="1">
                <a:cs typeface="Times New Roman" pitchFamily="18" charset="0"/>
              </a:rPr>
              <a:t>(</a:t>
            </a:r>
            <a:r>
              <a:rPr lang="en-US" sz="1800" i="1">
                <a:cs typeface="Times New Roman" pitchFamily="18" charset="0"/>
              </a:rPr>
              <a:t>Δt</a:t>
            </a:r>
            <a:r>
              <a:rPr lang="uk-UA" sz="1800" i="1">
                <a:cs typeface="Times New Roman" pitchFamily="18" charset="0"/>
              </a:rPr>
              <a:t>) – </a:t>
            </a:r>
            <a:r>
              <a:rPr lang="uk-UA" sz="1800">
                <a:cs typeface="Times New Roman" pitchFamily="18" charset="0"/>
              </a:rPr>
              <a:t>імовірність події за інтервал часу</a:t>
            </a:r>
            <a:r>
              <a:rPr lang="uk-UA" sz="1800" i="1"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i="1">
                <a:cs typeface="Times New Roman" pitchFamily="18" charset="0"/>
              </a:rPr>
              <a:t>           </a:t>
            </a:r>
            <a:r>
              <a:rPr lang="en-US" sz="1800">
                <a:cs typeface="Times New Roman" pitchFamily="18" charset="0"/>
              </a:rPr>
              <a:t>w</a:t>
            </a:r>
            <a:r>
              <a:rPr lang="uk-UA" sz="1800">
                <a:cs typeface="Times New Roman" pitchFamily="18" charset="0"/>
              </a:rPr>
              <a:t> </a:t>
            </a:r>
            <a:r>
              <a:rPr lang="uk-UA" sz="1800">
                <a:latin typeface="Arial" pitchFamily="34" charset="0"/>
              </a:rPr>
              <a:t>– </a:t>
            </a:r>
            <a:r>
              <a:rPr lang="uk-UA" sz="1800">
                <a:cs typeface="Times New Roman" pitchFamily="18" charset="0"/>
              </a:rPr>
              <a:t> збиток у події.</a:t>
            </a:r>
            <a:endParaRPr lang="en-US" sz="1800"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uk-UA" sz="18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cs typeface="Times New Roman" pitchFamily="18" charset="0"/>
              </a:rPr>
              <a:t>Якщо протягом року може відбутися </a:t>
            </a:r>
            <a:r>
              <a:rPr lang="uk-UA" sz="1800" i="1">
                <a:cs typeface="Times New Roman" pitchFamily="18" charset="0"/>
              </a:rPr>
              <a:t>N</a:t>
            </a:r>
            <a:r>
              <a:rPr lang="uk-UA" sz="1800">
                <a:cs typeface="Times New Roman" pitchFamily="18" charset="0"/>
              </a:rPr>
              <a:t> &gt; 1 небезпечної події,</a:t>
            </a:r>
            <a:endParaRPr lang="uk-UA" sz="18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cs typeface="Times New Roman" pitchFamily="18" charset="0"/>
              </a:rPr>
              <a:t> тоді показником ризику буде сума збитків від усіх подій</a:t>
            </a:r>
            <a:r>
              <a:rPr lang="uk-UA" sz="1800" b="0">
                <a:cs typeface="Times New Roman" pitchFamily="18" charset="0"/>
              </a:rPr>
              <a:t>:</a:t>
            </a:r>
            <a:endParaRPr lang="en-US" sz="1800" b="0">
              <a:cs typeface="Times New Roman" pitchFamily="18" charset="0"/>
            </a:endParaRP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3059113" y="4149725"/>
            <a:ext cx="42799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cs typeface="Times New Roman" pitchFamily="18" charset="0"/>
              </a:rPr>
              <a:t>де </a:t>
            </a:r>
            <a:r>
              <a:rPr lang="uk-UA" sz="1800" i="1">
                <a:cs typeface="Times New Roman" pitchFamily="18" charset="0"/>
              </a:rPr>
              <a:t>w</a:t>
            </a:r>
            <a:r>
              <a:rPr lang="uk-UA" sz="1800" i="1" baseline="-30000">
                <a:cs typeface="Times New Roman" pitchFamily="18" charset="0"/>
              </a:rPr>
              <a:t>i</a:t>
            </a:r>
            <a:r>
              <a:rPr lang="uk-UA" sz="1800">
                <a:cs typeface="Times New Roman" pitchFamily="18" charset="0"/>
              </a:rPr>
              <a:t> − збиток від  </a:t>
            </a:r>
            <a:r>
              <a:rPr lang="uk-UA" sz="1800" i="1">
                <a:cs typeface="Times New Roman" pitchFamily="18" charset="0"/>
              </a:rPr>
              <a:t>i-</a:t>
            </a:r>
            <a:r>
              <a:rPr lang="uk-UA" sz="1800">
                <a:cs typeface="Times New Roman" pitchFamily="18" charset="0"/>
              </a:rPr>
              <a:t>ої небезпечної події;</a:t>
            </a:r>
            <a:endParaRPr lang="en-US" sz="1800"/>
          </a:p>
        </p:txBody>
      </p:sp>
      <p:graphicFrame>
        <p:nvGraphicFramePr>
          <p:cNvPr id="66568" name="Object 9"/>
          <p:cNvGraphicFramePr>
            <a:graphicFrameLocks noChangeAspect="1"/>
          </p:cNvGraphicFramePr>
          <p:nvPr/>
        </p:nvGraphicFramePr>
        <p:xfrm>
          <a:off x="3635375" y="472440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Формула" r:id="rId5" imgW="164885" imgH="164885" progId="Equation.3">
                  <p:embed/>
                </p:oleObj>
              </mc:Choice>
              <mc:Fallback>
                <p:oleObj name="Формула" r:id="rId5" imgW="164885" imgH="16488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2440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10"/>
          <p:cNvSpPr>
            <a:spLocks noChangeArrowheads="1"/>
          </p:cNvSpPr>
          <p:nvPr/>
        </p:nvSpPr>
        <p:spPr bwMode="auto">
          <a:xfrm>
            <a:off x="3276600" y="4445000"/>
            <a:ext cx="554355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uk-UA" sz="1800" b="0">
                <a:cs typeface="Times New Roman" pitchFamily="18" charset="0"/>
              </a:rPr>
              <a:t> </a:t>
            </a:r>
            <a:r>
              <a:rPr lang="en-US" sz="1800" b="0">
                <a:cs typeface="Times New Roman" pitchFamily="18" charset="0"/>
              </a:rPr>
              <a:t>w </a:t>
            </a:r>
            <a:r>
              <a:rPr lang="uk-UA" sz="1800" b="0">
                <a:cs typeface="Times New Roman" pitchFamily="18" charset="0"/>
              </a:rPr>
              <a:t>− </a:t>
            </a:r>
            <a:r>
              <a:rPr lang="uk-UA" sz="1800" b="0" baseline="30000">
                <a:cs typeface="Times New Roman" pitchFamily="18" charset="0"/>
              </a:rPr>
              <a:t> </a:t>
            </a:r>
            <a:r>
              <a:rPr lang="uk-UA" sz="1800">
                <a:cs typeface="Times New Roman" pitchFamily="18" charset="0"/>
              </a:rPr>
              <a:t>середній збиток при реалізації небезпечної події;</a:t>
            </a:r>
            <a:endParaRPr lang="en-US" sz="1800">
              <a:cs typeface="Times New Roman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1800" i="1">
                <a:cs typeface="Times New Roman" pitchFamily="18" charset="0"/>
              </a:rPr>
              <a:t>а(Δt)</a:t>
            </a:r>
            <a:r>
              <a:rPr lang="uk-UA" sz="1800">
                <a:cs typeface="Times New Roman" pitchFamily="18" charset="0"/>
              </a:rPr>
              <a:t> − математичне очікування числа подій у рік.</a:t>
            </a:r>
            <a:endParaRPr lang="uk-UA" sz="1800"/>
          </a:p>
        </p:txBody>
      </p:sp>
      <p:sp>
        <p:nvSpPr>
          <p:cNvPr id="66570" name="Text Box 11"/>
          <p:cNvSpPr txBox="1">
            <a:spLocks noChangeArrowheads="1"/>
          </p:cNvSpPr>
          <p:nvPr/>
        </p:nvSpPr>
        <p:spPr bwMode="auto">
          <a:xfrm>
            <a:off x="395288" y="5995988"/>
            <a:ext cx="8424862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/>
              <a:t>Індивідуальний; колективний; добровільний; вимушений</a:t>
            </a:r>
            <a:endParaRPr lang="ru-RU" sz="2400"/>
          </a:p>
        </p:txBody>
      </p:sp>
      <p:grpSp>
        <p:nvGrpSpPr>
          <p:cNvPr id="66571" name="Group 16"/>
          <p:cNvGrpSpPr>
            <a:grpSpLocks noChangeAspect="1"/>
          </p:cNvGrpSpPr>
          <p:nvPr/>
        </p:nvGrpSpPr>
        <p:grpSpPr bwMode="auto">
          <a:xfrm>
            <a:off x="395288" y="3860800"/>
            <a:ext cx="2501900" cy="831850"/>
            <a:chOff x="249" y="2432"/>
            <a:chExt cx="1576" cy="524"/>
          </a:xfrm>
        </p:grpSpPr>
        <p:sp>
          <p:nvSpPr>
            <p:cNvPr id="6657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49" y="2432"/>
              <a:ext cx="157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3" name="Line 17"/>
            <p:cNvSpPr>
              <a:spLocks noChangeShapeType="1"/>
            </p:cNvSpPr>
            <p:nvPr/>
          </p:nvSpPr>
          <p:spPr bwMode="auto">
            <a:xfrm>
              <a:off x="286" y="2521"/>
              <a:ext cx="19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4" name="Line 18"/>
            <p:cNvSpPr>
              <a:spLocks noChangeShapeType="1"/>
            </p:cNvSpPr>
            <p:nvPr/>
          </p:nvSpPr>
          <p:spPr bwMode="auto">
            <a:xfrm>
              <a:off x="1643" y="2573"/>
              <a:ext cx="16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5" name="Rectangle 19"/>
            <p:cNvSpPr>
              <a:spLocks noChangeArrowheads="1"/>
            </p:cNvSpPr>
            <p:nvPr/>
          </p:nvSpPr>
          <p:spPr bwMode="auto">
            <a:xfrm>
              <a:off x="1637" y="2506"/>
              <a:ext cx="25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 i="1">
                  <a:solidFill>
                    <a:srgbClr val="000000"/>
                  </a:solidFill>
                </a:rPr>
                <a:t>w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76" name="Rectangle 20"/>
            <p:cNvSpPr>
              <a:spLocks noChangeArrowheads="1"/>
            </p:cNvSpPr>
            <p:nvPr/>
          </p:nvSpPr>
          <p:spPr bwMode="auto">
            <a:xfrm>
              <a:off x="1515" y="2506"/>
              <a:ext cx="16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 i="1">
                  <a:solidFill>
                    <a:srgbClr val="000000"/>
                  </a:solidFill>
                </a:rPr>
                <a:t>t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77" name="Rectangle 21"/>
            <p:cNvSpPr>
              <a:spLocks noChangeArrowheads="1"/>
            </p:cNvSpPr>
            <p:nvPr/>
          </p:nvSpPr>
          <p:spPr bwMode="auto">
            <a:xfrm>
              <a:off x="1203" y="2506"/>
              <a:ext cx="21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 i="1">
                  <a:solidFill>
                    <a:srgbClr val="000000"/>
                  </a:solidFill>
                </a:rPr>
                <a:t>a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78" name="Rectangle 22"/>
            <p:cNvSpPr>
              <a:spLocks noChangeArrowheads="1"/>
            </p:cNvSpPr>
            <p:nvPr/>
          </p:nvSpPr>
          <p:spPr bwMode="auto">
            <a:xfrm>
              <a:off x="851" y="2506"/>
              <a:ext cx="25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 i="1">
                  <a:solidFill>
                    <a:srgbClr val="000000"/>
                  </a:solidFill>
                </a:rPr>
                <a:t>w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79" name="Rectangle 23"/>
            <p:cNvSpPr>
              <a:spLocks noChangeArrowheads="1"/>
            </p:cNvSpPr>
            <p:nvPr/>
          </p:nvSpPr>
          <p:spPr bwMode="auto">
            <a:xfrm>
              <a:off x="239" y="2506"/>
              <a:ext cx="29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 i="1">
                  <a:solidFill>
                    <a:srgbClr val="000000"/>
                  </a:solidFill>
                </a:rPr>
                <a:t>W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0" name="Rectangle 24"/>
            <p:cNvSpPr>
              <a:spLocks noChangeArrowheads="1"/>
            </p:cNvSpPr>
            <p:nvPr/>
          </p:nvSpPr>
          <p:spPr bwMode="auto">
            <a:xfrm>
              <a:off x="702" y="2433"/>
              <a:ext cx="15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800" b="0" i="1">
                  <a:solidFill>
                    <a:srgbClr val="000000"/>
                  </a:solidFill>
                </a:rPr>
                <a:t>N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1" name="Rectangle 25"/>
            <p:cNvSpPr>
              <a:spLocks noChangeArrowheads="1"/>
            </p:cNvSpPr>
            <p:nvPr/>
          </p:nvSpPr>
          <p:spPr bwMode="auto">
            <a:xfrm>
              <a:off x="652" y="2809"/>
              <a:ext cx="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800" b="0" i="1">
                  <a:solidFill>
                    <a:srgbClr val="000000"/>
                  </a:solidFill>
                </a:rPr>
                <a:t>i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2" name="Rectangle 26"/>
            <p:cNvSpPr>
              <a:spLocks noChangeArrowheads="1"/>
            </p:cNvSpPr>
            <p:nvPr/>
          </p:nvSpPr>
          <p:spPr bwMode="auto">
            <a:xfrm>
              <a:off x="986" y="2682"/>
              <a:ext cx="9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800" b="0" i="1">
                  <a:solidFill>
                    <a:srgbClr val="000000"/>
                  </a:solidFill>
                </a:rPr>
                <a:t>i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3" name="Rectangle 27"/>
            <p:cNvSpPr>
              <a:spLocks noChangeArrowheads="1"/>
            </p:cNvSpPr>
            <p:nvPr/>
          </p:nvSpPr>
          <p:spPr bwMode="auto">
            <a:xfrm>
              <a:off x="1596" y="2682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4" name="Rectangle 28"/>
            <p:cNvSpPr>
              <a:spLocks noChangeArrowheads="1"/>
            </p:cNvSpPr>
            <p:nvPr/>
          </p:nvSpPr>
          <p:spPr bwMode="auto">
            <a:xfrm>
              <a:off x="1596" y="2591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÷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5" name="Rectangle 29"/>
            <p:cNvSpPr>
              <a:spLocks noChangeArrowheads="1"/>
            </p:cNvSpPr>
            <p:nvPr/>
          </p:nvSpPr>
          <p:spPr bwMode="auto">
            <a:xfrm>
              <a:off x="1596" y="2747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ø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6" name="Rectangle 30"/>
            <p:cNvSpPr>
              <a:spLocks noChangeArrowheads="1"/>
            </p:cNvSpPr>
            <p:nvPr/>
          </p:nvSpPr>
          <p:spPr bwMode="auto">
            <a:xfrm>
              <a:off x="1596" y="2530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ö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7" name="Rectangle 31"/>
            <p:cNvSpPr>
              <a:spLocks noChangeArrowheads="1"/>
            </p:cNvSpPr>
            <p:nvPr/>
          </p:nvSpPr>
          <p:spPr bwMode="auto">
            <a:xfrm>
              <a:off x="1323" y="2682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8" name="Rectangle 32"/>
            <p:cNvSpPr>
              <a:spLocks noChangeArrowheads="1"/>
            </p:cNvSpPr>
            <p:nvPr/>
          </p:nvSpPr>
          <p:spPr bwMode="auto">
            <a:xfrm>
              <a:off x="1323" y="2591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ç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89" name="Rectangle 33"/>
            <p:cNvSpPr>
              <a:spLocks noChangeArrowheads="1"/>
            </p:cNvSpPr>
            <p:nvPr/>
          </p:nvSpPr>
          <p:spPr bwMode="auto">
            <a:xfrm>
              <a:off x="1323" y="2747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è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0" name="Rectangle 34"/>
            <p:cNvSpPr>
              <a:spLocks noChangeArrowheads="1"/>
            </p:cNvSpPr>
            <p:nvPr/>
          </p:nvSpPr>
          <p:spPr bwMode="auto">
            <a:xfrm>
              <a:off x="1323" y="2530"/>
              <a:ext cx="9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>
                  <a:solidFill>
                    <a:srgbClr val="000000"/>
                  </a:solidFill>
                  <a:latin typeface="Symbol" pitchFamily="18" charset="2"/>
                </a:rPr>
                <a:t>æ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1" name="Rectangle 35"/>
            <p:cNvSpPr>
              <a:spLocks noChangeArrowheads="1"/>
            </p:cNvSpPr>
            <p:nvPr/>
          </p:nvSpPr>
          <p:spPr bwMode="auto">
            <a:xfrm>
              <a:off x="1368" y="2479"/>
              <a:ext cx="29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2" name="Rectangle 36"/>
            <p:cNvSpPr>
              <a:spLocks noChangeArrowheads="1"/>
            </p:cNvSpPr>
            <p:nvPr/>
          </p:nvSpPr>
          <p:spPr bwMode="auto">
            <a:xfrm>
              <a:off x="1056" y="2479"/>
              <a:ext cx="27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3" name="Rectangle 37"/>
            <p:cNvSpPr>
              <a:spLocks noChangeArrowheads="1"/>
            </p:cNvSpPr>
            <p:nvPr/>
          </p:nvSpPr>
          <p:spPr bwMode="auto">
            <a:xfrm>
              <a:off x="668" y="2531"/>
              <a:ext cx="31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4" name="Rectangle 38"/>
            <p:cNvSpPr>
              <a:spLocks noChangeArrowheads="1"/>
            </p:cNvSpPr>
            <p:nvPr/>
          </p:nvSpPr>
          <p:spPr bwMode="auto">
            <a:xfrm>
              <a:off x="508" y="2479"/>
              <a:ext cx="27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30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5" name="Rectangle 39"/>
            <p:cNvSpPr>
              <a:spLocks noChangeArrowheads="1"/>
            </p:cNvSpPr>
            <p:nvPr/>
          </p:nvSpPr>
          <p:spPr bwMode="auto">
            <a:xfrm>
              <a:off x="700" y="2792"/>
              <a:ext cx="16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8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1600" b="0">
                <a:latin typeface="Arial" pitchFamily="34" charset="0"/>
              </a:endParaRPr>
            </a:p>
          </p:txBody>
        </p:sp>
        <p:sp>
          <p:nvSpPr>
            <p:cNvPr id="66596" name="Rectangle 40"/>
            <p:cNvSpPr>
              <a:spLocks noChangeArrowheads="1"/>
            </p:cNvSpPr>
            <p:nvPr/>
          </p:nvSpPr>
          <p:spPr bwMode="auto">
            <a:xfrm>
              <a:off x="781" y="2809"/>
              <a:ext cx="131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ru-RU" sz="1800" b="0">
                  <a:solidFill>
                    <a:srgbClr val="000000"/>
                  </a:solidFill>
                </a:rPr>
                <a:t>0</a:t>
              </a:r>
              <a:endParaRPr lang="ru-RU" sz="1600" b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916862" cy="1871663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Індивідуальний ризик</a:t>
            </a:r>
            <a:r>
              <a:rPr lang="uk-UA" sz="2400" smtClean="0"/>
              <a:t> – це оцінка можливого негативного наслідку для здоров</a:t>
            </a:r>
            <a:r>
              <a:rPr lang="en-US" sz="2400" smtClean="0"/>
              <a:t>’</a:t>
            </a:r>
            <a:r>
              <a:rPr lang="uk-UA" sz="2400" smtClean="0"/>
              <a:t>я </a:t>
            </a:r>
            <a:r>
              <a:rPr lang="uk-UA" sz="2400" b="1" smtClean="0">
                <a:solidFill>
                  <a:schemeClr val="tx1"/>
                </a:solidFill>
              </a:rPr>
              <a:t>однієї</a:t>
            </a:r>
            <a:r>
              <a:rPr lang="uk-UA" sz="2400" smtClean="0"/>
              <a:t> людини через дію на неї та довкілля протягом певного часу (</a:t>
            </a:r>
            <a:r>
              <a:rPr lang="en-US" sz="2400" b="1" i="1" smtClean="0"/>
              <a:t>t</a:t>
            </a:r>
            <a:r>
              <a:rPr lang="uk-UA" sz="2400" smtClean="0"/>
              <a:t>) шкідливих, небезпечних та (або) уражаючих факторів</a:t>
            </a:r>
            <a:endParaRPr lang="ru-RU" sz="2400" smtClean="0"/>
          </a:p>
        </p:txBody>
      </p:sp>
      <p:graphicFrame>
        <p:nvGraphicFramePr>
          <p:cNvPr id="67587" name="Object 6"/>
          <p:cNvGraphicFramePr>
            <a:graphicFrameLocks noChangeAspect="1"/>
          </p:cNvGraphicFramePr>
          <p:nvPr/>
        </p:nvGraphicFramePr>
        <p:xfrm>
          <a:off x="1998663" y="3716338"/>
          <a:ext cx="50752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Формула" r:id="rId3" imgW="1460500" imgH="558800" progId="Equation.3">
                  <p:embed/>
                </p:oleObj>
              </mc:Choice>
              <mc:Fallback>
                <p:oleObj name="Формула" r:id="rId3" imgW="1460500" imgH="558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716338"/>
                        <a:ext cx="5075237" cy="15843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916862" cy="1871663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Колективний ризик</a:t>
            </a:r>
            <a:r>
              <a:rPr lang="uk-UA" sz="2400" smtClean="0"/>
              <a:t> – це число людей (</a:t>
            </a:r>
            <a:r>
              <a:rPr lang="en-US" sz="2400" smtClean="0"/>
              <a:t>n)</a:t>
            </a:r>
            <a:r>
              <a:rPr lang="uk-UA" sz="2400" smtClean="0"/>
              <a:t>, що  можуть отримати певної важкості наслідки для здоров</a:t>
            </a:r>
            <a:r>
              <a:rPr lang="en-US" sz="2400" smtClean="0"/>
              <a:t>’</a:t>
            </a:r>
            <a:r>
              <a:rPr lang="uk-UA" sz="2400" smtClean="0"/>
              <a:t>я через дію на них (</a:t>
            </a:r>
            <a:r>
              <a:rPr lang="en-US" sz="2400" smtClean="0"/>
              <a:t>N</a:t>
            </a:r>
            <a:r>
              <a:rPr lang="uk-UA" sz="2400" smtClean="0"/>
              <a:t> - людей) та довкілля протягом певного часу (</a:t>
            </a:r>
            <a:r>
              <a:rPr lang="en-US" sz="2400" b="1" i="1" smtClean="0"/>
              <a:t>t</a:t>
            </a:r>
            <a:r>
              <a:rPr lang="uk-UA" sz="2400" smtClean="0"/>
              <a:t>) негативних чинників</a:t>
            </a:r>
            <a:endParaRPr lang="ru-RU" sz="2400" smtClean="0"/>
          </a:p>
        </p:txBody>
      </p:sp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1979613" y="3194050"/>
          <a:ext cx="467995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Формула" r:id="rId3" imgW="1524000" imgH="469900" progId="Equation.3">
                  <p:embed/>
                </p:oleObj>
              </mc:Choice>
              <mc:Fallback>
                <p:oleObj name="Формула" r:id="rId3" imgW="15240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194050"/>
                        <a:ext cx="4679950" cy="1890713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916862" cy="1871663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800" b="1" smtClean="0"/>
              <a:t>Добровільний ризик</a:t>
            </a:r>
            <a:r>
              <a:rPr lang="uk-UA" sz="2800" smtClean="0"/>
              <a:t> – це ризик, який людина бере на себе шляхом вільного вибору способу і місця життя й роду занять</a:t>
            </a:r>
            <a:endParaRPr lang="ru-RU" sz="2800" smtClean="0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755775" y="3716338"/>
          <a:ext cx="5561013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Формула" r:id="rId3" imgW="1600200" imgH="558720" progId="Equation.3">
                  <p:embed/>
                </p:oleObj>
              </mc:Choice>
              <mc:Fallback>
                <p:oleObj name="Формула" r:id="rId3" imgW="160020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3716338"/>
                        <a:ext cx="5561013" cy="15843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916862" cy="1871663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800" b="1" smtClean="0"/>
              <a:t>Вимушений ризик</a:t>
            </a:r>
            <a:r>
              <a:rPr lang="uk-UA" sz="2800" smtClean="0"/>
              <a:t> – це ризик професійної діяльності людини та перебування (вимушене) поруч з небезпечними об'єктами</a:t>
            </a:r>
            <a:endParaRPr lang="ru-RU" sz="2800" smtClean="0"/>
          </a:p>
        </p:txBody>
      </p:sp>
      <p:graphicFrame>
        <p:nvGraphicFramePr>
          <p:cNvPr id="70659" name="Object 4"/>
          <p:cNvGraphicFramePr>
            <a:graphicFrameLocks noChangeAspect="1"/>
          </p:cNvGraphicFramePr>
          <p:nvPr/>
        </p:nvGraphicFramePr>
        <p:xfrm>
          <a:off x="1403350" y="3357563"/>
          <a:ext cx="64801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Формула" r:id="rId3" imgW="1663700" imgH="596900" progId="Equation.3">
                  <p:embed/>
                </p:oleObj>
              </mc:Choice>
              <mc:Fallback>
                <p:oleObj name="Формула" r:id="rId3" imgW="16637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57563"/>
                        <a:ext cx="6480175" cy="18002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763713" y="393700"/>
            <a:ext cx="5832475" cy="9080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uk-UA" sz="2400">
                <a:cs typeface="Times New Roman" pitchFamily="18" charset="0"/>
              </a:rPr>
              <a:t>Індивідуальний ризик загибелі людини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uk-UA"/>
          </a:p>
        </p:txBody>
      </p:sp>
      <p:graphicFrame>
        <p:nvGraphicFramePr>
          <p:cNvPr id="240109" name="Group 493"/>
          <p:cNvGraphicFramePr>
            <a:graphicFrameLocks noGrp="1"/>
          </p:cNvGraphicFramePr>
          <p:nvPr/>
        </p:nvGraphicFramePr>
        <p:xfrm>
          <a:off x="827088" y="1943100"/>
          <a:ext cx="7777162" cy="3717925"/>
        </p:xfrm>
        <a:graphic>
          <a:graphicData uri="http://schemas.openxmlformats.org/drawingml/2006/table">
            <a:tbl>
              <a:tblPr/>
              <a:tblGrid>
                <a:gridCol w="3457575"/>
                <a:gridCol w="266700"/>
                <a:gridCol w="204787"/>
                <a:gridCol w="190500"/>
                <a:gridCol w="195263"/>
                <a:gridCol w="187325"/>
                <a:gridCol w="184150"/>
                <a:gridCol w="182562"/>
                <a:gridCol w="182563"/>
                <a:gridCol w="203200"/>
                <a:gridCol w="182562"/>
                <a:gridCol w="2339975"/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автомобільному транспорті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падінні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пожежі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воді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отруєння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вогнепальної зброї злодія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водному і повітряному транспорті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 gridSpan="8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предметів, що падають, електричного струму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залізничному транспорті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 блискавки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період урагану, торнадо 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4·10</a:t>
                      </a:r>
                      <a:r>
                        <a:rPr kumimoji="0" lang="uk-UA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-7.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</a:tr>
            </a:tbl>
          </a:graphicData>
        </a:graphic>
      </p:graphicFrame>
      <p:sp>
        <p:nvSpPr>
          <p:cNvPr id="71732" name="Rectangle 484"/>
          <p:cNvSpPr>
            <a:spLocks noChangeArrowheads="1"/>
          </p:cNvSpPr>
          <p:nvPr/>
        </p:nvSpPr>
        <p:spPr bwMode="auto">
          <a:xfrm>
            <a:off x="-322263" y="54641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573088"/>
            <a:ext cx="8229600" cy="792162"/>
          </a:xfrm>
          <a:solidFill>
            <a:srgbClr val="FF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>
                <a:solidFill>
                  <a:srgbClr val="FF0000"/>
                </a:solidFill>
              </a:rPr>
              <a:t>Головні пріоритети якості життя</a:t>
            </a:r>
            <a:endParaRPr lang="ru-RU" sz="2000" b="1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2988"/>
            <a:ext cx="8229600" cy="2628900"/>
          </a:xfrm>
          <a:solidFill>
            <a:srgbClr val="FF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800" smtClean="0"/>
              <a:t>зберегти життя і здоров</a:t>
            </a:r>
            <a:r>
              <a:rPr lang="en-US" sz="2800" smtClean="0"/>
              <a:t>’</a:t>
            </a:r>
            <a:r>
              <a:rPr lang="uk-UA" sz="2800" smtClean="0"/>
              <a:t>я;</a:t>
            </a:r>
          </a:p>
          <a:p>
            <a:pPr eaLnBrk="1" hangingPunct="1"/>
            <a:r>
              <a:rPr lang="uk-UA" sz="2800" smtClean="0"/>
              <a:t>забезпечити сите існування;</a:t>
            </a:r>
          </a:p>
          <a:p>
            <a:pPr eaLnBrk="1" hangingPunct="1"/>
            <a:r>
              <a:rPr lang="uk-UA" sz="2800" smtClean="0"/>
              <a:t>захиститись від агресії;</a:t>
            </a:r>
          </a:p>
          <a:p>
            <a:pPr eaLnBrk="1" hangingPunct="1"/>
            <a:r>
              <a:rPr lang="uk-UA" sz="2800" smtClean="0"/>
              <a:t>створити комфорт;</a:t>
            </a:r>
          </a:p>
          <a:p>
            <a:pPr eaLnBrk="1" hangingPunct="1"/>
            <a:r>
              <a:rPr lang="uk-UA" sz="2800" smtClean="0"/>
              <a:t>зберегти довкілля.</a:t>
            </a:r>
            <a:endParaRPr lang="ru-RU" sz="280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987675" y="1557338"/>
            <a:ext cx="3240088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51275" y="1628775"/>
            <a:ext cx="1512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600">
                <a:latin typeface="Arial" pitchFamily="34" charset="0"/>
              </a:rPr>
              <a:t>Прагнення людини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15366" name="AutoShape 6"/>
          <p:cNvSpPr>
            <a:spLocks/>
          </p:cNvSpPr>
          <p:nvPr/>
        </p:nvSpPr>
        <p:spPr bwMode="auto">
          <a:xfrm>
            <a:off x="5724525" y="2420938"/>
            <a:ext cx="360363" cy="2303462"/>
          </a:xfrm>
          <a:prstGeom prst="rightBrace">
            <a:avLst>
              <a:gd name="adj1" fmla="val 532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443663" y="3009900"/>
            <a:ext cx="2016125" cy="1066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3200" b="0">
                <a:latin typeface="Arial" pitchFamily="34" charset="0"/>
              </a:rPr>
              <a:t>Галузь безпеки</a:t>
            </a:r>
            <a:endParaRPr lang="ru-RU" sz="3200" b="0">
              <a:latin typeface="Arial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31913" y="5695950"/>
            <a:ext cx="6624637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b="0">
                <a:solidFill>
                  <a:schemeClr val="bg1"/>
                </a:solidFill>
                <a:latin typeface="Arial" pitchFamily="34" charset="0"/>
              </a:rPr>
              <a:t>Безпека – найважливіша складова якості життя</a:t>
            </a:r>
            <a:endParaRPr lang="ru-RU" b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 rot="5400000">
            <a:off x="4426743" y="4653757"/>
            <a:ext cx="576263" cy="1295400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647700 h 21600"/>
              <a:gd name="T4" fmla="*/ 432197 w 21600"/>
              <a:gd name="T5" fmla="*/ 1295400 h 21600"/>
              <a:gd name="T6" fmla="*/ 576263 w 21600"/>
              <a:gd name="T7" fmla="*/ 647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442913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Управління ризиком</a:t>
            </a:r>
            <a:endParaRPr lang="ru-RU" sz="2000" b="1" smtClean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08962" cy="1016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Діяльність щодо реалізації найефективнішого з можливих шляхів зниження ризику до рівня, який є прийнятним при заданих обмеженнях ресурсів і часу</a:t>
            </a:r>
            <a:endParaRPr lang="ru-RU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539750" y="2781300"/>
            <a:ext cx="8064500" cy="406400"/>
          </a:xfrm>
          <a:prstGeom prst="rect">
            <a:avLst/>
          </a:prstGeom>
          <a:solidFill>
            <a:srgbClr val="E7B6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1. Збір даних про небезпеки</a:t>
            </a:r>
            <a:endParaRPr lang="ru-RU"/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569325" cy="1778000"/>
          </a:xfrm>
          <a:prstGeom prst="rect">
            <a:avLst/>
          </a:prstGeom>
          <a:solidFill>
            <a:srgbClr val="9AFE6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2. Аналіз ризику:   ідентифікація небезпек ( виявлення, опис </a:t>
            </a:r>
          </a:p>
          <a:p>
            <a:pPr eaLnBrk="1" hangingPunct="1"/>
            <a:r>
              <a:rPr lang="uk-UA"/>
              <a:t>		     властивостей);</a:t>
            </a:r>
            <a:endParaRPr lang="ru-RU"/>
          </a:p>
          <a:p>
            <a:pPr eaLnBrk="1" hangingPunct="1"/>
            <a:r>
              <a:rPr lang="uk-UA"/>
              <a:t>		     оцінка ризику для людей;</a:t>
            </a:r>
          </a:p>
          <a:p>
            <a:pPr eaLnBrk="1" hangingPunct="1"/>
            <a:r>
              <a:rPr lang="uk-UA"/>
              <a:t>		     оцінка ризику для груп населення;</a:t>
            </a:r>
          </a:p>
          <a:p>
            <a:pPr eaLnBrk="1" hangingPunct="1"/>
            <a:r>
              <a:rPr lang="uk-UA"/>
              <a:t>		     оцінка ризику для соціально-політичних структур;</a:t>
            </a:r>
          </a:p>
          <a:p>
            <a:pPr eaLnBrk="1" hangingPunct="1"/>
            <a:r>
              <a:rPr lang="uk-UA"/>
              <a:t>		     оцінка ризику для елементів довкілля.</a:t>
            </a:r>
            <a:endParaRPr lang="ru-RU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611188" y="5373688"/>
            <a:ext cx="8135937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3. Оцінка прийнятного ризику</a:t>
            </a:r>
            <a:endParaRPr lang="ru-RU"/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611188" y="6021388"/>
            <a:ext cx="8135937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4. Розробка рекомендацій щодо зменшення рівня ризику</a:t>
            </a:r>
            <a:endParaRPr lang="ru-RU"/>
          </a:p>
        </p:txBody>
      </p:sp>
      <p:sp>
        <p:nvSpPr>
          <p:cNvPr id="72712" name="AutoShape 10"/>
          <p:cNvSpPr>
            <a:spLocks noChangeArrowheads="1"/>
          </p:cNvSpPr>
          <p:nvPr/>
        </p:nvSpPr>
        <p:spPr bwMode="auto">
          <a:xfrm rot="5400000">
            <a:off x="4436269" y="964406"/>
            <a:ext cx="396875" cy="2716213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72713" name="Text Box 12"/>
          <p:cNvSpPr txBox="1">
            <a:spLocks noChangeArrowheads="1"/>
          </p:cNvSpPr>
          <p:nvPr/>
        </p:nvSpPr>
        <p:spPr bwMode="auto">
          <a:xfrm>
            <a:off x="4140200" y="2205038"/>
            <a:ext cx="1057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>
                <a:solidFill>
                  <a:srgbClr val="FFFFFF"/>
                </a:solidFill>
              </a:rPr>
              <a:t>Заходи: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717550" y="-4270375"/>
            <a:ext cx="9466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03107" name="Group 3"/>
          <p:cNvGraphicFramePr>
            <a:graphicFrameLocks noGrp="1"/>
          </p:cNvGraphicFramePr>
          <p:nvPr/>
        </p:nvGraphicFramePr>
        <p:xfrm>
          <a:off x="717550" y="-4270375"/>
          <a:ext cx="9466263" cy="5445125"/>
        </p:xfrm>
        <a:graphic>
          <a:graphicData uri="http://schemas.openxmlformats.org/drawingml/2006/table">
            <a:tbl>
              <a:tblPr/>
              <a:tblGrid>
                <a:gridCol w="9466263"/>
              </a:tblGrid>
              <a:tr h="544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717550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sp>
        <p:nvSpPr>
          <p:cNvPr id="73734" name="Oval 49"/>
          <p:cNvSpPr>
            <a:spLocks noChangeArrowheads="1"/>
          </p:cNvSpPr>
          <p:nvPr/>
        </p:nvSpPr>
        <p:spPr bwMode="auto">
          <a:xfrm rot="1736846">
            <a:off x="1571625" y="954088"/>
            <a:ext cx="3278188" cy="56435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3735" name="Group 68"/>
          <p:cNvGrpSpPr>
            <a:grpSpLocks/>
          </p:cNvGrpSpPr>
          <p:nvPr/>
        </p:nvGrpSpPr>
        <p:grpSpPr bwMode="auto">
          <a:xfrm>
            <a:off x="2222500" y="1044575"/>
            <a:ext cx="4294188" cy="5408613"/>
            <a:chOff x="1400" y="658"/>
            <a:chExt cx="2705" cy="3407"/>
          </a:xfrm>
        </p:grpSpPr>
        <p:pic>
          <p:nvPicPr>
            <p:cNvPr id="7373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58"/>
              <a:ext cx="2495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1602" y="1148"/>
              <a:ext cx="1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uk-UA" sz="1800" b="0">
                  <a:latin typeface="Arial" pitchFamily="34" charset="0"/>
                </a:rPr>
                <a:t/>
              </a:r>
              <a:br>
                <a:rPr lang="uk-UA" sz="1800" b="0">
                  <a:latin typeface="Arial" pitchFamily="34" charset="0"/>
                </a:rPr>
              </a:br>
              <a:endParaRPr lang="uk-UA" sz="1800" b="0">
                <a:latin typeface="Arial" pitchFamily="34" charset="0"/>
              </a:endParaRP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39" name="AutoShape 12"/>
            <p:cNvSpPr>
              <a:spLocks noChangeArrowheads="1"/>
            </p:cNvSpPr>
            <p:nvPr/>
          </p:nvSpPr>
          <p:spPr bwMode="auto">
            <a:xfrm rot="2052360">
              <a:off x="1515" y="1592"/>
              <a:ext cx="393" cy="1398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0" name="AutoShape 13"/>
            <p:cNvSpPr>
              <a:spLocks noChangeArrowheads="1"/>
            </p:cNvSpPr>
            <p:nvPr/>
          </p:nvSpPr>
          <p:spPr bwMode="auto">
            <a:xfrm rot="2052360">
              <a:off x="2396" y="1456"/>
              <a:ext cx="465" cy="2530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1" name="AutoShape 14"/>
            <p:cNvSpPr>
              <a:spLocks noChangeArrowheads="1"/>
            </p:cNvSpPr>
            <p:nvPr/>
          </p:nvSpPr>
          <p:spPr bwMode="auto">
            <a:xfrm>
              <a:off x="1952" y="2419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Text Box 15"/>
            <p:cNvSpPr txBox="1">
              <a:spLocks noChangeArrowheads="1"/>
            </p:cNvSpPr>
            <p:nvPr/>
          </p:nvSpPr>
          <p:spPr bwMode="auto">
            <a:xfrm>
              <a:off x="1608" y="2523"/>
              <a:ext cx="68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Пропан – 120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43" name="AutoShape 16"/>
            <p:cNvSpPr>
              <a:spLocks noChangeArrowheads="1"/>
            </p:cNvSpPr>
            <p:nvPr/>
          </p:nvSpPr>
          <p:spPr bwMode="auto">
            <a:xfrm>
              <a:off x="3283" y="1612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4" name="AutoShape 17"/>
            <p:cNvSpPr>
              <a:spLocks noChangeArrowheads="1"/>
            </p:cNvSpPr>
            <p:nvPr/>
          </p:nvSpPr>
          <p:spPr bwMode="auto">
            <a:xfrm>
              <a:off x="2959" y="2157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45" name="Text Box 18"/>
            <p:cNvSpPr txBox="1">
              <a:spLocks noChangeArrowheads="1"/>
            </p:cNvSpPr>
            <p:nvPr/>
          </p:nvSpPr>
          <p:spPr bwMode="auto">
            <a:xfrm>
              <a:off x="1619" y="161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Хлор – 50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46" name="Text Box 19"/>
            <p:cNvSpPr txBox="1">
              <a:spLocks noChangeArrowheads="1"/>
            </p:cNvSpPr>
            <p:nvPr/>
          </p:nvSpPr>
          <p:spPr bwMode="auto">
            <a:xfrm>
              <a:off x="2605" y="2064"/>
              <a:ext cx="6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Аміак – 200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47" name="Text Box 20"/>
            <p:cNvSpPr txBox="1">
              <a:spLocks noChangeArrowheads="1"/>
            </p:cNvSpPr>
            <p:nvPr/>
          </p:nvSpPr>
          <p:spPr bwMode="auto">
            <a:xfrm>
              <a:off x="3490" y="1631"/>
              <a:ext cx="56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Хлор – 40 </a:t>
              </a:r>
              <a:r>
                <a:rPr lang="uk-UA" sz="1300" b="0" u="sng">
                  <a:latin typeface="Times New Roman Cyr" charset="-52"/>
                  <a:ea typeface="Times New Roman" pitchFamily="18" charset="0"/>
                  <a:cs typeface="Arial" pitchFamily="34" charset="0"/>
                </a:rPr>
                <a:t>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48" name="Text Box 21"/>
            <p:cNvSpPr txBox="1">
              <a:spLocks noChangeArrowheads="1"/>
            </p:cNvSpPr>
            <p:nvPr/>
          </p:nvSpPr>
          <p:spPr bwMode="auto">
            <a:xfrm>
              <a:off x="2880" y="840"/>
              <a:ext cx="6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РБМК -</a:t>
              </a:r>
              <a:r>
                <a:rPr lang="uk-UA" sz="1300" b="0" u="sng">
                  <a:latin typeface="Times New Roman Cyr" charset="-52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1000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49" name="Text Box 22"/>
            <p:cNvSpPr txBox="1">
              <a:spLocks noChangeArrowheads="1"/>
            </p:cNvSpPr>
            <p:nvPr/>
          </p:nvSpPr>
          <p:spPr bwMode="auto">
            <a:xfrm>
              <a:off x="1665" y="2318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Бельци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0" name="Text Box 23"/>
            <p:cNvSpPr txBox="1">
              <a:spLocks noChangeArrowheads="1"/>
            </p:cNvSpPr>
            <p:nvPr/>
          </p:nvSpPr>
          <p:spPr bwMode="auto">
            <a:xfrm>
              <a:off x="2172" y="1525"/>
              <a:ext cx="4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Поповка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1" name="Text Box 24"/>
            <p:cNvSpPr txBox="1">
              <a:spLocks noChangeArrowheads="1"/>
            </p:cNvSpPr>
            <p:nvPr/>
          </p:nvSpPr>
          <p:spPr bwMode="auto">
            <a:xfrm>
              <a:off x="2472" y="2205"/>
              <a:ext cx="4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Хатинка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2" name="Text Box 25"/>
            <p:cNvSpPr txBox="1">
              <a:spLocks noChangeArrowheads="1"/>
            </p:cNvSpPr>
            <p:nvPr/>
          </p:nvSpPr>
          <p:spPr bwMode="auto">
            <a:xfrm>
              <a:off x="3016" y="3516"/>
              <a:ext cx="9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Масштаб: 1: 100 000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3" name="Text Box 26"/>
            <p:cNvSpPr txBox="1">
              <a:spLocks noChangeArrowheads="1"/>
            </p:cNvSpPr>
            <p:nvPr/>
          </p:nvSpPr>
          <p:spPr bwMode="auto">
            <a:xfrm>
              <a:off x="3437" y="2286"/>
              <a:ext cx="4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Рибне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4" name="Text Box 27"/>
            <p:cNvSpPr txBox="1">
              <a:spLocks noChangeArrowheads="1"/>
            </p:cNvSpPr>
            <p:nvPr/>
          </p:nvSpPr>
          <p:spPr bwMode="auto">
            <a:xfrm>
              <a:off x="2592" y="2640"/>
              <a:ext cx="29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Гусенці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5" name="Text Box 28"/>
            <p:cNvSpPr txBox="1">
              <a:spLocks noChangeArrowheads="1"/>
            </p:cNvSpPr>
            <p:nvPr/>
          </p:nvSpPr>
          <p:spPr bwMode="auto">
            <a:xfrm>
              <a:off x="2199" y="3026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Хліби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6" name="Text Box 29"/>
            <p:cNvSpPr txBox="1">
              <a:spLocks noChangeArrowheads="1"/>
            </p:cNvSpPr>
            <p:nvPr/>
          </p:nvSpPr>
          <p:spPr bwMode="auto">
            <a:xfrm>
              <a:off x="3627" y="2616"/>
              <a:ext cx="47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Яблунька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7" name="Text Box 30"/>
            <p:cNvSpPr txBox="1">
              <a:spLocks noChangeArrowheads="1"/>
            </p:cNvSpPr>
            <p:nvPr/>
          </p:nvSpPr>
          <p:spPr bwMode="auto">
            <a:xfrm>
              <a:off x="3464" y="2963"/>
              <a:ext cx="45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Хутори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58" name="AutoShape 31"/>
            <p:cNvSpPr>
              <a:spLocks noChangeArrowheads="1"/>
            </p:cNvSpPr>
            <p:nvPr/>
          </p:nvSpPr>
          <p:spPr bwMode="auto">
            <a:xfrm>
              <a:off x="2060" y="1614"/>
              <a:ext cx="79" cy="113"/>
            </a:xfrm>
            <a:prstGeom prst="can">
              <a:avLst>
                <a:gd name="adj" fmla="val 35759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9" name="Text Box 32"/>
            <p:cNvSpPr txBox="1">
              <a:spLocks noChangeArrowheads="1"/>
            </p:cNvSpPr>
            <p:nvPr/>
          </p:nvSpPr>
          <p:spPr bwMode="auto">
            <a:xfrm>
              <a:off x="3068" y="2571"/>
              <a:ext cx="36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Ольшанка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60" name="Text Box 33"/>
            <p:cNvSpPr txBox="1">
              <a:spLocks noChangeArrowheads="1"/>
            </p:cNvSpPr>
            <p:nvPr/>
          </p:nvSpPr>
          <p:spPr bwMode="auto">
            <a:xfrm>
              <a:off x="1791" y="805"/>
              <a:ext cx="32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Сади</a:t>
              </a:r>
            </a:p>
          </p:txBody>
        </p:sp>
        <p:sp>
          <p:nvSpPr>
            <p:cNvPr id="73761" name="Text Box 34"/>
            <p:cNvSpPr txBox="1">
              <a:spLocks noChangeArrowheads="1"/>
            </p:cNvSpPr>
            <p:nvPr/>
          </p:nvSpPr>
          <p:spPr bwMode="auto">
            <a:xfrm>
              <a:off x="2962" y="1157"/>
              <a:ext cx="3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Атомград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62" name="Text Box 35"/>
            <p:cNvSpPr txBox="1">
              <a:spLocks noChangeArrowheads="1"/>
            </p:cNvSpPr>
            <p:nvPr/>
          </p:nvSpPr>
          <p:spPr bwMode="auto">
            <a:xfrm>
              <a:off x="3499" y="704"/>
              <a:ext cx="3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Дачі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63" name="Text Box 36"/>
            <p:cNvSpPr txBox="1">
              <a:spLocks noChangeArrowheads="1"/>
            </p:cNvSpPr>
            <p:nvPr/>
          </p:nvSpPr>
          <p:spPr bwMode="auto">
            <a:xfrm>
              <a:off x="3340" y="1460"/>
              <a:ext cx="4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Приріччя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64" name="Text Box 37"/>
            <p:cNvSpPr txBox="1">
              <a:spLocks noChangeArrowheads="1"/>
            </p:cNvSpPr>
            <p:nvPr/>
          </p:nvSpPr>
          <p:spPr bwMode="auto">
            <a:xfrm>
              <a:off x="3288" y="1792"/>
              <a:ext cx="41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Заріччя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73765" name="Text Box 38"/>
            <p:cNvSpPr txBox="1">
              <a:spLocks noChangeArrowheads="1"/>
            </p:cNvSpPr>
            <p:nvPr/>
          </p:nvSpPr>
          <p:spPr bwMode="auto">
            <a:xfrm>
              <a:off x="1701" y="3230"/>
              <a:ext cx="635" cy="5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13.00          12.08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66" name="Oval 39"/>
            <p:cNvSpPr>
              <a:spLocks noChangeArrowheads="1"/>
            </p:cNvSpPr>
            <p:nvPr/>
          </p:nvSpPr>
          <p:spPr bwMode="auto">
            <a:xfrm>
              <a:off x="1955" y="3373"/>
              <a:ext cx="12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67" name="Text Box 40"/>
            <p:cNvSpPr txBox="1">
              <a:spLocks noChangeArrowheads="1"/>
            </p:cNvSpPr>
            <p:nvPr/>
          </p:nvSpPr>
          <p:spPr bwMode="auto">
            <a:xfrm>
              <a:off x="1927" y="3380"/>
              <a:ext cx="17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5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68" name="Line 41"/>
            <p:cNvSpPr>
              <a:spLocks noChangeShapeType="1"/>
            </p:cNvSpPr>
            <p:nvPr/>
          </p:nvSpPr>
          <p:spPr bwMode="auto">
            <a:xfrm flipH="1">
              <a:off x="1920" y="3500"/>
              <a:ext cx="6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69" name="Line 42"/>
            <p:cNvSpPr>
              <a:spLocks noChangeShapeType="1"/>
            </p:cNvSpPr>
            <p:nvPr/>
          </p:nvSpPr>
          <p:spPr bwMode="auto">
            <a:xfrm flipV="1">
              <a:off x="2055" y="3337"/>
              <a:ext cx="31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70" name="Text Box 43"/>
            <p:cNvSpPr txBox="1">
              <a:spLocks noChangeArrowheads="1"/>
            </p:cNvSpPr>
            <p:nvPr/>
          </p:nvSpPr>
          <p:spPr bwMode="auto">
            <a:xfrm>
              <a:off x="1832" y="3421"/>
              <a:ext cx="9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2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71" name="Text Box 44"/>
            <p:cNvSpPr txBox="1">
              <a:spLocks noChangeArrowheads="1"/>
            </p:cNvSpPr>
            <p:nvPr/>
          </p:nvSpPr>
          <p:spPr bwMode="auto">
            <a:xfrm>
              <a:off x="2078" y="3421"/>
              <a:ext cx="34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Т</a:t>
              </a:r>
              <a:r>
                <a:rPr lang="uk-UA" sz="800" b="0" baseline="-30000">
                  <a:latin typeface="Times New Roman Cyr" charset="-52"/>
                  <a:cs typeface="Times New Roman" pitchFamily="18" charset="0"/>
                </a:rPr>
                <a:t>г</a:t>
              </a:r>
              <a:r>
                <a:rPr lang="uk-UA" sz="800" b="0">
                  <a:latin typeface="Times New Roman Cyr" charset="-52"/>
                  <a:cs typeface="Times New Roman" pitchFamily="18" charset="0"/>
                </a:rPr>
                <a:t>=15</a:t>
              </a:r>
              <a:r>
                <a:rPr lang="uk-UA" sz="800" b="0" baseline="30000">
                  <a:latin typeface="Times New Roman Cyr" charset="-52"/>
                  <a:cs typeface="Times New Roman" pitchFamily="18" charset="0"/>
                </a:rPr>
                <a:t>0С</a:t>
              </a:r>
              <a:endParaRPr lang="uk-UA" sz="9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Т</a:t>
              </a:r>
              <a:r>
                <a:rPr lang="uk-UA" sz="800" b="0" baseline="-30000">
                  <a:latin typeface="Times New Roman Cyr" charset="-52"/>
                  <a:cs typeface="Times New Roman" pitchFamily="18" charset="0"/>
                </a:rPr>
                <a:t>п</a:t>
              </a:r>
              <a:r>
                <a:rPr lang="uk-UA" sz="800" b="0">
                  <a:latin typeface="Times New Roman Cyr" charset="-52"/>
                  <a:cs typeface="Times New Roman" pitchFamily="18" charset="0"/>
                </a:rPr>
                <a:t>=13</a:t>
              </a:r>
              <a:r>
                <a:rPr lang="uk-UA" sz="800" b="0" baseline="30000">
                  <a:latin typeface="Times New Roman Cyr" charset="-52"/>
                  <a:cs typeface="Times New Roman" pitchFamily="18" charset="0"/>
                </a:rPr>
                <a:t>0С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72" name="Text Box 45"/>
            <p:cNvSpPr txBox="1">
              <a:spLocks noChangeArrowheads="1"/>
            </p:cNvSpPr>
            <p:nvPr/>
          </p:nvSpPr>
          <p:spPr bwMode="auto">
            <a:xfrm>
              <a:off x="1791" y="356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900" b="0">
                  <a:latin typeface="Times New Roman Cyr" charset="-52"/>
                  <a:cs typeface="Times New Roman" pitchFamily="18" charset="0"/>
                </a:rPr>
                <a:t>інверсія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73" name="AutoShape 46"/>
            <p:cNvSpPr>
              <a:spLocks noChangeArrowheads="1"/>
            </p:cNvSpPr>
            <p:nvPr/>
          </p:nvSpPr>
          <p:spPr bwMode="auto">
            <a:xfrm rot="1980745">
              <a:off x="1824" y="1672"/>
              <a:ext cx="265" cy="501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74" name="AutoShape 47"/>
            <p:cNvSpPr>
              <a:spLocks noChangeArrowheads="1"/>
            </p:cNvSpPr>
            <p:nvPr/>
          </p:nvSpPr>
          <p:spPr bwMode="auto">
            <a:xfrm rot="1980745">
              <a:off x="2788" y="2218"/>
              <a:ext cx="234" cy="28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75" name="AutoShape 48"/>
            <p:cNvSpPr>
              <a:spLocks noChangeArrowheads="1"/>
            </p:cNvSpPr>
            <p:nvPr/>
          </p:nvSpPr>
          <p:spPr bwMode="auto">
            <a:xfrm rot="1980745">
              <a:off x="3046" y="1664"/>
              <a:ext cx="251" cy="50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76" name="Oval 50"/>
            <p:cNvSpPr>
              <a:spLocks noChangeArrowheads="1"/>
            </p:cNvSpPr>
            <p:nvPr/>
          </p:nvSpPr>
          <p:spPr bwMode="auto">
            <a:xfrm rot="1736846">
              <a:off x="1400" y="844"/>
              <a:ext cx="1398" cy="3221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77" name="Oval 51"/>
            <p:cNvSpPr>
              <a:spLocks noChangeArrowheads="1"/>
            </p:cNvSpPr>
            <p:nvPr/>
          </p:nvSpPr>
          <p:spPr bwMode="auto">
            <a:xfrm rot="1736846">
              <a:off x="1944" y="871"/>
              <a:ext cx="671" cy="2478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78" name="Oval 52"/>
            <p:cNvSpPr>
              <a:spLocks noChangeArrowheads="1"/>
            </p:cNvSpPr>
            <p:nvPr/>
          </p:nvSpPr>
          <p:spPr bwMode="auto">
            <a:xfrm rot="1736846">
              <a:off x="2193" y="931"/>
              <a:ext cx="471" cy="1847"/>
            </a:xfrm>
            <a:prstGeom prst="ellips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79" name="Oval 53"/>
            <p:cNvSpPr>
              <a:spLocks noChangeArrowheads="1"/>
            </p:cNvSpPr>
            <p:nvPr/>
          </p:nvSpPr>
          <p:spPr bwMode="auto">
            <a:xfrm rot="1736846">
              <a:off x="2475" y="983"/>
              <a:ext cx="293" cy="100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0" name="Freeform 54"/>
            <p:cNvSpPr>
              <a:spLocks/>
            </p:cNvSpPr>
            <p:nvPr/>
          </p:nvSpPr>
          <p:spPr bwMode="auto">
            <a:xfrm>
              <a:off x="1599" y="2095"/>
              <a:ext cx="2497" cy="326"/>
            </a:xfrm>
            <a:custGeom>
              <a:avLst/>
              <a:gdLst>
                <a:gd name="T0" fmla="*/ 0 w 9720"/>
                <a:gd name="T1" fmla="*/ 107 h 1230"/>
                <a:gd name="T2" fmla="*/ 46 w 9720"/>
                <a:gd name="T3" fmla="*/ 119 h 1230"/>
                <a:gd name="T4" fmla="*/ 62 w 9720"/>
                <a:gd name="T5" fmla="*/ 127 h 1230"/>
                <a:gd name="T6" fmla="*/ 92 w 9720"/>
                <a:gd name="T7" fmla="*/ 135 h 1230"/>
                <a:gd name="T8" fmla="*/ 108 w 9720"/>
                <a:gd name="T9" fmla="*/ 143 h 1230"/>
                <a:gd name="T10" fmla="*/ 139 w 9720"/>
                <a:gd name="T11" fmla="*/ 151 h 1230"/>
                <a:gd name="T12" fmla="*/ 154 w 9720"/>
                <a:gd name="T13" fmla="*/ 159 h 1230"/>
                <a:gd name="T14" fmla="*/ 274 w 9720"/>
                <a:gd name="T15" fmla="*/ 199 h 1230"/>
                <a:gd name="T16" fmla="*/ 304 w 9720"/>
                <a:gd name="T17" fmla="*/ 211 h 1230"/>
                <a:gd name="T18" fmla="*/ 428 w 9720"/>
                <a:gd name="T19" fmla="*/ 183 h 1230"/>
                <a:gd name="T20" fmla="*/ 462 w 9720"/>
                <a:gd name="T21" fmla="*/ 159 h 1230"/>
                <a:gd name="T22" fmla="*/ 486 w 9720"/>
                <a:gd name="T23" fmla="*/ 151 h 1230"/>
                <a:gd name="T24" fmla="*/ 497 w 9720"/>
                <a:gd name="T25" fmla="*/ 147 h 1230"/>
                <a:gd name="T26" fmla="*/ 578 w 9720"/>
                <a:gd name="T27" fmla="*/ 159 h 1230"/>
                <a:gd name="T28" fmla="*/ 640 w 9720"/>
                <a:gd name="T29" fmla="*/ 139 h 1230"/>
                <a:gd name="T30" fmla="*/ 655 w 9720"/>
                <a:gd name="T31" fmla="*/ 131 h 1230"/>
                <a:gd name="T32" fmla="*/ 670 w 9720"/>
                <a:gd name="T33" fmla="*/ 127 h 1230"/>
                <a:gd name="T34" fmla="*/ 705 w 9720"/>
                <a:gd name="T35" fmla="*/ 107 h 1230"/>
                <a:gd name="T36" fmla="*/ 717 w 9720"/>
                <a:gd name="T37" fmla="*/ 99 h 1230"/>
                <a:gd name="T38" fmla="*/ 740 w 9720"/>
                <a:gd name="T39" fmla="*/ 91 h 1230"/>
                <a:gd name="T40" fmla="*/ 751 w 9720"/>
                <a:gd name="T41" fmla="*/ 87 h 1230"/>
                <a:gd name="T42" fmla="*/ 798 w 9720"/>
                <a:gd name="T43" fmla="*/ 103 h 1230"/>
                <a:gd name="T44" fmla="*/ 821 w 9720"/>
                <a:gd name="T45" fmla="*/ 111 h 1230"/>
                <a:gd name="T46" fmla="*/ 890 w 9720"/>
                <a:gd name="T47" fmla="*/ 99 h 1230"/>
                <a:gd name="T48" fmla="*/ 1033 w 9720"/>
                <a:gd name="T49" fmla="*/ 56 h 1230"/>
                <a:gd name="T50" fmla="*/ 1137 w 9720"/>
                <a:gd name="T51" fmla="*/ 56 h 1230"/>
                <a:gd name="T52" fmla="*/ 1175 w 9720"/>
                <a:gd name="T53" fmla="*/ 40 h 1230"/>
                <a:gd name="T54" fmla="*/ 1233 w 9720"/>
                <a:gd name="T55" fmla="*/ 28 h 1230"/>
                <a:gd name="T56" fmla="*/ 1287 w 9720"/>
                <a:gd name="T57" fmla="*/ 12 h 1230"/>
                <a:gd name="T58" fmla="*/ 1302 w 9720"/>
                <a:gd name="T59" fmla="*/ 8 h 1230"/>
                <a:gd name="T60" fmla="*/ 1326 w 9720"/>
                <a:gd name="T61" fmla="*/ 0 h 1230"/>
                <a:gd name="T62" fmla="*/ 1360 w 9720"/>
                <a:gd name="T63" fmla="*/ 4 h 1230"/>
                <a:gd name="T64" fmla="*/ 1383 w 9720"/>
                <a:gd name="T65" fmla="*/ 20 h 1230"/>
                <a:gd name="T66" fmla="*/ 1522 w 9720"/>
                <a:gd name="T67" fmla="*/ 48 h 1230"/>
                <a:gd name="T68" fmla="*/ 1657 w 9720"/>
                <a:gd name="T69" fmla="*/ 44 h 1230"/>
                <a:gd name="T70" fmla="*/ 1827 w 9720"/>
                <a:gd name="T71" fmla="*/ 56 h 1230"/>
                <a:gd name="T72" fmla="*/ 1842 w 9720"/>
                <a:gd name="T73" fmla="*/ 68 h 1230"/>
                <a:gd name="T74" fmla="*/ 1865 w 9720"/>
                <a:gd name="T75" fmla="*/ 76 h 1230"/>
                <a:gd name="T76" fmla="*/ 1892 w 9720"/>
                <a:gd name="T77" fmla="*/ 99 h 1230"/>
                <a:gd name="T78" fmla="*/ 1923 w 9720"/>
                <a:gd name="T79" fmla="*/ 135 h 1230"/>
                <a:gd name="T80" fmla="*/ 1946 w 9720"/>
                <a:gd name="T81" fmla="*/ 151 h 1230"/>
                <a:gd name="T82" fmla="*/ 2158 w 9720"/>
                <a:gd name="T83" fmla="*/ 175 h 1230"/>
                <a:gd name="T84" fmla="*/ 2169 w 9720"/>
                <a:gd name="T85" fmla="*/ 183 h 1230"/>
                <a:gd name="T86" fmla="*/ 2227 w 9720"/>
                <a:gd name="T87" fmla="*/ 219 h 1230"/>
                <a:gd name="T88" fmla="*/ 2258 w 9720"/>
                <a:gd name="T89" fmla="*/ 227 h 1230"/>
                <a:gd name="T90" fmla="*/ 2285 w 9720"/>
                <a:gd name="T91" fmla="*/ 243 h 1230"/>
                <a:gd name="T92" fmla="*/ 2316 w 9720"/>
                <a:gd name="T93" fmla="*/ 266 h 1230"/>
                <a:gd name="T94" fmla="*/ 2370 w 9720"/>
                <a:gd name="T95" fmla="*/ 274 h 1230"/>
                <a:gd name="T96" fmla="*/ 2431 w 9720"/>
                <a:gd name="T97" fmla="*/ 286 h 1230"/>
                <a:gd name="T98" fmla="*/ 2478 w 9720"/>
                <a:gd name="T99" fmla="*/ 318 h 1230"/>
                <a:gd name="T100" fmla="*/ 2497 w 9720"/>
                <a:gd name="T101" fmla="*/ 326 h 1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720" h="1230">
                  <a:moveTo>
                    <a:pt x="0" y="405"/>
                  </a:moveTo>
                  <a:cubicBezTo>
                    <a:pt x="59" y="420"/>
                    <a:pt x="124" y="426"/>
                    <a:pt x="180" y="450"/>
                  </a:cubicBezTo>
                  <a:cubicBezTo>
                    <a:pt x="201" y="459"/>
                    <a:pt x="219" y="473"/>
                    <a:pt x="240" y="480"/>
                  </a:cubicBezTo>
                  <a:cubicBezTo>
                    <a:pt x="279" y="493"/>
                    <a:pt x="323" y="492"/>
                    <a:pt x="360" y="510"/>
                  </a:cubicBezTo>
                  <a:cubicBezTo>
                    <a:pt x="380" y="520"/>
                    <a:pt x="399" y="533"/>
                    <a:pt x="420" y="540"/>
                  </a:cubicBezTo>
                  <a:cubicBezTo>
                    <a:pt x="459" y="553"/>
                    <a:pt x="503" y="552"/>
                    <a:pt x="540" y="570"/>
                  </a:cubicBezTo>
                  <a:cubicBezTo>
                    <a:pt x="560" y="580"/>
                    <a:pt x="579" y="592"/>
                    <a:pt x="600" y="600"/>
                  </a:cubicBezTo>
                  <a:cubicBezTo>
                    <a:pt x="751" y="660"/>
                    <a:pt x="913" y="693"/>
                    <a:pt x="1065" y="750"/>
                  </a:cubicBezTo>
                  <a:cubicBezTo>
                    <a:pt x="1222" y="809"/>
                    <a:pt x="1031" y="756"/>
                    <a:pt x="1185" y="795"/>
                  </a:cubicBezTo>
                  <a:cubicBezTo>
                    <a:pt x="1396" y="784"/>
                    <a:pt x="1500" y="800"/>
                    <a:pt x="1665" y="690"/>
                  </a:cubicBezTo>
                  <a:cubicBezTo>
                    <a:pt x="1673" y="685"/>
                    <a:pt x="1798" y="601"/>
                    <a:pt x="1800" y="600"/>
                  </a:cubicBezTo>
                  <a:cubicBezTo>
                    <a:pt x="1826" y="582"/>
                    <a:pt x="1860" y="580"/>
                    <a:pt x="1890" y="570"/>
                  </a:cubicBezTo>
                  <a:cubicBezTo>
                    <a:pt x="1905" y="565"/>
                    <a:pt x="1935" y="555"/>
                    <a:pt x="1935" y="555"/>
                  </a:cubicBezTo>
                  <a:cubicBezTo>
                    <a:pt x="2058" y="637"/>
                    <a:pt x="2064" y="613"/>
                    <a:pt x="2250" y="600"/>
                  </a:cubicBezTo>
                  <a:cubicBezTo>
                    <a:pt x="2330" y="573"/>
                    <a:pt x="2410" y="552"/>
                    <a:pt x="2490" y="525"/>
                  </a:cubicBezTo>
                  <a:cubicBezTo>
                    <a:pt x="2511" y="518"/>
                    <a:pt x="2529" y="503"/>
                    <a:pt x="2550" y="495"/>
                  </a:cubicBezTo>
                  <a:cubicBezTo>
                    <a:pt x="2569" y="488"/>
                    <a:pt x="2590" y="485"/>
                    <a:pt x="2610" y="480"/>
                  </a:cubicBezTo>
                  <a:cubicBezTo>
                    <a:pt x="2751" y="339"/>
                    <a:pt x="2525" y="552"/>
                    <a:pt x="2745" y="405"/>
                  </a:cubicBezTo>
                  <a:cubicBezTo>
                    <a:pt x="2760" y="395"/>
                    <a:pt x="2774" y="382"/>
                    <a:pt x="2790" y="375"/>
                  </a:cubicBezTo>
                  <a:cubicBezTo>
                    <a:pt x="2819" y="362"/>
                    <a:pt x="2850" y="355"/>
                    <a:pt x="2880" y="345"/>
                  </a:cubicBezTo>
                  <a:cubicBezTo>
                    <a:pt x="2895" y="340"/>
                    <a:pt x="2925" y="330"/>
                    <a:pt x="2925" y="330"/>
                  </a:cubicBezTo>
                  <a:cubicBezTo>
                    <a:pt x="2988" y="346"/>
                    <a:pt x="3043" y="371"/>
                    <a:pt x="3105" y="390"/>
                  </a:cubicBezTo>
                  <a:cubicBezTo>
                    <a:pt x="3135" y="399"/>
                    <a:pt x="3195" y="420"/>
                    <a:pt x="3195" y="420"/>
                  </a:cubicBezTo>
                  <a:cubicBezTo>
                    <a:pt x="3299" y="410"/>
                    <a:pt x="3368" y="394"/>
                    <a:pt x="3465" y="375"/>
                  </a:cubicBezTo>
                  <a:cubicBezTo>
                    <a:pt x="3631" y="292"/>
                    <a:pt x="3838" y="246"/>
                    <a:pt x="4020" y="210"/>
                  </a:cubicBezTo>
                  <a:cubicBezTo>
                    <a:pt x="4191" y="238"/>
                    <a:pt x="4159" y="240"/>
                    <a:pt x="4425" y="210"/>
                  </a:cubicBezTo>
                  <a:cubicBezTo>
                    <a:pt x="4502" y="201"/>
                    <a:pt x="4511" y="174"/>
                    <a:pt x="4575" y="150"/>
                  </a:cubicBezTo>
                  <a:cubicBezTo>
                    <a:pt x="4647" y="123"/>
                    <a:pt x="4725" y="114"/>
                    <a:pt x="4800" y="105"/>
                  </a:cubicBezTo>
                  <a:cubicBezTo>
                    <a:pt x="4870" y="82"/>
                    <a:pt x="4939" y="65"/>
                    <a:pt x="5010" y="45"/>
                  </a:cubicBezTo>
                  <a:cubicBezTo>
                    <a:pt x="5030" y="39"/>
                    <a:pt x="5050" y="36"/>
                    <a:pt x="5070" y="30"/>
                  </a:cubicBezTo>
                  <a:cubicBezTo>
                    <a:pt x="5100" y="21"/>
                    <a:pt x="5160" y="0"/>
                    <a:pt x="5160" y="0"/>
                  </a:cubicBezTo>
                  <a:cubicBezTo>
                    <a:pt x="5205" y="5"/>
                    <a:pt x="5252" y="1"/>
                    <a:pt x="5295" y="15"/>
                  </a:cubicBezTo>
                  <a:cubicBezTo>
                    <a:pt x="5329" y="26"/>
                    <a:pt x="5349" y="70"/>
                    <a:pt x="5385" y="75"/>
                  </a:cubicBezTo>
                  <a:cubicBezTo>
                    <a:pt x="5569" y="101"/>
                    <a:pt x="5743" y="150"/>
                    <a:pt x="5925" y="180"/>
                  </a:cubicBezTo>
                  <a:cubicBezTo>
                    <a:pt x="6100" y="175"/>
                    <a:pt x="6275" y="165"/>
                    <a:pt x="6450" y="165"/>
                  </a:cubicBezTo>
                  <a:cubicBezTo>
                    <a:pt x="6656" y="165"/>
                    <a:pt x="6906" y="201"/>
                    <a:pt x="7110" y="210"/>
                  </a:cubicBezTo>
                  <a:cubicBezTo>
                    <a:pt x="7130" y="225"/>
                    <a:pt x="7148" y="244"/>
                    <a:pt x="7170" y="255"/>
                  </a:cubicBezTo>
                  <a:cubicBezTo>
                    <a:pt x="7198" y="269"/>
                    <a:pt x="7260" y="285"/>
                    <a:pt x="7260" y="285"/>
                  </a:cubicBezTo>
                  <a:cubicBezTo>
                    <a:pt x="7304" y="318"/>
                    <a:pt x="7330" y="333"/>
                    <a:pt x="7365" y="375"/>
                  </a:cubicBezTo>
                  <a:cubicBezTo>
                    <a:pt x="7421" y="443"/>
                    <a:pt x="7376" y="437"/>
                    <a:pt x="7485" y="510"/>
                  </a:cubicBezTo>
                  <a:cubicBezTo>
                    <a:pt x="7515" y="530"/>
                    <a:pt x="7575" y="570"/>
                    <a:pt x="7575" y="570"/>
                  </a:cubicBezTo>
                  <a:cubicBezTo>
                    <a:pt x="7885" y="531"/>
                    <a:pt x="8121" y="567"/>
                    <a:pt x="8400" y="660"/>
                  </a:cubicBezTo>
                  <a:cubicBezTo>
                    <a:pt x="8417" y="666"/>
                    <a:pt x="8429" y="681"/>
                    <a:pt x="8445" y="690"/>
                  </a:cubicBezTo>
                  <a:cubicBezTo>
                    <a:pt x="8522" y="734"/>
                    <a:pt x="8596" y="776"/>
                    <a:pt x="8670" y="825"/>
                  </a:cubicBezTo>
                  <a:cubicBezTo>
                    <a:pt x="8690" y="838"/>
                    <a:pt x="8779" y="853"/>
                    <a:pt x="8790" y="855"/>
                  </a:cubicBezTo>
                  <a:cubicBezTo>
                    <a:pt x="8840" y="880"/>
                    <a:pt x="8853" y="883"/>
                    <a:pt x="8895" y="915"/>
                  </a:cubicBezTo>
                  <a:cubicBezTo>
                    <a:pt x="8897" y="917"/>
                    <a:pt x="8992" y="997"/>
                    <a:pt x="9015" y="1005"/>
                  </a:cubicBezTo>
                  <a:cubicBezTo>
                    <a:pt x="9055" y="1020"/>
                    <a:pt x="9205" y="1033"/>
                    <a:pt x="9225" y="1035"/>
                  </a:cubicBezTo>
                  <a:cubicBezTo>
                    <a:pt x="9308" y="1063"/>
                    <a:pt x="9376" y="1070"/>
                    <a:pt x="9465" y="1080"/>
                  </a:cubicBezTo>
                  <a:cubicBezTo>
                    <a:pt x="9490" y="1097"/>
                    <a:pt x="9607" y="1187"/>
                    <a:pt x="9645" y="1200"/>
                  </a:cubicBezTo>
                  <a:cubicBezTo>
                    <a:pt x="9701" y="1219"/>
                    <a:pt x="9676" y="1208"/>
                    <a:pt x="9720" y="123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1" name="Line 55"/>
            <p:cNvSpPr>
              <a:spLocks noChangeShapeType="1"/>
            </p:cNvSpPr>
            <p:nvPr/>
          </p:nvSpPr>
          <p:spPr bwMode="auto">
            <a:xfrm>
              <a:off x="4013" y="251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2" name="Line 56"/>
            <p:cNvSpPr>
              <a:spLocks noChangeShapeType="1"/>
            </p:cNvSpPr>
            <p:nvPr/>
          </p:nvSpPr>
          <p:spPr bwMode="auto">
            <a:xfrm flipH="1">
              <a:off x="1978" y="2134"/>
              <a:ext cx="1110" cy="16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3" name="Line 57"/>
            <p:cNvSpPr>
              <a:spLocks noChangeShapeType="1"/>
            </p:cNvSpPr>
            <p:nvPr/>
          </p:nvSpPr>
          <p:spPr bwMode="auto">
            <a:xfrm flipH="1">
              <a:off x="1608" y="2182"/>
              <a:ext cx="987" cy="14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4" name="Line 58"/>
            <p:cNvSpPr>
              <a:spLocks noChangeShapeType="1"/>
            </p:cNvSpPr>
            <p:nvPr/>
          </p:nvSpPr>
          <p:spPr bwMode="auto">
            <a:xfrm flipH="1">
              <a:off x="2440" y="2229"/>
              <a:ext cx="1079" cy="15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5" name="Line 59"/>
            <p:cNvSpPr>
              <a:spLocks noChangeShapeType="1"/>
            </p:cNvSpPr>
            <p:nvPr/>
          </p:nvSpPr>
          <p:spPr bwMode="auto">
            <a:xfrm flipH="1">
              <a:off x="3304" y="2658"/>
              <a:ext cx="801" cy="11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6" name="Line 60"/>
            <p:cNvSpPr>
              <a:spLocks noChangeShapeType="1"/>
            </p:cNvSpPr>
            <p:nvPr/>
          </p:nvSpPr>
          <p:spPr bwMode="auto">
            <a:xfrm flipH="1">
              <a:off x="3673" y="3278"/>
              <a:ext cx="401" cy="5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7" name="Line 61"/>
            <p:cNvSpPr>
              <a:spLocks noChangeShapeType="1"/>
            </p:cNvSpPr>
            <p:nvPr/>
          </p:nvSpPr>
          <p:spPr bwMode="auto">
            <a:xfrm flipH="1">
              <a:off x="1577" y="2229"/>
              <a:ext cx="555" cy="85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8" name="Line 62"/>
            <p:cNvSpPr>
              <a:spLocks noChangeShapeType="1"/>
            </p:cNvSpPr>
            <p:nvPr/>
          </p:nvSpPr>
          <p:spPr bwMode="auto">
            <a:xfrm flipH="1">
              <a:off x="2903" y="2372"/>
              <a:ext cx="986" cy="143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89" name="Line 63"/>
            <p:cNvSpPr>
              <a:spLocks noChangeShapeType="1"/>
            </p:cNvSpPr>
            <p:nvPr/>
          </p:nvSpPr>
          <p:spPr bwMode="auto">
            <a:xfrm>
              <a:off x="1608" y="3039"/>
              <a:ext cx="24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90" name="Text Box 64"/>
            <p:cNvSpPr txBox="1">
              <a:spLocks noChangeArrowheads="1"/>
            </p:cNvSpPr>
            <p:nvPr/>
          </p:nvSpPr>
          <p:spPr bwMode="auto">
            <a:xfrm>
              <a:off x="1639" y="2896"/>
              <a:ext cx="65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>
                  <a:latin typeface="Times New Roman Cyr" charset="-52"/>
                  <a:cs typeface="Times New Roman" pitchFamily="18" charset="0"/>
                </a:rPr>
                <a:t>Зона ІІ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91" name="Text Box 65"/>
            <p:cNvSpPr txBox="1">
              <a:spLocks noChangeArrowheads="1"/>
            </p:cNvSpPr>
            <p:nvPr/>
          </p:nvSpPr>
          <p:spPr bwMode="auto">
            <a:xfrm>
              <a:off x="1655" y="3062"/>
              <a:ext cx="69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>
                  <a:latin typeface="Times New Roman Cyr" charset="-52"/>
                  <a:cs typeface="Times New Roman" pitchFamily="18" charset="0"/>
                </a:rPr>
                <a:t>Зона ІІІ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73792" name="AutoShape 66"/>
            <p:cNvSpPr>
              <a:spLocks noChangeArrowheads="1"/>
            </p:cNvSpPr>
            <p:nvPr/>
          </p:nvSpPr>
          <p:spPr bwMode="auto">
            <a:xfrm rot="2052360">
              <a:off x="2716" y="2200"/>
              <a:ext cx="219" cy="577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36" name="Text Box 67"/>
          <p:cNvSpPr txBox="1">
            <a:spLocks noChangeArrowheads="1"/>
          </p:cNvSpPr>
          <p:nvPr/>
        </p:nvSpPr>
        <p:spPr bwMode="auto">
          <a:xfrm>
            <a:off x="468313" y="333375"/>
            <a:ext cx="8064500" cy="406400"/>
          </a:xfrm>
          <a:prstGeom prst="rect">
            <a:avLst/>
          </a:prstGeom>
          <a:solidFill>
            <a:srgbClr val="E7B6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1. Збір даних про небезпеки</a:t>
            </a:r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757363"/>
            <a:ext cx="7916862" cy="1223962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800" smtClean="0"/>
              <a:t>Моделі та методи аналізу ризиків аварій на об’єктах підвищеної небезпеки.</a:t>
            </a:r>
            <a:endParaRPr lang="ru-RU" sz="2800" smtClean="0"/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1619250" y="3341688"/>
            <a:ext cx="58324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i="1"/>
              <a:t>W</a:t>
            </a:r>
            <a:r>
              <a:rPr lang="uk-UA" i="1"/>
              <a:t>(А) = Р(А)· </a:t>
            </a:r>
            <a:r>
              <a:rPr lang="en-US" i="1"/>
              <a:t>V</a:t>
            </a:r>
            <a:r>
              <a:rPr lang="uk-UA" i="1"/>
              <a:t>(</a:t>
            </a:r>
            <a:r>
              <a:rPr lang="en-US" i="1"/>
              <a:t>A</a:t>
            </a:r>
            <a:r>
              <a:rPr lang="uk-UA" i="1"/>
              <a:t>)·</a:t>
            </a:r>
            <a:r>
              <a:rPr lang="en-US" i="1"/>
              <a:t>U</a:t>
            </a:r>
            <a:r>
              <a:rPr lang="uk-UA" i="1"/>
              <a:t>(</a:t>
            </a:r>
            <a:r>
              <a:rPr lang="en-US" i="1"/>
              <a:t>A</a:t>
            </a:r>
            <a:r>
              <a:rPr lang="uk-UA" i="1"/>
              <a:t>),</a:t>
            </a:r>
            <a:r>
              <a:rPr lang="uk-UA"/>
              <a:t> </a:t>
            </a:r>
          </a:p>
        </p:txBody>
      </p:sp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827088" y="4133850"/>
            <a:ext cx="763270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uk-UA"/>
              <a:t>де </a:t>
            </a:r>
            <a:r>
              <a:rPr lang="uk-UA" i="1"/>
              <a:t>Р(А)· </a:t>
            </a:r>
            <a:r>
              <a:rPr lang="uk-UA"/>
              <a:t>– імовірність виникнення негативної події А ;</a:t>
            </a:r>
            <a:endParaRPr lang="en-US"/>
          </a:p>
          <a:p>
            <a:pPr algn="just" eaLnBrk="1" hangingPunct="1">
              <a:lnSpc>
                <a:spcPct val="100000"/>
              </a:lnSpc>
            </a:pPr>
            <a:r>
              <a:rPr lang="uk-UA" i="1"/>
              <a:t>     </a:t>
            </a:r>
            <a:r>
              <a:rPr lang="en-US" i="1"/>
              <a:t>V</a:t>
            </a:r>
            <a:r>
              <a:rPr lang="uk-UA" i="1"/>
              <a:t>(</a:t>
            </a:r>
            <a:r>
              <a:rPr lang="en-US" i="1"/>
              <a:t>A</a:t>
            </a:r>
            <a:r>
              <a:rPr lang="uk-UA" i="1"/>
              <a:t>) </a:t>
            </a:r>
            <a:r>
              <a:rPr lang="uk-UA"/>
              <a:t>– ступінь уразливості об'єкта щодо події </a:t>
            </a:r>
            <a:r>
              <a:rPr lang="uk-UA" i="1"/>
              <a:t>А;</a:t>
            </a:r>
            <a:endParaRPr lang="en-US" i="1"/>
          </a:p>
          <a:p>
            <a:pPr algn="just" eaLnBrk="1" hangingPunct="1">
              <a:lnSpc>
                <a:spcPct val="100000"/>
              </a:lnSpc>
            </a:pPr>
            <a:r>
              <a:rPr lang="uk-UA" i="1"/>
              <a:t>     </a:t>
            </a:r>
            <a:r>
              <a:rPr lang="en-US" i="1"/>
              <a:t>U</a:t>
            </a:r>
            <a:r>
              <a:rPr lang="uk-UA" i="1"/>
              <a:t>(</a:t>
            </a:r>
            <a:r>
              <a:rPr lang="en-US" i="1"/>
              <a:t>A</a:t>
            </a:r>
            <a:r>
              <a:rPr lang="uk-UA" i="1"/>
              <a:t>) – </a:t>
            </a:r>
            <a:r>
              <a:rPr lang="uk-UA"/>
              <a:t>умовний повний збиток внаслідок реалізації події А.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42950"/>
            <a:ext cx="7916862" cy="936625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Аналіз ризику аварій, негативних явищ та подій включає такі основні дії:</a:t>
            </a:r>
            <a:endParaRPr lang="ru-RU" sz="2000" b="1" smtClean="0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827088" y="1895475"/>
            <a:ext cx="7632700" cy="405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uk-UA"/>
              <a:t>	1) постановка завдання аналізу;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2) аналіз небезпеки та умов її реалізації;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3) оцінка ризику (імовірності) реалізації небезпеки;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4) аналіз умов і оцінка імовірності розвитку наслідків реалізації небезпеки;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5) визначення масштабів наслідків реалізації небезпеки;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6) оцінка імовірних наслідків реалізації небезпеки - аварій, негативних явищ та подій;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	7) оцінка прийнятності ризику та прийняття рішень щодо його зменшення.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916862" cy="936625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uk-UA" sz="2000" b="1" smtClean="0"/>
              <a:t>Найважливішим етапом аналізу ризику є </a:t>
            </a:r>
            <a:br>
              <a:rPr lang="uk-UA" sz="2000" b="1" smtClean="0"/>
            </a:br>
            <a:r>
              <a:rPr lang="uk-UA" sz="2000" b="1" u="sng" smtClean="0"/>
              <a:t>ідентифікація </a:t>
            </a:r>
            <a:r>
              <a:rPr lang="uk-UA" sz="2000" b="1" smtClean="0"/>
              <a:t>небезпек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27088" y="3270250"/>
            <a:ext cx="763270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68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uk-UA"/>
              <a:t> - виявлення небезпек;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 - опис небезпек; </a:t>
            </a:r>
          </a:p>
          <a:p>
            <a:pPr algn="just" eaLnBrk="1" hangingPunct="1">
              <a:lnSpc>
                <a:spcPct val="100000"/>
              </a:lnSpc>
            </a:pPr>
            <a:r>
              <a:rPr lang="uk-UA"/>
              <a:t> - попередня оцінка небезпек.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7916862" cy="647700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uk-UA" sz="2000" b="1" smtClean="0"/>
              <a:t>Управління природними ризиками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763270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uk-UA" sz="1800"/>
              <a:t>1. Ідентифікація небезпек -  виявлення джерел природних небезпек у вигляді  природних явищ і процесів;  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979613" y="981075"/>
            <a:ext cx="4752975" cy="3968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>
                <a:solidFill>
                  <a:schemeClr val="bg1"/>
                </a:solidFill>
              </a:rPr>
              <a:t>Заходи: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827088" y="2419350"/>
            <a:ext cx="6481762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2. Прогнозування просторового розподілу негативно діючих факторів по відношенню до об'єктів дії 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1258888" y="3284538"/>
            <a:ext cx="6769100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3. Довгостроковий (на 50−100 років) прогноз загроз на заданий момент часу у майбутньому 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1619250" y="4148138"/>
            <a:ext cx="6337300" cy="6715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4. Оцінка ризику надзвичайних ситуацій на даній території</a:t>
            </a:r>
            <a:r>
              <a:rPr lang="uk-UA"/>
              <a:t> </a:t>
            </a:r>
          </a:p>
        </p:txBody>
      </p:sp>
      <p:sp>
        <p:nvSpPr>
          <p:cNvPr id="77832" name="Text Box 9"/>
          <p:cNvSpPr txBox="1">
            <a:spLocks noChangeArrowheads="1"/>
          </p:cNvSpPr>
          <p:nvPr/>
        </p:nvSpPr>
        <p:spPr bwMode="auto">
          <a:xfrm>
            <a:off x="1979613" y="4903788"/>
            <a:ext cx="3671887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5. Аналіз індивідуального ризику</a:t>
            </a:r>
            <a:r>
              <a:rPr lang="uk-UA"/>
              <a:t> </a:t>
            </a:r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>
            <a:off x="2197100" y="5551488"/>
            <a:ext cx="66960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6. Порівняння індивідуального ризику з прийнятним ризиком</a:t>
            </a:r>
            <a:r>
              <a:rPr lang="uk-UA"/>
              <a:t> </a:t>
            </a:r>
          </a:p>
        </p:txBody>
      </p:sp>
      <p:sp>
        <p:nvSpPr>
          <p:cNvPr id="77834" name="Text Box 11"/>
          <p:cNvSpPr txBox="1">
            <a:spLocks noChangeArrowheads="1"/>
          </p:cNvSpPr>
          <p:nvPr/>
        </p:nvSpPr>
        <p:spPr bwMode="auto">
          <a:xfrm>
            <a:off x="2555875" y="6164263"/>
            <a:ext cx="395922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7. Обґрунтовування заходів захисту</a:t>
            </a:r>
            <a:r>
              <a:rPr lang="uk-UA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7916862" cy="647700"/>
          </a:xfrm>
          <a:solidFill>
            <a:srgbClr val="9AFE6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uk-UA" sz="2000" b="1" smtClean="0"/>
              <a:t>Управління техногенними ризиками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5183187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</a:pPr>
            <a:r>
              <a:rPr lang="uk-UA" sz="1800"/>
              <a:t>1. Моніторинг стану техногенних об'єктів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68313" y="1412875"/>
            <a:ext cx="1057275" cy="2444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>
                <a:solidFill>
                  <a:schemeClr val="tx2"/>
                </a:solidFill>
              </a:rPr>
              <a:t>Заходи: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827088" y="2205038"/>
            <a:ext cx="6481762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2. Прогнозування надзвичайних ситуацій і оцінка їх ризику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258888" y="2638425"/>
            <a:ext cx="6769100" cy="3667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3. Раціональне розміщення продуктивних сил 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476375" y="3070225"/>
            <a:ext cx="63373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4. Запобігання аварій шляхом підвищення технологічної</a:t>
            </a:r>
            <a:r>
              <a:rPr lang="uk-UA"/>
              <a:t> 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92275" y="3573463"/>
            <a:ext cx="7056438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5. Планування заходів для зниження можливих втрат і збитку 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197100" y="4005263"/>
            <a:ext cx="6946900" cy="36671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6. Підготовка об'єктів до роботи в умовах надзвичайної ситуації 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9750" y="4438650"/>
            <a:ext cx="5976938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7. Проведення державної експертизи в галузі захисту населення і територій від надзвичайних ситуацій 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187450" y="5157788"/>
            <a:ext cx="4105275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8. Страхування техногенних ризиків</a:t>
            </a:r>
            <a:r>
              <a:rPr lang="uk-UA"/>
              <a:t> 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547813" y="5627688"/>
            <a:ext cx="7416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9. Інформування населення про потенційні техногенні загрози</a:t>
            </a:r>
            <a:r>
              <a:rPr lang="uk-UA"/>
              <a:t> 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908175" y="6059488"/>
            <a:ext cx="7235825" cy="6413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 sz="1800"/>
              <a:t>10. Здійснення заходів захисту населення на територіях, прилеглих до потенційно небезпечних об'єктів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39750" y="765175"/>
            <a:ext cx="8135938" cy="4064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3. Оцінка прийнятного ризику</a:t>
            </a:r>
            <a:endParaRPr lang="ru-RU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124075" y="1989138"/>
            <a:ext cx="5040313" cy="1282700"/>
          </a:xfrm>
          <a:prstGeom prst="rect">
            <a:avLst/>
          </a:prstGeom>
          <a:solidFill>
            <a:srgbClr val="E7B6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/>
          </a:p>
          <a:p>
            <a:pPr algn="ctr" eaLnBrk="1" hangingPunct="1"/>
            <a:r>
              <a:rPr lang="en-US" sz="4000"/>
              <a:t>W</a:t>
            </a:r>
            <a:r>
              <a:rPr lang="uk-UA" sz="4000" baseline="-25000"/>
              <a:t>пер. гр.</a:t>
            </a:r>
            <a:r>
              <a:rPr lang="en-US" sz="4000"/>
              <a:t> = </a:t>
            </a:r>
            <a:r>
              <a:rPr lang="uk-UA" sz="4000"/>
              <a:t>1</a:t>
            </a:r>
            <a:r>
              <a:rPr lang="en-US" sz="4000">
                <a:cs typeface="Times New Roman" pitchFamily="18" charset="0"/>
              </a:rPr>
              <a:t>·</a:t>
            </a:r>
            <a:r>
              <a:rPr lang="uk-UA" sz="4000">
                <a:cs typeface="Times New Roman" pitchFamily="18" charset="0"/>
              </a:rPr>
              <a:t>10</a:t>
            </a:r>
            <a:r>
              <a:rPr lang="uk-UA" sz="4000" baseline="30000">
                <a:cs typeface="Times New Roman" pitchFamily="18" charset="0"/>
              </a:rPr>
              <a:t>-6</a:t>
            </a:r>
          </a:p>
          <a:p>
            <a:pPr algn="ctr" eaLnBrk="1" hangingPunct="1"/>
            <a:endParaRPr lang="en-US" sz="2800">
              <a:cs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195513" y="4437063"/>
            <a:ext cx="5040312" cy="1282700"/>
          </a:xfrm>
          <a:prstGeom prst="rect">
            <a:avLst/>
          </a:prstGeom>
          <a:solidFill>
            <a:srgbClr val="E7B6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uk-UA"/>
          </a:p>
          <a:p>
            <a:pPr algn="ctr" eaLnBrk="1" hangingPunct="1"/>
            <a:r>
              <a:rPr lang="en-US" sz="4000"/>
              <a:t>W</a:t>
            </a:r>
            <a:r>
              <a:rPr lang="uk-UA" sz="4000" baseline="-25000"/>
              <a:t>роб.</a:t>
            </a:r>
            <a:r>
              <a:rPr lang="en-US" sz="4000"/>
              <a:t> = 2</a:t>
            </a:r>
            <a:r>
              <a:rPr lang="en-US" sz="4000">
                <a:cs typeface="Times New Roman" pitchFamily="18" charset="0"/>
              </a:rPr>
              <a:t>·</a:t>
            </a:r>
            <a:r>
              <a:rPr lang="uk-UA" sz="4000">
                <a:cs typeface="Times New Roman" pitchFamily="18" charset="0"/>
              </a:rPr>
              <a:t>10</a:t>
            </a:r>
            <a:r>
              <a:rPr lang="uk-UA" sz="4000" baseline="30000">
                <a:cs typeface="Times New Roman" pitchFamily="18" charset="0"/>
              </a:rPr>
              <a:t>-</a:t>
            </a:r>
            <a:r>
              <a:rPr lang="en-US" sz="4000" baseline="30000">
                <a:cs typeface="Times New Roman" pitchFamily="18" charset="0"/>
              </a:rPr>
              <a:t>4</a:t>
            </a:r>
            <a:endParaRPr lang="uk-UA" sz="4000" baseline="30000">
              <a:cs typeface="Times New Roman" pitchFamily="18" charset="0"/>
            </a:endParaRPr>
          </a:p>
          <a:p>
            <a:pPr algn="ctr" eaLnBrk="1" hangingPunct="1"/>
            <a:endParaRPr lang="en-US" sz="2800">
              <a:cs typeface="Times New Roman" pitchFamily="18" charset="0"/>
            </a:endParaRP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8135938" cy="4667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4. </a:t>
            </a:r>
            <a:r>
              <a:rPr lang="uk-UA" sz="2400"/>
              <a:t>Розробка рекомендацій щодо зменшення рівня ризику</a:t>
            </a:r>
            <a:endParaRPr lang="ru-RU" sz="240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900113" y="3141663"/>
          <a:ext cx="64801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Формула" r:id="rId3" imgW="1663700" imgH="596900" progId="Equation.3">
                  <p:embed/>
                </p:oleObj>
              </mc:Choice>
              <mc:Fallback>
                <p:oleObj name="Формула" r:id="rId3" imgW="1663700" imgH="596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6480175" cy="18002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AutoShape 4"/>
          <p:cNvSpPr>
            <a:spLocks noChangeArrowheads="1"/>
          </p:cNvSpPr>
          <p:nvPr/>
        </p:nvSpPr>
        <p:spPr bwMode="auto">
          <a:xfrm rot="2348177">
            <a:off x="2771775" y="2565400"/>
            <a:ext cx="1800225" cy="431800"/>
          </a:xfrm>
          <a:prstGeom prst="rightArrow">
            <a:avLst>
              <a:gd name="adj1" fmla="val 50000"/>
              <a:gd name="adj2" fmla="val 104228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4392613" cy="863600"/>
          </a:xfrm>
          <a:prstGeom prst="rect">
            <a:avLst/>
          </a:prstGeom>
          <a:solidFill>
            <a:srgbClr val="7DE5E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uk-UA"/>
          </a:p>
          <a:p>
            <a:pPr algn="ctr" eaLnBrk="1" hangingPunct="1"/>
            <a:r>
              <a:rPr lang="uk-UA"/>
              <a:t>Як змінити величину частоти?</a:t>
            </a:r>
          </a:p>
          <a:p>
            <a:pPr algn="ctr" eaLnBrk="1" hangingPunct="1"/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500563" y="5445125"/>
            <a:ext cx="3997325" cy="863600"/>
          </a:xfrm>
          <a:prstGeom prst="rect">
            <a:avLst/>
          </a:prstGeom>
          <a:solidFill>
            <a:srgbClr val="7DE5E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uk-UA"/>
          </a:p>
          <a:p>
            <a:pPr algn="ctr" eaLnBrk="1" hangingPunct="1"/>
            <a:r>
              <a:rPr lang="uk-UA"/>
              <a:t>Як зменшити збиток?</a:t>
            </a:r>
          </a:p>
          <a:p>
            <a:pPr algn="ctr" eaLnBrk="1" hangingPunct="1"/>
            <a:endParaRPr lang="ru-RU"/>
          </a:p>
        </p:txBody>
      </p:sp>
      <p:sp>
        <p:nvSpPr>
          <p:cNvPr id="80903" name="AutoShape 7"/>
          <p:cNvSpPr>
            <a:spLocks noChangeArrowheads="1"/>
          </p:cNvSpPr>
          <p:nvPr/>
        </p:nvSpPr>
        <p:spPr bwMode="auto">
          <a:xfrm rot="4145362">
            <a:off x="6516687" y="4795838"/>
            <a:ext cx="1222375" cy="215900"/>
          </a:xfrm>
          <a:prstGeom prst="leftArrow">
            <a:avLst>
              <a:gd name="adj1" fmla="val 50000"/>
              <a:gd name="adj2" fmla="val 141544"/>
            </a:avLst>
          </a:prstGeom>
          <a:solidFill>
            <a:srgbClr val="FA688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5288" y="2833688"/>
            <a:ext cx="8424862" cy="831850"/>
          </a:xfrm>
          <a:prstGeom prst="rect">
            <a:avLst/>
          </a:prstGeom>
          <a:solidFill>
            <a:srgbClr val="EDB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>
                <a:latin typeface="Arial" pitchFamily="34" charset="0"/>
              </a:rPr>
              <a:t>Застосування ризик орієнтованого підходу для побудови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2400" b="0">
                <a:latin typeface="Arial" pitchFamily="34" charset="0"/>
              </a:rPr>
              <a:t> моделей виникнення та розвитку надзвичайних ситуацій</a:t>
            </a:r>
            <a:r>
              <a:rPr lang="uk-UA" sz="2400">
                <a:latin typeface="Arial" pitchFamily="34" charset="0"/>
              </a:rPr>
              <a:t>.</a:t>
            </a:r>
            <a:endParaRPr lang="ru-RU" sz="24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503238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Н Е Б Е З П Е К А:</a:t>
            </a:r>
            <a:endParaRPr lang="ru-RU" sz="20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7847012" cy="1943100"/>
          </a:xfrm>
          <a:solidFill>
            <a:srgbClr val="FFFF66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55600" indent="190500" eaLnBrk="1" hangingPunct="1"/>
            <a:endParaRPr lang="uk-UA" sz="2000" smtClean="0"/>
          </a:p>
          <a:p>
            <a:pPr marL="355600" indent="190500" eaLnBrk="1" hangingPunct="1"/>
            <a:r>
              <a:rPr lang="uk-UA" sz="2000" smtClean="0"/>
              <a:t>потенційна можливість задати шкоду;</a:t>
            </a:r>
          </a:p>
          <a:p>
            <a:pPr marL="355600" indent="190500" eaLnBrk="1" hangingPunct="1"/>
            <a:r>
              <a:rPr lang="uk-UA" sz="2000" smtClean="0"/>
              <a:t>можливий результат дії негативного чинника;</a:t>
            </a:r>
          </a:p>
          <a:p>
            <a:pPr marL="355600" indent="190500" eaLnBrk="1" hangingPunct="1"/>
            <a:r>
              <a:rPr lang="uk-UA" sz="2000" smtClean="0"/>
              <a:t>стан довкілля, який через </a:t>
            </a:r>
            <a:r>
              <a:rPr lang="uk-UA" sz="2000" u="sng" smtClean="0"/>
              <a:t>різки зміни</a:t>
            </a:r>
            <a:r>
              <a:rPr lang="uk-UA" sz="2000" smtClean="0"/>
              <a:t> </a:t>
            </a:r>
            <a:r>
              <a:rPr lang="uk-UA" sz="2000" u="sng" smtClean="0"/>
              <a:t>може</a:t>
            </a:r>
            <a:r>
              <a:rPr lang="uk-UA" sz="2000" smtClean="0"/>
              <a:t> завдати шкоду...</a:t>
            </a:r>
            <a:endParaRPr lang="ru-RU" sz="200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87450" y="3429000"/>
            <a:ext cx="6911975" cy="4953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>
                <a:solidFill>
                  <a:schemeClr val="bg1"/>
                </a:solidFill>
              </a:rPr>
              <a:t>Потенційна можливість, але не сам негатив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4221163"/>
            <a:ext cx="8497887" cy="119697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 u="sng"/>
              <a:t>Небезпеки реалізуються</a:t>
            </a:r>
            <a:r>
              <a:rPr lang="uk-UA" sz="2400"/>
              <a:t> через стихійні лиха, аварії, катастрофа, інфекційні хвороби, застосування засобів ураження ...</a:t>
            </a:r>
            <a:endParaRPr lang="ru-RU" sz="24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63713" y="5986463"/>
            <a:ext cx="5402262" cy="466725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/>
              <a:t>Джерела надзвичайних ситуацій</a:t>
            </a:r>
            <a:endParaRPr lang="ru-RU" sz="2400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 rot="10800000">
            <a:off x="3851275" y="5589588"/>
            <a:ext cx="1439863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717550" y="-4270375"/>
            <a:ext cx="9466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92195" name="Group 3"/>
          <p:cNvGraphicFramePr>
            <a:graphicFrameLocks noGrp="1"/>
          </p:cNvGraphicFramePr>
          <p:nvPr/>
        </p:nvGraphicFramePr>
        <p:xfrm>
          <a:off x="717550" y="-4270375"/>
          <a:ext cx="9466263" cy="5445125"/>
        </p:xfrm>
        <a:graphic>
          <a:graphicData uri="http://schemas.openxmlformats.org/drawingml/2006/table">
            <a:tbl>
              <a:tblPr/>
              <a:tblGrid>
                <a:gridCol w="9466263"/>
              </a:tblGrid>
              <a:tr h="544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49" name="Rectangle 9"/>
          <p:cNvSpPr>
            <a:spLocks noChangeArrowheads="1"/>
          </p:cNvSpPr>
          <p:nvPr/>
        </p:nvSpPr>
        <p:spPr bwMode="auto">
          <a:xfrm>
            <a:off x="717550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sp>
        <p:nvSpPr>
          <p:cNvPr id="82950" name="Oval 10"/>
          <p:cNvSpPr>
            <a:spLocks noChangeArrowheads="1"/>
          </p:cNvSpPr>
          <p:nvPr/>
        </p:nvSpPr>
        <p:spPr bwMode="auto">
          <a:xfrm rot="1736846">
            <a:off x="1571625" y="954088"/>
            <a:ext cx="3278188" cy="56435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2951" name="Group 11"/>
          <p:cNvGrpSpPr>
            <a:grpSpLocks/>
          </p:cNvGrpSpPr>
          <p:nvPr/>
        </p:nvGrpSpPr>
        <p:grpSpPr bwMode="auto">
          <a:xfrm>
            <a:off x="2222500" y="1044575"/>
            <a:ext cx="4294188" cy="5408613"/>
            <a:chOff x="1400" y="658"/>
            <a:chExt cx="2705" cy="3407"/>
          </a:xfrm>
        </p:grpSpPr>
        <p:pic>
          <p:nvPicPr>
            <p:cNvPr id="8295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658"/>
              <a:ext cx="2495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4" name="Rectangle 13"/>
            <p:cNvSpPr>
              <a:spLocks noChangeArrowheads="1"/>
            </p:cNvSpPr>
            <p:nvPr/>
          </p:nvSpPr>
          <p:spPr bwMode="auto">
            <a:xfrm>
              <a:off x="1602" y="1148"/>
              <a:ext cx="1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uk-UA" sz="1800" b="0">
                  <a:latin typeface="Arial" pitchFamily="34" charset="0"/>
                </a:rPr>
                <a:t/>
              </a:r>
              <a:br>
                <a:rPr lang="uk-UA" sz="1800" b="0">
                  <a:latin typeface="Arial" pitchFamily="34" charset="0"/>
                </a:rPr>
              </a:br>
              <a:endParaRPr lang="uk-UA" sz="1800" b="0">
                <a:latin typeface="Arial" pitchFamily="34" charset="0"/>
              </a:endParaRPr>
            </a:p>
            <a:p>
              <a:pPr eaLnBrk="0" hangingPunct="0">
                <a:lnSpc>
                  <a:spcPct val="100000"/>
                </a:lnSpc>
                <a:spcBef>
                  <a:spcPct val="0"/>
                </a:spcBef>
              </a:pP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55" name="AutoShape 14"/>
            <p:cNvSpPr>
              <a:spLocks noChangeArrowheads="1"/>
            </p:cNvSpPr>
            <p:nvPr/>
          </p:nvSpPr>
          <p:spPr bwMode="auto">
            <a:xfrm rot="2052360">
              <a:off x="1515" y="1592"/>
              <a:ext cx="393" cy="1398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6" name="AutoShape 15"/>
            <p:cNvSpPr>
              <a:spLocks noChangeArrowheads="1"/>
            </p:cNvSpPr>
            <p:nvPr/>
          </p:nvSpPr>
          <p:spPr bwMode="auto">
            <a:xfrm rot="2052360">
              <a:off x="2396" y="1456"/>
              <a:ext cx="465" cy="2530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AutoShape 16"/>
            <p:cNvSpPr>
              <a:spLocks noChangeArrowheads="1"/>
            </p:cNvSpPr>
            <p:nvPr/>
          </p:nvSpPr>
          <p:spPr bwMode="auto">
            <a:xfrm>
              <a:off x="1952" y="2419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58" name="Text Box 17"/>
            <p:cNvSpPr txBox="1">
              <a:spLocks noChangeArrowheads="1"/>
            </p:cNvSpPr>
            <p:nvPr/>
          </p:nvSpPr>
          <p:spPr bwMode="auto">
            <a:xfrm>
              <a:off x="1608" y="2523"/>
              <a:ext cx="68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Пропан – 120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59" name="AutoShape 18"/>
            <p:cNvSpPr>
              <a:spLocks noChangeArrowheads="1"/>
            </p:cNvSpPr>
            <p:nvPr/>
          </p:nvSpPr>
          <p:spPr bwMode="auto">
            <a:xfrm>
              <a:off x="3283" y="1612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AutoShape 19"/>
            <p:cNvSpPr>
              <a:spLocks noChangeArrowheads="1"/>
            </p:cNvSpPr>
            <p:nvPr/>
          </p:nvSpPr>
          <p:spPr bwMode="auto">
            <a:xfrm>
              <a:off x="2959" y="2157"/>
              <a:ext cx="79" cy="114"/>
            </a:xfrm>
            <a:prstGeom prst="can">
              <a:avLst>
                <a:gd name="adj" fmla="val 36076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1" name="Text Box 20"/>
            <p:cNvSpPr txBox="1">
              <a:spLocks noChangeArrowheads="1"/>
            </p:cNvSpPr>
            <p:nvPr/>
          </p:nvSpPr>
          <p:spPr bwMode="auto">
            <a:xfrm>
              <a:off x="1619" y="1619"/>
              <a:ext cx="4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Хлор – 50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2" name="Text Box 21"/>
            <p:cNvSpPr txBox="1">
              <a:spLocks noChangeArrowheads="1"/>
            </p:cNvSpPr>
            <p:nvPr/>
          </p:nvSpPr>
          <p:spPr bwMode="auto">
            <a:xfrm>
              <a:off x="2605" y="2064"/>
              <a:ext cx="6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Аміак – 200 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3" name="Text Box 22"/>
            <p:cNvSpPr txBox="1">
              <a:spLocks noChangeArrowheads="1"/>
            </p:cNvSpPr>
            <p:nvPr/>
          </p:nvSpPr>
          <p:spPr bwMode="auto">
            <a:xfrm>
              <a:off x="3490" y="1631"/>
              <a:ext cx="56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Хлор – 40 </a:t>
              </a:r>
              <a:r>
                <a:rPr lang="uk-UA" sz="1300" b="0" u="sng">
                  <a:latin typeface="Times New Roman Cyr" charset="-52"/>
                  <a:ea typeface="Times New Roman" pitchFamily="18" charset="0"/>
                  <a:cs typeface="Arial" pitchFamily="34" charset="0"/>
                </a:rPr>
                <a:t>т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4" name="Text Box 23"/>
            <p:cNvSpPr txBox="1">
              <a:spLocks noChangeArrowheads="1"/>
            </p:cNvSpPr>
            <p:nvPr/>
          </p:nvSpPr>
          <p:spPr bwMode="auto">
            <a:xfrm>
              <a:off x="2880" y="840"/>
              <a:ext cx="665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РБМК -</a:t>
              </a:r>
              <a:r>
                <a:rPr lang="uk-UA" sz="1300" b="0" u="sng">
                  <a:latin typeface="Times New Roman Cyr" charset="-52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1000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5" name="Text Box 24"/>
            <p:cNvSpPr txBox="1">
              <a:spLocks noChangeArrowheads="1"/>
            </p:cNvSpPr>
            <p:nvPr/>
          </p:nvSpPr>
          <p:spPr bwMode="auto">
            <a:xfrm>
              <a:off x="1665" y="2318"/>
              <a:ext cx="44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Бельци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6" name="Text Box 25"/>
            <p:cNvSpPr txBox="1">
              <a:spLocks noChangeArrowheads="1"/>
            </p:cNvSpPr>
            <p:nvPr/>
          </p:nvSpPr>
          <p:spPr bwMode="auto">
            <a:xfrm>
              <a:off x="2172" y="1525"/>
              <a:ext cx="481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Поповка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7" name="Text Box 26"/>
            <p:cNvSpPr txBox="1">
              <a:spLocks noChangeArrowheads="1"/>
            </p:cNvSpPr>
            <p:nvPr/>
          </p:nvSpPr>
          <p:spPr bwMode="auto">
            <a:xfrm>
              <a:off x="2472" y="2205"/>
              <a:ext cx="441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Хатинка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8" name="Text Box 27"/>
            <p:cNvSpPr txBox="1">
              <a:spLocks noChangeArrowheads="1"/>
            </p:cNvSpPr>
            <p:nvPr/>
          </p:nvSpPr>
          <p:spPr bwMode="auto">
            <a:xfrm>
              <a:off x="3016" y="3516"/>
              <a:ext cx="9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 u="sng"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Масштаб: 1: 100 000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69" name="Text Box 28"/>
            <p:cNvSpPr txBox="1">
              <a:spLocks noChangeArrowheads="1"/>
            </p:cNvSpPr>
            <p:nvPr/>
          </p:nvSpPr>
          <p:spPr bwMode="auto">
            <a:xfrm>
              <a:off x="3437" y="2286"/>
              <a:ext cx="4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Рибне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0" name="Text Box 29"/>
            <p:cNvSpPr txBox="1">
              <a:spLocks noChangeArrowheads="1"/>
            </p:cNvSpPr>
            <p:nvPr/>
          </p:nvSpPr>
          <p:spPr bwMode="auto">
            <a:xfrm>
              <a:off x="2592" y="2640"/>
              <a:ext cx="29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Гусенці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1" name="Text Box 30"/>
            <p:cNvSpPr txBox="1">
              <a:spLocks noChangeArrowheads="1"/>
            </p:cNvSpPr>
            <p:nvPr/>
          </p:nvSpPr>
          <p:spPr bwMode="auto">
            <a:xfrm>
              <a:off x="2199" y="3026"/>
              <a:ext cx="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Хліби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2" name="Text Box 31"/>
            <p:cNvSpPr txBox="1">
              <a:spLocks noChangeArrowheads="1"/>
            </p:cNvSpPr>
            <p:nvPr/>
          </p:nvSpPr>
          <p:spPr bwMode="auto">
            <a:xfrm>
              <a:off x="3627" y="2616"/>
              <a:ext cx="47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Яблунька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3" name="Text Box 32"/>
            <p:cNvSpPr txBox="1">
              <a:spLocks noChangeArrowheads="1"/>
            </p:cNvSpPr>
            <p:nvPr/>
          </p:nvSpPr>
          <p:spPr bwMode="auto">
            <a:xfrm>
              <a:off x="3464" y="2963"/>
              <a:ext cx="45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Хутори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4" name="AutoShape 33"/>
            <p:cNvSpPr>
              <a:spLocks noChangeArrowheads="1"/>
            </p:cNvSpPr>
            <p:nvPr/>
          </p:nvSpPr>
          <p:spPr bwMode="auto">
            <a:xfrm>
              <a:off x="2060" y="1614"/>
              <a:ext cx="79" cy="113"/>
            </a:xfrm>
            <a:prstGeom prst="can">
              <a:avLst>
                <a:gd name="adj" fmla="val 35759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5" name="Text Box 34"/>
            <p:cNvSpPr txBox="1">
              <a:spLocks noChangeArrowheads="1"/>
            </p:cNvSpPr>
            <p:nvPr/>
          </p:nvSpPr>
          <p:spPr bwMode="auto">
            <a:xfrm>
              <a:off x="3068" y="2571"/>
              <a:ext cx="36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Ольшанка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6" name="Text Box 35"/>
            <p:cNvSpPr txBox="1">
              <a:spLocks noChangeArrowheads="1"/>
            </p:cNvSpPr>
            <p:nvPr/>
          </p:nvSpPr>
          <p:spPr bwMode="auto">
            <a:xfrm>
              <a:off x="1791" y="805"/>
              <a:ext cx="32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Сади</a:t>
              </a:r>
            </a:p>
          </p:txBody>
        </p:sp>
        <p:sp>
          <p:nvSpPr>
            <p:cNvPr id="82977" name="Text Box 36"/>
            <p:cNvSpPr txBox="1">
              <a:spLocks noChangeArrowheads="1"/>
            </p:cNvSpPr>
            <p:nvPr/>
          </p:nvSpPr>
          <p:spPr bwMode="auto">
            <a:xfrm>
              <a:off x="2962" y="1157"/>
              <a:ext cx="352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Атомград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8" name="Text Box 37"/>
            <p:cNvSpPr txBox="1">
              <a:spLocks noChangeArrowheads="1"/>
            </p:cNvSpPr>
            <p:nvPr/>
          </p:nvSpPr>
          <p:spPr bwMode="auto">
            <a:xfrm>
              <a:off x="3499" y="704"/>
              <a:ext cx="3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Дачі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79" name="Text Box 38"/>
            <p:cNvSpPr txBox="1">
              <a:spLocks noChangeArrowheads="1"/>
            </p:cNvSpPr>
            <p:nvPr/>
          </p:nvSpPr>
          <p:spPr bwMode="auto">
            <a:xfrm>
              <a:off x="3340" y="1460"/>
              <a:ext cx="493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Приріччя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80" name="Text Box 39"/>
            <p:cNvSpPr txBox="1">
              <a:spLocks noChangeArrowheads="1"/>
            </p:cNvSpPr>
            <p:nvPr/>
          </p:nvSpPr>
          <p:spPr bwMode="auto">
            <a:xfrm>
              <a:off x="3288" y="1792"/>
              <a:ext cx="414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000" b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Заріччя</a:t>
              </a:r>
              <a:endParaRPr lang="uk-UA" sz="1800" b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82981" name="Text Box 40"/>
            <p:cNvSpPr txBox="1">
              <a:spLocks noChangeArrowheads="1"/>
            </p:cNvSpPr>
            <p:nvPr/>
          </p:nvSpPr>
          <p:spPr bwMode="auto">
            <a:xfrm>
              <a:off x="1701" y="3230"/>
              <a:ext cx="635" cy="51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13.00          12.08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82" name="Oval 41"/>
            <p:cNvSpPr>
              <a:spLocks noChangeArrowheads="1"/>
            </p:cNvSpPr>
            <p:nvPr/>
          </p:nvSpPr>
          <p:spPr bwMode="auto">
            <a:xfrm>
              <a:off x="1955" y="3373"/>
              <a:ext cx="123" cy="1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3" name="Text Box 42"/>
            <p:cNvSpPr txBox="1">
              <a:spLocks noChangeArrowheads="1"/>
            </p:cNvSpPr>
            <p:nvPr/>
          </p:nvSpPr>
          <p:spPr bwMode="auto">
            <a:xfrm>
              <a:off x="1927" y="3380"/>
              <a:ext cx="17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5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84" name="Line 43"/>
            <p:cNvSpPr>
              <a:spLocks noChangeShapeType="1"/>
            </p:cNvSpPr>
            <p:nvPr/>
          </p:nvSpPr>
          <p:spPr bwMode="auto">
            <a:xfrm flipH="1">
              <a:off x="1920" y="3500"/>
              <a:ext cx="62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5" name="Line 44"/>
            <p:cNvSpPr>
              <a:spLocks noChangeShapeType="1"/>
            </p:cNvSpPr>
            <p:nvPr/>
          </p:nvSpPr>
          <p:spPr bwMode="auto">
            <a:xfrm flipV="1">
              <a:off x="2055" y="3337"/>
              <a:ext cx="31" cy="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6" name="Text Box 45"/>
            <p:cNvSpPr txBox="1">
              <a:spLocks noChangeArrowheads="1"/>
            </p:cNvSpPr>
            <p:nvPr/>
          </p:nvSpPr>
          <p:spPr bwMode="auto">
            <a:xfrm>
              <a:off x="1832" y="3421"/>
              <a:ext cx="9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2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87" name="Text Box 46"/>
            <p:cNvSpPr txBox="1">
              <a:spLocks noChangeArrowheads="1"/>
            </p:cNvSpPr>
            <p:nvPr/>
          </p:nvSpPr>
          <p:spPr bwMode="auto">
            <a:xfrm>
              <a:off x="2078" y="3421"/>
              <a:ext cx="34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Т</a:t>
              </a:r>
              <a:r>
                <a:rPr lang="uk-UA" sz="800" b="0" baseline="-30000">
                  <a:latin typeface="Times New Roman Cyr" charset="-52"/>
                  <a:cs typeface="Times New Roman" pitchFamily="18" charset="0"/>
                </a:rPr>
                <a:t>г</a:t>
              </a:r>
              <a:r>
                <a:rPr lang="uk-UA" sz="800" b="0">
                  <a:latin typeface="Times New Roman Cyr" charset="-52"/>
                  <a:cs typeface="Times New Roman" pitchFamily="18" charset="0"/>
                </a:rPr>
                <a:t>=15</a:t>
              </a:r>
              <a:r>
                <a:rPr lang="uk-UA" sz="800" b="0" baseline="30000">
                  <a:latin typeface="Times New Roman Cyr" charset="-52"/>
                  <a:cs typeface="Times New Roman" pitchFamily="18" charset="0"/>
                </a:rPr>
                <a:t>0С</a:t>
              </a:r>
              <a:endParaRPr lang="uk-UA" sz="900" b="0">
                <a:latin typeface="Arial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uk-UA" sz="800" b="0">
                  <a:latin typeface="Times New Roman Cyr" charset="-52"/>
                  <a:cs typeface="Times New Roman" pitchFamily="18" charset="0"/>
                </a:rPr>
                <a:t>Т</a:t>
              </a:r>
              <a:r>
                <a:rPr lang="uk-UA" sz="800" b="0" baseline="-30000">
                  <a:latin typeface="Times New Roman Cyr" charset="-52"/>
                  <a:cs typeface="Times New Roman" pitchFamily="18" charset="0"/>
                </a:rPr>
                <a:t>п</a:t>
              </a:r>
              <a:r>
                <a:rPr lang="uk-UA" sz="800" b="0">
                  <a:latin typeface="Times New Roman Cyr" charset="-52"/>
                  <a:cs typeface="Times New Roman" pitchFamily="18" charset="0"/>
                </a:rPr>
                <a:t>=13</a:t>
              </a:r>
              <a:r>
                <a:rPr lang="uk-UA" sz="800" b="0" baseline="30000">
                  <a:latin typeface="Times New Roman Cyr" charset="-52"/>
                  <a:cs typeface="Times New Roman" pitchFamily="18" charset="0"/>
                </a:rPr>
                <a:t>0С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88" name="Text Box 47"/>
            <p:cNvSpPr txBox="1">
              <a:spLocks noChangeArrowheads="1"/>
            </p:cNvSpPr>
            <p:nvPr/>
          </p:nvSpPr>
          <p:spPr bwMode="auto">
            <a:xfrm>
              <a:off x="1791" y="356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900" b="0">
                  <a:latin typeface="Times New Roman Cyr" charset="-52"/>
                  <a:cs typeface="Times New Roman" pitchFamily="18" charset="0"/>
                </a:rPr>
                <a:t>інверсія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2989" name="AutoShape 48"/>
            <p:cNvSpPr>
              <a:spLocks noChangeArrowheads="1"/>
            </p:cNvSpPr>
            <p:nvPr/>
          </p:nvSpPr>
          <p:spPr bwMode="auto">
            <a:xfrm rot="1980745">
              <a:off x="1824" y="1672"/>
              <a:ext cx="265" cy="501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90" name="AutoShape 49"/>
            <p:cNvSpPr>
              <a:spLocks noChangeArrowheads="1"/>
            </p:cNvSpPr>
            <p:nvPr/>
          </p:nvSpPr>
          <p:spPr bwMode="auto">
            <a:xfrm rot="1980745">
              <a:off x="2788" y="2218"/>
              <a:ext cx="234" cy="286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91" name="AutoShape 50"/>
            <p:cNvSpPr>
              <a:spLocks noChangeArrowheads="1"/>
            </p:cNvSpPr>
            <p:nvPr/>
          </p:nvSpPr>
          <p:spPr bwMode="auto">
            <a:xfrm rot="1980745">
              <a:off x="3046" y="1664"/>
              <a:ext cx="251" cy="502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92" name="Oval 51"/>
            <p:cNvSpPr>
              <a:spLocks noChangeArrowheads="1"/>
            </p:cNvSpPr>
            <p:nvPr/>
          </p:nvSpPr>
          <p:spPr bwMode="auto">
            <a:xfrm rot="1736846">
              <a:off x="1400" y="844"/>
              <a:ext cx="1398" cy="3221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3" name="Oval 52"/>
            <p:cNvSpPr>
              <a:spLocks noChangeArrowheads="1"/>
            </p:cNvSpPr>
            <p:nvPr/>
          </p:nvSpPr>
          <p:spPr bwMode="auto">
            <a:xfrm rot="1736846">
              <a:off x="1944" y="871"/>
              <a:ext cx="671" cy="2478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4" name="Oval 53"/>
            <p:cNvSpPr>
              <a:spLocks noChangeArrowheads="1"/>
            </p:cNvSpPr>
            <p:nvPr/>
          </p:nvSpPr>
          <p:spPr bwMode="auto">
            <a:xfrm rot="1736846">
              <a:off x="2193" y="931"/>
              <a:ext cx="471" cy="1847"/>
            </a:xfrm>
            <a:prstGeom prst="ellips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5" name="Oval 54"/>
            <p:cNvSpPr>
              <a:spLocks noChangeArrowheads="1"/>
            </p:cNvSpPr>
            <p:nvPr/>
          </p:nvSpPr>
          <p:spPr bwMode="auto">
            <a:xfrm rot="1736846">
              <a:off x="2475" y="983"/>
              <a:ext cx="293" cy="1004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6" name="Freeform 55"/>
            <p:cNvSpPr>
              <a:spLocks/>
            </p:cNvSpPr>
            <p:nvPr/>
          </p:nvSpPr>
          <p:spPr bwMode="auto">
            <a:xfrm>
              <a:off x="1599" y="2095"/>
              <a:ext cx="2497" cy="326"/>
            </a:xfrm>
            <a:custGeom>
              <a:avLst/>
              <a:gdLst>
                <a:gd name="T0" fmla="*/ 0 w 9720"/>
                <a:gd name="T1" fmla="*/ 107 h 1230"/>
                <a:gd name="T2" fmla="*/ 46 w 9720"/>
                <a:gd name="T3" fmla="*/ 119 h 1230"/>
                <a:gd name="T4" fmla="*/ 62 w 9720"/>
                <a:gd name="T5" fmla="*/ 127 h 1230"/>
                <a:gd name="T6" fmla="*/ 92 w 9720"/>
                <a:gd name="T7" fmla="*/ 135 h 1230"/>
                <a:gd name="T8" fmla="*/ 108 w 9720"/>
                <a:gd name="T9" fmla="*/ 143 h 1230"/>
                <a:gd name="T10" fmla="*/ 139 w 9720"/>
                <a:gd name="T11" fmla="*/ 151 h 1230"/>
                <a:gd name="T12" fmla="*/ 154 w 9720"/>
                <a:gd name="T13" fmla="*/ 159 h 1230"/>
                <a:gd name="T14" fmla="*/ 274 w 9720"/>
                <a:gd name="T15" fmla="*/ 199 h 1230"/>
                <a:gd name="T16" fmla="*/ 304 w 9720"/>
                <a:gd name="T17" fmla="*/ 211 h 1230"/>
                <a:gd name="T18" fmla="*/ 428 w 9720"/>
                <a:gd name="T19" fmla="*/ 183 h 1230"/>
                <a:gd name="T20" fmla="*/ 462 w 9720"/>
                <a:gd name="T21" fmla="*/ 159 h 1230"/>
                <a:gd name="T22" fmla="*/ 486 w 9720"/>
                <a:gd name="T23" fmla="*/ 151 h 1230"/>
                <a:gd name="T24" fmla="*/ 497 w 9720"/>
                <a:gd name="T25" fmla="*/ 147 h 1230"/>
                <a:gd name="T26" fmla="*/ 578 w 9720"/>
                <a:gd name="T27" fmla="*/ 159 h 1230"/>
                <a:gd name="T28" fmla="*/ 640 w 9720"/>
                <a:gd name="T29" fmla="*/ 139 h 1230"/>
                <a:gd name="T30" fmla="*/ 655 w 9720"/>
                <a:gd name="T31" fmla="*/ 131 h 1230"/>
                <a:gd name="T32" fmla="*/ 670 w 9720"/>
                <a:gd name="T33" fmla="*/ 127 h 1230"/>
                <a:gd name="T34" fmla="*/ 705 w 9720"/>
                <a:gd name="T35" fmla="*/ 107 h 1230"/>
                <a:gd name="T36" fmla="*/ 717 w 9720"/>
                <a:gd name="T37" fmla="*/ 99 h 1230"/>
                <a:gd name="T38" fmla="*/ 740 w 9720"/>
                <a:gd name="T39" fmla="*/ 91 h 1230"/>
                <a:gd name="T40" fmla="*/ 751 w 9720"/>
                <a:gd name="T41" fmla="*/ 87 h 1230"/>
                <a:gd name="T42" fmla="*/ 798 w 9720"/>
                <a:gd name="T43" fmla="*/ 103 h 1230"/>
                <a:gd name="T44" fmla="*/ 821 w 9720"/>
                <a:gd name="T45" fmla="*/ 111 h 1230"/>
                <a:gd name="T46" fmla="*/ 890 w 9720"/>
                <a:gd name="T47" fmla="*/ 99 h 1230"/>
                <a:gd name="T48" fmla="*/ 1033 w 9720"/>
                <a:gd name="T49" fmla="*/ 56 h 1230"/>
                <a:gd name="T50" fmla="*/ 1137 w 9720"/>
                <a:gd name="T51" fmla="*/ 56 h 1230"/>
                <a:gd name="T52" fmla="*/ 1175 w 9720"/>
                <a:gd name="T53" fmla="*/ 40 h 1230"/>
                <a:gd name="T54" fmla="*/ 1233 w 9720"/>
                <a:gd name="T55" fmla="*/ 28 h 1230"/>
                <a:gd name="T56" fmla="*/ 1287 w 9720"/>
                <a:gd name="T57" fmla="*/ 12 h 1230"/>
                <a:gd name="T58" fmla="*/ 1302 w 9720"/>
                <a:gd name="T59" fmla="*/ 8 h 1230"/>
                <a:gd name="T60" fmla="*/ 1326 w 9720"/>
                <a:gd name="T61" fmla="*/ 0 h 1230"/>
                <a:gd name="T62" fmla="*/ 1360 w 9720"/>
                <a:gd name="T63" fmla="*/ 4 h 1230"/>
                <a:gd name="T64" fmla="*/ 1383 w 9720"/>
                <a:gd name="T65" fmla="*/ 20 h 1230"/>
                <a:gd name="T66" fmla="*/ 1522 w 9720"/>
                <a:gd name="T67" fmla="*/ 48 h 1230"/>
                <a:gd name="T68" fmla="*/ 1657 w 9720"/>
                <a:gd name="T69" fmla="*/ 44 h 1230"/>
                <a:gd name="T70" fmla="*/ 1827 w 9720"/>
                <a:gd name="T71" fmla="*/ 56 h 1230"/>
                <a:gd name="T72" fmla="*/ 1842 w 9720"/>
                <a:gd name="T73" fmla="*/ 68 h 1230"/>
                <a:gd name="T74" fmla="*/ 1865 w 9720"/>
                <a:gd name="T75" fmla="*/ 76 h 1230"/>
                <a:gd name="T76" fmla="*/ 1892 w 9720"/>
                <a:gd name="T77" fmla="*/ 99 h 1230"/>
                <a:gd name="T78" fmla="*/ 1923 w 9720"/>
                <a:gd name="T79" fmla="*/ 135 h 1230"/>
                <a:gd name="T80" fmla="*/ 1946 w 9720"/>
                <a:gd name="T81" fmla="*/ 151 h 1230"/>
                <a:gd name="T82" fmla="*/ 2158 w 9720"/>
                <a:gd name="T83" fmla="*/ 175 h 1230"/>
                <a:gd name="T84" fmla="*/ 2169 w 9720"/>
                <a:gd name="T85" fmla="*/ 183 h 1230"/>
                <a:gd name="T86" fmla="*/ 2227 w 9720"/>
                <a:gd name="T87" fmla="*/ 219 h 1230"/>
                <a:gd name="T88" fmla="*/ 2258 w 9720"/>
                <a:gd name="T89" fmla="*/ 227 h 1230"/>
                <a:gd name="T90" fmla="*/ 2285 w 9720"/>
                <a:gd name="T91" fmla="*/ 243 h 1230"/>
                <a:gd name="T92" fmla="*/ 2316 w 9720"/>
                <a:gd name="T93" fmla="*/ 266 h 1230"/>
                <a:gd name="T94" fmla="*/ 2370 w 9720"/>
                <a:gd name="T95" fmla="*/ 274 h 1230"/>
                <a:gd name="T96" fmla="*/ 2431 w 9720"/>
                <a:gd name="T97" fmla="*/ 286 h 1230"/>
                <a:gd name="T98" fmla="*/ 2478 w 9720"/>
                <a:gd name="T99" fmla="*/ 318 h 1230"/>
                <a:gd name="T100" fmla="*/ 2497 w 9720"/>
                <a:gd name="T101" fmla="*/ 326 h 1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720" h="1230">
                  <a:moveTo>
                    <a:pt x="0" y="405"/>
                  </a:moveTo>
                  <a:cubicBezTo>
                    <a:pt x="59" y="420"/>
                    <a:pt x="124" y="426"/>
                    <a:pt x="180" y="450"/>
                  </a:cubicBezTo>
                  <a:cubicBezTo>
                    <a:pt x="201" y="459"/>
                    <a:pt x="219" y="473"/>
                    <a:pt x="240" y="480"/>
                  </a:cubicBezTo>
                  <a:cubicBezTo>
                    <a:pt x="279" y="493"/>
                    <a:pt x="323" y="492"/>
                    <a:pt x="360" y="510"/>
                  </a:cubicBezTo>
                  <a:cubicBezTo>
                    <a:pt x="380" y="520"/>
                    <a:pt x="399" y="533"/>
                    <a:pt x="420" y="540"/>
                  </a:cubicBezTo>
                  <a:cubicBezTo>
                    <a:pt x="459" y="553"/>
                    <a:pt x="503" y="552"/>
                    <a:pt x="540" y="570"/>
                  </a:cubicBezTo>
                  <a:cubicBezTo>
                    <a:pt x="560" y="580"/>
                    <a:pt x="579" y="592"/>
                    <a:pt x="600" y="600"/>
                  </a:cubicBezTo>
                  <a:cubicBezTo>
                    <a:pt x="751" y="660"/>
                    <a:pt x="913" y="693"/>
                    <a:pt x="1065" y="750"/>
                  </a:cubicBezTo>
                  <a:cubicBezTo>
                    <a:pt x="1222" y="809"/>
                    <a:pt x="1031" y="756"/>
                    <a:pt x="1185" y="795"/>
                  </a:cubicBezTo>
                  <a:cubicBezTo>
                    <a:pt x="1396" y="784"/>
                    <a:pt x="1500" y="800"/>
                    <a:pt x="1665" y="690"/>
                  </a:cubicBezTo>
                  <a:cubicBezTo>
                    <a:pt x="1673" y="685"/>
                    <a:pt x="1798" y="601"/>
                    <a:pt x="1800" y="600"/>
                  </a:cubicBezTo>
                  <a:cubicBezTo>
                    <a:pt x="1826" y="582"/>
                    <a:pt x="1860" y="580"/>
                    <a:pt x="1890" y="570"/>
                  </a:cubicBezTo>
                  <a:cubicBezTo>
                    <a:pt x="1905" y="565"/>
                    <a:pt x="1935" y="555"/>
                    <a:pt x="1935" y="555"/>
                  </a:cubicBezTo>
                  <a:cubicBezTo>
                    <a:pt x="2058" y="637"/>
                    <a:pt x="2064" y="613"/>
                    <a:pt x="2250" y="600"/>
                  </a:cubicBezTo>
                  <a:cubicBezTo>
                    <a:pt x="2330" y="573"/>
                    <a:pt x="2410" y="552"/>
                    <a:pt x="2490" y="525"/>
                  </a:cubicBezTo>
                  <a:cubicBezTo>
                    <a:pt x="2511" y="518"/>
                    <a:pt x="2529" y="503"/>
                    <a:pt x="2550" y="495"/>
                  </a:cubicBezTo>
                  <a:cubicBezTo>
                    <a:pt x="2569" y="488"/>
                    <a:pt x="2590" y="485"/>
                    <a:pt x="2610" y="480"/>
                  </a:cubicBezTo>
                  <a:cubicBezTo>
                    <a:pt x="2751" y="339"/>
                    <a:pt x="2525" y="552"/>
                    <a:pt x="2745" y="405"/>
                  </a:cubicBezTo>
                  <a:cubicBezTo>
                    <a:pt x="2760" y="395"/>
                    <a:pt x="2774" y="382"/>
                    <a:pt x="2790" y="375"/>
                  </a:cubicBezTo>
                  <a:cubicBezTo>
                    <a:pt x="2819" y="362"/>
                    <a:pt x="2850" y="355"/>
                    <a:pt x="2880" y="345"/>
                  </a:cubicBezTo>
                  <a:cubicBezTo>
                    <a:pt x="2895" y="340"/>
                    <a:pt x="2925" y="330"/>
                    <a:pt x="2925" y="330"/>
                  </a:cubicBezTo>
                  <a:cubicBezTo>
                    <a:pt x="2988" y="346"/>
                    <a:pt x="3043" y="371"/>
                    <a:pt x="3105" y="390"/>
                  </a:cubicBezTo>
                  <a:cubicBezTo>
                    <a:pt x="3135" y="399"/>
                    <a:pt x="3195" y="420"/>
                    <a:pt x="3195" y="420"/>
                  </a:cubicBezTo>
                  <a:cubicBezTo>
                    <a:pt x="3299" y="410"/>
                    <a:pt x="3368" y="394"/>
                    <a:pt x="3465" y="375"/>
                  </a:cubicBezTo>
                  <a:cubicBezTo>
                    <a:pt x="3631" y="292"/>
                    <a:pt x="3838" y="246"/>
                    <a:pt x="4020" y="210"/>
                  </a:cubicBezTo>
                  <a:cubicBezTo>
                    <a:pt x="4191" y="238"/>
                    <a:pt x="4159" y="240"/>
                    <a:pt x="4425" y="210"/>
                  </a:cubicBezTo>
                  <a:cubicBezTo>
                    <a:pt x="4502" y="201"/>
                    <a:pt x="4511" y="174"/>
                    <a:pt x="4575" y="150"/>
                  </a:cubicBezTo>
                  <a:cubicBezTo>
                    <a:pt x="4647" y="123"/>
                    <a:pt x="4725" y="114"/>
                    <a:pt x="4800" y="105"/>
                  </a:cubicBezTo>
                  <a:cubicBezTo>
                    <a:pt x="4870" y="82"/>
                    <a:pt x="4939" y="65"/>
                    <a:pt x="5010" y="45"/>
                  </a:cubicBezTo>
                  <a:cubicBezTo>
                    <a:pt x="5030" y="39"/>
                    <a:pt x="5050" y="36"/>
                    <a:pt x="5070" y="30"/>
                  </a:cubicBezTo>
                  <a:cubicBezTo>
                    <a:pt x="5100" y="21"/>
                    <a:pt x="5160" y="0"/>
                    <a:pt x="5160" y="0"/>
                  </a:cubicBezTo>
                  <a:cubicBezTo>
                    <a:pt x="5205" y="5"/>
                    <a:pt x="5252" y="1"/>
                    <a:pt x="5295" y="15"/>
                  </a:cubicBezTo>
                  <a:cubicBezTo>
                    <a:pt x="5329" y="26"/>
                    <a:pt x="5349" y="70"/>
                    <a:pt x="5385" y="75"/>
                  </a:cubicBezTo>
                  <a:cubicBezTo>
                    <a:pt x="5569" y="101"/>
                    <a:pt x="5743" y="150"/>
                    <a:pt x="5925" y="180"/>
                  </a:cubicBezTo>
                  <a:cubicBezTo>
                    <a:pt x="6100" y="175"/>
                    <a:pt x="6275" y="165"/>
                    <a:pt x="6450" y="165"/>
                  </a:cubicBezTo>
                  <a:cubicBezTo>
                    <a:pt x="6656" y="165"/>
                    <a:pt x="6906" y="201"/>
                    <a:pt x="7110" y="210"/>
                  </a:cubicBezTo>
                  <a:cubicBezTo>
                    <a:pt x="7130" y="225"/>
                    <a:pt x="7148" y="244"/>
                    <a:pt x="7170" y="255"/>
                  </a:cubicBezTo>
                  <a:cubicBezTo>
                    <a:pt x="7198" y="269"/>
                    <a:pt x="7260" y="285"/>
                    <a:pt x="7260" y="285"/>
                  </a:cubicBezTo>
                  <a:cubicBezTo>
                    <a:pt x="7304" y="318"/>
                    <a:pt x="7330" y="333"/>
                    <a:pt x="7365" y="375"/>
                  </a:cubicBezTo>
                  <a:cubicBezTo>
                    <a:pt x="7421" y="443"/>
                    <a:pt x="7376" y="437"/>
                    <a:pt x="7485" y="510"/>
                  </a:cubicBezTo>
                  <a:cubicBezTo>
                    <a:pt x="7515" y="530"/>
                    <a:pt x="7575" y="570"/>
                    <a:pt x="7575" y="570"/>
                  </a:cubicBezTo>
                  <a:cubicBezTo>
                    <a:pt x="7885" y="531"/>
                    <a:pt x="8121" y="567"/>
                    <a:pt x="8400" y="660"/>
                  </a:cubicBezTo>
                  <a:cubicBezTo>
                    <a:pt x="8417" y="666"/>
                    <a:pt x="8429" y="681"/>
                    <a:pt x="8445" y="690"/>
                  </a:cubicBezTo>
                  <a:cubicBezTo>
                    <a:pt x="8522" y="734"/>
                    <a:pt x="8596" y="776"/>
                    <a:pt x="8670" y="825"/>
                  </a:cubicBezTo>
                  <a:cubicBezTo>
                    <a:pt x="8690" y="838"/>
                    <a:pt x="8779" y="853"/>
                    <a:pt x="8790" y="855"/>
                  </a:cubicBezTo>
                  <a:cubicBezTo>
                    <a:pt x="8840" y="880"/>
                    <a:pt x="8853" y="883"/>
                    <a:pt x="8895" y="915"/>
                  </a:cubicBezTo>
                  <a:cubicBezTo>
                    <a:pt x="8897" y="917"/>
                    <a:pt x="8992" y="997"/>
                    <a:pt x="9015" y="1005"/>
                  </a:cubicBezTo>
                  <a:cubicBezTo>
                    <a:pt x="9055" y="1020"/>
                    <a:pt x="9205" y="1033"/>
                    <a:pt x="9225" y="1035"/>
                  </a:cubicBezTo>
                  <a:cubicBezTo>
                    <a:pt x="9308" y="1063"/>
                    <a:pt x="9376" y="1070"/>
                    <a:pt x="9465" y="1080"/>
                  </a:cubicBezTo>
                  <a:cubicBezTo>
                    <a:pt x="9490" y="1097"/>
                    <a:pt x="9607" y="1187"/>
                    <a:pt x="9645" y="1200"/>
                  </a:cubicBezTo>
                  <a:cubicBezTo>
                    <a:pt x="9701" y="1219"/>
                    <a:pt x="9676" y="1208"/>
                    <a:pt x="9720" y="123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7" name="Line 56"/>
            <p:cNvSpPr>
              <a:spLocks noChangeShapeType="1"/>
            </p:cNvSpPr>
            <p:nvPr/>
          </p:nvSpPr>
          <p:spPr bwMode="auto">
            <a:xfrm>
              <a:off x="4013" y="251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8" name="Line 57"/>
            <p:cNvSpPr>
              <a:spLocks noChangeShapeType="1"/>
            </p:cNvSpPr>
            <p:nvPr/>
          </p:nvSpPr>
          <p:spPr bwMode="auto">
            <a:xfrm flipH="1">
              <a:off x="1978" y="2134"/>
              <a:ext cx="1110" cy="166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99" name="Line 58"/>
            <p:cNvSpPr>
              <a:spLocks noChangeShapeType="1"/>
            </p:cNvSpPr>
            <p:nvPr/>
          </p:nvSpPr>
          <p:spPr bwMode="auto">
            <a:xfrm flipH="1">
              <a:off x="1608" y="2182"/>
              <a:ext cx="987" cy="142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0" name="Line 59"/>
            <p:cNvSpPr>
              <a:spLocks noChangeShapeType="1"/>
            </p:cNvSpPr>
            <p:nvPr/>
          </p:nvSpPr>
          <p:spPr bwMode="auto">
            <a:xfrm flipH="1">
              <a:off x="2440" y="2229"/>
              <a:ext cx="1079" cy="157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1" name="Line 60"/>
            <p:cNvSpPr>
              <a:spLocks noChangeShapeType="1"/>
            </p:cNvSpPr>
            <p:nvPr/>
          </p:nvSpPr>
          <p:spPr bwMode="auto">
            <a:xfrm flipH="1">
              <a:off x="3304" y="2658"/>
              <a:ext cx="801" cy="114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2" name="Line 61"/>
            <p:cNvSpPr>
              <a:spLocks noChangeShapeType="1"/>
            </p:cNvSpPr>
            <p:nvPr/>
          </p:nvSpPr>
          <p:spPr bwMode="auto">
            <a:xfrm flipH="1">
              <a:off x="3673" y="3278"/>
              <a:ext cx="401" cy="5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3" name="Line 62"/>
            <p:cNvSpPr>
              <a:spLocks noChangeShapeType="1"/>
            </p:cNvSpPr>
            <p:nvPr/>
          </p:nvSpPr>
          <p:spPr bwMode="auto">
            <a:xfrm flipH="1">
              <a:off x="1577" y="2229"/>
              <a:ext cx="555" cy="85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4" name="Line 63"/>
            <p:cNvSpPr>
              <a:spLocks noChangeShapeType="1"/>
            </p:cNvSpPr>
            <p:nvPr/>
          </p:nvSpPr>
          <p:spPr bwMode="auto">
            <a:xfrm flipH="1">
              <a:off x="2903" y="2372"/>
              <a:ext cx="986" cy="143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5" name="Line 64"/>
            <p:cNvSpPr>
              <a:spLocks noChangeShapeType="1"/>
            </p:cNvSpPr>
            <p:nvPr/>
          </p:nvSpPr>
          <p:spPr bwMode="auto">
            <a:xfrm>
              <a:off x="1608" y="3039"/>
              <a:ext cx="24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06" name="Text Box 65"/>
            <p:cNvSpPr txBox="1">
              <a:spLocks noChangeArrowheads="1"/>
            </p:cNvSpPr>
            <p:nvPr/>
          </p:nvSpPr>
          <p:spPr bwMode="auto">
            <a:xfrm>
              <a:off x="1639" y="2896"/>
              <a:ext cx="65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>
                  <a:latin typeface="Times New Roman Cyr" charset="-52"/>
                  <a:cs typeface="Times New Roman" pitchFamily="18" charset="0"/>
                </a:rPr>
                <a:t>Зона ІІ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3007" name="Text Box 66"/>
            <p:cNvSpPr txBox="1">
              <a:spLocks noChangeArrowheads="1"/>
            </p:cNvSpPr>
            <p:nvPr/>
          </p:nvSpPr>
          <p:spPr bwMode="auto">
            <a:xfrm>
              <a:off x="1655" y="3062"/>
              <a:ext cx="69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uk-UA" sz="1200">
                  <a:latin typeface="Times New Roman Cyr" charset="-52"/>
                  <a:cs typeface="Times New Roman" pitchFamily="18" charset="0"/>
                </a:rPr>
                <a:t>Зона ІІІ</a:t>
              </a:r>
              <a:endParaRPr lang="uk-UA" sz="1800" b="0">
                <a:latin typeface="Arial" pitchFamily="34" charset="0"/>
              </a:endParaRPr>
            </a:p>
          </p:txBody>
        </p:sp>
        <p:sp>
          <p:nvSpPr>
            <p:cNvPr id="83008" name="AutoShape 67"/>
            <p:cNvSpPr>
              <a:spLocks noChangeArrowheads="1"/>
            </p:cNvSpPr>
            <p:nvPr/>
          </p:nvSpPr>
          <p:spPr bwMode="auto">
            <a:xfrm rot="2052360">
              <a:off x="2716" y="2200"/>
              <a:ext cx="219" cy="577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52" name="Text Box 68"/>
          <p:cNvSpPr txBox="1">
            <a:spLocks noChangeArrowheads="1"/>
          </p:cNvSpPr>
          <p:nvPr/>
        </p:nvSpPr>
        <p:spPr bwMode="auto">
          <a:xfrm>
            <a:off x="2771775" y="333375"/>
            <a:ext cx="3529013" cy="406400"/>
          </a:xfrm>
          <a:prstGeom prst="rect">
            <a:avLst/>
          </a:prstGeom>
          <a:solidFill>
            <a:srgbClr val="E7B6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Прогноз </a:t>
            </a:r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7561262" cy="5826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uk-UA" sz="800"/>
          </a:p>
          <a:p>
            <a:pPr algn="ctr" eaLnBrk="1" hangingPunct="1"/>
            <a:r>
              <a:rPr lang="uk-UA"/>
              <a:t>ДЕРЕВО ПОДІЙ</a:t>
            </a:r>
          </a:p>
          <a:p>
            <a:pPr algn="ctr" eaLnBrk="1" hangingPunct="1"/>
            <a:endParaRPr lang="uk-UA" sz="800"/>
          </a:p>
        </p:txBody>
      </p:sp>
      <p:sp>
        <p:nvSpPr>
          <p:cNvPr id="83971" name="Text Box 5"/>
          <p:cNvSpPr txBox="1">
            <a:spLocks noChangeArrowheads="1"/>
          </p:cNvSpPr>
          <p:nvPr/>
        </p:nvSpPr>
        <p:spPr bwMode="auto">
          <a:xfrm>
            <a:off x="2700338" y="1412875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Генеральна подія, процес, явище</a:t>
            </a:r>
          </a:p>
        </p:txBody>
      </p:sp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2700338" y="1827213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/>
              <a:t>G(A)</a:t>
            </a:r>
            <a:endParaRPr lang="uk-UA"/>
          </a:p>
        </p:txBody>
      </p:sp>
      <p:sp>
        <p:nvSpPr>
          <p:cNvPr id="83973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Руйнування греблі, </a:t>
            </a:r>
            <a:r>
              <a:rPr lang="en-US"/>
              <a:t>W(</a:t>
            </a:r>
            <a:r>
              <a:rPr lang="uk-UA"/>
              <a:t>г</a:t>
            </a:r>
            <a:r>
              <a:rPr lang="en-US"/>
              <a:t>)</a:t>
            </a:r>
            <a:endParaRPr lang="uk-UA"/>
          </a:p>
        </p:txBody>
      </p:sp>
      <p:sp>
        <p:nvSpPr>
          <p:cNvPr id="83974" name="Text Box 8"/>
          <p:cNvSpPr txBox="1">
            <a:spLocks noChangeArrowheads="1"/>
          </p:cNvSpPr>
          <p:nvPr/>
        </p:nvSpPr>
        <p:spPr bwMode="auto">
          <a:xfrm>
            <a:off x="395288" y="3173413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г = </a:t>
            </a:r>
            <a:r>
              <a:rPr lang="en-US"/>
              <a:t>G(A) W(</a:t>
            </a:r>
            <a:r>
              <a:rPr lang="uk-UA"/>
              <a:t>г</a:t>
            </a:r>
            <a:r>
              <a:rPr lang="en-US"/>
              <a:t>) </a:t>
            </a:r>
            <a:r>
              <a:rPr lang="el-GR">
                <a:cs typeface="Times New Roman" pitchFamily="18" charset="0"/>
              </a:rPr>
              <a:t>ω</a:t>
            </a:r>
            <a:r>
              <a:rPr lang="uk-UA">
                <a:cs typeface="Times New Roman" pitchFamily="18" charset="0"/>
              </a:rPr>
              <a:t>(г)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83975" name="Object 9"/>
          <p:cNvGraphicFramePr>
            <a:graphicFrameLocks noChangeAspect="1"/>
          </p:cNvGraphicFramePr>
          <p:nvPr/>
        </p:nvGraphicFramePr>
        <p:xfrm>
          <a:off x="1116013" y="3173413"/>
          <a:ext cx="2889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6" name="Формула" r:id="rId4" imgW="406048" imgH="393359" progId="Equation.3">
                  <p:embed/>
                </p:oleObj>
              </mc:Choice>
              <mc:Fallback>
                <p:oleObj name="Формула" r:id="rId4" imgW="406048" imgH="39335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73413"/>
                        <a:ext cx="2889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FE6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6" name="Text Box 12"/>
          <p:cNvSpPr txBox="1">
            <a:spLocks noChangeArrowheads="1"/>
          </p:cNvSpPr>
          <p:nvPr/>
        </p:nvSpPr>
        <p:spPr bwMode="auto">
          <a:xfrm>
            <a:off x="395288" y="3870325"/>
            <a:ext cx="4032250" cy="7112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Руйнування цистерн з пропаном, </a:t>
            </a:r>
            <a:r>
              <a:rPr lang="en-US"/>
              <a:t>W(</a:t>
            </a:r>
            <a:r>
              <a:rPr lang="uk-UA"/>
              <a:t>п</a:t>
            </a:r>
            <a:r>
              <a:rPr lang="en-US"/>
              <a:t>)</a:t>
            </a:r>
            <a:endParaRPr lang="uk-UA"/>
          </a:p>
        </p:txBody>
      </p:sp>
      <p:sp>
        <p:nvSpPr>
          <p:cNvPr id="83977" name="Text Box 13"/>
          <p:cNvSpPr txBox="1">
            <a:spLocks noChangeArrowheads="1"/>
          </p:cNvSpPr>
          <p:nvPr/>
        </p:nvSpPr>
        <p:spPr bwMode="auto">
          <a:xfrm>
            <a:off x="395288" y="4606925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п = </a:t>
            </a:r>
            <a:r>
              <a:rPr lang="en-US"/>
              <a:t>G(A) W(</a:t>
            </a:r>
            <a:r>
              <a:rPr lang="uk-UA"/>
              <a:t>п</a:t>
            </a:r>
            <a:r>
              <a:rPr lang="en-US"/>
              <a:t>) </a:t>
            </a:r>
            <a:r>
              <a:rPr lang="el-GR">
                <a:cs typeface="Times New Roman" pitchFamily="18" charset="0"/>
              </a:rPr>
              <a:t>ω</a:t>
            </a:r>
            <a:r>
              <a:rPr lang="uk-UA">
                <a:cs typeface="Times New Roman" pitchFamily="18" charset="0"/>
              </a:rPr>
              <a:t>(п)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83978" name="Object 14"/>
          <p:cNvGraphicFramePr>
            <a:graphicFrameLocks noChangeAspect="1"/>
          </p:cNvGraphicFramePr>
          <p:nvPr/>
        </p:nvGraphicFramePr>
        <p:xfrm>
          <a:off x="1042988" y="4619625"/>
          <a:ext cx="288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Формула" r:id="rId6" imgW="406048" imgH="393359" progId="Equation.3">
                  <p:embed/>
                </p:oleObj>
              </mc:Choice>
              <mc:Fallback>
                <p:oleObj name="Формула" r:id="rId6" imgW="406048" imgH="39335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619625"/>
                        <a:ext cx="2889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FE6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9" name="Text Box 16"/>
          <p:cNvSpPr txBox="1">
            <a:spLocks noChangeArrowheads="1"/>
          </p:cNvSpPr>
          <p:nvPr/>
        </p:nvSpPr>
        <p:spPr bwMode="auto">
          <a:xfrm>
            <a:off x="4932363" y="2708275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Руйнування АЕС  </a:t>
            </a:r>
            <a:r>
              <a:rPr lang="en-US"/>
              <a:t>W(</a:t>
            </a:r>
            <a:r>
              <a:rPr lang="uk-UA"/>
              <a:t>аес</a:t>
            </a:r>
            <a:r>
              <a:rPr lang="en-US"/>
              <a:t>)</a:t>
            </a:r>
            <a:endParaRPr lang="uk-UA"/>
          </a:p>
        </p:txBody>
      </p:sp>
      <p:sp>
        <p:nvSpPr>
          <p:cNvPr id="83980" name="Text Box 17"/>
          <p:cNvSpPr txBox="1">
            <a:spLocks noChangeArrowheads="1"/>
          </p:cNvSpPr>
          <p:nvPr/>
        </p:nvSpPr>
        <p:spPr bwMode="auto">
          <a:xfrm>
            <a:off x="4932363" y="3167063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аес = </a:t>
            </a:r>
            <a:r>
              <a:rPr lang="en-US"/>
              <a:t>G(A) W(</a:t>
            </a:r>
            <a:r>
              <a:rPr lang="uk-UA"/>
              <a:t>аес</a:t>
            </a:r>
            <a:r>
              <a:rPr lang="en-US"/>
              <a:t>) </a:t>
            </a:r>
            <a:r>
              <a:rPr lang="el-GR">
                <a:cs typeface="Times New Roman" pitchFamily="18" charset="0"/>
              </a:rPr>
              <a:t>ω</a:t>
            </a:r>
            <a:r>
              <a:rPr lang="uk-UA">
                <a:cs typeface="Times New Roman" pitchFamily="18" charset="0"/>
              </a:rPr>
              <a:t>(аес)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83981" name="Object 18"/>
          <p:cNvGraphicFramePr>
            <a:graphicFrameLocks noChangeAspect="1"/>
          </p:cNvGraphicFramePr>
          <p:nvPr/>
        </p:nvGraphicFramePr>
        <p:xfrm>
          <a:off x="5219700" y="3173413"/>
          <a:ext cx="2889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Формула" r:id="rId7" imgW="406048" imgH="393359" progId="Equation.3">
                  <p:embed/>
                </p:oleObj>
              </mc:Choice>
              <mc:Fallback>
                <p:oleObj name="Формула" r:id="rId7" imgW="406048" imgH="39335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173413"/>
                        <a:ext cx="2889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FE6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2" name="Text Box 20"/>
          <p:cNvSpPr txBox="1">
            <a:spLocks noChangeArrowheads="1"/>
          </p:cNvSpPr>
          <p:nvPr/>
        </p:nvSpPr>
        <p:spPr bwMode="auto">
          <a:xfrm>
            <a:off x="4932363" y="3903663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Руйнування ХНО </a:t>
            </a:r>
            <a:r>
              <a:rPr lang="en-US"/>
              <a:t>W(</a:t>
            </a:r>
            <a:r>
              <a:rPr lang="uk-UA"/>
              <a:t>хно</a:t>
            </a:r>
            <a:r>
              <a:rPr lang="en-US"/>
              <a:t>)</a:t>
            </a:r>
            <a:endParaRPr lang="uk-UA"/>
          </a:p>
        </p:txBody>
      </p:sp>
      <p:sp>
        <p:nvSpPr>
          <p:cNvPr id="83983" name="Text Box 21"/>
          <p:cNvSpPr txBox="1">
            <a:spLocks noChangeArrowheads="1"/>
          </p:cNvSpPr>
          <p:nvPr/>
        </p:nvSpPr>
        <p:spPr bwMode="auto">
          <a:xfrm>
            <a:off x="4932363" y="4343400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хно = </a:t>
            </a:r>
            <a:r>
              <a:rPr lang="en-US"/>
              <a:t>G(A) W(</a:t>
            </a:r>
            <a:r>
              <a:rPr lang="uk-UA"/>
              <a:t>хно</a:t>
            </a:r>
            <a:r>
              <a:rPr lang="en-US"/>
              <a:t>) </a:t>
            </a:r>
            <a:r>
              <a:rPr lang="el-GR">
                <a:cs typeface="Times New Roman" pitchFamily="18" charset="0"/>
              </a:rPr>
              <a:t>ω</a:t>
            </a:r>
            <a:r>
              <a:rPr lang="uk-UA">
                <a:cs typeface="Times New Roman" pitchFamily="18" charset="0"/>
              </a:rPr>
              <a:t>(хно)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83984" name="Object 22"/>
          <p:cNvGraphicFramePr>
            <a:graphicFrameLocks noChangeAspect="1"/>
          </p:cNvGraphicFramePr>
          <p:nvPr/>
        </p:nvGraphicFramePr>
        <p:xfrm>
          <a:off x="5148263" y="4356100"/>
          <a:ext cx="2889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Формула" r:id="rId8" imgW="406048" imgH="393359" progId="Equation.3">
                  <p:embed/>
                </p:oleObj>
              </mc:Choice>
              <mc:Fallback>
                <p:oleObj name="Формула" r:id="rId8" imgW="406048" imgH="39335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356100"/>
                        <a:ext cx="2889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FE6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5" name="Text Box 24"/>
          <p:cNvSpPr txBox="1">
            <a:spLocks noChangeArrowheads="1"/>
          </p:cNvSpPr>
          <p:nvPr/>
        </p:nvSpPr>
        <p:spPr bwMode="auto">
          <a:xfrm>
            <a:off x="2627313" y="5200650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Руйнування будинку, </a:t>
            </a:r>
            <a:r>
              <a:rPr lang="en-US"/>
              <a:t>W(</a:t>
            </a:r>
            <a:r>
              <a:rPr lang="uk-UA"/>
              <a:t>б</a:t>
            </a:r>
            <a:r>
              <a:rPr lang="en-US"/>
              <a:t>)</a:t>
            </a:r>
            <a:endParaRPr lang="uk-UA"/>
          </a:p>
        </p:txBody>
      </p:sp>
      <p:sp>
        <p:nvSpPr>
          <p:cNvPr id="83986" name="Text Box 25"/>
          <p:cNvSpPr txBox="1">
            <a:spLocks noChangeArrowheads="1"/>
          </p:cNvSpPr>
          <p:nvPr/>
        </p:nvSpPr>
        <p:spPr bwMode="auto">
          <a:xfrm>
            <a:off x="2627313" y="5640388"/>
            <a:ext cx="4032250" cy="406400"/>
          </a:xfrm>
          <a:prstGeom prst="rect">
            <a:avLst/>
          </a:prstGeom>
          <a:solidFill>
            <a:srgbClr val="46E62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б = </a:t>
            </a:r>
            <a:r>
              <a:rPr lang="en-US"/>
              <a:t>G(A) W(</a:t>
            </a:r>
            <a:r>
              <a:rPr lang="uk-UA"/>
              <a:t>б</a:t>
            </a:r>
            <a:r>
              <a:rPr lang="en-US"/>
              <a:t>) </a:t>
            </a:r>
            <a:r>
              <a:rPr lang="el-GR">
                <a:cs typeface="Times New Roman" pitchFamily="18" charset="0"/>
              </a:rPr>
              <a:t>ω</a:t>
            </a:r>
            <a:r>
              <a:rPr lang="uk-UA">
                <a:cs typeface="Times New Roman" pitchFamily="18" charset="0"/>
              </a:rPr>
              <a:t>(б)</a:t>
            </a:r>
            <a:endParaRPr lang="el-GR">
              <a:cs typeface="Times New Roman" pitchFamily="18" charset="0"/>
            </a:endParaRPr>
          </a:p>
        </p:txBody>
      </p:sp>
      <p:graphicFrame>
        <p:nvGraphicFramePr>
          <p:cNvPr id="83987" name="Object 26"/>
          <p:cNvGraphicFramePr>
            <a:graphicFrameLocks noChangeAspect="1"/>
          </p:cNvGraphicFramePr>
          <p:nvPr/>
        </p:nvGraphicFramePr>
        <p:xfrm>
          <a:off x="3276600" y="5640388"/>
          <a:ext cx="2889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Формула" r:id="rId9" imgW="406048" imgH="393359" progId="Equation.3">
                  <p:embed/>
                </p:oleObj>
              </mc:Choice>
              <mc:Fallback>
                <p:oleObj name="Формула" r:id="rId9" imgW="406048" imgH="39335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40388"/>
                        <a:ext cx="2889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AFE6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8" name="Line 27"/>
          <p:cNvSpPr>
            <a:spLocks noChangeShapeType="1"/>
          </p:cNvSpPr>
          <p:nvPr/>
        </p:nvSpPr>
        <p:spPr bwMode="auto">
          <a:xfrm>
            <a:off x="4678363" y="220503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3989" name="Line 28"/>
          <p:cNvSpPr>
            <a:spLocks noChangeShapeType="1"/>
          </p:cNvSpPr>
          <p:nvPr/>
        </p:nvSpPr>
        <p:spPr bwMode="auto">
          <a:xfrm>
            <a:off x="4440238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3990" name="Line 29"/>
          <p:cNvSpPr>
            <a:spLocks noChangeShapeType="1"/>
          </p:cNvSpPr>
          <p:nvPr/>
        </p:nvSpPr>
        <p:spPr bwMode="auto">
          <a:xfrm>
            <a:off x="4449763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4995" name="Object 47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7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8" name="Rectangle 1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4999" name="Rectangle 1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0" name="Rectangle 1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1" name="Rectangle 1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2" name="Rectangle 16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3" name="Rectangle 17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4" name="Rectangle 17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5" name="Rectangle 17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5006" name="Rectangle 18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FE6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5007" name="Group 181"/>
          <p:cNvGrpSpPr>
            <a:grpSpLocks/>
          </p:cNvGrpSpPr>
          <p:nvPr/>
        </p:nvGrpSpPr>
        <p:grpSpPr bwMode="auto">
          <a:xfrm>
            <a:off x="611188" y="1125538"/>
            <a:ext cx="7993062" cy="4924425"/>
            <a:chOff x="385" y="709"/>
            <a:chExt cx="5035" cy="3102"/>
          </a:xfrm>
        </p:grpSpPr>
        <p:sp>
          <p:nvSpPr>
            <p:cNvPr id="85008" name="Text Box 164"/>
            <p:cNvSpPr txBox="1">
              <a:spLocks noChangeArrowheads="1"/>
            </p:cNvSpPr>
            <p:nvPr/>
          </p:nvSpPr>
          <p:spPr bwMode="auto">
            <a:xfrm>
              <a:off x="1746" y="3521"/>
              <a:ext cx="163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FE6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/>
            </a:p>
          </p:txBody>
        </p:sp>
        <p:grpSp>
          <p:nvGrpSpPr>
            <p:cNvPr id="85009" name="Group 169"/>
            <p:cNvGrpSpPr>
              <a:grpSpLocks/>
            </p:cNvGrpSpPr>
            <p:nvPr/>
          </p:nvGrpSpPr>
          <p:grpSpPr bwMode="auto">
            <a:xfrm>
              <a:off x="385" y="709"/>
              <a:ext cx="5035" cy="3102"/>
              <a:chOff x="567" y="119"/>
              <a:chExt cx="5035" cy="3102"/>
            </a:xfrm>
          </p:grpSpPr>
          <p:sp>
            <p:nvSpPr>
              <p:cNvPr id="85015" name="Text Box 139"/>
              <p:cNvSpPr txBox="1">
                <a:spLocks noChangeArrowheads="1"/>
              </p:cNvSpPr>
              <p:nvPr/>
            </p:nvSpPr>
            <p:spPr bwMode="auto">
              <a:xfrm>
                <a:off x="1247" y="845"/>
                <a:ext cx="2540" cy="256"/>
              </a:xfrm>
              <a:prstGeom prst="rect">
                <a:avLst/>
              </a:prstGeom>
              <a:solidFill>
                <a:srgbClr val="46E62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/>
                  <a:t>п = </a:t>
                </a:r>
                <a:r>
                  <a:rPr lang="en-US"/>
                  <a:t>G(A) W(</a:t>
                </a:r>
                <a:r>
                  <a:rPr lang="uk-UA"/>
                  <a:t>п</a:t>
                </a:r>
                <a:r>
                  <a:rPr lang="en-US"/>
                  <a:t>) </a:t>
                </a:r>
                <a:r>
                  <a:rPr lang="el-GR">
                    <a:cs typeface="Times New Roman" pitchFamily="18" charset="0"/>
                  </a:rPr>
                  <a:t>ω</a:t>
                </a:r>
                <a:r>
                  <a:rPr lang="uk-UA">
                    <a:cs typeface="Times New Roman" pitchFamily="18" charset="0"/>
                  </a:rPr>
                  <a:t>(п)</a:t>
                </a:r>
                <a:endParaRPr lang="el-GR">
                  <a:cs typeface="Times New Roman" pitchFamily="18" charset="0"/>
                </a:endParaRPr>
              </a:p>
            </p:txBody>
          </p:sp>
          <p:sp>
            <p:nvSpPr>
              <p:cNvPr id="85016" name="Text Box 140"/>
              <p:cNvSpPr txBox="1">
                <a:spLocks noChangeArrowheads="1"/>
              </p:cNvSpPr>
              <p:nvPr/>
            </p:nvSpPr>
            <p:spPr bwMode="auto">
              <a:xfrm>
                <a:off x="1247" y="300"/>
                <a:ext cx="2540" cy="256"/>
              </a:xfrm>
              <a:prstGeom prst="rect">
                <a:avLst/>
              </a:prstGeom>
              <a:solidFill>
                <a:srgbClr val="46E62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/>
                  <a:t>г = </a:t>
                </a:r>
                <a:r>
                  <a:rPr lang="en-US"/>
                  <a:t>G(A) W(</a:t>
                </a:r>
                <a:r>
                  <a:rPr lang="uk-UA"/>
                  <a:t>г</a:t>
                </a:r>
                <a:r>
                  <a:rPr lang="en-US"/>
                  <a:t>) </a:t>
                </a:r>
                <a:r>
                  <a:rPr lang="el-GR">
                    <a:cs typeface="Times New Roman" pitchFamily="18" charset="0"/>
                  </a:rPr>
                  <a:t>ω</a:t>
                </a:r>
                <a:r>
                  <a:rPr lang="uk-UA">
                    <a:cs typeface="Times New Roman" pitchFamily="18" charset="0"/>
                  </a:rPr>
                  <a:t>(г)</a:t>
                </a:r>
                <a:endParaRPr lang="el-GR">
                  <a:cs typeface="Times New Roman" pitchFamily="18" charset="0"/>
                </a:endParaRPr>
              </a:p>
            </p:txBody>
          </p:sp>
          <p:sp>
            <p:nvSpPr>
              <p:cNvPr id="85017" name="Text Box 141"/>
              <p:cNvSpPr txBox="1">
                <a:spLocks noChangeArrowheads="1"/>
              </p:cNvSpPr>
              <p:nvPr/>
            </p:nvSpPr>
            <p:spPr bwMode="auto">
              <a:xfrm>
                <a:off x="1247" y="1344"/>
                <a:ext cx="2540" cy="256"/>
              </a:xfrm>
              <a:prstGeom prst="rect">
                <a:avLst/>
              </a:prstGeom>
              <a:solidFill>
                <a:srgbClr val="46E62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/>
                  <a:t>аес = </a:t>
                </a:r>
                <a:r>
                  <a:rPr lang="en-US"/>
                  <a:t>G(A) W(</a:t>
                </a:r>
                <a:r>
                  <a:rPr lang="uk-UA"/>
                  <a:t>аес</a:t>
                </a:r>
                <a:r>
                  <a:rPr lang="en-US"/>
                  <a:t>) </a:t>
                </a:r>
                <a:r>
                  <a:rPr lang="el-GR">
                    <a:cs typeface="Times New Roman" pitchFamily="18" charset="0"/>
                  </a:rPr>
                  <a:t>ω</a:t>
                </a:r>
                <a:r>
                  <a:rPr lang="uk-UA">
                    <a:cs typeface="Times New Roman" pitchFamily="18" charset="0"/>
                  </a:rPr>
                  <a:t>(аес)</a:t>
                </a:r>
                <a:endParaRPr lang="el-GR">
                  <a:cs typeface="Times New Roman" pitchFamily="18" charset="0"/>
                </a:endParaRPr>
              </a:p>
            </p:txBody>
          </p:sp>
          <p:sp>
            <p:nvSpPr>
              <p:cNvPr id="85018" name="Text Box 142"/>
              <p:cNvSpPr txBox="1">
                <a:spLocks noChangeArrowheads="1"/>
              </p:cNvSpPr>
              <p:nvPr/>
            </p:nvSpPr>
            <p:spPr bwMode="auto">
              <a:xfrm>
                <a:off x="1247" y="1842"/>
                <a:ext cx="2540" cy="256"/>
              </a:xfrm>
              <a:prstGeom prst="rect">
                <a:avLst/>
              </a:prstGeom>
              <a:solidFill>
                <a:srgbClr val="46E62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/>
                  <a:t>хно = </a:t>
                </a:r>
                <a:r>
                  <a:rPr lang="en-US"/>
                  <a:t>G(A) W(</a:t>
                </a:r>
                <a:r>
                  <a:rPr lang="uk-UA"/>
                  <a:t>хно</a:t>
                </a:r>
                <a:r>
                  <a:rPr lang="en-US"/>
                  <a:t>) </a:t>
                </a:r>
                <a:r>
                  <a:rPr lang="el-GR">
                    <a:cs typeface="Times New Roman" pitchFamily="18" charset="0"/>
                  </a:rPr>
                  <a:t>ω</a:t>
                </a:r>
                <a:r>
                  <a:rPr lang="uk-UA">
                    <a:cs typeface="Times New Roman" pitchFamily="18" charset="0"/>
                  </a:rPr>
                  <a:t>(хно)</a:t>
                </a:r>
                <a:endParaRPr lang="el-GR">
                  <a:cs typeface="Times New Roman" pitchFamily="18" charset="0"/>
                </a:endParaRPr>
              </a:p>
            </p:txBody>
          </p:sp>
          <p:sp>
            <p:nvSpPr>
              <p:cNvPr id="85019" name="Text Box 143"/>
              <p:cNvSpPr txBox="1">
                <a:spLocks noChangeArrowheads="1"/>
              </p:cNvSpPr>
              <p:nvPr/>
            </p:nvSpPr>
            <p:spPr bwMode="auto">
              <a:xfrm>
                <a:off x="1247" y="2341"/>
                <a:ext cx="2540" cy="256"/>
              </a:xfrm>
              <a:prstGeom prst="rect">
                <a:avLst/>
              </a:prstGeom>
              <a:solidFill>
                <a:srgbClr val="46E62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</a:pPr>
                <a:r>
                  <a:rPr lang="uk-UA"/>
                  <a:t>б = </a:t>
                </a:r>
                <a:r>
                  <a:rPr lang="en-US"/>
                  <a:t>G(A) W(</a:t>
                </a:r>
                <a:r>
                  <a:rPr lang="uk-UA"/>
                  <a:t>б</a:t>
                </a:r>
                <a:r>
                  <a:rPr lang="en-US"/>
                  <a:t>) </a:t>
                </a:r>
                <a:r>
                  <a:rPr lang="el-GR">
                    <a:cs typeface="Times New Roman" pitchFamily="18" charset="0"/>
                  </a:rPr>
                  <a:t>ω</a:t>
                </a:r>
                <a:r>
                  <a:rPr lang="uk-UA">
                    <a:cs typeface="Times New Roman" pitchFamily="18" charset="0"/>
                  </a:rPr>
                  <a:t>(б)</a:t>
                </a:r>
                <a:endParaRPr lang="el-GR">
                  <a:cs typeface="Times New Roman" pitchFamily="18" charset="0"/>
                </a:endParaRPr>
              </a:p>
            </p:txBody>
          </p:sp>
          <p:sp>
            <p:nvSpPr>
              <p:cNvPr id="85020" name="Text Box 144"/>
              <p:cNvSpPr txBox="1">
                <a:spLocks noChangeArrowheads="1"/>
              </p:cNvSpPr>
              <p:nvPr/>
            </p:nvSpPr>
            <p:spPr bwMode="auto">
              <a:xfrm>
                <a:off x="2381" y="572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uk-UA" sz="4000"/>
                  <a:t>+</a:t>
                </a:r>
              </a:p>
            </p:txBody>
          </p:sp>
          <p:sp>
            <p:nvSpPr>
              <p:cNvPr id="85021" name="Text Box 145"/>
              <p:cNvSpPr txBox="1">
                <a:spLocks noChangeArrowheads="1"/>
              </p:cNvSpPr>
              <p:nvPr/>
            </p:nvSpPr>
            <p:spPr bwMode="auto">
              <a:xfrm>
                <a:off x="2391" y="1162"/>
                <a:ext cx="11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85022" name="Text Box 146"/>
              <p:cNvSpPr txBox="1">
                <a:spLocks noChangeArrowheads="1"/>
              </p:cNvSpPr>
              <p:nvPr/>
            </p:nvSpPr>
            <p:spPr bwMode="auto">
              <a:xfrm>
                <a:off x="2381" y="1117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uk-UA" sz="4000"/>
                  <a:t>+</a:t>
                </a:r>
              </a:p>
            </p:txBody>
          </p:sp>
          <p:sp>
            <p:nvSpPr>
              <p:cNvPr id="85023" name="Text Box 147"/>
              <p:cNvSpPr txBox="1">
                <a:spLocks noChangeArrowheads="1"/>
              </p:cNvSpPr>
              <p:nvPr/>
            </p:nvSpPr>
            <p:spPr bwMode="auto">
              <a:xfrm>
                <a:off x="2381" y="1616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uk-UA" sz="4000"/>
                  <a:t>+</a:t>
                </a:r>
              </a:p>
            </p:txBody>
          </p:sp>
          <p:sp>
            <p:nvSpPr>
              <p:cNvPr id="85024" name="Text Box 148"/>
              <p:cNvSpPr txBox="1">
                <a:spLocks noChangeArrowheads="1"/>
              </p:cNvSpPr>
              <p:nvPr/>
            </p:nvSpPr>
            <p:spPr bwMode="auto">
              <a:xfrm>
                <a:off x="2381" y="2115"/>
                <a:ext cx="3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uk-UA" sz="4000"/>
                  <a:t>+</a:t>
                </a:r>
              </a:p>
            </p:txBody>
          </p:sp>
          <p:sp>
            <p:nvSpPr>
              <p:cNvPr id="85025" name="AutoShape 149"/>
              <p:cNvSpPr>
                <a:spLocks/>
              </p:cNvSpPr>
              <p:nvPr/>
            </p:nvSpPr>
            <p:spPr bwMode="auto">
              <a:xfrm>
                <a:off x="567" y="164"/>
                <a:ext cx="499" cy="2586"/>
              </a:xfrm>
              <a:prstGeom prst="leftBrace">
                <a:avLst>
                  <a:gd name="adj1" fmla="val 43186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5026" name="AutoShape 150"/>
              <p:cNvSpPr>
                <a:spLocks/>
              </p:cNvSpPr>
              <p:nvPr/>
            </p:nvSpPr>
            <p:spPr bwMode="auto">
              <a:xfrm>
                <a:off x="3923" y="119"/>
                <a:ext cx="454" cy="2676"/>
              </a:xfrm>
              <a:prstGeom prst="rightBrace">
                <a:avLst>
                  <a:gd name="adj1" fmla="val 49119"/>
                  <a:gd name="adj2" fmla="val 50000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5027" name="Text Box 151"/>
              <p:cNvSpPr txBox="1">
                <a:spLocks noChangeArrowheads="1"/>
              </p:cNvSpPr>
              <p:nvPr/>
            </p:nvSpPr>
            <p:spPr bwMode="auto">
              <a:xfrm>
                <a:off x="4513" y="1366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uk-UA" sz="4000"/>
                  <a:t>=</a:t>
                </a:r>
              </a:p>
            </p:txBody>
          </p:sp>
          <p:graphicFrame>
            <p:nvGraphicFramePr>
              <p:cNvPr id="85028" name="Object 153"/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41" name="Формула" r:id="rId6" imgW="114151" imgH="215619" progId="Equation.3">
                      <p:embed/>
                    </p:oleObj>
                  </mc:Choice>
                  <mc:Fallback>
                    <p:oleObj name="Формула" r:id="rId6" imgW="114151" imgH="215619" progId="Equation.3">
                      <p:embed/>
                      <p:pic>
                        <p:nvPicPr>
                          <p:cNvPr id="0" name="Object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5029" name="Text Box 154"/>
              <p:cNvSpPr txBox="1">
                <a:spLocks noChangeArrowheads="1"/>
              </p:cNvSpPr>
              <p:nvPr/>
            </p:nvSpPr>
            <p:spPr bwMode="auto">
              <a:xfrm>
                <a:off x="4241" y="663"/>
                <a:ext cx="122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sp>
            <p:nvSpPr>
              <p:cNvPr id="85030" name="Text Box 161"/>
              <p:cNvSpPr txBox="1">
                <a:spLocks noChangeArrowheads="1"/>
              </p:cNvSpPr>
              <p:nvPr/>
            </p:nvSpPr>
            <p:spPr bwMode="auto">
              <a:xfrm>
                <a:off x="1565" y="3067"/>
                <a:ext cx="176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AFE68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/>
              </a:p>
            </p:txBody>
          </p:sp>
          <p:graphicFrame>
            <p:nvGraphicFramePr>
              <p:cNvPr id="85031" name="Object 165"/>
              <p:cNvGraphicFramePr>
                <a:graphicFrameLocks noChangeAspect="1"/>
              </p:cNvGraphicFramePr>
              <p:nvPr/>
            </p:nvGraphicFramePr>
            <p:xfrm>
              <a:off x="4855" y="1026"/>
              <a:ext cx="747" cy="9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42" name="Формула" r:id="rId7" imgW="215806" imgH="228501" progId="Equation.3">
                      <p:embed/>
                    </p:oleObj>
                  </mc:Choice>
                  <mc:Fallback>
                    <p:oleObj name="Формула" r:id="rId7" imgW="215806" imgH="228501" progId="Equation.3">
                      <p:embed/>
                      <p:pic>
                        <p:nvPicPr>
                          <p:cNvPr id="0" name="Object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5" y="1026"/>
                            <a:ext cx="747" cy="9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5010" name="Object 172"/>
            <p:cNvGraphicFramePr>
              <a:graphicFrameLocks noChangeAspect="1"/>
            </p:cNvGraphicFramePr>
            <p:nvPr/>
          </p:nvGraphicFramePr>
          <p:xfrm>
            <a:off x="1516" y="887"/>
            <a:ext cx="171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3" name="Формула" r:id="rId9" imgW="190417" imgH="203112" progId="Equation.3">
                    <p:embed/>
                  </p:oleObj>
                </mc:Choice>
                <mc:Fallback>
                  <p:oleObj name="Формула" r:id="rId9" imgW="190417" imgH="203112" progId="Equation.3">
                    <p:embed/>
                    <p:pic>
                      <p:nvPicPr>
                        <p:cNvPr id="0" name="Object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6" y="887"/>
                          <a:ext cx="171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AFE68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1" name="Object 173"/>
            <p:cNvGraphicFramePr>
              <a:graphicFrameLocks noChangeAspect="1"/>
            </p:cNvGraphicFramePr>
            <p:nvPr/>
          </p:nvGraphicFramePr>
          <p:xfrm>
            <a:off x="1506" y="1458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4" name="Формула" r:id="rId11" imgW="266353" imgH="266353" progId="Equation.3">
                    <p:embed/>
                  </p:oleObj>
                </mc:Choice>
                <mc:Fallback>
                  <p:oleObj name="Формула" r:id="rId11" imgW="266353" imgH="266353" progId="Equation.3">
                    <p:embed/>
                    <p:pic>
                      <p:nvPicPr>
                        <p:cNvPr id="0" name="Object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" y="1458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2" name="Object 175"/>
            <p:cNvGraphicFramePr>
              <a:graphicFrameLocks noChangeAspect="1"/>
            </p:cNvGraphicFramePr>
            <p:nvPr/>
          </p:nvGraphicFramePr>
          <p:xfrm>
            <a:off x="1324" y="1955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5" name="Формула" r:id="rId13" imgW="266353" imgH="266353" progId="Equation.3">
                    <p:embed/>
                  </p:oleObj>
                </mc:Choice>
                <mc:Fallback>
                  <p:oleObj name="Формула" r:id="rId13" imgW="266353" imgH="266353" progId="Equation.3">
                    <p:embed/>
                    <p:pic>
                      <p:nvPicPr>
                        <p:cNvPr id="0" name="Object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4" y="1955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3" name="Object 177"/>
            <p:cNvGraphicFramePr>
              <a:graphicFrameLocks noChangeAspect="1"/>
            </p:cNvGraphicFramePr>
            <p:nvPr/>
          </p:nvGraphicFramePr>
          <p:xfrm>
            <a:off x="1263" y="2454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6" name="Формула" r:id="rId14" imgW="266353" imgH="266353" progId="Equation.3">
                    <p:embed/>
                  </p:oleObj>
                </mc:Choice>
                <mc:Fallback>
                  <p:oleObj name="Формула" r:id="rId14" imgW="266353" imgH="266353" progId="Equation.3">
                    <p:embed/>
                    <p:pic>
                      <p:nvPicPr>
                        <p:cNvPr id="0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3" y="2454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14" name="Object 179"/>
            <p:cNvGraphicFramePr>
              <a:graphicFrameLocks noChangeAspect="1"/>
            </p:cNvGraphicFramePr>
            <p:nvPr/>
          </p:nvGraphicFramePr>
          <p:xfrm>
            <a:off x="1522" y="2952"/>
            <a:ext cx="168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47" name="Формула" r:id="rId15" imgW="266353" imgH="266353" progId="Equation.3">
                    <p:embed/>
                  </p:oleObj>
                </mc:Choice>
                <mc:Fallback>
                  <p:oleObj name="Формула" r:id="rId15" imgW="266353" imgH="266353" progId="Equation.3">
                    <p:embed/>
                    <p:pic>
                      <p:nvPicPr>
                        <p:cNvPr id="0" name="Object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2" y="2952"/>
                          <a:ext cx="168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117"/>
          <p:cNvGrpSpPr>
            <a:grpSpLocks/>
          </p:cNvGrpSpPr>
          <p:nvPr/>
        </p:nvGrpSpPr>
        <p:grpSpPr bwMode="auto">
          <a:xfrm>
            <a:off x="0" y="1373188"/>
            <a:ext cx="9144000" cy="976312"/>
            <a:chOff x="0" y="754"/>
            <a:chExt cx="5760" cy="615"/>
          </a:xfrm>
        </p:grpSpPr>
        <p:sp>
          <p:nvSpPr>
            <p:cNvPr id="86026" name="AutoShape 46"/>
            <p:cNvSpPr>
              <a:spLocks/>
            </p:cNvSpPr>
            <p:nvPr/>
          </p:nvSpPr>
          <p:spPr bwMode="auto">
            <a:xfrm rot="5400000">
              <a:off x="4940" y="724"/>
              <a:ext cx="182" cy="1107"/>
            </a:xfrm>
            <a:prstGeom prst="rightBrace">
              <a:avLst>
                <a:gd name="adj1" fmla="val 5068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FE6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6027" name="AutoShape 80"/>
            <p:cNvSpPr>
              <a:spLocks noChangeAspect="1" noChangeArrowheads="1" noTextEdit="1"/>
            </p:cNvSpPr>
            <p:nvPr/>
          </p:nvSpPr>
          <p:spPr bwMode="auto">
            <a:xfrm>
              <a:off x="48" y="754"/>
              <a:ext cx="5632" cy="426"/>
            </a:xfrm>
            <a:prstGeom prst="rect">
              <a:avLst/>
            </a:prstGeom>
            <a:solidFill>
              <a:srgbClr val="46E6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028" name="Rectangle 83"/>
            <p:cNvSpPr>
              <a:spLocks noChangeArrowheads="1"/>
            </p:cNvSpPr>
            <p:nvPr/>
          </p:nvSpPr>
          <p:spPr bwMode="auto">
            <a:xfrm>
              <a:off x="4630" y="925"/>
              <a:ext cx="8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9020021</a:t>
              </a:r>
              <a:endParaRPr lang="uk-UA"/>
            </a:p>
          </p:txBody>
        </p:sp>
        <p:sp>
          <p:nvSpPr>
            <p:cNvPr id="86029" name="Rectangle 84"/>
            <p:cNvSpPr>
              <a:spLocks noChangeArrowheads="1"/>
            </p:cNvSpPr>
            <p:nvPr/>
          </p:nvSpPr>
          <p:spPr bwMode="auto">
            <a:xfrm>
              <a:off x="4573" y="92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,</a:t>
              </a:r>
              <a:endParaRPr lang="uk-UA"/>
            </a:p>
          </p:txBody>
        </p:sp>
        <p:sp>
          <p:nvSpPr>
            <p:cNvPr id="86030" name="Rectangle 85"/>
            <p:cNvSpPr>
              <a:spLocks noChangeArrowheads="1"/>
            </p:cNvSpPr>
            <p:nvPr/>
          </p:nvSpPr>
          <p:spPr bwMode="auto">
            <a:xfrm>
              <a:off x="4440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0</a:t>
              </a:r>
              <a:endParaRPr lang="uk-UA"/>
            </a:p>
          </p:txBody>
        </p:sp>
        <p:sp>
          <p:nvSpPr>
            <p:cNvPr id="86031" name="Rectangle 86"/>
            <p:cNvSpPr>
              <a:spLocks noChangeArrowheads="1"/>
            </p:cNvSpPr>
            <p:nvPr/>
          </p:nvSpPr>
          <p:spPr bwMode="auto">
            <a:xfrm>
              <a:off x="4095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9</a:t>
              </a:r>
              <a:endParaRPr lang="uk-UA"/>
            </a:p>
          </p:txBody>
        </p:sp>
        <p:sp>
          <p:nvSpPr>
            <p:cNvPr id="86032" name="Rectangle 87"/>
            <p:cNvSpPr>
              <a:spLocks noChangeArrowheads="1"/>
            </p:cNvSpPr>
            <p:nvPr/>
          </p:nvSpPr>
          <p:spPr bwMode="auto">
            <a:xfrm>
              <a:off x="4038" y="925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,</a:t>
              </a:r>
              <a:endParaRPr lang="uk-UA"/>
            </a:p>
          </p:txBody>
        </p:sp>
        <p:sp>
          <p:nvSpPr>
            <p:cNvPr id="86033" name="Rectangle 88"/>
            <p:cNvSpPr>
              <a:spLocks noChangeArrowheads="1"/>
            </p:cNvSpPr>
            <p:nvPr/>
          </p:nvSpPr>
          <p:spPr bwMode="auto">
            <a:xfrm>
              <a:off x="3905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0</a:t>
              </a:r>
              <a:endParaRPr lang="uk-UA"/>
            </a:p>
          </p:txBody>
        </p:sp>
        <p:sp>
          <p:nvSpPr>
            <p:cNvPr id="86034" name="Rectangle 89"/>
            <p:cNvSpPr>
              <a:spLocks noChangeArrowheads="1"/>
            </p:cNvSpPr>
            <p:nvPr/>
          </p:nvSpPr>
          <p:spPr bwMode="auto">
            <a:xfrm>
              <a:off x="3564" y="882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3</a:t>
              </a:r>
              <a:endParaRPr lang="uk-UA"/>
            </a:p>
          </p:txBody>
        </p:sp>
        <p:sp>
          <p:nvSpPr>
            <p:cNvPr id="86035" name="Rectangle 90"/>
            <p:cNvSpPr>
              <a:spLocks noChangeArrowheads="1"/>
            </p:cNvSpPr>
            <p:nvPr/>
          </p:nvSpPr>
          <p:spPr bwMode="auto">
            <a:xfrm>
              <a:off x="3120" y="925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10</a:t>
              </a:r>
              <a:endParaRPr lang="uk-UA"/>
            </a:p>
          </p:txBody>
        </p:sp>
        <p:sp>
          <p:nvSpPr>
            <p:cNvPr id="86036" name="Rectangle 91"/>
            <p:cNvSpPr>
              <a:spLocks noChangeArrowheads="1"/>
            </p:cNvSpPr>
            <p:nvPr/>
          </p:nvSpPr>
          <p:spPr bwMode="auto">
            <a:xfrm>
              <a:off x="2955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1</a:t>
              </a:r>
              <a:endParaRPr lang="uk-UA"/>
            </a:p>
          </p:txBody>
        </p:sp>
        <p:sp>
          <p:nvSpPr>
            <p:cNvPr id="86037" name="Rectangle 92"/>
            <p:cNvSpPr>
              <a:spLocks noChangeArrowheads="1"/>
            </p:cNvSpPr>
            <p:nvPr/>
          </p:nvSpPr>
          <p:spPr bwMode="auto">
            <a:xfrm>
              <a:off x="2629" y="882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7</a:t>
              </a:r>
              <a:endParaRPr lang="uk-UA"/>
            </a:p>
          </p:txBody>
        </p:sp>
        <p:sp>
          <p:nvSpPr>
            <p:cNvPr id="86038" name="Rectangle 93"/>
            <p:cNvSpPr>
              <a:spLocks noChangeArrowheads="1"/>
            </p:cNvSpPr>
            <p:nvPr/>
          </p:nvSpPr>
          <p:spPr bwMode="auto">
            <a:xfrm>
              <a:off x="2180" y="925"/>
              <a:ext cx="2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10</a:t>
              </a:r>
              <a:endParaRPr lang="uk-UA"/>
            </a:p>
          </p:txBody>
        </p:sp>
        <p:sp>
          <p:nvSpPr>
            <p:cNvPr id="86039" name="Rectangle 94"/>
            <p:cNvSpPr>
              <a:spLocks noChangeArrowheads="1"/>
            </p:cNvSpPr>
            <p:nvPr/>
          </p:nvSpPr>
          <p:spPr bwMode="auto">
            <a:xfrm>
              <a:off x="2015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1</a:t>
              </a:r>
              <a:endParaRPr lang="uk-UA"/>
            </a:p>
          </p:txBody>
        </p:sp>
        <p:sp>
          <p:nvSpPr>
            <p:cNvPr id="86040" name="Rectangle 95"/>
            <p:cNvSpPr>
              <a:spLocks noChangeArrowheads="1"/>
            </p:cNvSpPr>
            <p:nvPr/>
          </p:nvSpPr>
          <p:spPr bwMode="auto">
            <a:xfrm>
              <a:off x="1703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0</a:t>
              </a:r>
              <a:endParaRPr lang="uk-UA"/>
            </a:p>
          </p:txBody>
        </p:sp>
        <p:sp>
          <p:nvSpPr>
            <p:cNvPr id="86041" name="Rectangle 96"/>
            <p:cNvSpPr>
              <a:spLocks noChangeArrowheads="1"/>
            </p:cNvSpPr>
            <p:nvPr/>
          </p:nvSpPr>
          <p:spPr bwMode="auto">
            <a:xfrm>
              <a:off x="1354" y="882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6</a:t>
              </a:r>
              <a:endParaRPr lang="uk-UA"/>
            </a:p>
          </p:txBody>
        </p:sp>
        <p:sp>
          <p:nvSpPr>
            <p:cNvPr id="86042" name="Rectangle 97"/>
            <p:cNvSpPr>
              <a:spLocks noChangeArrowheads="1"/>
            </p:cNvSpPr>
            <p:nvPr/>
          </p:nvSpPr>
          <p:spPr bwMode="auto">
            <a:xfrm>
              <a:off x="904" y="925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10</a:t>
              </a:r>
              <a:endParaRPr lang="uk-UA"/>
            </a:p>
          </p:txBody>
        </p:sp>
        <p:sp>
          <p:nvSpPr>
            <p:cNvPr id="86043" name="Rectangle 98"/>
            <p:cNvSpPr>
              <a:spLocks noChangeArrowheads="1"/>
            </p:cNvSpPr>
            <p:nvPr/>
          </p:nvSpPr>
          <p:spPr bwMode="auto">
            <a:xfrm>
              <a:off x="716" y="925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</a:rPr>
                <a:t>2</a:t>
              </a:r>
              <a:endParaRPr lang="uk-UA"/>
            </a:p>
          </p:txBody>
        </p:sp>
        <p:sp>
          <p:nvSpPr>
            <p:cNvPr id="86044" name="Rectangle 99"/>
            <p:cNvSpPr>
              <a:spLocks noChangeArrowheads="1"/>
            </p:cNvSpPr>
            <p:nvPr/>
          </p:nvSpPr>
          <p:spPr bwMode="auto">
            <a:xfrm>
              <a:off x="4261" y="898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uk-UA"/>
            </a:p>
          </p:txBody>
        </p:sp>
        <p:sp>
          <p:nvSpPr>
            <p:cNvPr id="86045" name="Rectangle 100"/>
            <p:cNvSpPr>
              <a:spLocks noChangeArrowheads="1"/>
            </p:cNvSpPr>
            <p:nvPr/>
          </p:nvSpPr>
          <p:spPr bwMode="auto">
            <a:xfrm>
              <a:off x="3726" y="898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uk-UA"/>
            </a:p>
          </p:txBody>
        </p:sp>
        <p:sp>
          <p:nvSpPr>
            <p:cNvPr id="86046" name="Rectangle 101"/>
            <p:cNvSpPr>
              <a:spLocks noChangeArrowheads="1"/>
            </p:cNvSpPr>
            <p:nvPr/>
          </p:nvSpPr>
          <p:spPr bwMode="auto">
            <a:xfrm>
              <a:off x="3415" y="855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uk-UA"/>
            </a:p>
          </p:txBody>
        </p:sp>
        <p:sp>
          <p:nvSpPr>
            <p:cNvPr id="86047" name="Rectangle 102"/>
            <p:cNvSpPr>
              <a:spLocks noChangeArrowheads="1"/>
            </p:cNvSpPr>
            <p:nvPr/>
          </p:nvSpPr>
          <p:spPr bwMode="auto">
            <a:xfrm>
              <a:off x="3078" y="89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uk-UA"/>
            </a:p>
          </p:txBody>
        </p:sp>
        <p:sp>
          <p:nvSpPr>
            <p:cNvPr id="86048" name="Rectangle 103"/>
            <p:cNvSpPr>
              <a:spLocks noChangeArrowheads="1"/>
            </p:cNvSpPr>
            <p:nvPr/>
          </p:nvSpPr>
          <p:spPr bwMode="auto">
            <a:xfrm>
              <a:off x="2805" y="898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uk-UA"/>
            </a:p>
          </p:txBody>
        </p:sp>
        <p:sp>
          <p:nvSpPr>
            <p:cNvPr id="86049" name="Rectangle 104"/>
            <p:cNvSpPr>
              <a:spLocks noChangeArrowheads="1"/>
            </p:cNvSpPr>
            <p:nvPr/>
          </p:nvSpPr>
          <p:spPr bwMode="auto">
            <a:xfrm>
              <a:off x="2475" y="855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uk-UA"/>
            </a:p>
          </p:txBody>
        </p:sp>
        <p:sp>
          <p:nvSpPr>
            <p:cNvPr id="86050" name="Rectangle 105"/>
            <p:cNvSpPr>
              <a:spLocks noChangeArrowheads="1"/>
            </p:cNvSpPr>
            <p:nvPr/>
          </p:nvSpPr>
          <p:spPr bwMode="auto">
            <a:xfrm>
              <a:off x="2138" y="89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uk-UA"/>
            </a:p>
          </p:txBody>
        </p:sp>
        <p:sp>
          <p:nvSpPr>
            <p:cNvPr id="86051" name="Rectangle 106"/>
            <p:cNvSpPr>
              <a:spLocks noChangeArrowheads="1"/>
            </p:cNvSpPr>
            <p:nvPr/>
          </p:nvSpPr>
          <p:spPr bwMode="auto">
            <a:xfrm>
              <a:off x="1864" y="898"/>
              <a:ext cx="1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uk-UA"/>
            </a:p>
          </p:txBody>
        </p:sp>
        <p:sp>
          <p:nvSpPr>
            <p:cNvPr id="86052" name="Rectangle 107"/>
            <p:cNvSpPr>
              <a:spLocks noChangeArrowheads="1"/>
            </p:cNvSpPr>
            <p:nvPr/>
          </p:nvSpPr>
          <p:spPr bwMode="auto">
            <a:xfrm>
              <a:off x="1524" y="898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uk-UA"/>
            </a:p>
          </p:txBody>
        </p:sp>
        <p:sp>
          <p:nvSpPr>
            <p:cNvPr id="86053" name="Rectangle 108"/>
            <p:cNvSpPr>
              <a:spLocks noChangeArrowheads="1"/>
            </p:cNvSpPr>
            <p:nvPr/>
          </p:nvSpPr>
          <p:spPr bwMode="auto">
            <a:xfrm>
              <a:off x="1199" y="855"/>
              <a:ext cx="13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uk-UA"/>
            </a:p>
          </p:txBody>
        </p:sp>
        <p:sp>
          <p:nvSpPr>
            <p:cNvPr id="86054" name="Rectangle 109"/>
            <p:cNvSpPr>
              <a:spLocks noChangeArrowheads="1"/>
            </p:cNvSpPr>
            <p:nvPr/>
          </p:nvSpPr>
          <p:spPr bwMode="auto">
            <a:xfrm>
              <a:off x="863" y="898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uk-UA" sz="3000" b="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uk-UA"/>
            </a:p>
          </p:txBody>
        </p:sp>
        <p:sp>
          <p:nvSpPr>
            <p:cNvPr id="86055" name="Text Box 113"/>
            <p:cNvSpPr txBox="1">
              <a:spLocks noChangeArrowheads="1"/>
            </p:cNvSpPr>
            <p:nvPr/>
          </p:nvSpPr>
          <p:spPr bwMode="auto">
            <a:xfrm>
              <a:off x="0" y="846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FE6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/>
                <a:t>G(A)</a:t>
              </a:r>
              <a:endParaRPr lang="uk-UA"/>
            </a:p>
          </p:txBody>
        </p:sp>
        <p:sp>
          <p:nvSpPr>
            <p:cNvPr id="86056" name="Text Box 114"/>
            <p:cNvSpPr txBox="1">
              <a:spLocks noChangeArrowheads="1"/>
            </p:cNvSpPr>
            <p:nvPr/>
          </p:nvSpPr>
          <p:spPr bwMode="auto">
            <a:xfrm>
              <a:off x="504" y="845"/>
              <a:ext cx="1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FE6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/>
                <a:t>(</a:t>
              </a:r>
              <a:endParaRPr lang="uk-UA" sz="4000"/>
            </a:p>
          </p:txBody>
        </p:sp>
        <p:sp>
          <p:nvSpPr>
            <p:cNvPr id="86057" name="Text Box 115"/>
            <p:cNvSpPr txBox="1">
              <a:spLocks noChangeArrowheads="1"/>
            </p:cNvSpPr>
            <p:nvPr/>
          </p:nvSpPr>
          <p:spPr bwMode="auto">
            <a:xfrm>
              <a:off x="5470" y="856"/>
              <a:ext cx="2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AFE68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4000"/>
                <a:t>)</a:t>
              </a:r>
              <a:endParaRPr lang="uk-UA" sz="4000"/>
            </a:p>
          </p:txBody>
        </p:sp>
      </p:grpSp>
      <p:sp>
        <p:nvSpPr>
          <p:cNvPr id="8601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04813"/>
            <a:ext cx="4392613" cy="576262"/>
          </a:xfrm>
          <a:solidFill>
            <a:srgbClr val="46E62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b="1" smtClean="0"/>
              <a:t>Пропозиції</a:t>
            </a:r>
          </a:p>
        </p:txBody>
      </p:sp>
      <p:sp>
        <p:nvSpPr>
          <p:cNvPr id="86020" name="Text Box 37"/>
          <p:cNvSpPr txBox="1">
            <a:spLocks noChangeArrowheads="1"/>
          </p:cNvSpPr>
          <p:nvPr/>
        </p:nvSpPr>
        <p:spPr bwMode="auto">
          <a:xfrm>
            <a:off x="468313" y="2565400"/>
            <a:ext cx="3382962" cy="4127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uk-UA"/>
              <a:t>Прийнятний ризик = 1*10</a:t>
            </a:r>
            <a:r>
              <a:rPr lang="uk-UA" baseline="30000"/>
              <a:t>-6</a:t>
            </a:r>
            <a:endParaRPr lang="uk-UA"/>
          </a:p>
        </p:txBody>
      </p:sp>
      <p:sp>
        <p:nvSpPr>
          <p:cNvPr id="86021" name="Text Box 38"/>
          <p:cNvSpPr txBox="1">
            <a:spLocks noChangeArrowheads="1"/>
          </p:cNvSpPr>
          <p:nvPr/>
        </p:nvSpPr>
        <p:spPr bwMode="auto">
          <a:xfrm>
            <a:off x="539750" y="4149725"/>
            <a:ext cx="8353425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/>
              <a:t>Шляхи приведення прогнозованого ризику до величини прийнятного ризику</a:t>
            </a:r>
          </a:p>
        </p:txBody>
      </p:sp>
      <p:sp>
        <p:nvSpPr>
          <p:cNvPr id="86022" name="Line 40"/>
          <p:cNvSpPr>
            <a:spLocks noChangeShapeType="1"/>
          </p:cNvSpPr>
          <p:nvPr/>
        </p:nvSpPr>
        <p:spPr bwMode="auto">
          <a:xfrm flipV="1">
            <a:off x="4500563" y="1989138"/>
            <a:ext cx="647700" cy="21605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6023" name="Line 41"/>
          <p:cNvSpPr>
            <a:spLocks noChangeShapeType="1"/>
          </p:cNvSpPr>
          <p:nvPr/>
        </p:nvSpPr>
        <p:spPr bwMode="auto">
          <a:xfrm flipV="1">
            <a:off x="4716463" y="2060575"/>
            <a:ext cx="1511300" cy="2016125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6024" name="Line 42"/>
          <p:cNvSpPr>
            <a:spLocks noChangeShapeType="1"/>
          </p:cNvSpPr>
          <p:nvPr/>
        </p:nvSpPr>
        <p:spPr bwMode="auto">
          <a:xfrm flipH="1" flipV="1">
            <a:off x="1835150" y="1773238"/>
            <a:ext cx="2449513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6025" name="Line 45"/>
          <p:cNvSpPr>
            <a:spLocks noChangeShapeType="1"/>
          </p:cNvSpPr>
          <p:nvPr/>
        </p:nvSpPr>
        <p:spPr bwMode="auto">
          <a:xfrm flipH="1">
            <a:off x="3851275" y="2276475"/>
            <a:ext cx="38163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0350"/>
            <a:ext cx="8640763" cy="576263"/>
          </a:xfrm>
          <a:solidFill>
            <a:srgbClr val="46E62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b="1" smtClean="0">
                <a:solidFill>
                  <a:srgbClr val="FF3300"/>
                </a:solidFill>
              </a:rPr>
              <a:t>Завершальна частина</a:t>
            </a:r>
          </a:p>
        </p:txBody>
      </p:sp>
      <p:pic>
        <p:nvPicPr>
          <p:cNvPr id="87043" name="Picture 3" descr="j03008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76327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133600"/>
            <a:ext cx="8640763" cy="2665413"/>
          </a:xfrm>
          <a:solidFill>
            <a:srgbClr val="FFFFCC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400" b="1" smtClean="0"/>
          </a:p>
          <a:p>
            <a:pPr algn="l" eaLnBrk="1" hangingPunct="1">
              <a:lnSpc>
                <a:spcPct val="80000"/>
              </a:lnSpc>
            </a:pPr>
            <a:endParaRPr lang="uk-UA" sz="2400" b="1" smtClean="0"/>
          </a:p>
          <a:p>
            <a:pPr eaLnBrk="1" hangingPunct="1">
              <a:lnSpc>
                <a:spcPct val="80000"/>
              </a:lnSpc>
            </a:pPr>
            <a:r>
              <a:rPr lang="uk-UA" b="1" smtClean="0"/>
              <a:t>Основи захисту об’єкта господарської діяльності.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2195513" y="260350"/>
            <a:ext cx="4518025" cy="304800"/>
          </a:xfrm>
          <a:prstGeom prst="rect">
            <a:avLst/>
          </a:prstGeom>
          <a:gradFill rotWithShape="1">
            <a:gsLst>
              <a:gs pos="0">
                <a:srgbClr val="08F81F"/>
              </a:gs>
              <a:gs pos="50000">
                <a:srgbClr val="CEFED2"/>
              </a:gs>
              <a:gs pos="100000">
                <a:srgbClr val="08F81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76676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12239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16811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21383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2595563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lnSpc>
                <a:spcPct val="100000"/>
              </a:lnSpc>
              <a:spcBef>
                <a:spcPct val="0"/>
              </a:spcBef>
            </a:pPr>
            <a:r>
              <a:rPr lang="uk-UA" sz="1600">
                <a:latin typeface="Arial" pitchFamily="34" charset="0"/>
              </a:rPr>
              <a:t>              </a:t>
            </a:r>
            <a:r>
              <a:rPr lang="uk-UA" sz="1600"/>
              <a:t>ЛІТЕРАТУРА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458200" cy="1728787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uk-UA" sz="1600"/>
              <a:t> Про захист населення і територій від надзвичайних ситуацій техногенного та природного характеру: Закон України.-К.,2000.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 Панкратов О.М., Міляєв О.К. Безпека життєдіяльності у надзвичайних ситуаціях, Навч. посібник.-К.: КНЕУ, 2005.-286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Стеблюк М.І. Цивільна оборона.-Київ.: “Знання-прес”,2003,-570 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600"/>
              <a:t>Шоботов В.М. Цивільна оборона.-Київ.: “Знання-прес”,2004,-430 с.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uk-UA" sz="1600"/>
          </a:p>
        </p:txBody>
      </p:sp>
      <p:sp>
        <p:nvSpPr>
          <p:cNvPr id="89092" name="Oval 9"/>
          <p:cNvSpPr>
            <a:spLocks noChangeArrowheads="1"/>
          </p:cNvSpPr>
          <p:nvPr/>
        </p:nvSpPr>
        <p:spPr bwMode="auto">
          <a:xfrm>
            <a:off x="8731250" y="0"/>
            <a:ext cx="406400" cy="406400"/>
          </a:xfrm>
          <a:prstGeom prst="ellipse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ru-RU" sz="1800"/>
          </a:p>
        </p:txBody>
      </p:sp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250825" y="3429000"/>
            <a:ext cx="8569325" cy="201453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800" b="0"/>
              <a:t> </a:t>
            </a:r>
            <a:r>
              <a:rPr lang="uk-UA" sz="1800"/>
              <a:t>Законодавство України у сфері захисту населення і територій у надзвичайних ситуаціях. Призначення, мета, основні принципи, завдання та заходи цивільного захисту (ЦЗ) населення.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800"/>
              <a:t> Єдина державна система запобігання та реагування на надзвичайні ситуації техногенного та природного походження, її структура та режими функціонування.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uk-UA" sz="1800"/>
              <a:t> Сили і засоби цивільного захисту населення та персоналу об’єкту.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mtClean="0"/>
              <a:t>Цивільний захист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6164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uk-UA" sz="2800" smtClean="0"/>
              <a:t>Система організаційних, інженерно-технічних, санітарно-гігієнічних, протиепідемічних та інших заходів, які здійснюються центральними і місцевими органами виконавчої влади, органами місцевого самоврядування, підприємствами, установами та організаціями з метою запобігання та ліквідації надзвичайних ситуацій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200" smtClean="0"/>
              <a:t>Правова основа цивільного захисту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Конституція України;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Закони України: "Про правові засади цивільного захисту" – 2004 р.;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захист населення і територій від надзвичайних ситуацій техногенного та природного характеру";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Цивільну оборону України";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правовий режим надзвичайного стану";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правовий режим воєнного часу";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 Про аварійно-рятувальні служби";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об'єкти підвищеної небезпеки";</a:t>
            </a:r>
            <a:br>
              <a:rPr lang="uk-UA" sz="2000" smtClean="0"/>
            </a:br>
            <a:r>
              <a:rPr lang="uk-UA" sz="2000" smtClean="0"/>
              <a:t>		  "Про використання ядерної енергії та радіаційну безпеку";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000" smtClean="0"/>
              <a:t>			  "Про забезпечення санітарного та епідеміологічного благополуччя населення" та інші.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uk-UA" sz="200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mtClean="0"/>
              <a:t>Мета цивільного  захисту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7938" eaLnBrk="1" hangingPunct="1">
              <a:lnSpc>
                <a:spcPct val="90000"/>
              </a:lnSpc>
              <a:buFontTx/>
              <a:buNone/>
            </a:pPr>
            <a:r>
              <a:rPr lang="uk-UA" sz="2400" b="1" smtClean="0"/>
              <a:t>	</a:t>
            </a:r>
          </a:p>
          <a:p>
            <a:pPr marL="0" indent="793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b="1" smtClean="0"/>
              <a:t> реалізація Державної політики, спрямованої на забезпечення безпеки та захисту населення і територій, матеріальних і культурних цінностей та довкілля від негативних наслідків надзвичайних ситуацій у мирний час та особливий період;</a:t>
            </a:r>
          </a:p>
          <a:p>
            <a:pPr marL="0" indent="793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2800" b="1" smtClean="0"/>
          </a:p>
          <a:p>
            <a:pPr marL="0" indent="7938"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uk-UA" sz="2800" b="1" smtClean="0"/>
              <a:t> подолання наслідків надзвичайних ситуацій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000" b="1" smtClean="0"/>
              <a:t>Складові небезпеки</a:t>
            </a:r>
            <a:endParaRPr lang="ru-RU" sz="2000" b="1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4681538" cy="83185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/>
              <a:t>Суб'єкт –джерело, носії небезпек</a:t>
            </a:r>
            <a:endParaRPr lang="ru-RU" sz="24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48263" y="3213100"/>
            <a:ext cx="3671887" cy="83185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2400"/>
              <a:t>Об'єкт – потерпіла сторона</a:t>
            </a:r>
            <a:endParaRPr lang="ru-RU" sz="24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2587625"/>
            <a:ext cx="4321175" cy="15621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природні явища;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техногенні процеси;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антропогенні діяльність.</a:t>
            </a:r>
            <a:endParaRPr lang="ru-RU" sz="2400" b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148263" y="4365625"/>
            <a:ext cx="3527425" cy="15621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люди;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співтовариства;</a:t>
            </a:r>
          </a:p>
          <a:p>
            <a:pPr eaLnBrk="1" hangingPunct="1">
              <a:lnSpc>
                <a:spcPct val="100000"/>
              </a:lnSpc>
              <a:buFontTx/>
              <a:buChar char="•"/>
            </a:pPr>
            <a:r>
              <a:rPr lang="uk-UA" sz="2400"/>
              <a:t>матеріальні об'єкти.</a:t>
            </a:r>
            <a:endParaRPr lang="ru-RU" sz="2400" b="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1504591">
            <a:off x="3419475" y="4365625"/>
            <a:ext cx="1684338" cy="1152525"/>
          </a:xfrm>
          <a:custGeom>
            <a:avLst/>
            <a:gdLst>
              <a:gd name="T0" fmla="*/ 1263254 w 21600"/>
              <a:gd name="T1" fmla="*/ 0 h 21600"/>
              <a:gd name="T2" fmla="*/ 0 w 21600"/>
              <a:gd name="T3" fmla="*/ 576263 h 21600"/>
              <a:gd name="T4" fmla="*/ 1263254 w 21600"/>
              <a:gd name="T5" fmla="*/ 1152525 h 21600"/>
              <a:gd name="T6" fmla="*/ 1684338 w 21600"/>
              <a:gd name="T7" fmla="*/ 5762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mtClean="0"/>
              <a:t>Завдання цивільного захисту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921625" cy="476091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збирання та аналітичне опрацювання інформації про надзвичайну ситуацію (НС);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прогнозування та оцінка соціально-економічних наслідків НС;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здійснення нагляду і контролю у сфері цивільного захисту;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розробка та виконання нормативно-правових актів;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розробка і здійснення запобіжних заходів у сфері цивільного захисту;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створення, збереження і раціональне використання матеріальних ресурсів спрямованих на забезпечення ПС;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оповіщення населення про виникнення або загрозу виникнення НС;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000" b="1" smtClean="0"/>
              <a:t>організація захисту населення і територій від НС та інші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600" smtClean="0"/>
              <a:t>Основні заходи цивільного захисту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471988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431925" algn="just" eaLnBrk="1" hangingPunct="1"/>
            <a:r>
              <a:rPr lang="uk-UA" sz="2000" b="1" smtClean="0"/>
              <a:t>оповіщення та інформування;</a:t>
            </a:r>
          </a:p>
          <a:p>
            <a:pPr marL="1431925" algn="just" eaLnBrk="1" hangingPunct="1"/>
            <a:r>
              <a:rPr lang="uk-UA" sz="2000" b="1" smtClean="0"/>
              <a:t>спостереження і лабораторний контроль;</a:t>
            </a:r>
          </a:p>
          <a:p>
            <a:pPr marL="1431925" algn="just" eaLnBrk="1" hangingPunct="1"/>
            <a:r>
              <a:rPr lang="uk-UA" sz="2000" b="1" smtClean="0"/>
              <a:t>укриття у захисних спорудах;</a:t>
            </a:r>
          </a:p>
          <a:p>
            <a:pPr marL="1431925" eaLnBrk="1" hangingPunct="1"/>
            <a:r>
              <a:rPr lang="uk-UA" sz="2000" b="1" smtClean="0"/>
              <a:t>здійснення заходів з евакуації населення;</a:t>
            </a:r>
          </a:p>
          <a:p>
            <a:pPr marL="1431925" eaLnBrk="1" hangingPunct="1"/>
            <a:r>
              <a:rPr lang="uk-UA" sz="2000" b="1" smtClean="0"/>
              <a:t>інженерний захист;</a:t>
            </a:r>
          </a:p>
          <a:p>
            <a:pPr marL="1431925" eaLnBrk="1" hangingPunct="1"/>
            <a:r>
              <a:rPr lang="uk-UA" sz="2000" b="1" smtClean="0"/>
              <a:t>медичний захист;</a:t>
            </a:r>
          </a:p>
          <a:p>
            <a:pPr marL="1431925" eaLnBrk="1" hangingPunct="1"/>
            <a:r>
              <a:rPr lang="uk-UA" sz="2000" b="1" smtClean="0"/>
              <a:t>психологічний захист;</a:t>
            </a:r>
          </a:p>
          <a:p>
            <a:pPr marL="1431925" eaLnBrk="1" hangingPunct="1"/>
            <a:r>
              <a:rPr lang="uk-UA" sz="2000" b="1" smtClean="0"/>
              <a:t>біологічний захист;</a:t>
            </a:r>
          </a:p>
          <a:p>
            <a:pPr marL="1431925" eaLnBrk="1" hangingPunct="1"/>
            <a:r>
              <a:rPr lang="uk-UA" sz="2000" b="1" smtClean="0"/>
              <a:t>екологічний захист;</a:t>
            </a:r>
          </a:p>
          <a:p>
            <a:pPr marL="1431925" eaLnBrk="1" hangingPunct="1"/>
            <a:r>
              <a:rPr lang="uk-UA" sz="2000" b="1" smtClean="0"/>
              <a:t>радіаційний і хімічний захист;</a:t>
            </a:r>
          </a:p>
          <a:p>
            <a:pPr marL="1431925" eaLnBrk="1" hangingPunct="1"/>
            <a:r>
              <a:rPr lang="uk-UA" sz="2000" b="1" smtClean="0"/>
              <a:t>захист населення від несприятливих побутових або нестандартних ситуацій</a:t>
            </a:r>
          </a:p>
          <a:p>
            <a:pPr marL="1431925" eaLnBrk="1" hangingPunct="1"/>
            <a:endParaRPr lang="uk-UA" sz="2000" b="1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mtClean="0"/>
              <a:t>Сили цивільного захисту</a:t>
            </a: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18450" cy="504031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uk-UA" sz="2800" smtClean="0"/>
              <a:t>оперативно-рятувальна служба ЦЗ;</a:t>
            </a:r>
          </a:p>
          <a:p>
            <a:pPr eaLnBrk="1" hangingPunct="1"/>
            <a:r>
              <a:rPr lang="uk-UA" sz="2800" smtClean="0"/>
              <a:t>спеціалізовані (воєнізовані) та спеціалізовані аварійно-рятувальні формування;</a:t>
            </a:r>
          </a:p>
          <a:p>
            <a:pPr algn="just" eaLnBrk="1" hangingPunct="1"/>
            <a:r>
              <a:rPr lang="uk-UA" sz="2800" smtClean="0"/>
              <a:t>аварійно-відновлювальні формування;</a:t>
            </a:r>
          </a:p>
          <a:p>
            <a:pPr algn="just" eaLnBrk="1" hangingPunct="1"/>
            <a:r>
              <a:rPr lang="uk-UA" sz="2800" smtClean="0"/>
              <a:t> формування особливого періоду;</a:t>
            </a:r>
          </a:p>
          <a:p>
            <a:pPr algn="just" eaLnBrk="1" hangingPunct="1"/>
            <a:r>
              <a:rPr lang="uk-UA" sz="2800" smtClean="0"/>
              <a:t>авіаційні та піротехнічні підрозділи;</a:t>
            </a:r>
          </a:p>
          <a:p>
            <a:pPr algn="just" eaLnBrk="1" hangingPunct="1"/>
            <a:r>
              <a:rPr lang="uk-UA" sz="2800" smtClean="0"/>
              <a:t>технічні служби;</a:t>
            </a:r>
          </a:p>
          <a:p>
            <a:pPr algn="just" eaLnBrk="1" hangingPunct="1"/>
            <a:r>
              <a:rPr lang="uk-UA" sz="2800" smtClean="0"/>
              <a:t>підрозділи забезпечення та матеріальних резервів.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944563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3200" smtClean="0"/>
              <a:t>Єдина державна система цивільного захисту населення і територій</a:t>
            </a:r>
          </a:p>
        </p:txBody>
      </p:sp>
      <p:sp>
        <p:nvSpPr>
          <p:cNvPr id="96259" name="Text Box 1027"/>
          <p:cNvSpPr txBox="1">
            <a:spLocks noChangeArrowheads="1"/>
          </p:cNvSpPr>
          <p:nvPr/>
        </p:nvSpPr>
        <p:spPr bwMode="auto">
          <a:xfrm>
            <a:off x="381000" y="2551113"/>
            <a:ext cx="327660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2400">
                <a:latin typeface="Arial" pitchFamily="34" charset="0"/>
              </a:rPr>
              <a:t>Органи управління</a:t>
            </a:r>
          </a:p>
        </p:txBody>
      </p:sp>
      <p:sp>
        <p:nvSpPr>
          <p:cNvPr id="96260" name="Text Box 1028"/>
          <p:cNvSpPr txBox="1">
            <a:spLocks noChangeArrowheads="1"/>
          </p:cNvSpPr>
          <p:nvPr/>
        </p:nvSpPr>
        <p:spPr bwMode="auto">
          <a:xfrm>
            <a:off x="5715000" y="2590800"/>
            <a:ext cx="3048000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2400">
                <a:latin typeface="Arial" pitchFamily="34" charset="0"/>
              </a:rPr>
              <a:t>Сили й засоби ЦЗ</a:t>
            </a:r>
          </a:p>
        </p:txBody>
      </p:sp>
      <p:sp>
        <p:nvSpPr>
          <p:cNvPr id="96261" name="AutoShape 1029"/>
          <p:cNvSpPr>
            <a:spLocks noChangeArrowheads="1"/>
          </p:cNvSpPr>
          <p:nvPr/>
        </p:nvSpPr>
        <p:spPr bwMode="auto">
          <a:xfrm>
            <a:off x="1524000" y="3352800"/>
            <a:ext cx="60198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3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На які покладається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виконання</a:t>
            </a:r>
          </a:p>
        </p:txBody>
      </p:sp>
      <p:sp>
        <p:nvSpPr>
          <p:cNvPr id="96262" name="Rectangle 1030"/>
          <p:cNvSpPr>
            <a:spLocks noChangeArrowheads="1"/>
          </p:cNvSpPr>
          <p:nvPr/>
        </p:nvSpPr>
        <p:spPr bwMode="auto">
          <a:xfrm>
            <a:off x="1143000" y="4876800"/>
            <a:ext cx="7086600" cy="1143000"/>
          </a:xfrm>
          <a:prstGeom prst="rect">
            <a:avLst/>
          </a:prstGeom>
          <a:solidFill>
            <a:srgbClr val="D5FE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uk-UA" sz="1800">
                <a:latin typeface="Arial" pitchFamily="34" charset="0"/>
              </a:rPr>
              <a:t>Державної політики у сфері цивільного захисту</a:t>
            </a:r>
          </a:p>
        </p:txBody>
      </p:sp>
      <p:sp>
        <p:nvSpPr>
          <p:cNvPr id="96263" name="Line 1031"/>
          <p:cNvSpPr>
            <a:spLocks noChangeShapeType="1"/>
          </p:cNvSpPr>
          <p:nvPr/>
        </p:nvSpPr>
        <p:spPr bwMode="auto">
          <a:xfrm>
            <a:off x="4724400" y="1676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4" name="Line 1032"/>
          <p:cNvSpPr>
            <a:spLocks noChangeShapeType="1"/>
          </p:cNvSpPr>
          <p:nvPr/>
        </p:nvSpPr>
        <p:spPr bwMode="auto">
          <a:xfrm>
            <a:off x="3657600" y="2819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4000" smtClean="0"/>
              <a:t>Режими функціонування ЄСЦЗ</a:t>
            </a:r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89113" indent="-719138" eaLnBrk="1" hangingPunct="1"/>
            <a:endParaRPr lang="uk-UA" sz="2800" smtClean="0"/>
          </a:p>
          <a:p>
            <a:pPr marL="1789113" indent="-719138" eaLnBrk="1" hangingPunct="1"/>
            <a:endParaRPr lang="uk-UA" sz="2800" smtClean="0"/>
          </a:p>
          <a:p>
            <a:pPr marL="1789113" indent="-719138" eaLnBrk="1" hangingPunct="1"/>
            <a:r>
              <a:rPr lang="uk-UA" sz="2800" smtClean="0"/>
              <a:t>режим повсякденного стану;</a:t>
            </a:r>
          </a:p>
          <a:p>
            <a:pPr marL="1789113" indent="-719138" eaLnBrk="1" hangingPunct="1"/>
            <a:r>
              <a:rPr lang="uk-UA" sz="2800" smtClean="0"/>
              <a:t>режим підвищеної готовності;</a:t>
            </a:r>
          </a:p>
          <a:p>
            <a:pPr marL="1789113" indent="-719138" eaLnBrk="1" hangingPunct="1"/>
            <a:r>
              <a:rPr lang="uk-UA" sz="2800" smtClean="0"/>
              <a:t>режим надзвичайної ситуації;</a:t>
            </a:r>
          </a:p>
          <a:p>
            <a:pPr marL="1789113" indent="-719138" eaLnBrk="1" hangingPunct="1"/>
            <a:r>
              <a:rPr lang="uk-UA" sz="2800" smtClean="0"/>
              <a:t>режим надзвичайного стану;</a:t>
            </a:r>
          </a:p>
          <a:p>
            <a:pPr marL="1789113" indent="-719138" eaLnBrk="1" hangingPunct="1"/>
            <a:r>
              <a:rPr lang="uk-UA" sz="2800" smtClean="0"/>
              <a:t>режим воєнного стану.</a:t>
            </a:r>
          </a:p>
          <a:p>
            <a:pPr marL="1789113" indent="-719138" eaLnBrk="1" hangingPunct="1"/>
            <a:endParaRPr lang="uk-UA" sz="2800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4"/>
          <p:cNvSpPr>
            <a:spLocks noChangeArrowheads="1"/>
          </p:cNvSpPr>
          <p:nvPr/>
        </p:nvSpPr>
        <p:spPr bwMode="auto">
          <a:xfrm>
            <a:off x="36513" y="-247650"/>
            <a:ext cx="907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8307" name="Rectangle 1055"/>
          <p:cNvSpPr>
            <a:spLocks noChangeArrowheads="1"/>
          </p:cNvSpPr>
          <p:nvPr/>
        </p:nvSpPr>
        <p:spPr bwMode="auto">
          <a:xfrm>
            <a:off x="36513" y="-247650"/>
            <a:ext cx="9072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0568" name="Group 1064"/>
          <p:cNvGraphicFramePr>
            <a:graphicFrameLocks noGrp="1"/>
          </p:cNvGraphicFramePr>
          <p:nvPr/>
        </p:nvGraphicFramePr>
        <p:xfrm>
          <a:off x="36513" y="-247650"/>
          <a:ext cx="9072562" cy="4521200"/>
        </p:xfrm>
        <a:graphic>
          <a:graphicData uri="http://schemas.openxmlformats.org/drawingml/2006/table">
            <a:tbl>
              <a:tblPr/>
              <a:tblGrid>
                <a:gridCol w="9072562"/>
              </a:tblGrid>
              <a:tr h="452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8310" name="Picture 1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88913"/>
            <a:ext cx="5183187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1" name="Text Box 1048"/>
          <p:cNvSpPr txBox="1">
            <a:spLocks noChangeArrowheads="1"/>
          </p:cNvSpPr>
          <p:nvPr/>
        </p:nvSpPr>
        <p:spPr bwMode="auto">
          <a:xfrm>
            <a:off x="1909763" y="3889375"/>
            <a:ext cx="1222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Пропан – 120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12" name="AutoShape 1051"/>
          <p:cNvSpPr>
            <a:spLocks noChangeArrowheads="1"/>
          </p:cNvSpPr>
          <p:nvPr/>
        </p:nvSpPr>
        <p:spPr bwMode="auto">
          <a:xfrm>
            <a:off x="5359400" y="2246313"/>
            <a:ext cx="161925" cy="207962"/>
          </a:xfrm>
          <a:prstGeom prst="can">
            <a:avLst>
              <a:gd name="adj" fmla="val 3210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3" name="AutoShape 1049"/>
          <p:cNvSpPr>
            <a:spLocks noChangeArrowheads="1"/>
          </p:cNvSpPr>
          <p:nvPr/>
        </p:nvSpPr>
        <p:spPr bwMode="auto">
          <a:xfrm>
            <a:off x="2632075" y="3689350"/>
            <a:ext cx="161925" cy="207963"/>
          </a:xfrm>
          <a:prstGeom prst="can">
            <a:avLst>
              <a:gd name="adj" fmla="val 3210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4" name="AutoShape 1053"/>
          <p:cNvSpPr>
            <a:spLocks noChangeArrowheads="1"/>
          </p:cNvSpPr>
          <p:nvPr/>
        </p:nvSpPr>
        <p:spPr bwMode="auto">
          <a:xfrm>
            <a:off x="4679950" y="3235325"/>
            <a:ext cx="161925" cy="209550"/>
          </a:xfrm>
          <a:prstGeom prst="can">
            <a:avLst>
              <a:gd name="adj" fmla="val 323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5" name="Text Box 1044"/>
          <p:cNvSpPr txBox="1">
            <a:spLocks noChangeArrowheads="1"/>
          </p:cNvSpPr>
          <p:nvPr/>
        </p:nvSpPr>
        <p:spPr bwMode="auto">
          <a:xfrm>
            <a:off x="1963738" y="2138363"/>
            <a:ext cx="8794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Хлор – 50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16" name="Text Box 1027"/>
          <p:cNvSpPr txBox="1">
            <a:spLocks noChangeArrowheads="1"/>
          </p:cNvSpPr>
          <p:nvPr/>
        </p:nvSpPr>
        <p:spPr bwMode="auto">
          <a:xfrm>
            <a:off x="3876675" y="2820988"/>
            <a:ext cx="9826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Аміак – 200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17" name="Text Box 1052"/>
          <p:cNvSpPr txBox="1">
            <a:spLocks noChangeArrowheads="1"/>
          </p:cNvSpPr>
          <p:nvPr/>
        </p:nvSpPr>
        <p:spPr bwMode="auto">
          <a:xfrm>
            <a:off x="5600700" y="2246313"/>
            <a:ext cx="7556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Хлор – 40 </a:t>
            </a:r>
            <a:r>
              <a:rPr lang="uk-UA" sz="14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18" name="Text Box 1043"/>
          <p:cNvSpPr txBox="1">
            <a:spLocks noChangeArrowheads="1"/>
          </p:cNvSpPr>
          <p:nvPr/>
        </p:nvSpPr>
        <p:spPr bwMode="auto">
          <a:xfrm>
            <a:off x="4759325" y="847725"/>
            <a:ext cx="973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РБМК -</a:t>
            </a:r>
            <a:r>
              <a:rPr lang="uk-UA" sz="14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1000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19" name="Text Box 1028"/>
          <p:cNvSpPr txBox="1">
            <a:spLocks noChangeArrowheads="1"/>
          </p:cNvSpPr>
          <p:nvPr/>
        </p:nvSpPr>
        <p:spPr bwMode="auto">
          <a:xfrm>
            <a:off x="2019300" y="3013075"/>
            <a:ext cx="593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Бельци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0" name="Text Box 1029"/>
          <p:cNvSpPr txBox="1">
            <a:spLocks noChangeArrowheads="1"/>
          </p:cNvSpPr>
          <p:nvPr/>
        </p:nvSpPr>
        <p:spPr bwMode="auto">
          <a:xfrm>
            <a:off x="3098800" y="1890713"/>
            <a:ext cx="65246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Поповка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1" name="Text Box 1030"/>
          <p:cNvSpPr txBox="1">
            <a:spLocks noChangeArrowheads="1"/>
          </p:cNvSpPr>
          <p:nvPr/>
        </p:nvSpPr>
        <p:spPr bwMode="auto">
          <a:xfrm>
            <a:off x="3851275" y="3025775"/>
            <a:ext cx="747713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Хатинкаа</a:t>
            </a:r>
          </a:p>
        </p:txBody>
      </p:sp>
      <p:sp>
        <p:nvSpPr>
          <p:cNvPr id="98322" name="Text Box 1046"/>
          <p:cNvSpPr txBox="1">
            <a:spLocks noChangeArrowheads="1"/>
          </p:cNvSpPr>
          <p:nvPr/>
        </p:nvSpPr>
        <p:spPr bwMode="auto">
          <a:xfrm>
            <a:off x="5440363" y="5956300"/>
            <a:ext cx="13636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Масштаб: 1: 100 000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3" name="Text Box 1031"/>
          <p:cNvSpPr txBox="1">
            <a:spLocks noChangeArrowheads="1"/>
          </p:cNvSpPr>
          <p:nvPr/>
        </p:nvSpPr>
        <p:spPr bwMode="auto">
          <a:xfrm>
            <a:off x="5692775" y="3279775"/>
            <a:ext cx="628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Рибне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4" name="Text Box 1032"/>
          <p:cNvSpPr txBox="1">
            <a:spLocks noChangeArrowheads="1"/>
          </p:cNvSpPr>
          <p:nvPr/>
        </p:nvSpPr>
        <p:spPr bwMode="auto">
          <a:xfrm>
            <a:off x="3959225" y="3927475"/>
            <a:ext cx="684213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Гусенці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5" name="Text Box 1033"/>
          <p:cNvSpPr txBox="1">
            <a:spLocks noChangeArrowheads="1"/>
          </p:cNvSpPr>
          <p:nvPr/>
        </p:nvSpPr>
        <p:spPr bwMode="auto">
          <a:xfrm>
            <a:off x="3152775" y="4630738"/>
            <a:ext cx="5222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Хліби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6" name="Text Box 1034"/>
          <p:cNvSpPr txBox="1">
            <a:spLocks noChangeArrowheads="1"/>
          </p:cNvSpPr>
          <p:nvPr/>
        </p:nvSpPr>
        <p:spPr bwMode="auto">
          <a:xfrm>
            <a:off x="6081713" y="3881438"/>
            <a:ext cx="8826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Яблунька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7" name="Text Box 1035"/>
          <p:cNvSpPr txBox="1">
            <a:spLocks noChangeArrowheads="1"/>
          </p:cNvSpPr>
          <p:nvPr/>
        </p:nvSpPr>
        <p:spPr bwMode="auto">
          <a:xfrm>
            <a:off x="5746750" y="4516438"/>
            <a:ext cx="655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Хутори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28" name="AutoShape 1050"/>
          <p:cNvSpPr>
            <a:spLocks noChangeArrowheads="1"/>
          </p:cNvSpPr>
          <p:nvPr/>
        </p:nvSpPr>
        <p:spPr bwMode="auto">
          <a:xfrm>
            <a:off x="2819400" y="2165350"/>
            <a:ext cx="161925" cy="207963"/>
          </a:xfrm>
          <a:prstGeom prst="can">
            <a:avLst>
              <a:gd name="adj" fmla="val 32108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9" name="Text Box 1036"/>
          <p:cNvSpPr txBox="1">
            <a:spLocks noChangeArrowheads="1"/>
          </p:cNvSpPr>
          <p:nvPr/>
        </p:nvSpPr>
        <p:spPr bwMode="auto">
          <a:xfrm>
            <a:off x="4937125" y="3800475"/>
            <a:ext cx="7429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Ольшанка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30" name="Text Box 1037"/>
          <p:cNvSpPr txBox="1">
            <a:spLocks noChangeArrowheads="1"/>
          </p:cNvSpPr>
          <p:nvPr/>
        </p:nvSpPr>
        <p:spPr bwMode="auto">
          <a:xfrm>
            <a:off x="2230438" y="431800"/>
            <a:ext cx="4810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Сади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31" name="Text Box 1038"/>
          <p:cNvSpPr txBox="1">
            <a:spLocks noChangeArrowheads="1"/>
          </p:cNvSpPr>
          <p:nvPr/>
        </p:nvSpPr>
        <p:spPr bwMode="auto">
          <a:xfrm>
            <a:off x="4718050" y="1219200"/>
            <a:ext cx="7223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Атомград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32" name="Text Box 1039"/>
          <p:cNvSpPr txBox="1">
            <a:spLocks noChangeArrowheads="1"/>
          </p:cNvSpPr>
          <p:nvPr/>
        </p:nvSpPr>
        <p:spPr bwMode="auto">
          <a:xfrm>
            <a:off x="5680075" y="393700"/>
            <a:ext cx="4413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Дачі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33" name="Text Box 1040"/>
          <p:cNvSpPr txBox="1">
            <a:spLocks noChangeArrowheads="1"/>
          </p:cNvSpPr>
          <p:nvPr/>
        </p:nvSpPr>
        <p:spPr bwMode="auto">
          <a:xfrm>
            <a:off x="5494338" y="1771650"/>
            <a:ext cx="6937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Приріччя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8334" name="Line 1041"/>
          <p:cNvSpPr>
            <a:spLocks noChangeShapeType="1"/>
          </p:cNvSpPr>
          <p:nvPr/>
        </p:nvSpPr>
        <p:spPr bwMode="auto">
          <a:xfrm>
            <a:off x="1909763" y="4241800"/>
            <a:ext cx="5133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35" name="Text Box 1042"/>
          <p:cNvSpPr txBox="1">
            <a:spLocks noChangeArrowheads="1"/>
          </p:cNvSpPr>
          <p:nvPr/>
        </p:nvSpPr>
        <p:spPr bwMode="auto">
          <a:xfrm>
            <a:off x="1990725" y="4221163"/>
            <a:ext cx="8016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b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ІІІ - зона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8336" name="Text Box 1047"/>
          <p:cNvSpPr txBox="1">
            <a:spLocks noChangeArrowheads="1"/>
          </p:cNvSpPr>
          <p:nvPr/>
        </p:nvSpPr>
        <p:spPr bwMode="auto">
          <a:xfrm>
            <a:off x="1990725" y="3983038"/>
            <a:ext cx="80168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b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ІІ - зона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8337" name="Text Box 1045"/>
          <p:cNvSpPr txBox="1">
            <a:spLocks noChangeArrowheads="1"/>
          </p:cNvSpPr>
          <p:nvPr/>
        </p:nvSpPr>
        <p:spPr bwMode="auto">
          <a:xfrm>
            <a:off x="5440363" y="2452688"/>
            <a:ext cx="6413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Заріччя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84"/>
          <p:cNvSpPr>
            <a:spLocks noChangeArrowheads="1"/>
          </p:cNvSpPr>
          <p:nvPr/>
        </p:nvSpPr>
        <p:spPr bwMode="auto">
          <a:xfrm>
            <a:off x="717550" y="-4270375"/>
            <a:ext cx="9466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49573" name="Group 1093"/>
          <p:cNvGraphicFramePr>
            <a:graphicFrameLocks noGrp="1"/>
          </p:cNvGraphicFramePr>
          <p:nvPr/>
        </p:nvGraphicFramePr>
        <p:xfrm>
          <a:off x="717550" y="-4270375"/>
          <a:ext cx="9466263" cy="5445125"/>
        </p:xfrm>
        <a:graphic>
          <a:graphicData uri="http://schemas.openxmlformats.org/drawingml/2006/table">
            <a:tbl>
              <a:tblPr/>
              <a:tblGrid>
                <a:gridCol w="9466263"/>
              </a:tblGrid>
              <a:tr h="544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9333" name="Picture 10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49275"/>
            <a:ext cx="39608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1094"/>
          <p:cNvSpPr>
            <a:spLocks noChangeArrowheads="1"/>
          </p:cNvSpPr>
          <p:nvPr/>
        </p:nvSpPr>
        <p:spPr bwMode="auto">
          <a:xfrm>
            <a:off x="2543175" y="1470025"/>
            <a:ext cx="158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1800" b="0">
                <a:latin typeface="Arial" pitchFamily="34" charset="0"/>
              </a:rPr>
              <a:t/>
            </a:r>
            <a:br>
              <a:rPr lang="uk-UA" sz="1800" b="0">
                <a:latin typeface="Arial" pitchFamily="34" charset="0"/>
              </a:rPr>
            </a:br>
            <a:endParaRPr lang="uk-UA" sz="1800" b="0">
              <a:latin typeface="Arial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uk-UA" sz="1800" b="0">
              <a:latin typeface="Arial" pitchFamily="34" charset="0"/>
            </a:endParaRPr>
          </a:p>
        </p:txBody>
      </p:sp>
      <p:sp>
        <p:nvSpPr>
          <p:cNvPr id="99335" name="Rectangle 1122"/>
          <p:cNvSpPr>
            <a:spLocks noChangeArrowheads="1"/>
          </p:cNvSpPr>
          <p:nvPr/>
        </p:nvSpPr>
        <p:spPr bwMode="auto">
          <a:xfrm>
            <a:off x="717550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800" b="0">
              <a:latin typeface="Arial" pitchFamily="34" charset="0"/>
            </a:endParaRPr>
          </a:p>
        </p:txBody>
      </p:sp>
      <p:sp>
        <p:nvSpPr>
          <p:cNvPr id="99336" name="AutoShape 1082"/>
          <p:cNvSpPr>
            <a:spLocks noChangeArrowheads="1"/>
          </p:cNvSpPr>
          <p:nvPr/>
        </p:nvSpPr>
        <p:spPr bwMode="auto">
          <a:xfrm rot="2052360">
            <a:off x="2405063" y="2174875"/>
            <a:ext cx="623887" cy="22193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7" name="AutoShape 1081"/>
          <p:cNvSpPr>
            <a:spLocks noChangeArrowheads="1"/>
          </p:cNvSpPr>
          <p:nvPr/>
        </p:nvSpPr>
        <p:spPr bwMode="auto">
          <a:xfrm rot="2052360">
            <a:off x="3803650" y="1958975"/>
            <a:ext cx="738188" cy="401637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8" name="AutoShape 1080"/>
          <p:cNvSpPr>
            <a:spLocks noChangeArrowheads="1"/>
          </p:cNvSpPr>
          <p:nvPr/>
        </p:nvSpPr>
        <p:spPr bwMode="auto">
          <a:xfrm>
            <a:off x="3098800" y="3487738"/>
            <a:ext cx="125413" cy="180975"/>
          </a:xfrm>
          <a:prstGeom prst="can">
            <a:avLst>
              <a:gd name="adj" fmla="val 3607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9" name="Text Box 1079"/>
          <p:cNvSpPr txBox="1">
            <a:spLocks noChangeArrowheads="1"/>
          </p:cNvSpPr>
          <p:nvPr/>
        </p:nvSpPr>
        <p:spPr bwMode="auto">
          <a:xfrm>
            <a:off x="2552700" y="3652838"/>
            <a:ext cx="10826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Пропан – 120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0" name="AutoShape 1078"/>
          <p:cNvSpPr>
            <a:spLocks noChangeArrowheads="1"/>
          </p:cNvSpPr>
          <p:nvPr/>
        </p:nvSpPr>
        <p:spPr bwMode="auto">
          <a:xfrm>
            <a:off x="5211763" y="2206625"/>
            <a:ext cx="125412" cy="180975"/>
          </a:xfrm>
          <a:prstGeom prst="can">
            <a:avLst>
              <a:gd name="adj" fmla="val 3607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41" name="AutoShape 1077"/>
          <p:cNvSpPr>
            <a:spLocks noChangeArrowheads="1"/>
          </p:cNvSpPr>
          <p:nvPr/>
        </p:nvSpPr>
        <p:spPr bwMode="auto">
          <a:xfrm>
            <a:off x="4697413" y="3071813"/>
            <a:ext cx="125412" cy="180975"/>
          </a:xfrm>
          <a:prstGeom prst="can">
            <a:avLst>
              <a:gd name="adj" fmla="val 36076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42" name="Text Box 1076"/>
          <p:cNvSpPr txBox="1">
            <a:spLocks noChangeArrowheads="1"/>
          </p:cNvSpPr>
          <p:nvPr/>
        </p:nvSpPr>
        <p:spPr bwMode="auto">
          <a:xfrm>
            <a:off x="2570163" y="2217738"/>
            <a:ext cx="777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Хлор – 50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3" name="Text Box 1075"/>
          <p:cNvSpPr txBox="1">
            <a:spLocks noChangeArrowheads="1"/>
          </p:cNvSpPr>
          <p:nvPr/>
        </p:nvSpPr>
        <p:spPr bwMode="auto">
          <a:xfrm>
            <a:off x="4135438" y="2924175"/>
            <a:ext cx="10128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Аміак – 200 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4" name="Text Box 1074"/>
          <p:cNvSpPr txBox="1">
            <a:spLocks noChangeArrowheads="1"/>
          </p:cNvSpPr>
          <p:nvPr/>
        </p:nvSpPr>
        <p:spPr bwMode="auto">
          <a:xfrm>
            <a:off x="5540375" y="2236788"/>
            <a:ext cx="90328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Хлор – 40 </a:t>
            </a:r>
            <a:r>
              <a:rPr lang="uk-UA" sz="1300" b="0" u="sng">
                <a:latin typeface="Times New Roman Cyr" charset="-52"/>
                <a:ea typeface="Times New Roman" pitchFamily="18" charset="0"/>
                <a:cs typeface="Arial" pitchFamily="34" charset="0"/>
              </a:rPr>
              <a:t>т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5" name="Text Box 1073"/>
          <p:cNvSpPr txBox="1">
            <a:spLocks noChangeArrowheads="1"/>
          </p:cNvSpPr>
          <p:nvPr/>
        </p:nvSpPr>
        <p:spPr bwMode="auto">
          <a:xfrm>
            <a:off x="4572000" y="981075"/>
            <a:ext cx="10556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РБМК -</a:t>
            </a:r>
            <a:r>
              <a:rPr lang="uk-UA" sz="1300" b="0" u="sng">
                <a:latin typeface="Times New Roman Cyr" charset="-52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1000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6" name="Text Box 1072"/>
          <p:cNvSpPr txBox="1">
            <a:spLocks noChangeArrowheads="1"/>
          </p:cNvSpPr>
          <p:nvPr/>
        </p:nvSpPr>
        <p:spPr bwMode="auto">
          <a:xfrm>
            <a:off x="2643188" y="3327400"/>
            <a:ext cx="704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Бельци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7" name="Text Box 1071"/>
          <p:cNvSpPr txBox="1">
            <a:spLocks noChangeArrowheads="1"/>
          </p:cNvSpPr>
          <p:nvPr/>
        </p:nvSpPr>
        <p:spPr bwMode="auto">
          <a:xfrm>
            <a:off x="3448050" y="2068513"/>
            <a:ext cx="7635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Поповка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8" name="Text Box 1070"/>
          <p:cNvSpPr txBox="1">
            <a:spLocks noChangeArrowheads="1"/>
          </p:cNvSpPr>
          <p:nvPr/>
        </p:nvSpPr>
        <p:spPr bwMode="auto">
          <a:xfrm>
            <a:off x="3924300" y="3148013"/>
            <a:ext cx="7000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Хатинка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49" name="Text Box 1069"/>
          <p:cNvSpPr txBox="1">
            <a:spLocks noChangeArrowheads="1"/>
          </p:cNvSpPr>
          <p:nvPr/>
        </p:nvSpPr>
        <p:spPr bwMode="auto">
          <a:xfrm>
            <a:off x="4787900" y="5229225"/>
            <a:ext cx="14795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 u="sng">
                <a:latin typeface="Arial" pitchFamily="34" charset="0"/>
                <a:ea typeface="Times New Roman" pitchFamily="18" charset="0"/>
                <a:cs typeface="Arial" pitchFamily="34" charset="0"/>
              </a:rPr>
              <a:t>Масштаб: 1: 100 000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0" name="Text Box 1068"/>
          <p:cNvSpPr txBox="1">
            <a:spLocks noChangeArrowheads="1"/>
          </p:cNvSpPr>
          <p:nvPr/>
        </p:nvSpPr>
        <p:spPr bwMode="auto">
          <a:xfrm>
            <a:off x="5456238" y="3276600"/>
            <a:ext cx="7000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Рибне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1" name="Text Box 1067"/>
          <p:cNvSpPr txBox="1">
            <a:spLocks noChangeArrowheads="1"/>
          </p:cNvSpPr>
          <p:nvPr/>
        </p:nvSpPr>
        <p:spPr bwMode="auto">
          <a:xfrm>
            <a:off x="4114800" y="3838575"/>
            <a:ext cx="4635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Гусенці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2" name="Text Box 1066"/>
          <p:cNvSpPr txBox="1">
            <a:spLocks noChangeArrowheads="1"/>
          </p:cNvSpPr>
          <p:nvPr/>
        </p:nvSpPr>
        <p:spPr bwMode="auto">
          <a:xfrm>
            <a:off x="3490913" y="4451350"/>
            <a:ext cx="4032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Хліби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3" name="Text Box 1065"/>
          <p:cNvSpPr txBox="1">
            <a:spLocks noChangeArrowheads="1"/>
          </p:cNvSpPr>
          <p:nvPr/>
        </p:nvSpPr>
        <p:spPr bwMode="auto">
          <a:xfrm>
            <a:off x="5757863" y="3800475"/>
            <a:ext cx="7588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Яблунька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4" name="Text Box 1064"/>
          <p:cNvSpPr txBox="1">
            <a:spLocks noChangeArrowheads="1"/>
          </p:cNvSpPr>
          <p:nvPr/>
        </p:nvSpPr>
        <p:spPr bwMode="auto">
          <a:xfrm>
            <a:off x="5499100" y="4351338"/>
            <a:ext cx="72866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Хутори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5" name="AutoShape 1063"/>
          <p:cNvSpPr>
            <a:spLocks noChangeArrowheads="1"/>
          </p:cNvSpPr>
          <p:nvPr/>
        </p:nvSpPr>
        <p:spPr bwMode="auto">
          <a:xfrm>
            <a:off x="3270250" y="2209800"/>
            <a:ext cx="125413" cy="179388"/>
          </a:xfrm>
          <a:prstGeom prst="can">
            <a:avLst>
              <a:gd name="adj" fmla="val 35759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56" name="Text Box 1062"/>
          <p:cNvSpPr txBox="1">
            <a:spLocks noChangeArrowheads="1"/>
          </p:cNvSpPr>
          <p:nvPr/>
        </p:nvSpPr>
        <p:spPr bwMode="auto">
          <a:xfrm>
            <a:off x="4870450" y="3729038"/>
            <a:ext cx="57626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Ольшанка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7" name="Text Box 1061"/>
          <p:cNvSpPr txBox="1">
            <a:spLocks noChangeArrowheads="1"/>
          </p:cNvSpPr>
          <p:nvPr/>
        </p:nvSpPr>
        <p:spPr bwMode="auto">
          <a:xfrm>
            <a:off x="2843213" y="925513"/>
            <a:ext cx="514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 b="0">
                <a:latin typeface="Arial" pitchFamily="34" charset="0"/>
                <a:ea typeface="Times New Roman" pitchFamily="18" charset="0"/>
                <a:cs typeface="Arial" pitchFamily="34" charset="0"/>
              </a:rPr>
              <a:t>Сади</a:t>
            </a:r>
          </a:p>
        </p:txBody>
      </p:sp>
      <p:sp>
        <p:nvSpPr>
          <p:cNvPr id="99358" name="Text Box 1060"/>
          <p:cNvSpPr txBox="1">
            <a:spLocks noChangeArrowheads="1"/>
          </p:cNvSpPr>
          <p:nvPr/>
        </p:nvSpPr>
        <p:spPr bwMode="auto">
          <a:xfrm>
            <a:off x="4702175" y="1484313"/>
            <a:ext cx="5588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Атомград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59" name="Text Box 1059"/>
          <p:cNvSpPr txBox="1">
            <a:spLocks noChangeArrowheads="1"/>
          </p:cNvSpPr>
          <p:nvPr/>
        </p:nvSpPr>
        <p:spPr bwMode="auto">
          <a:xfrm>
            <a:off x="5554663" y="765175"/>
            <a:ext cx="530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Дачі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60" name="Text Box 1058"/>
          <p:cNvSpPr txBox="1">
            <a:spLocks noChangeArrowheads="1"/>
          </p:cNvSpPr>
          <p:nvPr/>
        </p:nvSpPr>
        <p:spPr bwMode="auto">
          <a:xfrm>
            <a:off x="5302250" y="1965325"/>
            <a:ext cx="7826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Приріччя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61" name="Text Box 1056"/>
          <p:cNvSpPr txBox="1">
            <a:spLocks noChangeArrowheads="1"/>
          </p:cNvSpPr>
          <p:nvPr/>
        </p:nvSpPr>
        <p:spPr bwMode="auto">
          <a:xfrm>
            <a:off x="5219700" y="2492375"/>
            <a:ext cx="6572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000" b="0">
                <a:latin typeface="Arial" pitchFamily="34" charset="0"/>
                <a:ea typeface="Times New Roman" pitchFamily="18" charset="0"/>
                <a:cs typeface="Arial" pitchFamily="34" charset="0"/>
              </a:rPr>
              <a:t>Заріччя</a:t>
            </a:r>
            <a:endParaRPr lang="uk-UA" sz="1800" b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9362" name="Text Box 1055"/>
          <p:cNvSpPr txBox="1">
            <a:spLocks noChangeArrowheads="1"/>
          </p:cNvSpPr>
          <p:nvPr/>
        </p:nvSpPr>
        <p:spPr bwMode="auto">
          <a:xfrm>
            <a:off x="2700338" y="4775200"/>
            <a:ext cx="1008062" cy="814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800" b="0">
                <a:latin typeface="Times New Roman Cyr" charset="-52"/>
                <a:cs typeface="Times New Roman" pitchFamily="18" charset="0"/>
              </a:rPr>
              <a:t>13.00          12.08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63" name="Oval 1054"/>
          <p:cNvSpPr>
            <a:spLocks noChangeArrowheads="1"/>
          </p:cNvSpPr>
          <p:nvPr/>
        </p:nvSpPr>
        <p:spPr bwMode="auto">
          <a:xfrm>
            <a:off x="3103563" y="5002213"/>
            <a:ext cx="195262" cy="227012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64" name="Text Box 1053"/>
          <p:cNvSpPr txBox="1">
            <a:spLocks noChangeArrowheads="1"/>
          </p:cNvSpPr>
          <p:nvPr/>
        </p:nvSpPr>
        <p:spPr bwMode="auto">
          <a:xfrm>
            <a:off x="3059113" y="5013325"/>
            <a:ext cx="28098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800" b="0">
                <a:latin typeface="Times New Roman Cyr" charset="-52"/>
                <a:cs typeface="Times New Roman" pitchFamily="18" charset="0"/>
              </a:rPr>
              <a:t>5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65" name="Line 1052"/>
          <p:cNvSpPr>
            <a:spLocks noChangeShapeType="1"/>
          </p:cNvSpPr>
          <p:nvPr/>
        </p:nvSpPr>
        <p:spPr bwMode="auto">
          <a:xfrm flipH="1">
            <a:off x="3048000" y="5203825"/>
            <a:ext cx="98425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66" name="Line 1051"/>
          <p:cNvSpPr>
            <a:spLocks noChangeShapeType="1"/>
          </p:cNvSpPr>
          <p:nvPr/>
        </p:nvSpPr>
        <p:spPr bwMode="auto">
          <a:xfrm flipV="1">
            <a:off x="3262313" y="4945063"/>
            <a:ext cx="49212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67" name="Text Box 1050"/>
          <p:cNvSpPr txBox="1">
            <a:spLocks noChangeArrowheads="1"/>
          </p:cNvSpPr>
          <p:nvPr/>
        </p:nvSpPr>
        <p:spPr bwMode="auto">
          <a:xfrm>
            <a:off x="2908300" y="5078413"/>
            <a:ext cx="1460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800" b="0">
                <a:latin typeface="Times New Roman Cyr" charset="-52"/>
                <a:cs typeface="Times New Roman" pitchFamily="18" charset="0"/>
              </a:rPr>
              <a:t>2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68" name="Text Box 1049"/>
          <p:cNvSpPr txBox="1">
            <a:spLocks noChangeArrowheads="1"/>
          </p:cNvSpPr>
          <p:nvPr/>
        </p:nvSpPr>
        <p:spPr bwMode="auto">
          <a:xfrm>
            <a:off x="3298825" y="5078413"/>
            <a:ext cx="552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800" b="0">
                <a:latin typeface="Times New Roman Cyr" charset="-52"/>
                <a:cs typeface="Times New Roman" pitchFamily="18" charset="0"/>
              </a:rPr>
              <a:t>Т</a:t>
            </a:r>
            <a:r>
              <a:rPr lang="uk-UA" sz="800" b="0" baseline="-30000">
                <a:latin typeface="Times New Roman Cyr" charset="-52"/>
                <a:cs typeface="Times New Roman" pitchFamily="18" charset="0"/>
              </a:rPr>
              <a:t>г</a:t>
            </a:r>
            <a:r>
              <a:rPr lang="uk-UA" sz="800" b="0">
                <a:latin typeface="Times New Roman Cyr" charset="-52"/>
                <a:cs typeface="Times New Roman" pitchFamily="18" charset="0"/>
              </a:rPr>
              <a:t>=15</a:t>
            </a:r>
            <a:r>
              <a:rPr lang="uk-UA" sz="800" b="0" baseline="30000">
                <a:latin typeface="Times New Roman Cyr" charset="-52"/>
                <a:cs typeface="Times New Roman" pitchFamily="18" charset="0"/>
              </a:rPr>
              <a:t>0С</a:t>
            </a:r>
            <a:endParaRPr lang="uk-UA" sz="900" b="0"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uk-UA" sz="800" b="0">
                <a:latin typeface="Times New Roman Cyr" charset="-52"/>
                <a:cs typeface="Times New Roman" pitchFamily="18" charset="0"/>
              </a:rPr>
              <a:t>Т</a:t>
            </a:r>
            <a:r>
              <a:rPr lang="uk-UA" sz="800" b="0" baseline="-30000">
                <a:latin typeface="Times New Roman Cyr" charset="-52"/>
                <a:cs typeface="Times New Roman" pitchFamily="18" charset="0"/>
              </a:rPr>
              <a:t>п</a:t>
            </a:r>
            <a:r>
              <a:rPr lang="uk-UA" sz="800" b="0">
                <a:latin typeface="Times New Roman Cyr" charset="-52"/>
                <a:cs typeface="Times New Roman" pitchFamily="18" charset="0"/>
              </a:rPr>
              <a:t>=13</a:t>
            </a:r>
            <a:r>
              <a:rPr lang="uk-UA" sz="800" b="0" baseline="30000">
                <a:latin typeface="Times New Roman Cyr" charset="-52"/>
                <a:cs typeface="Times New Roman" pitchFamily="18" charset="0"/>
              </a:rPr>
              <a:t>0С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69" name="Text Box 1048"/>
          <p:cNvSpPr txBox="1">
            <a:spLocks noChangeArrowheads="1"/>
          </p:cNvSpPr>
          <p:nvPr/>
        </p:nvSpPr>
        <p:spPr bwMode="auto">
          <a:xfrm>
            <a:off x="2843213" y="5305425"/>
            <a:ext cx="6032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900" b="0">
                <a:latin typeface="Times New Roman Cyr" charset="-52"/>
                <a:cs typeface="Times New Roman" pitchFamily="18" charset="0"/>
              </a:rPr>
              <a:t>інверсія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70" name="AutoShape 1047"/>
          <p:cNvSpPr>
            <a:spLocks noChangeArrowheads="1"/>
          </p:cNvSpPr>
          <p:nvPr/>
        </p:nvSpPr>
        <p:spPr bwMode="auto">
          <a:xfrm rot="1980745">
            <a:off x="2895600" y="2301875"/>
            <a:ext cx="420688" cy="795338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71" name="AutoShape 1046"/>
          <p:cNvSpPr>
            <a:spLocks noChangeArrowheads="1"/>
          </p:cNvSpPr>
          <p:nvPr/>
        </p:nvSpPr>
        <p:spPr bwMode="auto">
          <a:xfrm rot="1980745">
            <a:off x="4425950" y="3168650"/>
            <a:ext cx="371475" cy="4540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72" name="AutoShape 1045"/>
          <p:cNvSpPr>
            <a:spLocks noChangeArrowheads="1"/>
          </p:cNvSpPr>
          <p:nvPr/>
        </p:nvSpPr>
        <p:spPr bwMode="auto">
          <a:xfrm rot="1980745">
            <a:off x="4835525" y="2289175"/>
            <a:ext cx="398463" cy="796925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73" name="Oval 1044"/>
          <p:cNvSpPr>
            <a:spLocks noChangeArrowheads="1"/>
          </p:cNvSpPr>
          <p:nvPr/>
        </p:nvSpPr>
        <p:spPr bwMode="auto">
          <a:xfrm rot="1736846">
            <a:off x="1571625" y="954088"/>
            <a:ext cx="3278188" cy="56435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4" name="Oval 1043"/>
          <p:cNvSpPr>
            <a:spLocks noChangeArrowheads="1"/>
          </p:cNvSpPr>
          <p:nvPr/>
        </p:nvSpPr>
        <p:spPr bwMode="auto">
          <a:xfrm rot="1736846">
            <a:off x="2222500" y="987425"/>
            <a:ext cx="2219325" cy="5113338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5" name="Oval 1042"/>
          <p:cNvSpPr>
            <a:spLocks noChangeArrowheads="1"/>
          </p:cNvSpPr>
          <p:nvPr/>
        </p:nvSpPr>
        <p:spPr bwMode="auto">
          <a:xfrm rot="1736846">
            <a:off x="3086100" y="1030288"/>
            <a:ext cx="1065213" cy="3933825"/>
          </a:xfrm>
          <a:prstGeom prst="ellipse">
            <a:avLst/>
          </a:prstGeom>
          <a:noFill/>
          <a:ln w="28575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6" name="Oval 1041"/>
          <p:cNvSpPr>
            <a:spLocks noChangeArrowheads="1"/>
          </p:cNvSpPr>
          <p:nvPr/>
        </p:nvSpPr>
        <p:spPr bwMode="auto">
          <a:xfrm rot="1736846">
            <a:off x="3481388" y="1125538"/>
            <a:ext cx="747712" cy="2932112"/>
          </a:xfrm>
          <a:prstGeom prst="ellipse">
            <a:avLst/>
          </a:prstGeom>
          <a:noFill/>
          <a:ln w="28575">
            <a:solidFill>
              <a:srgbClr val="99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7" name="Oval 1040"/>
          <p:cNvSpPr>
            <a:spLocks noChangeArrowheads="1"/>
          </p:cNvSpPr>
          <p:nvPr/>
        </p:nvSpPr>
        <p:spPr bwMode="auto">
          <a:xfrm rot="1736846">
            <a:off x="3929063" y="1208088"/>
            <a:ext cx="465137" cy="159385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8" name="Freeform 1039"/>
          <p:cNvSpPr>
            <a:spLocks/>
          </p:cNvSpPr>
          <p:nvPr/>
        </p:nvSpPr>
        <p:spPr bwMode="auto">
          <a:xfrm>
            <a:off x="2538413" y="2973388"/>
            <a:ext cx="3963987" cy="517525"/>
          </a:xfrm>
          <a:custGeom>
            <a:avLst/>
            <a:gdLst>
              <a:gd name="T0" fmla="*/ 0 w 9720"/>
              <a:gd name="T1" fmla="*/ 170405 h 1230"/>
              <a:gd name="T2" fmla="*/ 73407 w 9720"/>
              <a:gd name="T3" fmla="*/ 189338 h 1230"/>
              <a:gd name="T4" fmla="*/ 97876 w 9720"/>
              <a:gd name="T5" fmla="*/ 201961 h 1230"/>
              <a:gd name="T6" fmla="*/ 146814 w 9720"/>
              <a:gd name="T7" fmla="*/ 214584 h 1230"/>
              <a:gd name="T8" fmla="*/ 171283 w 9720"/>
              <a:gd name="T9" fmla="*/ 227206 h 1230"/>
              <a:gd name="T10" fmla="*/ 220222 w 9720"/>
              <a:gd name="T11" fmla="*/ 239829 h 1230"/>
              <a:gd name="T12" fmla="*/ 244691 w 9720"/>
              <a:gd name="T13" fmla="*/ 252451 h 1230"/>
              <a:gd name="T14" fmla="*/ 434326 w 9720"/>
              <a:gd name="T15" fmla="*/ 315564 h 1230"/>
              <a:gd name="T16" fmla="*/ 483264 w 9720"/>
              <a:gd name="T17" fmla="*/ 334498 h 1230"/>
              <a:gd name="T18" fmla="*/ 679016 w 9720"/>
              <a:gd name="T19" fmla="*/ 290319 h 1230"/>
              <a:gd name="T20" fmla="*/ 734072 w 9720"/>
              <a:gd name="T21" fmla="*/ 252451 h 1230"/>
              <a:gd name="T22" fmla="*/ 770775 w 9720"/>
              <a:gd name="T23" fmla="*/ 239829 h 1230"/>
              <a:gd name="T24" fmla="*/ 789127 w 9720"/>
              <a:gd name="T25" fmla="*/ 233517 h 1230"/>
              <a:gd name="T26" fmla="*/ 917590 w 9720"/>
              <a:gd name="T27" fmla="*/ 252451 h 1230"/>
              <a:gd name="T28" fmla="*/ 1015466 w 9720"/>
              <a:gd name="T29" fmla="*/ 220895 h 1230"/>
              <a:gd name="T30" fmla="*/ 1039935 w 9720"/>
              <a:gd name="T31" fmla="*/ 208272 h 1230"/>
              <a:gd name="T32" fmla="*/ 1064404 w 9720"/>
              <a:gd name="T33" fmla="*/ 201961 h 1230"/>
              <a:gd name="T34" fmla="*/ 1119459 w 9720"/>
              <a:gd name="T35" fmla="*/ 170405 h 1230"/>
              <a:gd name="T36" fmla="*/ 1137811 w 9720"/>
              <a:gd name="T37" fmla="*/ 157782 h 1230"/>
              <a:gd name="T38" fmla="*/ 1174515 w 9720"/>
              <a:gd name="T39" fmla="*/ 145159 h 1230"/>
              <a:gd name="T40" fmla="*/ 1192866 w 9720"/>
              <a:gd name="T41" fmla="*/ 138848 h 1230"/>
              <a:gd name="T42" fmla="*/ 1266274 w 9720"/>
              <a:gd name="T43" fmla="*/ 164093 h 1230"/>
              <a:gd name="T44" fmla="*/ 1302977 w 9720"/>
              <a:gd name="T45" fmla="*/ 176716 h 1230"/>
              <a:gd name="T46" fmla="*/ 1413088 w 9720"/>
              <a:gd name="T47" fmla="*/ 157782 h 1230"/>
              <a:gd name="T48" fmla="*/ 1639427 w 9720"/>
              <a:gd name="T49" fmla="*/ 88358 h 1230"/>
              <a:gd name="T50" fmla="*/ 1804593 w 9720"/>
              <a:gd name="T51" fmla="*/ 88358 h 1230"/>
              <a:gd name="T52" fmla="*/ 1865765 w 9720"/>
              <a:gd name="T53" fmla="*/ 63113 h 1230"/>
              <a:gd name="T54" fmla="*/ 1957524 w 9720"/>
              <a:gd name="T55" fmla="*/ 44179 h 1230"/>
              <a:gd name="T56" fmla="*/ 2043166 w 9720"/>
              <a:gd name="T57" fmla="*/ 18934 h 1230"/>
              <a:gd name="T58" fmla="*/ 2067635 w 9720"/>
              <a:gd name="T59" fmla="*/ 12623 h 1230"/>
              <a:gd name="T60" fmla="*/ 2104339 w 9720"/>
              <a:gd name="T61" fmla="*/ 0 h 1230"/>
              <a:gd name="T62" fmla="*/ 2159394 w 9720"/>
              <a:gd name="T63" fmla="*/ 6311 h 1230"/>
              <a:gd name="T64" fmla="*/ 2196098 w 9720"/>
              <a:gd name="T65" fmla="*/ 31556 h 1230"/>
              <a:gd name="T66" fmla="*/ 2416319 w 9720"/>
              <a:gd name="T67" fmla="*/ 75735 h 1230"/>
              <a:gd name="T68" fmla="*/ 2630423 w 9720"/>
              <a:gd name="T69" fmla="*/ 69424 h 1230"/>
              <a:gd name="T70" fmla="*/ 2899583 w 9720"/>
              <a:gd name="T71" fmla="*/ 88358 h 1230"/>
              <a:gd name="T72" fmla="*/ 2924052 w 9720"/>
              <a:gd name="T73" fmla="*/ 107292 h 1230"/>
              <a:gd name="T74" fmla="*/ 2960756 w 9720"/>
              <a:gd name="T75" fmla="*/ 119914 h 1230"/>
              <a:gd name="T76" fmla="*/ 3003577 w 9720"/>
              <a:gd name="T77" fmla="*/ 157782 h 1230"/>
              <a:gd name="T78" fmla="*/ 3052515 w 9720"/>
              <a:gd name="T79" fmla="*/ 214584 h 1230"/>
              <a:gd name="T80" fmla="*/ 3089218 w 9720"/>
              <a:gd name="T81" fmla="*/ 239829 h 1230"/>
              <a:gd name="T82" fmla="*/ 3425668 w 9720"/>
              <a:gd name="T83" fmla="*/ 277696 h 1230"/>
              <a:gd name="T84" fmla="*/ 3444020 w 9720"/>
              <a:gd name="T85" fmla="*/ 290319 h 1230"/>
              <a:gd name="T86" fmla="*/ 3535779 w 9720"/>
              <a:gd name="T87" fmla="*/ 347120 h 1230"/>
              <a:gd name="T88" fmla="*/ 3584717 w 9720"/>
              <a:gd name="T89" fmla="*/ 359743 h 1230"/>
              <a:gd name="T90" fmla="*/ 3627537 w 9720"/>
              <a:gd name="T91" fmla="*/ 384988 h 1230"/>
              <a:gd name="T92" fmla="*/ 3676476 w 9720"/>
              <a:gd name="T93" fmla="*/ 422856 h 1230"/>
              <a:gd name="T94" fmla="*/ 3762117 w 9720"/>
              <a:gd name="T95" fmla="*/ 435478 h 1230"/>
              <a:gd name="T96" fmla="*/ 3859994 w 9720"/>
              <a:gd name="T97" fmla="*/ 454412 h 1230"/>
              <a:gd name="T98" fmla="*/ 3933401 w 9720"/>
              <a:gd name="T99" fmla="*/ 504902 h 1230"/>
              <a:gd name="T100" fmla="*/ 3963987 w 9720"/>
              <a:gd name="T101" fmla="*/ 517525 h 123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720" h="1230">
                <a:moveTo>
                  <a:pt x="0" y="405"/>
                </a:moveTo>
                <a:cubicBezTo>
                  <a:pt x="59" y="420"/>
                  <a:pt x="124" y="426"/>
                  <a:pt x="180" y="450"/>
                </a:cubicBezTo>
                <a:cubicBezTo>
                  <a:pt x="201" y="459"/>
                  <a:pt x="219" y="473"/>
                  <a:pt x="240" y="480"/>
                </a:cubicBezTo>
                <a:cubicBezTo>
                  <a:pt x="279" y="493"/>
                  <a:pt x="323" y="492"/>
                  <a:pt x="360" y="510"/>
                </a:cubicBezTo>
                <a:cubicBezTo>
                  <a:pt x="380" y="520"/>
                  <a:pt x="399" y="533"/>
                  <a:pt x="420" y="540"/>
                </a:cubicBezTo>
                <a:cubicBezTo>
                  <a:pt x="459" y="553"/>
                  <a:pt x="503" y="552"/>
                  <a:pt x="540" y="570"/>
                </a:cubicBezTo>
                <a:cubicBezTo>
                  <a:pt x="560" y="580"/>
                  <a:pt x="579" y="592"/>
                  <a:pt x="600" y="600"/>
                </a:cubicBezTo>
                <a:cubicBezTo>
                  <a:pt x="751" y="660"/>
                  <a:pt x="913" y="693"/>
                  <a:pt x="1065" y="750"/>
                </a:cubicBezTo>
                <a:cubicBezTo>
                  <a:pt x="1222" y="809"/>
                  <a:pt x="1031" y="756"/>
                  <a:pt x="1185" y="795"/>
                </a:cubicBezTo>
                <a:cubicBezTo>
                  <a:pt x="1396" y="784"/>
                  <a:pt x="1500" y="800"/>
                  <a:pt x="1665" y="690"/>
                </a:cubicBezTo>
                <a:cubicBezTo>
                  <a:pt x="1673" y="685"/>
                  <a:pt x="1798" y="601"/>
                  <a:pt x="1800" y="600"/>
                </a:cubicBezTo>
                <a:cubicBezTo>
                  <a:pt x="1826" y="582"/>
                  <a:pt x="1860" y="580"/>
                  <a:pt x="1890" y="570"/>
                </a:cubicBezTo>
                <a:cubicBezTo>
                  <a:pt x="1905" y="565"/>
                  <a:pt x="1935" y="555"/>
                  <a:pt x="1935" y="555"/>
                </a:cubicBezTo>
                <a:cubicBezTo>
                  <a:pt x="2058" y="637"/>
                  <a:pt x="2064" y="613"/>
                  <a:pt x="2250" y="600"/>
                </a:cubicBezTo>
                <a:cubicBezTo>
                  <a:pt x="2330" y="573"/>
                  <a:pt x="2410" y="552"/>
                  <a:pt x="2490" y="525"/>
                </a:cubicBezTo>
                <a:cubicBezTo>
                  <a:pt x="2511" y="518"/>
                  <a:pt x="2529" y="503"/>
                  <a:pt x="2550" y="495"/>
                </a:cubicBezTo>
                <a:cubicBezTo>
                  <a:pt x="2569" y="488"/>
                  <a:pt x="2590" y="485"/>
                  <a:pt x="2610" y="480"/>
                </a:cubicBezTo>
                <a:cubicBezTo>
                  <a:pt x="2751" y="339"/>
                  <a:pt x="2525" y="552"/>
                  <a:pt x="2745" y="405"/>
                </a:cubicBezTo>
                <a:cubicBezTo>
                  <a:pt x="2760" y="395"/>
                  <a:pt x="2774" y="382"/>
                  <a:pt x="2790" y="375"/>
                </a:cubicBezTo>
                <a:cubicBezTo>
                  <a:pt x="2819" y="362"/>
                  <a:pt x="2850" y="355"/>
                  <a:pt x="2880" y="345"/>
                </a:cubicBezTo>
                <a:cubicBezTo>
                  <a:pt x="2895" y="340"/>
                  <a:pt x="2925" y="330"/>
                  <a:pt x="2925" y="330"/>
                </a:cubicBezTo>
                <a:cubicBezTo>
                  <a:pt x="2988" y="346"/>
                  <a:pt x="3043" y="371"/>
                  <a:pt x="3105" y="390"/>
                </a:cubicBezTo>
                <a:cubicBezTo>
                  <a:pt x="3135" y="399"/>
                  <a:pt x="3195" y="420"/>
                  <a:pt x="3195" y="420"/>
                </a:cubicBezTo>
                <a:cubicBezTo>
                  <a:pt x="3299" y="410"/>
                  <a:pt x="3368" y="394"/>
                  <a:pt x="3465" y="375"/>
                </a:cubicBezTo>
                <a:cubicBezTo>
                  <a:pt x="3631" y="292"/>
                  <a:pt x="3838" y="246"/>
                  <a:pt x="4020" y="210"/>
                </a:cubicBezTo>
                <a:cubicBezTo>
                  <a:pt x="4191" y="238"/>
                  <a:pt x="4159" y="240"/>
                  <a:pt x="4425" y="210"/>
                </a:cubicBezTo>
                <a:cubicBezTo>
                  <a:pt x="4502" y="201"/>
                  <a:pt x="4511" y="174"/>
                  <a:pt x="4575" y="150"/>
                </a:cubicBezTo>
                <a:cubicBezTo>
                  <a:pt x="4647" y="123"/>
                  <a:pt x="4725" y="114"/>
                  <a:pt x="4800" y="105"/>
                </a:cubicBezTo>
                <a:cubicBezTo>
                  <a:pt x="4870" y="82"/>
                  <a:pt x="4939" y="65"/>
                  <a:pt x="5010" y="45"/>
                </a:cubicBezTo>
                <a:cubicBezTo>
                  <a:pt x="5030" y="39"/>
                  <a:pt x="5050" y="36"/>
                  <a:pt x="5070" y="30"/>
                </a:cubicBezTo>
                <a:cubicBezTo>
                  <a:pt x="5100" y="21"/>
                  <a:pt x="5160" y="0"/>
                  <a:pt x="5160" y="0"/>
                </a:cubicBezTo>
                <a:cubicBezTo>
                  <a:pt x="5205" y="5"/>
                  <a:pt x="5252" y="1"/>
                  <a:pt x="5295" y="15"/>
                </a:cubicBezTo>
                <a:cubicBezTo>
                  <a:pt x="5329" y="26"/>
                  <a:pt x="5349" y="70"/>
                  <a:pt x="5385" y="75"/>
                </a:cubicBezTo>
                <a:cubicBezTo>
                  <a:pt x="5569" y="101"/>
                  <a:pt x="5743" y="150"/>
                  <a:pt x="5925" y="180"/>
                </a:cubicBezTo>
                <a:cubicBezTo>
                  <a:pt x="6100" y="175"/>
                  <a:pt x="6275" y="165"/>
                  <a:pt x="6450" y="165"/>
                </a:cubicBezTo>
                <a:cubicBezTo>
                  <a:pt x="6656" y="165"/>
                  <a:pt x="6906" y="201"/>
                  <a:pt x="7110" y="210"/>
                </a:cubicBezTo>
                <a:cubicBezTo>
                  <a:pt x="7130" y="225"/>
                  <a:pt x="7148" y="244"/>
                  <a:pt x="7170" y="255"/>
                </a:cubicBezTo>
                <a:cubicBezTo>
                  <a:pt x="7198" y="269"/>
                  <a:pt x="7260" y="285"/>
                  <a:pt x="7260" y="285"/>
                </a:cubicBezTo>
                <a:cubicBezTo>
                  <a:pt x="7304" y="318"/>
                  <a:pt x="7330" y="333"/>
                  <a:pt x="7365" y="375"/>
                </a:cubicBezTo>
                <a:cubicBezTo>
                  <a:pt x="7421" y="443"/>
                  <a:pt x="7376" y="437"/>
                  <a:pt x="7485" y="510"/>
                </a:cubicBezTo>
                <a:cubicBezTo>
                  <a:pt x="7515" y="530"/>
                  <a:pt x="7575" y="570"/>
                  <a:pt x="7575" y="570"/>
                </a:cubicBezTo>
                <a:cubicBezTo>
                  <a:pt x="7885" y="531"/>
                  <a:pt x="8121" y="567"/>
                  <a:pt x="8400" y="660"/>
                </a:cubicBezTo>
                <a:cubicBezTo>
                  <a:pt x="8417" y="666"/>
                  <a:pt x="8429" y="681"/>
                  <a:pt x="8445" y="690"/>
                </a:cubicBezTo>
                <a:cubicBezTo>
                  <a:pt x="8522" y="734"/>
                  <a:pt x="8596" y="776"/>
                  <a:pt x="8670" y="825"/>
                </a:cubicBezTo>
                <a:cubicBezTo>
                  <a:pt x="8690" y="838"/>
                  <a:pt x="8779" y="853"/>
                  <a:pt x="8790" y="855"/>
                </a:cubicBezTo>
                <a:cubicBezTo>
                  <a:pt x="8840" y="880"/>
                  <a:pt x="8853" y="883"/>
                  <a:pt x="8895" y="915"/>
                </a:cubicBezTo>
                <a:cubicBezTo>
                  <a:pt x="8897" y="917"/>
                  <a:pt x="8992" y="997"/>
                  <a:pt x="9015" y="1005"/>
                </a:cubicBezTo>
                <a:cubicBezTo>
                  <a:pt x="9055" y="1020"/>
                  <a:pt x="9205" y="1033"/>
                  <a:pt x="9225" y="1035"/>
                </a:cubicBezTo>
                <a:cubicBezTo>
                  <a:pt x="9308" y="1063"/>
                  <a:pt x="9376" y="1070"/>
                  <a:pt x="9465" y="1080"/>
                </a:cubicBezTo>
                <a:cubicBezTo>
                  <a:pt x="9490" y="1097"/>
                  <a:pt x="9607" y="1187"/>
                  <a:pt x="9645" y="1200"/>
                </a:cubicBezTo>
                <a:cubicBezTo>
                  <a:pt x="9701" y="1219"/>
                  <a:pt x="9676" y="1208"/>
                  <a:pt x="9720" y="123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79" name="Line 1038"/>
          <p:cNvSpPr>
            <a:spLocks noChangeShapeType="1"/>
          </p:cNvSpPr>
          <p:nvPr/>
        </p:nvSpPr>
        <p:spPr bwMode="auto">
          <a:xfrm>
            <a:off x="6370638" y="36401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0" name="Line 1037"/>
          <p:cNvSpPr>
            <a:spLocks noChangeShapeType="1"/>
          </p:cNvSpPr>
          <p:nvPr/>
        </p:nvSpPr>
        <p:spPr bwMode="auto">
          <a:xfrm flipH="1">
            <a:off x="3140075" y="3035300"/>
            <a:ext cx="1762125" cy="2647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1" name="Line 1036"/>
          <p:cNvSpPr>
            <a:spLocks noChangeShapeType="1"/>
          </p:cNvSpPr>
          <p:nvPr/>
        </p:nvSpPr>
        <p:spPr bwMode="auto">
          <a:xfrm flipH="1">
            <a:off x="2552700" y="3111500"/>
            <a:ext cx="1566863" cy="22685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2" name="Line 1035"/>
          <p:cNvSpPr>
            <a:spLocks noChangeShapeType="1"/>
          </p:cNvSpPr>
          <p:nvPr/>
        </p:nvSpPr>
        <p:spPr bwMode="auto">
          <a:xfrm flipH="1">
            <a:off x="3873500" y="3186113"/>
            <a:ext cx="1712913" cy="24971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3" name="Line 1034"/>
          <p:cNvSpPr>
            <a:spLocks noChangeShapeType="1"/>
          </p:cNvSpPr>
          <p:nvPr/>
        </p:nvSpPr>
        <p:spPr bwMode="auto">
          <a:xfrm flipH="1">
            <a:off x="5245100" y="3867150"/>
            <a:ext cx="1271588" cy="18161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4" name="Line 1033"/>
          <p:cNvSpPr>
            <a:spLocks noChangeShapeType="1"/>
          </p:cNvSpPr>
          <p:nvPr/>
        </p:nvSpPr>
        <p:spPr bwMode="auto">
          <a:xfrm flipH="1">
            <a:off x="5830888" y="4851400"/>
            <a:ext cx="636587" cy="831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5" name="Line 1032"/>
          <p:cNvSpPr>
            <a:spLocks noChangeShapeType="1"/>
          </p:cNvSpPr>
          <p:nvPr/>
        </p:nvSpPr>
        <p:spPr bwMode="auto">
          <a:xfrm flipH="1">
            <a:off x="2503488" y="3186113"/>
            <a:ext cx="881062" cy="1362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6" name="Line 1031"/>
          <p:cNvSpPr>
            <a:spLocks noChangeShapeType="1"/>
          </p:cNvSpPr>
          <p:nvPr/>
        </p:nvSpPr>
        <p:spPr bwMode="auto">
          <a:xfrm flipH="1">
            <a:off x="4608513" y="3413125"/>
            <a:ext cx="1565275" cy="2270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7" name="Line 1030"/>
          <p:cNvSpPr>
            <a:spLocks noChangeShapeType="1"/>
          </p:cNvSpPr>
          <p:nvPr/>
        </p:nvSpPr>
        <p:spPr bwMode="auto">
          <a:xfrm>
            <a:off x="2552700" y="4471988"/>
            <a:ext cx="3914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88" name="Text Box 1029"/>
          <p:cNvSpPr txBox="1">
            <a:spLocks noChangeArrowheads="1"/>
          </p:cNvSpPr>
          <p:nvPr/>
        </p:nvSpPr>
        <p:spPr bwMode="auto">
          <a:xfrm>
            <a:off x="2601913" y="4244975"/>
            <a:ext cx="1033462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>
                <a:latin typeface="Times New Roman Cyr" charset="-52"/>
                <a:cs typeface="Times New Roman" pitchFamily="18" charset="0"/>
              </a:rPr>
              <a:t>Зона ІІ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89" name="Text Box 1028"/>
          <p:cNvSpPr txBox="1">
            <a:spLocks noChangeArrowheads="1"/>
          </p:cNvSpPr>
          <p:nvPr/>
        </p:nvSpPr>
        <p:spPr bwMode="auto">
          <a:xfrm>
            <a:off x="2627313" y="4508500"/>
            <a:ext cx="1106487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uk-UA" sz="1200">
                <a:latin typeface="Times New Roman Cyr" charset="-52"/>
                <a:cs typeface="Times New Roman" pitchFamily="18" charset="0"/>
              </a:rPr>
              <a:t>Зона ІІІ</a:t>
            </a:r>
            <a:endParaRPr lang="uk-UA" sz="1800" b="0">
              <a:latin typeface="Arial" pitchFamily="34" charset="0"/>
            </a:endParaRPr>
          </a:p>
        </p:txBody>
      </p:sp>
      <p:sp>
        <p:nvSpPr>
          <p:cNvPr id="99390" name="AutoShape 1027"/>
          <p:cNvSpPr>
            <a:spLocks noChangeArrowheads="1"/>
          </p:cNvSpPr>
          <p:nvPr/>
        </p:nvSpPr>
        <p:spPr bwMode="auto">
          <a:xfrm rot="2052360">
            <a:off x="4311650" y="3140075"/>
            <a:ext cx="347663" cy="915988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026"/>
          <p:cNvGrpSpPr>
            <a:grpSpLocks/>
          </p:cNvGrpSpPr>
          <p:nvPr/>
        </p:nvGrpSpPr>
        <p:grpSpPr bwMode="auto">
          <a:xfrm>
            <a:off x="900113" y="692150"/>
            <a:ext cx="7272337" cy="5545138"/>
            <a:chOff x="-31" y="2112"/>
            <a:chExt cx="8556" cy="5202"/>
          </a:xfrm>
        </p:grpSpPr>
        <p:grpSp>
          <p:nvGrpSpPr>
            <p:cNvPr id="100355" name="Group 1027"/>
            <p:cNvGrpSpPr>
              <a:grpSpLocks/>
            </p:cNvGrpSpPr>
            <p:nvPr/>
          </p:nvGrpSpPr>
          <p:grpSpPr bwMode="auto">
            <a:xfrm>
              <a:off x="-31" y="2112"/>
              <a:ext cx="8556" cy="5202"/>
              <a:chOff x="1707" y="1140"/>
              <a:chExt cx="7770" cy="4620"/>
            </a:xfrm>
          </p:grpSpPr>
          <p:pic>
            <p:nvPicPr>
              <p:cNvPr id="100358" name="Picture 1028" descr="город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" y="1140"/>
                <a:ext cx="7770" cy="3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359" name="Text Box 1029"/>
              <p:cNvSpPr txBox="1">
                <a:spLocks noChangeArrowheads="1"/>
              </p:cNvSpPr>
              <p:nvPr/>
            </p:nvSpPr>
            <p:spPr bwMode="auto">
              <a:xfrm>
                <a:off x="1710" y="4919"/>
                <a:ext cx="7752" cy="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lnSpc>
                    <a:spcPct val="50000"/>
                  </a:lnSpc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ru-RU" sz="1000" b="0"/>
                  <a:t> Город – антропогенная гетеротрофная экосистема:                       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ru-RU" sz="1000" b="0"/>
                  <a:t>                            –  поток энергии,                –  п  поток вещества</a:t>
                </a:r>
                <a:r>
                  <a:rPr lang="ru-RU" sz="1200" b="0"/>
                  <a:t>   </a:t>
                </a:r>
                <a:endParaRPr lang="ru-RU" sz="2400" b="0"/>
              </a:p>
            </p:txBody>
          </p:sp>
        </p:grpSp>
        <p:pic>
          <p:nvPicPr>
            <p:cNvPr id="100356" name="Picture 1030" descr="стрелка_красн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" y="6732"/>
              <a:ext cx="469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57" name="Picture 1031" descr="стрелка_синя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6714"/>
              <a:ext cx="486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026"/>
          <p:cNvGrpSpPr>
            <a:grpSpLocks/>
          </p:cNvGrpSpPr>
          <p:nvPr/>
        </p:nvGrpSpPr>
        <p:grpSpPr bwMode="auto">
          <a:xfrm>
            <a:off x="1547813" y="115888"/>
            <a:ext cx="6091237" cy="6953250"/>
            <a:chOff x="1695" y="1140"/>
            <a:chExt cx="6180" cy="5754"/>
          </a:xfrm>
        </p:grpSpPr>
        <p:pic>
          <p:nvPicPr>
            <p:cNvPr id="101379" name="Picture 1027" descr="круговорот вод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140"/>
              <a:ext cx="6180" cy="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0" name="Text Box 1028"/>
            <p:cNvSpPr txBox="1">
              <a:spLocks noChangeArrowheads="1"/>
            </p:cNvSpPr>
            <p:nvPr/>
          </p:nvSpPr>
          <p:spPr bwMode="auto">
            <a:xfrm>
              <a:off x="2061" y="6174"/>
              <a:ext cx="55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3. Круговорот воды в биосфере 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1026"/>
          <p:cNvGrpSpPr>
            <a:grpSpLocks/>
          </p:cNvGrpSpPr>
          <p:nvPr/>
        </p:nvGrpSpPr>
        <p:grpSpPr bwMode="auto">
          <a:xfrm>
            <a:off x="827088" y="115888"/>
            <a:ext cx="6985000" cy="6669087"/>
            <a:chOff x="2778" y="414"/>
            <a:chExt cx="5943" cy="9900"/>
          </a:xfrm>
        </p:grpSpPr>
        <p:pic>
          <p:nvPicPr>
            <p:cNvPr id="102403" name="Picture 1027" descr="круговорот С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1" y="414"/>
              <a:ext cx="5940" cy="9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4" name="Text Box 1028"/>
            <p:cNvSpPr txBox="1">
              <a:spLocks noChangeArrowheads="1"/>
            </p:cNvSpPr>
            <p:nvPr/>
          </p:nvSpPr>
          <p:spPr bwMode="auto">
            <a:xfrm>
              <a:off x="2778" y="9594"/>
              <a:ext cx="59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4. Круговорот углерода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sz="2400" b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863600"/>
          </a:xfrm>
          <a:solidFill>
            <a:srgbClr val="E7FB27"/>
          </a:solidFill>
        </p:spPr>
        <p:txBody>
          <a:bodyPr/>
          <a:lstStyle/>
          <a:p>
            <a:pPr eaLnBrk="1" hangingPunct="1"/>
            <a:r>
              <a:rPr lang="uk-UA" sz="3200" smtClean="0"/>
              <a:t>Ступінь негативності небезпеки</a:t>
            </a:r>
            <a:endParaRPr lang="ru-RU" sz="3200" smtClean="0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 rot="5400000">
            <a:off x="4391819" y="8731"/>
            <a:ext cx="647700" cy="5761038"/>
          </a:xfrm>
          <a:custGeom>
            <a:avLst/>
            <a:gdLst>
              <a:gd name="T0" fmla="*/ 485775 w 21600"/>
              <a:gd name="T1" fmla="*/ 0 h 21600"/>
              <a:gd name="T2" fmla="*/ 0 w 21600"/>
              <a:gd name="T3" fmla="*/ 2880519 h 21600"/>
              <a:gd name="T4" fmla="*/ 485775 w 21600"/>
              <a:gd name="T5" fmla="*/ 5761038 h 21600"/>
              <a:gd name="T6" fmla="*/ 647700 w 21600"/>
              <a:gd name="T7" fmla="*/ 288051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9BFA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51275" y="27082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uk-UA" sz="1600">
                <a:latin typeface="Arial" pitchFamily="34" charset="0"/>
              </a:rPr>
              <a:t>Визначається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3716338"/>
            <a:ext cx="8424863" cy="176847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uk-UA">
                <a:latin typeface="Arial" pitchFamily="34" charset="0"/>
              </a:rPr>
              <a:t>1. Вірогідністю її реалізації;</a:t>
            </a:r>
          </a:p>
          <a:p>
            <a:pPr eaLnBrk="1" hangingPunct="1">
              <a:lnSpc>
                <a:spcPct val="100000"/>
              </a:lnSpc>
            </a:pPr>
            <a:r>
              <a:rPr lang="uk-UA">
                <a:latin typeface="Arial" pitchFamily="34" charset="0"/>
              </a:rPr>
              <a:t>		2. Енергетичною потужністю;</a:t>
            </a:r>
          </a:p>
          <a:p>
            <a:pPr eaLnBrk="1" hangingPunct="1">
              <a:lnSpc>
                <a:spcPct val="100000"/>
              </a:lnSpc>
            </a:pPr>
            <a:r>
              <a:rPr lang="uk-UA">
                <a:latin typeface="Arial" pitchFamily="34" charset="0"/>
              </a:rPr>
              <a:t>			3. Інтенсивністю дії;</a:t>
            </a:r>
          </a:p>
          <a:p>
            <a:pPr eaLnBrk="1" hangingPunct="1">
              <a:lnSpc>
                <a:spcPct val="100000"/>
              </a:lnSpc>
            </a:pPr>
            <a:r>
              <a:rPr lang="uk-UA">
                <a:latin typeface="Arial" pitchFamily="34" charset="0"/>
              </a:rPr>
              <a:t>				4. Уразливості та захищеності об'єкту.</a:t>
            </a:r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1026"/>
          <p:cNvGrpSpPr>
            <a:grpSpLocks/>
          </p:cNvGrpSpPr>
          <p:nvPr/>
        </p:nvGrpSpPr>
        <p:grpSpPr bwMode="auto">
          <a:xfrm>
            <a:off x="900113" y="549275"/>
            <a:ext cx="7416800" cy="5903913"/>
            <a:chOff x="1695" y="1140"/>
            <a:chExt cx="7746" cy="8097"/>
          </a:xfrm>
        </p:grpSpPr>
        <p:pic>
          <p:nvPicPr>
            <p:cNvPr id="103427" name="Picture 1027" descr="круговорот кислород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140"/>
              <a:ext cx="7740" cy="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28" name="Text Box 1028"/>
            <p:cNvSpPr txBox="1">
              <a:spLocks noChangeArrowheads="1"/>
            </p:cNvSpPr>
            <p:nvPr/>
          </p:nvSpPr>
          <p:spPr bwMode="auto">
            <a:xfrm>
              <a:off x="1701" y="8697"/>
              <a:ext cx="77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5. Круговорот кислорода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1026"/>
          <p:cNvGrpSpPr>
            <a:grpSpLocks/>
          </p:cNvGrpSpPr>
          <p:nvPr/>
        </p:nvGrpSpPr>
        <p:grpSpPr bwMode="auto">
          <a:xfrm>
            <a:off x="1231900" y="908050"/>
            <a:ext cx="6508750" cy="5667375"/>
            <a:chOff x="1695" y="1140"/>
            <a:chExt cx="7386" cy="4134"/>
          </a:xfrm>
        </p:grpSpPr>
        <p:pic>
          <p:nvPicPr>
            <p:cNvPr id="104451" name="Picture 1027" descr="круговорот%20N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140"/>
              <a:ext cx="7206" cy="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2" name="Text Box 1028"/>
            <p:cNvSpPr txBox="1">
              <a:spLocks noChangeArrowheads="1"/>
            </p:cNvSpPr>
            <p:nvPr/>
          </p:nvSpPr>
          <p:spPr bwMode="auto">
            <a:xfrm>
              <a:off x="1881" y="4734"/>
              <a:ext cx="72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             Рис. 6. Круговорот азота  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026"/>
          <p:cNvGrpSpPr>
            <a:grpSpLocks/>
          </p:cNvGrpSpPr>
          <p:nvPr/>
        </p:nvGrpSpPr>
        <p:grpSpPr bwMode="auto">
          <a:xfrm>
            <a:off x="1547813" y="725488"/>
            <a:ext cx="6264275" cy="5943600"/>
            <a:chOff x="1701" y="1690"/>
            <a:chExt cx="7920" cy="11864"/>
          </a:xfrm>
        </p:grpSpPr>
        <p:pic>
          <p:nvPicPr>
            <p:cNvPr id="105475" name="Picture 1027" descr="круговорот фосфор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690"/>
              <a:ext cx="7771" cy="11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476" name="Text Box 1028"/>
            <p:cNvSpPr txBox="1">
              <a:spLocks noChangeArrowheads="1"/>
            </p:cNvSpPr>
            <p:nvPr/>
          </p:nvSpPr>
          <p:spPr bwMode="auto">
            <a:xfrm>
              <a:off x="1701" y="13014"/>
              <a:ext cx="79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7. Круговорот фосфора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1026"/>
          <p:cNvGrpSpPr>
            <a:grpSpLocks/>
          </p:cNvGrpSpPr>
          <p:nvPr/>
        </p:nvGrpSpPr>
        <p:grpSpPr bwMode="auto">
          <a:xfrm>
            <a:off x="1016000" y="908050"/>
            <a:ext cx="7300913" cy="5329238"/>
            <a:chOff x="2241" y="54"/>
            <a:chExt cx="7740" cy="6480"/>
          </a:xfrm>
        </p:grpSpPr>
        <p:pic>
          <p:nvPicPr>
            <p:cNvPr id="106499" name="Picture 1027" descr="кругововорот%20ртут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54"/>
              <a:ext cx="7740" cy="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00" name="Text Box 1028"/>
            <p:cNvSpPr txBox="1">
              <a:spLocks noChangeArrowheads="1"/>
            </p:cNvSpPr>
            <p:nvPr/>
          </p:nvSpPr>
          <p:spPr bwMode="auto">
            <a:xfrm>
              <a:off x="2601" y="5994"/>
              <a:ext cx="72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8. Круговорот ртути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1026"/>
          <p:cNvGrpSpPr>
            <a:grpSpLocks/>
          </p:cNvGrpSpPr>
          <p:nvPr/>
        </p:nvGrpSpPr>
        <p:grpSpPr bwMode="auto">
          <a:xfrm>
            <a:off x="1016000" y="476250"/>
            <a:ext cx="7156450" cy="6170613"/>
            <a:chOff x="1701" y="1140"/>
            <a:chExt cx="9360" cy="8094"/>
          </a:xfrm>
        </p:grpSpPr>
        <p:pic>
          <p:nvPicPr>
            <p:cNvPr id="107523" name="Picture 1027" descr="круговорот серы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140"/>
              <a:ext cx="9349" cy="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24" name="Text Box 1028"/>
            <p:cNvSpPr txBox="1">
              <a:spLocks noChangeArrowheads="1"/>
            </p:cNvSpPr>
            <p:nvPr/>
          </p:nvSpPr>
          <p:spPr bwMode="auto">
            <a:xfrm>
              <a:off x="1701" y="8694"/>
              <a:ext cx="93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ru-RU" sz="1200" b="0"/>
                <a:t>Рис. 9. Круговорот серы</a:t>
              </a:r>
              <a:endParaRPr lang="ru-RU" sz="2400" b="0"/>
            </a:p>
          </p:txBody>
        </p:sp>
      </p:grp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  <a:solidFill>
            <a:schemeClr val="hlink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uk-UA" sz="2400" b="1" smtClean="0"/>
              <a:t>Розподіл активності у ядерному  реакторі</a:t>
            </a:r>
            <a:endParaRPr lang="ru-RU" smtClean="0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990600"/>
            <a:ext cx="2514600" cy="609600"/>
          </a:xfrm>
          <a:solidFill>
            <a:srgbClr val="FF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/>
              <a:t>ВВЕР-1000</a:t>
            </a:r>
          </a:p>
        </p:txBody>
      </p:sp>
      <p:graphicFrame>
        <p:nvGraphicFramePr>
          <p:cNvPr id="108548" name="Object 1028"/>
          <p:cNvGraphicFramePr>
            <a:graphicFrameLocks noGrp="1" noChangeAspect="1"/>
          </p:cNvGraphicFramePr>
          <p:nvPr>
            <p:ph type="clipArt" sz="half" idx="2"/>
          </p:nvPr>
        </p:nvGraphicFramePr>
        <p:xfrm flipH="1">
          <a:off x="8077200" y="762000"/>
          <a:ext cx="5667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Clip" r:id="rId4" imgW="1857375" imgH="3995738" progId="MS_ClipArt_Gallery.2">
                  <p:embed/>
                </p:oleObj>
              </mc:Choice>
              <mc:Fallback>
                <p:oleObj name="Clip" r:id="rId4" imgW="1857375" imgH="3995738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077200" y="762000"/>
                        <a:ext cx="56673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029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0" name="Rectangle 1030"/>
          <p:cNvSpPr>
            <a:spLocks noChangeArrowheads="1"/>
          </p:cNvSpPr>
          <p:nvPr/>
        </p:nvSpPr>
        <p:spPr bwMode="auto">
          <a:xfrm>
            <a:off x="1447800" y="2362200"/>
            <a:ext cx="64008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2400"/>
              <a:t>А = 10</a:t>
            </a:r>
            <a:r>
              <a:rPr lang="ru-RU" sz="2400" baseline="30000"/>
              <a:t>10</a:t>
            </a:r>
            <a:r>
              <a:rPr lang="en-US" sz="2400"/>
              <a:t>Ku     (10</a:t>
            </a:r>
            <a:r>
              <a:rPr lang="en-US" sz="2400" baseline="30000"/>
              <a:t>4</a:t>
            </a:r>
            <a:r>
              <a:rPr lang="en-US" sz="2400"/>
              <a:t> </a:t>
            </a:r>
            <a:r>
              <a:rPr lang="uk-UA" sz="2400"/>
              <a:t>т </a:t>
            </a:r>
            <a:r>
              <a:rPr lang="en-US" sz="2400"/>
              <a:t>Ra )</a:t>
            </a:r>
            <a:endParaRPr lang="ru-RU" sz="2400"/>
          </a:p>
        </p:txBody>
      </p:sp>
      <p:sp>
        <p:nvSpPr>
          <p:cNvPr id="108551" name="Rectangle 1031"/>
          <p:cNvSpPr>
            <a:spLocks noChangeArrowheads="1"/>
          </p:cNvSpPr>
          <p:nvPr/>
        </p:nvSpPr>
        <p:spPr bwMode="auto">
          <a:xfrm>
            <a:off x="1295400" y="2362200"/>
            <a:ext cx="152400" cy="838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52" name="Rectangle 1032"/>
          <p:cNvSpPr>
            <a:spLocks noChangeArrowheads="1"/>
          </p:cNvSpPr>
          <p:nvPr/>
        </p:nvSpPr>
        <p:spPr bwMode="auto">
          <a:xfrm>
            <a:off x="381000" y="3962400"/>
            <a:ext cx="35052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4000"/>
              <a:t>0</a:t>
            </a:r>
            <a:r>
              <a:rPr lang="uk-UA" sz="4000"/>
              <a:t>,1%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оболонка ТВЕЛів +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теплоносій 1-го контуту</a:t>
            </a:r>
            <a:endParaRPr lang="ru-RU" sz="2400" b="0"/>
          </a:p>
        </p:txBody>
      </p:sp>
      <p:sp>
        <p:nvSpPr>
          <p:cNvPr id="108553" name="AutoShape 1033"/>
          <p:cNvSpPr>
            <a:spLocks noChangeArrowheads="1"/>
          </p:cNvSpPr>
          <p:nvPr/>
        </p:nvSpPr>
        <p:spPr bwMode="auto">
          <a:xfrm>
            <a:off x="1295400" y="3200400"/>
            <a:ext cx="152400" cy="762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8554" name="Rectangle 1034"/>
          <p:cNvSpPr>
            <a:spLocks noChangeArrowheads="1"/>
          </p:cNvSpPr>
          <p:nvPr/>
        </p:nvSpPr>
        <p:spPr bwMode="auto">
          <a:xfrm>
            <a:off x="4876800" y="3962400"/>
            <a:ext cx="35052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ru-RU" sz="4000"/>
              <a:t>99,9</a:t>
            </a:r>
            <a:r>
              <a:rPr lang="uk-UA" sz="4000"/>
              <a:t>%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uk-UA" sz="2400"/>
              <a:t>у ядерному паливі</a:t>
            </a:r>
            <a:endParaRPr lang="ru-RU" sz="2400" b="0"/>
          </a:p>
        </p:txBody>
      </p:sp>
      <p:sp>
        <p:nvSpPr>
          <p:cNvPr id="108555" name="AutoShape 1035"/>
          <p:cNvSpPr>
            <a:spLocks noChangeArrowheads="1"/>
          </p:cNvSpPr>
          <p:nvPr/>
        </p:nvSpPr>
        <p:spPr bwMode="auto">
          <a:xfrm>
            <a:off x="6096000" y="3200400"/>
            <a:ext cx="1219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FE6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uk-U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AFE6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uk-U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3855</Words>
  <Application>Microsoft Office PowerPoint</Application>
  <PresentationFormat>Экран (4:3)</PresentationFormat>
  <Paragraphs>1199</Paragraphs>
  <Slides>95</Slides>
  <Notes>61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95</vt:i4>
      </vt:variant>
    </vt:vector>
  </HeadingPairs>
  <TitlesOfParts>
    <vt:vector size="101" baseType="lpstr">
      <vt:lpstr>Оформление по умолчанию</vt:lpstr>
      <vt:lpstr>Документ</vt:lpstr>
      <vt:lpstr>Clip</vt:lpstr>
      <vt:lpstr>Фотография Photo Editor</vt:lpstr>
      <vt:lpstr>Equation</vt:lpstr>
      <vt:lpstr>Формула</vt:lpstr>
      <vt:lpstr>Презентация PowerPoint</vt:lpstr>
      <vt:lpstr>Безпека життєдіяльності   це галузь наукових знань, що охоплюють теорію і практику захисту людини від шкідливих, небезпечних та уражаючих факторів в усіх сферах людської діяльності:</vt:lpstr>
      <vt:lpstr>  Дисципліна вирішує такі основні завдання: </vt:lpstr>
      <vt:lpstr>Презентация PowerPoint</vt:lpstr>
      <vt:lpstr>Презентация PowerPoint</vt:lpstr>
      <vt:lpstr>Головні пріоритети якості життя</vt:lpstr>
      <vt:lpstr>Н Е Б Е З П Е К А:</vt:lpstr>
      <vt:lpstr>Складові небезпеки</vt:lpstr>
      <vt:lpstr>Ступінь негативності небезпеки</vt:lpstr>
      <vt:lpstr>Форми небезпек</vt:lpstr>
      <vt:lpstr>НАДЗВИЧАЙНА СИТУАЦІЯ</vt:lpstr>
      <vt:lpstr>НЕГАТИВНО ДІЮЧИЙ ФАКТОР</vt:lpstr>
      <vt:lpstr>Біосфера (від грец. "bios" – життя, "spharia" – куля, сфера) – оболонка нашої планети, в якій розвивається життя різноманітних організмів</vt:lpstr>
      <vt:lpstr>Презентация PowerPoint</vt:lpstr>
      <vt:lpstr>Жива речовина має специфічний хімічний склад.  В ній перебільшує: </vt:lpstr>
      <vt:lpstr>Презентация PowerPoint</vt:lpstr>
      <vt:lpstr>Біоакумуляція </vt:lpstr>
      <vt:lpstr>  За ступенем й характером дії на організм усі негативні фактори умовно поділяють на шкідливі, небезпечні та уражаючі </vt:lpstr>
      <vt:lpstr>Фізично діючі шкідливі, небезпечні та уражаючі фактори</vt:lpstr>
      <vt:lpstr>Презентация PowerPoint</vt:lpstr>
      <vt:lpstr>Презентация PowerPoint</vt:lpstr>
      <vt:lpstr>Шляхи інкорпорації речовин</vt:lpstr>
      <vt:lpstr>Реактивність - здатність організму реагувати на впливи факторів навколишнього середовища</vt:lpstr>
      <vt:lpstr>Презентация PowerPoint</vt:lpstr>
      <vt:lpstr>Презентация PowerPoint</vt:lpstr>
      <vt:lpstr>Нейрон</vt:lpstr>
      <vt:lpstr>Синапс</vt:lpstr>
      <vt:lpstr>Презентация PowerPoint</vt:lpstr>
      <vt:lpstr>Шум – звукові коливання з частотою 16 ... 20 000 Гц</vt:lpstr>
      <vt:lpstr>Інфразвук – коливання з частотою менше 16 Гц</vt:lpstr>
      <vt:lpstr>Ультразвук – коливання з частотою понад 16 000 Гц</vt:lpstr>
      <vt:lpstr> </vt:lpstr>
      <vt:lpstr>Презентация PowerPoint</vt:lpstr>
      <vt:lpstr>Які величини характеризують спроможність радіоактивних елементів до роспаду</vt:lpstr>
      <vt:lpstr>Які величини характеризують уражаючу дію іонізуючого випромінювання ?</vt:lpstr>
      <vt:lpstr>Шляхи руху РР до організму людини</vt:lpstr>
      <vt:lpstr>Презентация PowerPoint</vt:lpstr>
      <vt:lpstr>Презентация PowerPoint</vt:lpstr>
      <vt:lpstr>Презентация PowerPoint</vt:lpstr>
      <vt:lpstr>Причини виникнення надзвичайних ситуацій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Зони хімічного зараження</vt:lpstr>
      <vt:lpstr>Осередок землетрусу</vt:lpstr>
      <vt:lpstr>Аварія на гідротехнічній споруді</vt:lpstr>
      <vt:lpstr>Вторинні уражаючі фактори при аварії на пожежа- вибухонебезпечному об’єкті</vt:lpstr>
      <vt:lpstr>Зони радіоактивного зараження</vt:lpstr>
      <vt:lpstr>Презентация PowerPoint</vt:lpstr>
      <vt:lpstr>Інформаційна війна</vt:lpstr>
      <vt:lpstr>Презентация PowerPoint</vt:lpstr>
      <vt:lpstr>Презентация PowerPoint</vt:lpstr>
      <vt:lpstr>РИЗИК ЯК КІЛЬКІСНА ОЦІНКА НЕБЕЗПЕК</vt:lpstr>
      <vt:lpstr>Індивідуальний ризик – це оцінка можливого негативного наслідку для здоров’я однієї людини через дію на неї та довкілля протягом певного часу (t) шкідливих, небезпечних та (або) уражаючих факторів</vt:lpstr>
      <vt:lpstr>Колективний ризик – це число людей (n), що  можуть отримати певної важкості наслідки для здоров’я через дію на них (N - людей) та довкілля протягом певного часу (t) негативних чинників</vt:lpstr>
      <vt:lpstr>Добровільний ризик – це ризик, який людина бере на себе шляхом вільного вибору способу і місця життя й роду занять</vt:lpstr>
      <vt:lpstr>Вимушений ризик – це ризик професійної діяльності людини та перебування (вимушене) поруч з небезпечними об'єктами</vt:lpstr>
      <vt:lpstr>Презентация PowerPoint</vt:lpstr>
      <vt:lpstr>Управління ризиком</vt:lpstr>
      <vt:lpstr>Презентация PowerPoint</vt:lpstr>
      <vt:lpstr>Моделі та методи аналізу ризиків аварій на об’єктах підвищеної небезпеки.</vt:lpstr>
      <vt:lpstr>Аналіз ризику аварій, негативних явищ та подій включає такі основні дії:</vt:lpstr>
      <vt:lpstr>Найважливішим етапом аналізу ризику є  ідентифікація небезпек </vt:lpstr>
      <vt:lpstr>Управління природними ризиками </vt:lpstr>
      <vt:lpstr>Управління техногенними ризиками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Цивільний захист</vt:lpstr>
      <vt:lpstr>Правова основа цивільного захисту</vt:lpstr>
      <vt:lpstr>Мета цивільного  захисту</vt:lpstr>
      <vt:lpstr>Завдання цивільного захисту</vt:lpstr>
      <vt:lpstr>Основні заходи цивільного захисту</vt:lpstr>
      <vt:lpstr>Сили цивільного захисту</vt:lpstr>
      <vt:lpstr>Єдина державна система цивільного захисту населення і територій</vt:lpstr>
      <vt:lpstr>Режими функціонування ЄСЦЗ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активності у ядерному  реакторі</vt:lpstr>
    </vt:vector>
  </TitlesOfParts>
  <Company>deep_forest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shrek</dc:creator>
  <cp:lastModifiedBy>Yuriy</cp:lastModifiedBy>
  <cp:revision>211</cp:revision>
  <dcterms:created xsi:type="dcterms:W3CDTF">1997-01-08T01:11:35Z</dcterms:created>
  <dcterms:modified xsi:type="dcterms:W3CDTF">2020-08-28T16:47:50Z</dcterms:modified>
</cp:coreProperties>
</file>