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corrector.com.ua/%D0%BE%D1%86%D1%96%D0%BD%D1%8E%D0%B2%D0%B0%D0%BD%D0%BD%D1%8F" TargetMode="External"/><Relationship Id="rId2" Type="http://schemas.openxmlformats.org/officeDocument/2006/relationships/hyperlink" Target="http://onlinecorrector.com.ua/%D1%80%D0%BE%D0%B7%D0%B2_%D1%8F%D0%B7%D0%B0%D1%82%D0%B8-%D0%BF%D1%80%D0%BE%D0%B1%D0%BB%D0%B5%D0%BC%D1%83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hyperlink" Target="http://onlinecorrector.com.ua/%D0%BF%D0%BE-%D0%B4%D0%BE%D0%BF%D0%BE%D0%BC%D0%BE%D0%B3%D1%83" TargetMode="External"/><Relationship Id="rId4" Type="http://schemas.openxmlformats.org/officeDocument/2006/relationships/hyperlink" Target="http://onlinecorrector.com.ua/%D1%87%D0%B8%D0%BD%D0%BD%D0%B8%D0%B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corrector.com.ua/%D1%87%D0%B8%D0%BD%D0%BD%D0%B8%D0%BA" TargetMode="External"/><Relationship Id="rId2" Type="http://schemas.openxmlformats.org/officeDocument/2006/relationships/hyperlink" Target="http://onlinecorrector.com.ua/%D0%BC%D0%B0%D1%82%D0%B8-%D0%BC%D1%83%D1%81%D0%B8%D1%82%D0%B8-%D0%B2%D0%B8%D0%BD%D0%B5%D0%BD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corrector.com.ua/%D0%B4%D0%BE%D0%B2%D0%BA%D1%96%D0%BB%D0%BB%D1%8F" TargetMode="External"/><Relationship Id="rId2" Type="http://schemas.openxmlformats.org/officeDocument/2006/relationships/hyperlink" Target="http://onlinecorrector.com.ua/%D1%87%D0%B8%D0%BD%D0%BD%D0%B8%D0%BA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hyperlink" Target="http://onlinecorrector.com.ua/%D0%BA%D0%BE%D0%BC%D0%B0-%D0%B4%D0%BB%D1%8F-%D0%B2%D0%B8%D0%B4%D1%96%D0%BB%D0%B5%D0%BD%D0%BD%D1%8F-%D0%BE%D0%B1%D1%81%D1%82%D0%B0%D0%B2%D0%B8%D0%BD" TargetMode="External"/><Relationship Id="rId4" Type="http://schemas.openxmlformats.org/officeDocument/2006/relationships/hyperlink" Target="http://onlinecorrector.com.ua/%D0%BF%D0%BE-%D0%B4%D0%BE%D0%BF%D0%BE%D0%BC%D0%BE%D0%B3%D1%83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081D55-F64F-4DA6-93BB-66F61263D1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Біоіндикація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B01333F-FBCD-406A-8453-CFD507E83E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1026" name="Picture 2" descr="Екологія | Полтавський державний аграрний університет">
            <a:extLst>
              <a:ext uri="{FF2B5EF4-FFF2-40B4-BE49-F238E27FC236}">
                <a16:creationId xmlns:a16="http://schemas.microsoft.com/office/drawing/2014/main" id="{A169E521-984E-460A-AE88-7A69FBFCFC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747" y="1327316"/>
            <a:ext cx="6160654" cy="2101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415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0494E8-B6CB-4BE0-B469-C44CCD5B8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236" y="808056"/>
            <a:ext cx="10400146" cy="1077229"/>
          </a:xfrm>
        </p:spPr>
        <p:txBody>
          <a:bodyPr>
            <a:no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модуль 6.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Біоіндикація стану ґрунтового покриву</a:t>
            </a:r>
            <a:b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10A4D1-1E21-4ED8-9B91-09688A6F4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073" y="1385455"/>
            <a:ext cx="9434066" cy="4664489"/>
          </a:xfrm>
        </p:spPr>
        <p:txBody>
          <a:bodyPr/>
          <a:lstStyle/>
          <a:p>
            <a:pPr indent="0" algn="just">
              <a:buNone/>
            </a:pP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11. Біоіндикація стану ґрунтового покриву.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наслідки дії пилу і золи на природно-територіальні комплекси. Зміна кислотності ґрунтів, рослини-індикатори кислотності ґрунтів. Механічний склад ґрунтів,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літоіндикатори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Показники та індикатори ґрунтової родючості. Індикація засоленості ґрунтів – постійні, перемінні, негативні індикатори. Індикація типів ґрунтів. Загальне оцінювання ступеню забруднення ґрунтового покриву.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65134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160A5E-FE0C-4E38-9B18-F3034CA8E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Мета та завдання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0150B3-5CBE-4FC4-99AB-E9FA20E37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891" y="2052116"/>
            <a:ext cx="9480248" cy="3997828"/>
          </a:xfrm>
        </p:spPr>
        <p:txBody>
          <a:bodyPr>
            <a:normAutofit fontScale="92500" lnSpcReduction="20000"/>
          </a:bodyPr>
          <a:lstStyle/>
          <a:p>
            <a:pPr indent="450215" algn="just">
              <a:tabLst>
                <a:tab pos="2637155" algn="ctr"/>
                <a:tab pos="5274310" algn="r"/>
              </a:tabLst>
            </a:pPr>
            <a:r>
              <a:rPr lang="uk-UA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вивчення </a:t>
            </a:r>
            <a:r>
              <a:rPr lang="uk-UA" sz="1800" b="1" dirty="0">
                <a:latin typeface="Times New Roman" panose="02020603050405020304" pitchFamily="18" charset="0"/>
              </a:rPr>
              <a:t>навчальної дисципліни «Біоіндикація» є засвоєння теоретико-методологічних основ біологічної оцінки довкілля та підготовка фахівців профільної галузі для</a:t>
            </a:r>
            <a:r>
              <a:rPr lang="uk-UA" sz="1800" b="1" dirty="0">
                <a:latin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розв'язання проблем</a:t>
            </a:r>
            <a:r>
              <a:rPr lang="uk-UA" sz="1800" b="1" dirty="0">
                <a:latin typeface="Times New Roman" panose="02020603050405020304" pitchFamily="18" charset="0"/>
              </a:rPr>
              <a:t> охорони природних біоценозів і здоров’я людини. Біоіндикація є важливим засобом для</a:t>
            </a:r>
            <a:r>
              <a:rPr lang="uk-UA" sz="1800" b="1" dirty="0">
                <a:latin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оцінки </a:t>
            </a:r>
            <a:r>
              <a:rPr lang="uk-UA" sz="1800" b="1" dirty="0">
                <a:latin typeface="Times New Roman" panose="02020603050405020304" pitchFamily="18" charset="0"/>
              </a:rPr>
              <a:t>комплексного ефекту різних екологічних</a:t>
            </a:r>
            <a:r>
              <a:rPr lang="uk-UA" sz="1800" b="1" dirty="0">
                <a:latin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факторів,</a:t>
            </a:r>
            <a:r>
              <a:rPr lang="uk-UA" sz="1800" b="1" dirty="0">
                <a:latin typeface="Times New Roman" panose="02020603050405020304" pitchFamily="18" charset="0"/>
              </a:rPr>
              <a:t> і в особливості стресу внаслідок забруднення оточуючого середовища,</a:t>
            </a:r>
            <a:r>
              <a:rPr lang="uk-UA" sz="1800" b="1" dirty="0">
                <a:latin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за допомогою </a:t>
            </a:r>
            <a:r>
              <a:rPr lang="uk-UA" sz="1800" b="1" dirty="0">
                <a:latin typeface="Times New Roman" panose="02020603050405020304" pitchFamily="18" charset="0"/>
              </a:rPr>
              <a:t>ознак рослин та тварин.</a:t>
            </a:r>
          </a:p>
          <a:p>
            <a:pPr algn="just"/>
            <a:r>
              <a:rPr lang="uk-UA" sz="1800" b="1" u="sng" dirty="0">
                <a:latin typeface="Times New Roman" panose="02020603050405020304" pitchFamily="18" charset="0"/>
              </a:rPr>
              <a:t>Основними завданнями </a:t>
            </a:r>
            <a:r>
              <a:rPr lang="uk-UA" sz="1800" b="1" dirty="0">
                <a:latin typeface="Times New Roman" panose="02020603050405020304" pitchFamily="18" charset="0"/>
              </a:rPr>
              <a:t>вивчення дисципліни «Біоіндикація» є: формування у здобувачів освіти, по-перше, уявлення про екологічний фактор як основний чинник впливу навколишнього середовища на живі істоти, що вимагає певних адаптаційних пристосувань; по-друге, про фіто- та </a:t>
            </a:r>
            <a:r>
              <a:rPr lang="uk-UA" sz="1800" b="1" dirty="0" err="1">
                <a:latin typeface="Times New Roman" panose="02020603050405020304" pitchFamily="18" charset="0"/>
              </a:rPr>
              <a:t>зооіндикацію</a:t>
            </a:r>
            <a:r>
              <a:rPr lang="uk-UA" sz="1800" b="1" dirty="0">
                <a:latin typeface="Times New Roman" panose="02020603050405020304" pitchFamily="18" charset="0"/>
              </a:rPr>
              <a:t> як складову загальної системи біоіндикації та </a:t>
            </a:r>
            <a:r>
              <a:rPr lang="uk-UA" sz="1800" b="1" dirty="0" err="1">
                <a:latin typeface="Times New Roman" panose="02020603050405020304" pitchFamily="18" charset="0"/>
              </a:rPr>
              <a:t>біомоніторингу</a:t>
            </a:r>
            <a:r>
              <a:rPr lang="uk-UA" sz="1800" b="1" dirty="0">
                <a:latin typeface="Times New Roman" panose="02020603050405020304" pitchFamily="18" charset="0"/>
              </a:rPr>
              <a:t>, яка за допомогою біохімічного, фізіологічного та морфолого-анатомічного стану рослин та тварин дозволяє оцінювати стан довкілля та прогнозувати ступінь припустимих антропогенних навантажень</a:t>
            </a:r>
          </a:p>
          <a:p>
            <a:endParaRPr lang="uk-UA" dirty="0"/>
          </a:p>
        </p:txBody>
      </p:sp>
      <p:pic>
        <p:nvPicPr>
          <p:cNvPr id="2050" name="Picture 2" descr="Економіка та екологія: врятувати одне, не знищивши інше | Екодія">
            <a:extLst>
              <a:ext uri="{FF2B5EF4-FFF2-40B4-BE49-F238E27FC236}">
                <a16:creationId xmlns:a16="http://schemas.microsoft.com/office/drawing/2014/main" id="{A477F411-3BA9-494F-BFD0-9329D3B0BF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861" y="14221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509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5053C92-E76D-49A2-9938-05CEDE12B2F9}"/>
              </a:ext>
            </a:extLst>
          </p:cNvPr>
          <p:cNvSpPr txBox="1"/>
          <p:nvPr/>
        </p:nvSpPr>
        <p:spPr>
          <a:xfrm>
            <a:off x="1560945" y="652371"/>
            <a:ext cx="10631055" cy="35603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2637155" algn="ctr"/>
                <a:tab pos="5274310" algn="r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результаті вивчення </a:t>
            </a:r>
            <a:r>
              <a:rPr lang="uk-UA" dirty="0">
                <a:latin typeface="Times New Roman" panose="02020603050405020304" pitchFamily="18" charset="0"/>
              </a:rPr>
              <a:t>навчальної дисципліни «Біоіндикація» студент</a:t>
            </a:r>
            <a:r>
              <a:rPr lang="uk-UA" dirty="0">
                <a:latin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повинен</a:t>
            </a:r>
            <a:endParaRPr lang="uk-UA" dirty="0">
              <a:latin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2637155" algn="ctr"/>
                <a:tab pos="5274310" algn="r"/>
              </a:tabLst>
            </a:pPr>
            <a:r>
              <a:rPr lang="uk-UA" dirty="0">
                <a:latin typeface="Times New Roman" panose="02020603050405020304" pitchFamily="18" charset="0"/>
              </a:rPr>
              <a:t>знати: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2637155" algn="ctr"/>
                <a:tab pos="5274310" algn="r"/>
              </a:tabLst>
            </a:pPr>
            <a:r>
              <a:rPr lang="uk-UA" dirty="0">
                <a:latin typeface="Times New Roman" panose="02020603050405020304" pitchFamily="18" charset="0"/>
              </a:rPr>
              <a:t>– поняття про </a:t>
            </a:r>
            <a:r>
              <a:rPr lang="uk-UA" dirty="0" err="1">
                <a:latin typeface="Times New Roman" panose="02020603050405020304" pitchFamily="18" charset="0"/>
              </a:rPr>
              <a:t>біоіндикацію</a:t>
            </a:r>
            <a:r>
              <a:rPr lang="uk-UA" dirty="0">
                <a:latin typeface="Times New Roman" panose="02020603050405020304" pitchFamily="18" charset="0"/>
              </a:rPr>
              <a:t> та біоіндикатор;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2637155" algn="ctr"/>
                <a:tab pos="5274310" algn="r"/>
              </a:tabLst>
            </a:pPr>
            <a:r>
              <a:rPr lang="uk-UA" dirty="0">
                <a:latin typeface="Times New Roman" panose="02020603050405020304" pitchFamily="18" charset="0"/>
              </a:rPr>
              <a:t>– закономірності впливу екологічних</a:t>
            </a:r>
            <a:r>
              <a:rPr lang="uk-UA" dirty="0">
                <a:latin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факторів </a:t>
            </a:r>
            <a:r>
              <a:rPr lang="uk-UA" dirty="0">
                <a:latin typeface="Times New Roman" panose="02020603050405020304" pitchFamily="18" charset="0"/>
              </a:rPr>
              <a:t>на живі організми;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2637155" algn="ctr"/>
                <a:tab pos="5274310" algn="r"/>
              </a:tabLst>
            </a:pPr>
            <a:r>
              <a:rPr lang="uk-UA" dirty="0">
                <a:latin typeface="Times New Roman" panose="02020603050405020304" pitchFamily="18" charset="0"/>
              </a:rPr>
              <a:t>– особливості біоіндикації на різних рівнях організації живого;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2637155" algn="ctr"/>
                <a:tab pos="5274310" algn="r"/>
                <a:tab pos="630555" algn="l"/>
              </a:tabLst>
            </a:pPr>
            <a:r>
              <a:rPr lang="uk-UA" dirty="0">
                <a:latin typeface="Times New Roman" panose="02020603050405020304" pitchFamily="18" charset="0"/>
              </a:rPr>
              <a:t>– особливості проведення біоіндикації водного, повітряного та наземного середовища;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2637155" algn="ctr"/>
                <a:tab pos="5274310" algn="r"/>
                <a:tab pos="630555" algn="l"/>
              </a:tabLst>
            </a:pPr>
            <a:r>
              <a:rPr lang="uk-UA" dirty="0">
                <a:latin typeface="Times New Roman" panose="02020603050405020304" pitchFamily="18" charset="0"/>
              </a:rPr>
              <a:t>– критерії вибору живих об’єктів у якості біоіндикаторів;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2637155" algn="ctr"/>
                <a:tab pos="5274310" algn="r"/>
                <a:tab pos="630555" algn="l"/>
              </a:tabLst>
            </a:pPr>
            <a:r>
              <a:rPr lang="uk-UA" dirty="0">
                <a:latin typeface="Times New Roman" panose="02020603050405020304" pitchFamily="18" charset="0"/>
              </a:rPr>
              <a:t>– сучасні методики біоіндикації;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450215" algn="ctr"/>
                <a:tab pos="5274310" algn="r"/>
                <a:tab pos="630555" algn="l"/>
              </a:tabLst>
            </a:pPr>
            <a:r>
              <a:rPr lang="uk-UA" dirty="0">
                <a:latin typeface="Times New Roman" panose="02020603050405020304" pitchFamily="18" charset="0"/>
              </a:rPr>
              <a:t>– математичні методи обробки </a:t>
            </a:r>
            <a:r>
              <a:rPr lang="uk-UA" dirty="0" err="1">
                <a:latin typeface="Times New Roman" panose="02020603050405020304" pitchFamily="18" charset="0"/>
              </a:rPr>
              <a:t>біоіндикаційних</a:t>
            </a:r>
            <a:r>
              <a:rPr lang="uk-UA" dirty="0">
                <a:latin typeface="Times New Roman" panose="02020603050405020304" pitchFamily="18" charset="0"/>
              </a:rPr>
              <a:t> досліджень.</a:t>
            </a:r>
          </a:p>
        </p:txBody>
      </p:sp>
      <p:pic>
        <p:nvPicPr>
          <p:cNvPr id="4098" name="Picture 2" descr="Екологія живої природи: відновлення та збереження – DYTIATKO International  Children's Media Festival">
            <a:extLst>
              <a:ext uri="{FF2B5EF4-FFF2-40B4-BE49-F238E27FC236}">
                <a16:creationId xmlns:a16="http://schemas.microsoft.com/office/drawing/2014/main" id="{7F343006-11E0-44FD-B7F4-6C86EE87FF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7492" y="4392169"/>
            <a:ext cx="3443288" cy="2291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8345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73BC8D-EDBD-4609-AA98-07B07C1B96FC}"/>
              </a:ext>
            </a:extLst>
          </p:cNvPr>
          <p:cNvSpPr txBox="1"/>
          <p:nvPr/>
        </p:nvSpPr>
        <p:spPr>
          <a:xfrm>
            <a:off x="1533236" y="448438"/>
            <a:ext cx="6096000" cy="3434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450215" algn="ctr"/>
                <a:tab pos="5274310" algn="r"/>
                <a:tab pos="630555" algn="l"/>
              </a:tabLst>
            </a:pPr>
            <a:r>
              <a:rPr lang="uk-UA" dirty="0">
                <a:latin typeface="Times New Roman" panose="02020603050405020304" pitchFamily="18" charset="0"/>
              </a:rPr>
              <a:t>вміти:</a:t>
            </a: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–"/>
              <a:tabLst>
                <a:tab pos="450215" algn="ctr"/>
                <a:tab pos="630555" algn="l"/>
                <a:tab pos="1350645" algn="l"/>
              </a:tabLst>
            </a:pPr>
            <a:r>
              <a:rPr lang="uk-UA" dirty="0">
                <a:latin typeface="Times New Roman" panose="02020603050405020304" pitchFamily="18" charset="0"/>
              </a:rPr>
              <a:t> досліджувати вплив екологічних та антропогенних стресових</a:t>
            </a:r>
            <a:r>
              <a:rPr lang="uk-UA" dirty="0">
                <a:latin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факторів </a:t>
            </a:r>
            <a:r>
              <a:rPr lang="uk-UA" dirty="0">
                <a:latin typeface="Times New Roman" panose="02020603050405020304" pitchFamily="18" charset="0"/>
              </a:rPr>
              <a:t>на тест-об’єкти в екологічних дослідженнях;</a:t>
            </a: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–"/>
              <a:tabLst>
                <a:tab pos="450215" algn="ctr"/>
                <a:tab pos="630555" algn="l"/>
                <a:tab pos="1350645" algn="l"/>
              </a:tabLst>
            </a:pPr>
            <a:r>
              <a:rPr lang="uk-UA" dirty="0">
                <a:latin typeface="Times New Roman" panose="02020603050405020304" pitchFamily="18" charset="0"/>
              </a:rPr>
              <a:t> розраховувати основні біологічні індекси й коефіцієнти;</a:t>
            </a: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–"/>
              <a:tabLst>
                <a:tab pos="450215" algn="ctr"/>
                <a:tab pos="630555" algn="l"/>
                <a:tab pos="1350645" algn="l"/>
              </a:tabLst>
            </a:pPr>
            <a:r>
              <a:rPr lang="uk-UA" dirty="0">
                <a:latin typeface="Times New Roman" panose="02020603050405020304" pitchFamily="18" charset="0"/>
              </a:rPr>
              <a:t> досліджувати екологічний стан</a:t>
            </a:r>
            <a:r>
              <a:rPr lang="uk-UA" dirty="0">
                <a:latin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навколишнього середовищ</a:t>
            </a:r>
            <a:r>
              <a:rPr lang="uk-UA" dirty="0">
                <a:latin typeface="Times New Roman" panose="02020603050405020304" pitchFamily="18" charset="0"/>
              </a:rPr>
              <a:t>а</a:t>
            </a:r>
            <a:r>
              <a:rPr lang="uk-UA" dirty="0">
                <a:latin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з допомогою </a:t>
            </a:r>
            <a:r>
              <a:rPr lang="uk-UA" dirty="0">
                <a:latin typeface="Times New Roman" panose="02020603050405020304" pitchFamily="18" charset="0"/>
              </a:rPr>
              <a:t>тест-об’єктів;</a:t>
            </a: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–"/>
              <a:tabLst>
                <a:tab pos="450215" algn="ctr"/>
                <a:tab pos="630555" algn="l"/>
                <a:tab pos="1350645" algn="l"/>
              </a:tabLst>
            </a:pPr>
            <a:r>
              <a:rPr lang="uk-UA" dirty="0">
                <a:latin typeface="Times New Roman" panose="02020603050405020304" pitchFamily="18" charset="0"/>
              </a:rPr>
              <a:t> проводити </a:t>
            </a:r>
            <a:r>
              <a:rPr lang="uk-UA" dirty="0" err="1">
                <a:latin typeface="Times New Roman" panose="02020603050405020304" pitchFamily="18" charset="0"/>
              </a:rPr>
              <a:t>біоіндикацію</a:t>
            </a:r>
            <a:r>
              <a:rPr lang="uk-UA" dirty="0">
                <a:latin typeface="Times New Roman" panose="02020603050405020304" pitchFamily="18" charset="0"/>
              </a:rPr>
              <a:t> стану повітряного середовища, ґрунтів, водного середовища;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–"/>
              <a:tabLst>
                <a:tab pos="450215" algn="ctr"/>
                <a:tab pos="630555" algn="l"/>
                <a:tab pos="1350645" algn="l"/>
              </a:tabLst>
            </a:pPr>
            <a:r>
              <a:rPr lang="uk-UA" dirty="0">
                <a:latin typeface="Times New Roman" panose="02020603050405020304" pitchFamily="18" charset="0"/>
              </a:rPr>
              <a:t> оцінювати фактичний і прогнозований стан довкілля</a:t>
            </a:r>
            <a:r>
              <a:rPr lang="uk-UA" dirty="0">
                <a:latin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використовуючи </a:t>
            </a:r>
            <a:r>
              <a:rPr lang="uk-UA" dirty="0">
                <a:latin typeface="Times New Roman" panose="02020603050405020304" pitchFamily="18" charset="0"/>
              </a:rPr>
              <a:t>інформаційно-пошукові системи.</a:t>
            </a:r>
          </a:p>
        </p:txBody>
      </p:sp>
      <p:pic>
        <p:nvPicPr>
          <p:cNvPr id="5122" name="Picture 2" descr="Загальна екологія - Екологія">
            <a:extLst>
              <a:ext uri="{FF2B5EF4-FFF2-40B4-BE49-F238E27FC236}">
                <a16:creationId xmlns:a16="http://schemas.microsoft.com/office/drawing/2014/main" id="{1A172A84-47CB-4B8E-8FF4-9275D27D9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4183" y="2266902"/>
            <a:ext cx="2358304" cy="3622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57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80E5C6-D1DB-4302-B605-9ADDC064D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17" y="216929"/>
            <a:ext cx="7958331" cy="1077229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модуль 1. Теоретичні основи біоіндикації </a:t>
            </a:r>
            <a:br>
              <a:rPr lang="uk-UA" sz="3200" b="1" i="1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uk-UA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1A22B1-57C7-4512-AA11-3A3D7486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127" y="1783685"/>
            <a:ext cx="9153237" cy="4700242"/>
          </a:xfrm>
        </p:spPr>
        <p:txBody>
          <a:bodyPr>
            <a:normAutofit/>
          </a:bodyPr>
          <a:lstStyle/>
          <a:p>
            <a:pPr marL="914400" lvl="2" indent="0">
              <a:spcAft>
                <a:spcPts val="600"/>
              </a:spcAft>
              <a:buNone/>
              <a:tabLst>
                <a:tab pos="1357630" algn="l"/>
                <a:tab pos="457200" algn="l"/>
              </a:tabLst>
            </a:pP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1. Теоретичні основи біоіндикації</a:t>
            </a:r>
            <a:endParaRPr lang="uk-UA" sz="1800" b="1" i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450215" algn="just">
              <a:tabLst>
                <a:tab pos="18034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Предмет, об’єкт, завдання, методи та структура сучасної біоіндикації. Історія розвитку біоіндикації як науки. Закономірності впливу екологічних факторів на живі організми: правило оптимуму. Антропогенні фактори, що викликають стрес.</a:t>
            </a:r>
          </a:p>
          <a:p>
            <a:pPr marL="914400" lvl="2" indent="0" algn="just">
              <a:spcAft>
                <a:spcPts val="600"/>
              </a:spcAft>
              <a:buNone/>
              <a:tabLst>
                <a:tab pos="1357630" algn="l"/>
                <a:tab pos="457200" algn="l"/>
              </a:tabLst>
            </a:pP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 Біоіндикатор і об’єкт біоіндикації</a:t>
            </a:r>
            <a:endParaRPr lang="uk-UA" sz="1800" b="1" i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"/>
              <a:tabLst>
                <a:tab pos="180340" algn="l"/>
                <a:tab pos="45021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Визначення і переваги біоіндикації перед хімічними та фізико-хімічними методами аналізу. Основні принципи застосування біоіндикації. Доцільність біоіндикації. Абсолютні та відносні калібровані стандарти. Рівні біоіндикації і принципи добору біологічних показників для біоіндикації. Поняття біоіндикатор. Чутливість і вірогідність біоіндикаторів. Вимоги до біоіндикаторів. Неспецифічна і специфічна біоіндикація.</a:t>
            </a:r>
            <a:endParaRPr lang="uk-UA" sz="1800" b="1" i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3074" name="Picture 2" descr="Екологія">
            <a:extLst>
              <a:ext uri="{FF2B5EF4-FFF2-40B4-BE49-F238E27FC236}">
                <a16:creationId xmlns:a16="http://schemas.microsoft.com/office/drawing/2014/main" id="{AAF1227B-18CD-4E3B-B5DC-4A8F6BD68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5554" y="865620"/>
            <a:ext cx="29622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989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5FADE-AF7E-4FFC-A49E-665BD5843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модуль 2. Поняття про забруднення , оцінка забруднення навколишнього середовища</a:t>
            </a:r>
            <a:br>
              <a:rPr lang="uk-UA" sz="2800" b="1" i="1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uk-UA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DA7902-FF56-4B63-86AF-11480034F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3164" y="2052116"/>
            <a:ext cx="9661236" cy="4330212"/>
          </a:xfrm>
        </p:spPr>
        <p:txBody>
          <a:bodyPr>
            <a:normAutofit/>
          </a:bodyPr>
          <a:lstStyle/>
          <a:p>
            <a:pPr marL="0" lvl="0" indent="0" algn="just">
              <a:buNone/>
              <a:tabLst>
                <a:tab pos="180340" algn="l"/>
                <a:tab pos="450215" algn="l"/>
              </a:tabLst>
            </a:pP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3. Поняття про забруднення, оцінка забруднення навколишнього середовища.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"/>
              <a:tabLst>
                <a:tab pos="180340" algn="l"/>
                <a:tab pos="45021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 про забруднення. Основні речовини – забруднювачі атмосфери, водного басейну, ґрунтів. Джерела антропогенного забруднення. Класифікація забруднень: природні та антропогенні забруднення. Фізичні, хімічні та біологічні забруднення. Критерії оцінки забруднення навколишнього середовища. Методи визначення забруднень. Методика відбору проб. Кількісні критерії оцінки фактичного рівня забруднень. Роль галузей господарства у виникненні екологічних проблем.</a:t>
            </a:r>
          </a:p>
        </p:txBody>
      </p:sp>
    </p:spTree>
    <p:extLst>
      <p:ext uri="{BB962C8B-B14F-4D97-AF65-F5344CB8AC3E}">
        <p14:creationId xmlns:p14="http://schemas.microsoft.com/office/powerpoint/2010/main" val="1043026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CAA178-50B1-48DF-8858-4DBD5B20D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1928" y="808057"/>
            <a:ext cx="9374908" cy="512744"/>
          </a:xfrm>
        </p:spPr>
        <p:txBody>
          <a:bodyPr>
            <a:no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модуль 3.</a:t>
            </a:r>
            <a:r>
              <a:rPr lang="uk-UA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Біоіндикація на різних рівнях організації живого </a:t>
            </a: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589985-A438-4458-9366-E73F24F5A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2945" y="1154545"/>
            <a:ext cx="10317019" cy="5440219"/>
          </a:xfrm>
        </p:spPr>
        <p:txBody>
          <a:bodyPr>
            <a:normAutofit fontScale="77500" lnSpcReduction="20000"/>
          </a:bodyPr>
          <a:lstStyle/>
          <a:p>
            <a:pPr indent="450215" algn="just"/>
            <a:r>
              <a:rPr lang="uk-UA" sz="19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4. Молекулярний та клітинний рівень</a:t>
            </a:r>
            <a:endParaRPr lang="uk-UA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tabLst>
                <a:tab pos="180340" algn="l"/>
              </a:tabLst>
            </a:pPr>
            <a:r>
              <a:rPr lang="uk-UA" sz="1800" dirty="0">
                <a:latin typeface="Times New Roman" panose="02020603050405020304" pitchFamily="18" charset="0"/>
              </a:rPr>
              <a:t>Молекулярний рівень: діагностичне значення біохімічних і фізіологічних показників; регуляція обміну речовин і біоіндикація; показові ушкодження молекулярного рівня.</a:t>
            </a:r>
          </a:p>
          <a:p>
            <a:pPr indent="450215" algn="just">
              <a:tabLst>
                <a:tab pos="180340" algn="l"/>
              </a:tabLst>
            </a:pPr>
            <a:r>
              <a:rPr lang="uk-UA" sz="1800" dirty="0">
                <a:latin typeface="Times New Roman" panose="02020603050405020304" pitchFamily="18" charset="0"/>
              </a:rPr>
              <a:t>Клітинний рівень: хімічний склад клітини, стан органоїдів, хромосомні порушення як біоіндикаційні показники. Вплив полютантів на біомембрани. Акумуляція клітиною шкідливих речовин. Порушення фізіологічних процесів в клітині. Плазмоліз.</a:t>
            </a:r>
          </a:p>
          <a:p>
            <a:pPr indent="450215" algn="just">
              <a:tabLst>
                <a:tab pos="180340" algn="l"/>
              </a:tabLst>
            </a:pPr>
            <a:r>
              <a:rPr lang="uk-UA" sz="1800" dirty="0">
                <a:latin typeface="Times New Roman" panose="02020603050405020304" pitchFamily="18" charset="0"/>
              </a:rPr>
              <a:t>Тема 5. Тканинний та </a:t>
            </a:r>
            <a:r>
              <a:rPr lang="uk-UA" sz="1800" dirty="0" err="1">
                <a:latin typeface="Times New Roman" panose="02020603050405020304" pitchFamily="18" charset="0"/>
              </a:rPr>
              <a:t>організмовий</a:t>
            </a:r>
            <a:r>
              <a:rPr lang="uk-UA" sz="1800" dirty="0">
                <a:latin typeface="Times New Roman" panose="02020603050405020304" pitchFamily="18" charset="0"/>
              </a:rPr>
              <a:t> рівень. </a:t>
            </a:r>
          </a:p>
          <a:p>
            <a:pPr indent="450215" algn="just">
              <a:tabLst>
                <a:tab pos="180340" algn="l"/>
              </a:tabLst>
            </a:pPr>
            <a:r>
              <a:rPr lang="uk-UA" sz="1800" dirty="0">
                <a:latin typeface="Times New Roman" panose="02020603050405020304" pitchFamily="18" charset="0"/>
              </a:rPr>
              <a:t>Тканинний рівень біоіндикації: загальна характеристика анатомо-морфологічних відхилень у результаті стресових впливів; макроскопічні зміни морфології рослин; </a:t>
            </a:r>
            <a:r>
              <a:rPr lang="uk-UA" sz="1800" dirty="0" err="1">
                <a:latin typeface="Times New Roman" panose="02020603050405020304" pitchFamily="18" charset="0"/>
              </a:rPr>
              <a:t>паталогічні</a:t>
            </a:r>
            <a:r>
              <a:rPr lang="uk-UA" sz="1800" dirty="0">
                <a:latin typeface="Times New Roman" panose="02020603050405020304" pitchFamily="18" charset="0"/>
              </a:rPr>
              <a:t> прояви у тварин.</a:t>
            </a:r>
          </a:p>
          <a:p>
            <a:pPr indent="450215" algn="just">
              <a:tabLst>
                <a:tab pos="180340" algn="l"/>
              </a:tabLst>
            </a:pPr>
            <a:r>
              <a:rPr lang="uk-UA" sz="1800" dirty="0" err="1">
                <a:latin typeface="Times New Roman" panose="02020603050405020304" pitchFamily="18" charset="0"/>
              </a:rPr>
              <a:t>Організмовий</a:t>
            </a:r>
            <a:r>
              <a:rPr lang="uk-UA" sz="1800" dirty="0">
                <a:latin typeface="Times New Roman" panose="02020603050405020304" pitchFamily="18" charset="0"/>
              </a:rPr>
              <a:t> рівень біоіндикації: зміна фарбування листя і тіла тварин, скульптури поверхні; зміна розмірів і продуктивності рослин і тварин; зміна темпів росту, </a:t>
            </a:r>
            <a:r>
              <a:rPr lang="uk-UA" sz="1800" dirty="0" err="1">
                <a:latin typeface="Times New Roman" panose="02020603050405020304" pitchFamily="18" charset="0"/>
              </a:rPr>
              <a:t>екобіоморфних</a:t>
            </a:r>
            <a:r>
              <a:rPr lang="uk-UA" sz="1800" dirty="0">
                <a:latin typeface="Times New Roman" panose="02020603050405020304" pitchFamily="18" charset="0"/>
              </a:rPr>
              <a:t> ознак, показники пошкодження тварин. Ссавці – біоіндикатори забруднення наземних екосистем. </a:t>
            </a:r>
            <a:r>
              <a:rPr lang="uk-UA" sz="1800" dirty="0" err="1">
                <a:latin typeface="Times New Roman" panose="02020603050405020304" pitchFamily="18" charset="0"/>
              </a:rPr>
              <a:t>Ентомоіндикація</a:t>
            </a:r>
            <a:r>
              <a:rPr lang="uk-UA" sz="1800" dirty="0">
                <a:latin typeface="Times New Roman" panose="02020603050405020304" pitchFamily="18" charset="0"/>
              </a:rPr>
              <a:t>.</a:t>
            </a:r>
          </a:p>
          <a:p>
            <a:pPr indent="342900" algn="just"/>
            <a:r>
              <a:rPr lang="uk-UA" sz="1800" dirty="0">
                <a:latin typeface="Times New Roman" panose="02020603050405020304" pitchFamily="18" charset="0"/>
              </a:rPr>
              <a:t>Тема 6. Біоіндикація на вищих ієрархічних рівнях: популяція, екосистема, </a:t>
            </a:r>
            <a:r>
              <a:rPr lang="uk-UA" sz="19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біоценоз</a:t>
            </a:r>
            <a:endParaRPr lang="uk-UA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r>
              <a:rPr lang="uk-UA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Популяційний рівень: добір показових видів; показники популяційного рівня; вплив антропогенних стресорів на динаміку популяцій; вплив антропогенних стресорів на характер поширення рослин і тварин.</a:t>
            </a:r>
          </a:p>
          <a:p>
            <a:pPr indent="342900" algn="just"/>
            <a:r>
              <a:rPr lang="uk-UA" sz="19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Екосостемний</a:t>
            </a:r>
            <a:r>
              <a:rPr lang="uk-UA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рівень: показові ознаки </a:t>
            </a:r>
            <a:r>
              <a:rPr lang="uk-UA" sz="19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екосистемного</a:t>
            </a:r>
            <a:r>
              <a:rPr lang="uk-UA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рівня; методи комплексної біоіндикації. Фонове забруднення середовища.</a:t>
            </a:r>
          </a:p>
        </p:txBody>
      </p:sp>
    </p:spTree>
    <p:extLst>
      <p:ext uri="{BB962C8B-B14F-4D97-AF65-F5344CB8AC3E}">
        <p14:creationId xmlns:p14="http://schemas.microsoft.com/office/powerpoint/2010/main" val="1411681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5D519F-285C-42C4-A659-A665AD3A4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382" y="808057"/>
            <a:ext cx="9966036" cy="568162"/>
          </a:xfrm>
        </p:spPr>
        <p:txBody>
          <a:bodyPr>
            <a:no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модуль 4.</a:t>
            </a:r>
            <a:r>
              <a:rPr lang="uk-UA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Методи біоіндикації природних екосистем</a:t>
            </a:r>
            <a:endParaRPr lang="uk-UA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6BE353-AE54-4800-8985-99CF62CC3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5382" y="1376219"/>
            <a:ext cx="9966036" cy="4747490"/>
          </a:xfrm>
        </p:spPr>
        <p:txBody>
          <a:bodyPr/>
          <a:lstStyle/>
          <a:p>
            <a:pPr marL="1143000" lvl="2" indent="-228600">
              <a:spcAft>
                <a:spcPts val="600"/>
              </a:spcAft>
              <a:buFont typeface="Arial" panose="020B0604020202020204" pitchFamily="34" charset="0"/>
              <a:buChar char=""/>
              <a:tabLst>
                <a:tab pos="1357630" algn="l"/>
                <a:tab pos="457200" algn="l"/>
              </a:tabLst>
            </a:pP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7. </a:t>
            </a:r>
            <a:r>
              <a:rPr lang="uk-UA" sz="20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Дендроіндикація</a:t>
            </a: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 судинних рослин у якості біоіндикаторів. Критерії добору рослин для використання у якості біоіндикаторів. Рослини-індикатори і рослини-монітори. Оцінювання реакції рослин на забруднення. Адаптація рослин до умов техногенного забруднення.</a:t>
            </a:r>
          </a:p>
          <a:p>
            <a:pPr marL="1143000" lvl="2" indent="-228600">
              <a:spcAft>
                <a:spcPts val="600"/>
              </a:spcAft>
              <a:buFont typeface="Arial" panose="020B0604020202020204" pitchFamily="34" charset="0"/>
              <a:buChar char=""/>
              <a:tabLst>
                <a:tab pos="1357630" algn="l"/>
                <a:tab pos="457200" algn="l"/>
              </a:tabLst>
            </a:pP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8. </a:t>
            </a:r>
            <a:r>
              <a:rPr lang="uk-UA" sz="20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Ліхеноіндикація</a:t>
            </a: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uk-UA" sz="20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бріоіндикація</a:t>
            </a:r>
            <a:endParaRPr lang="uk-UA" sz="2000" b="1" i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Характеристика мохів та лишайників як об’єктів біоіндикації. Характеристика видів забруднень, що визначаються за допомогою мохів та лишайників. Історія використання мохів і лишайників у якості біоіндикаторів.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00046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938A6C-0C97-4D92-B8F7-F11DC744E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3164" y="808056"/>
            <a:ext cx="9156975" cy="1077229"/>
          </a:xfrm>
        </p:spPr>
        <p:txBody>
          <a:bodyPr>
            <a:no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модуль 5.</a:t>
            </a:r>
            <a:r>
              <a:rPr lang="uk-UA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Біоіндикація забруднення атмосферного повітря та водного середовища </a:t>
            </a:r>
            <a:b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C0DA62-9EC8-4548-9168-0080721FF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3164" y="1634835"/>
            <a:ext cx="9781309" cy="4950691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9. Біоіндикація забруднення атмосферного повітря.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Біоіндикація забруднення атмосфери за допомогою рослин. Газостійкість і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газочутливість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рослин. Оцінка реакції рослин на забруднення атмосфери. Добір і підготовка біологічних об’єктів для біоіндикації атмосферного повітря. </a:t>
            </a:r>
          </a:p>
          <a:p>
            <a:pPr indent="0" algn="just">
              <a:buNone/>
            </a:pP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10. Біоіндикація водного середовища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Чинники забруднення водного середовища. Характеристика водного середовища і пристосування до них живих організмів (організми-індикатори температурного режиму, газового складу, кислотно-основних властивостей, солоності, прозорості води). Зміни водних екосистем при антропогенному забрудненні.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Сапробність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таксобність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Біоіндикація з використанням зообентос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зоопланктон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фітопланктон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перифітон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Біоіндикація з використанням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макрофітів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Методи біологічної оцінки якості води.</a:t>
            </a:r>
          </a:p>
        </p:txBody>
      </p:sp>
    </p:spTree>
    <p:extLst>
      <p:ext uri="{BB962C8B-B14F-4D97-AF65-F5344CB8AC3E}">
        <p14:creationId xmlns:p14="http://schemas.microsoft.com/office/powerpoint/2010/main" val="6315440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эдисон">
  <a:themeElements>
    <a:clrScheme name="Madison">
      <a:dk1>
        <a:sysClr val="windowText" lastClr="000000"/>
      </a:dk1>
      <a:lt1>
        <a:sysClr val="window" lastClr="FFFFFF"/>
      </a:lt1>
      <a:dk2>
        <a:srgbClr val="2C2D1F"/>
      </a:dk2>
      <a:lt2>
        <a:srgbClr val="FAF2C5"/>
      </a:lt2>
      <a:accent1>
        <a:srgbClr val="EA9736"/>
      </a:accent1>
      <a:accent2>
        <a:srgbClr val="EACF56"/>
      </a:accent2>
      <a:accent3>
        <a:srgbClr val="77D4D6"/>
      </a:accent3>
      <a:accent4>
        <a:srgbClr val="54AFDC"/>
      </a:accent4>
      <a:accent5>
        <a:srgbClr val="88C363"/>
      </a:accent5>
      <a:accent6>
        <a:srgbClr val="D9D899"/>
      </a:accent6>
      <a:hlink>
        <a:srgbClr val="A7A574"/>
      </a:hlink>
      <a:folHlink>
        <a:srgbClr val="8B887A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9B359FC9-1E88-4883-B31D-CCECAE2A7B3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TM16401375[[fn=Мэдисон]]</Template>
  <TotalTime>14</TotalTime>
  <Words>930</Words>
  <Application>Microsoft Office PowerPoint</Application>
  <PresentationFormat>Широкоэкранный</PresentationFormat>
  <Paragraphs>50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MS Shell Dlg 2</vt:lpstr>
      <vt:lpstr>Times New Roman</vt:lpstr>
      <vt:lpstr>Wingdings</vt:lpstr>
      <vt:lpstr>Wingdings 3</vt:lpstr>
      <vt:lpstr>Мэдисон</vt:lpstr>
      <vt:lpstr>Біоіндикація</vt:lpstr>
      <vt:lpstr>Мета та завдання</vt:lpstr>
      <vt:lpstr>Презентация PowerPoint</vt:lpstr>
      <vt:lpstr>Презентация PowerPoint</vt:lpstr>
      <vt:lpstr>Змістовий модуль 1. Теоретичні основи біоіндикації  </vt:lpstr>
      <vt:lpstr>Змістовий модуль 2. Поняття про забруднення , оцінка забруднення навколишнього середовища </vt:lpstr>
      <vt:lpstr>Змістовий модуль 3. Біоіндикація на різних рівнях організації живого </vt:lpstr>
      <vt:lpstr>Змістовий модуль 4. Методи біоіндикації природних екосистем</vt:lpstr>
      <vt:lpstr>Змістовий модуль 5. Біоіндикація забруднення атмосферного повітря та водного середовища  </vt:lpstr>
      <vt:lpstr>Змістовий модуль 6. Біоіндикація стану ґрунтового покриву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Біоіндикація</dc:title>
  <dc:creator>N P</dc:creator>
  <cp:lastModifiedBy>N P</cp:lastModifiedBy>
  <cp:revision>4</cp:revision>
  <dcterms:created xsi:type="dcterms:W3CDTF">2020-11-24T18:36:32Z</dcterms:created>
  <dcterms:modified xsi:type="dcterms:W3CDTF">2020-11-24T18:51:11Z</dcterms:modified>
</cp:coreProperties>
</file>