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0" autoAdjust="0"/>
  </p:normalViewPr>
  <p:slideViewPr>
    <p:cSldViewPr>
      <p:cViewPr>
        <p:scale>
          <a:sx n="126" d="100"/>
          <a:sy n="126" d="100"/>
        </p:scale>
        <p:origin x="-922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Регіональна політика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1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/>
              <a:t>соціальна</a:t>
            </a:r>
          </a:p>
          <a:p>
            <a:pPr lvl="2"/>
            <a:r>
              <a:rPr lang="uk-UA" sz="3200" b="1" i="1" dirty="0" smtClean="0"/>
              <a:t>промислова</a:t>
            </a:r>
          </a:p>
          <a:p>
            <a:r>
              <a:rPr lang="uk-UA" sz="3600" b="1" i="1" dirty="0" smtClean="0"/>
              <a:t>аграрна</a:t>
            </a:r>
          </a:p>
          <a:p>
            <a:pPr lvl="2"/>
            <a:r>
              <a:rPr lang="uk-UA" sz="3200" b="1" i="1" dirty="0" smtClean="0"/>
              <a:t>екологічна</a:t>
            </a:r>
          </a:p>
          <a:p>
            <a:r>
              <a:rPr lang="uk-UA" sz="3600" b="1" i="1" dirty="0" smtClean="0"/>
              <a:t> гуманітарна </a:t>
            </a:r>
          </a:p>
          <a:p>
            <a:pPr lvl="2"/>
            <a:r>
              <a:rPr lang="uk-UA" sz="3200" b="1" i="1" dirty="0" smtClean="0"/>
              <a:t>науково-технічна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регіональної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85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етнічна </a:t>
            </a:r>
          </a:p>
          <a:p>
            <a:pPr lvl="8"/>
            <a:r>
              <a:rPr lang="uk-UA" sz="4000" b="1" dirty="0" smtClean="0"/>
              <a:t>культурна</a:t>
            </a:r>
          </a:p>
          <a:p>
            <a:r>
              <a:rPr lang="uk-UA" sz="4000" b="1" dirty="0" smtClean="0"/>
              <a:t> освітянська</a:t>
            </a:r>
          </a:p>
          <a:p>
            <a:r>
              <a:rPr lang="uk-UA" sz="4000" dirty="0" smtClean="0"/>
              <a:t> 				</a:t>
            </a:r>
            <a:r>
              <a:rPr lang="uk-UA" sz="4000" b="1" dirty="0" smtClean="0"/>
              <a:t>міжконфесійна</a:t>
            </a:r>
            <a:r>
              <a:rPr lang="uk-UA" sz="4000" b="1" dirty="0"/>
              <a:t>. 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Гуманітарна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07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Інструменти регіональної політики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Державне регулювання доходів регіональних бюджетів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4031430" cy="3172968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вирівнювання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08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України, 2015 р.</a:t>
            </a:r>
          </a:p>
          <a:p>
            <a:pPr algn="just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Закон визначає основні правові, економічні, соціальні, екологічні, гуманітарні та організаційні засади державної регіональної політики як складової частини внутрішньої політики України.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Про засади державної регіональної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61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4312591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48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6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20406"/>
              </p:ext>
            </p:extLst>
          </p:nvPr>
        </p:nvGraphicFramePr>
        <p:xfrm>
          <a:off x="539553" y="764704"/>
          <a:ext cx="7848870" cy="5400600"/>
        </p:xfrm>
        <a:graphic>
          <a:graphicData uri="http://schemas.openxmlformats.org/drawingml/2006/table">
            <a:tbl>
              <a:tblPr/>
              <a:tblGrid>
                <a:gridCol w="2616290"/>
                <a:gridCol w="2616290"/>
                <a:gridCol w="2616290"/>
              </a:tblGrid>
              <a:tr h="313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err="1">
                          <a:effectLst/>
                        </a:rPr>
                        <a:t>Податок</a:t>
                      </a:r>
                      <a:endParaRPr lang="ru-RU" sz="1000" dirty="0">
                        <a:effectLst/>
                      </a:endParaRP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Тип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Ставка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На доходи фізосіб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18%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err="1">
                          <a:effectLst/>
                        </a:rPr>
                        <a:t>Військовий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збір</a:t>
                      </a:r>
                      <a:endParaRPr lang="ru-RU" sz="1000" dirty="0">
                        <a:effectLst/>
                      </a:endParaRP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1.5%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47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effectLst/>
                        </a:rPr>
                        <a:t>На </a:t>
                      </a:r>
                      <a:r>
                        <a:rPr lang="ru-RU" sz="1000" dirty="0" err="1">
                          <a:effectLst/>
                        </a:rPr>
                        <a:t>додаткову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вартість</a:t>
                      </a:r>
                      <a:r>
                        <a:rPr lang="ru-RU" sz="1000" dirty="0">
                          <a:effectLst/>
                        </a:rPr>
                        <a:t> (ПДВ)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20%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На прибуток підприємств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18%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Акцизи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Залежно від товару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30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Екологічний податок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Різні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Рента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Різні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Земельний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Державний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0,1%-3%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47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Єдиний податок для ФОП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Місцевий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3-5%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На майно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effectLst/>
                        </a:rPr>
                        <a:t>Місцевий</a:t>
                      </a: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 err="1">
                          <a:effectLst/>
                        </a:rPr>
                        <a:t>Різні</a:t>
                      </a:r>
                      <a:endParaRPr lang="ru-RU" sz="1000" dirty="0">
                        <a:effectLst/>
                      </a:endParaRPr>
                    </a:p>
                  </a:txBody>
                  <a:tcPr marL="34627" marR="34627" marT="34627" marB="3462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5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Податки в Україні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6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– </a:t>
            </a:r>
            <a:r>
              <a:rPr lang="uk-UA" sz="4000" b="1" dirty="0"/>
              <a:t>бюджет органів місцевого самоврядування (</a:t>
            </a:r>
            <a:r>
              <a:rPr lang="uk-UA" sz="4000" b="1" dirty="0" smtClean="0"/>
              <a:t>територіальної </a:t>
            </a:r>
            <a:r>
              <a:rPr lang="uk-UA" sz="4000" b="1" dirty="0"/>
              <a:t>громади</a:t>
            </a:r>
            <a:r>
              <a:rPr lang="uk-UA" sz="4000" b="1" dirty="0" smtClean="0"/>
              <a:t>)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Місцевий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67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dirty="0" smtClean="0"/>
              <a:t>– </a:t>
            </a:r>
            <a:r>
              <a:rPr lang="uk-UA" sz="3200" b="1" dirty="0"/>
              <a:t>кошти, які безоплатно передаються з одного бюджету в інший. </a:t>
            </a:r>
            <a:endParaRPr lang="ru-RU" sz="3200" b="1" dirty="0"/>
          </a:p>
          <a:p>
            <a:pPr algn="just"/>
            <a:r>
              <a:rPr lang="uk-UA" sz="3200" b="1" dirty="0" smtClean="0"/>
              <a:t>1</a:t>
            </a:r>
            <a:r>
              <a:rPr lang="uk-UA" sz="3200" b="1" dirty="0"/>
              <a:t>) </a:t>
            </a:r>
            <a:r>
              <a:rPr lang="uk-UA" sz="3200" b="1" dirty="0">
                <a:solidFill>
                  <a:srgbClr val="FF0000"/>
                </a:solidFill>
              </a:rPr>
              <a:t>субвенція</a:t>
            </a:r>
            <a:r>
              <a:rPr lang="uk-UA" sz="3200" b="1" dirty="0"/>
              <a:t> на здійснення програм соціального захисту</a:t>
            </a:r>
            <a:r>
              <a:rPr lang="uk-UA" sz="3200" b="1" dirty="0" smtClean="0"/>
              <a:t>;</a:t>
            </a:r>
          </a:p>
          <a:p>
            <a:pPr algn="just"/>
            <a:r>
              <a:rPr lang="uk-UA" sz="3200" b="1" dirty="0" smtClean="0"/>
              <a:t> </a:t>
            </a:r>
            <a:r>
              <a:rPr lang="uk-UA" sz="3200" b="1" dirty="0"/>
              <a:t>2) </a:t>
            </a:r>
            <a:r>
              <a:rPr lang="uk-UA" sz="3200" b="1" dirty="0">
                <a:solidFill>
                  <a:srgbClr val="FF0000"/>
                </a:solidFill>
              </a:rPr>
              <a:t>дотація</a:t>
            </a:r>
            <a:r>
              <a:rPr lang="uk-UA" sz="3200" b="1" dirty="0"/>
              <a:t> вирівнювання місцевим бюджетам – як з боку держави, так і обласних рад (для сільрад).</a:t>
            </a:r>
            <a:endParaRPr lang="ru-RU" sz="3200" b="1" dirty="0"/>
          </a:p>
          <a:p>
            <a:pPr algn="just"/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352928" cy="1054250"/>
          </a:xfrm>
        </p:spPr>
        <p:txBody>
          <a:bodyPr/>
          <a:lstStyle/>
          <a:p>
            <a:r>
              <a:rPr lang="uk-UA" b="1" dirty="0" smtClean="0"/>
              <a:t>Міжбюджетні трансферти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32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-3217426"/>
            <a:ext cx="7344816" cy="827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D3D3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експерт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Асоціації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міст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Олександр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Слобожан: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Загалом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структура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формування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доходів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місцевих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бюджетів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такий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вигляд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52%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становлять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державні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трансфери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дотації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субвенції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решта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власні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доходи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бюджетів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податок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на доходи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фізичних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осіб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— 61,5%,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плата за землю — 12,6%,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неоподатковані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надходження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— 12,2%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місцеві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податки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— 7%.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Ось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решта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залишається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місцевому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рівні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інші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збори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перераховуються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до бюджету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вже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звідти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знову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розподіляються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 по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регіонах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b="1" dirty="0"/>
              <a:t>Сутність і принципи регіональної політики.</a:t>
            </a:r>
            <a:endParaRPr lang="ru-RU" sz="3200" b="1" dirty="0"/>
          </a:p>
          <a:p>
            <a:pPr lvl="0"/>
            <a:r>
              <a:rPr lang="uk-UA" sz="3200" b="1" dirty="0"/>
              <a:t>Цілі, завдання і структура регіональної політики.</a:t>
            </a:r>
            <a:endParaRPr lang="ru-RU" sz="3200" b="1" dirty="0"/>
          </a:p>
          <a:p>
            <a:pPr lvl="0"/>
            <a:r>
              <a:rPr lang="uk-UA" sz="3200" b="1" dirty="0"/>
              <a:t>Інструменти регіональної політики.</a:t>
            </a:r>
            <a:endParaRPr lang="ru-RU" sz="3200" b="1" dirty="0"/>
          </a:p>
          <a:p>
            <a:pPr lvl="0"/>
            <a:r>
              <a:rPr lang="uk-UA" sz="3200" b="1" dirty="0"/>
              <a:t>Особливості регіональної політики в Україні.</a:t>
            </a:r>
            <a:endParaRPr lang="ru-RU" sz="3200" b="1" dirty="0"/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3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ujet-oblasti-0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98538"/>
            <a:ext cx="9429750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Відмінності між регіонами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Об’єктивні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/>
              <a:t>просторова нерівномірність природних ресурсів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Суб’єктивні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b="1" dirty="0"/>
              <a:t>безпосередня діяльність людини по освоєнню заселених </a:t>
            </a:r>
            <a:r>
              <a:rPr lang="uk-UA" b="1" dirty="0" smtClean="0"/>
              <a:t>територій</a:t>
            </a:r>
          </a:p>
          <a:p>
            <a:r>
              <a:rPr lang="uk-UA" b="1" dirty="0" smtClean="0"/>
              <a:t> </a:t>
            </a:r>
            <a:r>
              <a:rPr lang="uk-UA" b="1" dirty="0"/>
              <a:t>увага держави до цих територій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593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Депресивні</a:t>
            </a:r>
            <a:r>
              <a:rPr lang="uk-UA" dirty="0" smtClean="0"/>
              <a:t> </a:t>
            </a:r>
            <a:r>
              <a:rPr lang="uk-UA" dirty="0"/>
              <a:t>– раніше успішно розвивалися, тепер – у занепаді.</a:t>
            </a:r>
            <a:endParaRPr lang="ru-RU" dirty="0"/>
          </a:p>
          <a:p>
            <a:r>
              <a:rPr lang="uk-UA" b="1" dirty="0"/>
              <a:t>Регіони в стані стагнації </a:t>
            </a:r>
            <a:r>
              <a:rPr lang="uk-UA" dirty="0"/>
              <a:t>– мають низькі або нульові темпи розвитку.</a:t>
            </a:r>
            <a:endParaRPr lang="ru-RU" dirty="0"/>
          </a:p>
          <a:p>
            <a:r>
              <a:rPr lang="uk-UA" b="1" dirty="0"/>
              <a:t>Піонерні</a:t>
            </a:r>
            <a:r>
              <a:rPr lang="uk-UA" dirty="0"/>
              <a:t> – відбувається освоєння нового виробництва.</a:t>
            </a:r>
            <a:endParaRPr lang="ru-RU" dirty="0"/>
          </a:p>
          <a:p>
            <a:r>
              <a:rPr lang="uk-UA" b="1" dirty="0"/>
              <a:t>Унікальні</a:t>
            </a:r>
            <a:r>
              <a:rPr lang="uk-UA" dirty="0"/>
              <a:t> – з неповторними специфічними умовами або проблемні (Крим, Ольстер).</a:t>
            </a:r>
            <a:endParaRPr lang="ru-RU" dirty="0"/>
          </a:p>
          <a:p>
            <a:r>
              <a:rPr lang="uk-UA" b="1" dirty="0"/>
              <a:t>Процвітаючі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Класифікація регіонів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05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b="1" dirty="0"/>
              <a:t>Сфера діяльності держави з управління політичним, економічним і соціальним розвитком країни в регіональному аспекті, що передбачає використання особливих соціально-економічних програм, спрямованих на вирішення проблем регіонів, на вирівнювання їх соціального і економічного рівнів 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Вітчизняна наука: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9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545161" cy="3877815"/>
          </a:xfrm>
        </p:spPr>
        <p:txBody>
          <a:bodyPr>
            <a:normAutofit lnSpcReduction="10000"/>
          </a:bodyPr>
          <a:lstStyle/>
          <a:p>
            <a:r>
              <a:rPr lang="uk-UA" sz="3600" b="1" dirty="0"/>
              <a:t>Сукупність державних заходів по досягненню просторово-виробничої рівноваги національного господарства, по оптимізації розміщення економічної діяльності на території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Зарубіжна наука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2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партнерство, узгоджене вирішення проблем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регіонів</a:t>
            </a:r>
          </a:p>
          <a:p>
            <a:pPr lvl="0"/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комплементарність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субсидії мають взаємодоповнюючий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</a:t>
            </a:r>
          </a:p>
          <a:p>
            <a:pPr lvl="0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узгодженість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 політики ЄС і країн-членів ЄС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інформацією між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регіональної політики в країнах ЄС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6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43098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600" b="1" dirty="0"/>
              <a:t>створення і зміцнення єдиного економічного простору і забезпечення економічних, правових, соціальних основ державності;</a:t>
            </a:r>
            <a:endParaRPr lang="ru-RU" sz="2600" b="1" dirty="0"/>
          </a:p>
          <a:p>
            <a:pPr lvl="0"/>
            <a:r>
              <a:rPr lang="uk-UA" sz="2600" b="1" dirty="0"/>
              <a:t>відносне вирівнювання умов соціально-економічного розвитку регіонів;</a:t>
            </a:r>
            <a:endParaRPr lang="ru-RU" sz="2600" b="1" dirty="0"/>
          </a:p>
          <a:p>
            <a:pPr lvl="0"/>
            <a:r>
              <a:rPr lang="uk-UA" sz="2600" b="1" dirty="0"/>
              <a:t>пріоритетний розвиток регіонів, що мають важливе стратегічне значення для держави;</a:t>
            </a:r>
            <a:endParaRPr lang="ru-RU" sz="2600" b="1" dirty="0"/>
          </a:p>
          <a:p>
            <a:pPr lvl="0"/>
            <a:r>
              <a:rPr lang="uk-UA" sz="2600" b="1" dirty="0"/>
              <a:t>максимальне використання ресурсних особливостей регіону;</a:t>
            </a:r>
            <a:endParaRPr lang="ru-RU" sz="2600" b="1" dirty="0"/>
          </a:p>
          <a:p>
            <a:pPr lvl="0"/>
            <a:r>
              <a:rPr lang="uk-UA" sz="2600" b="1" dirty="0"/>
              <a:t>запобігання забрудненню навколишнього середовища.</a:t>
            </a:r>
            <a:endParaRPr lang="ru-RU" sz="26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56263" cy="1054250"/>
          </a:xfrm>
        </p:spPr>
        <p:txBody>
          <a:bodyPr/>
          <a:lstStyle/>
          <a:p>
            <a:r>
              <a:rPr lang="uk-UA" dirty="0" smtClean="0"/>
              <a:t>Цілі регіональної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0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b="1" dirty="0"/>
              <a:t>глибше вивчення і оцінка природного, наукового, економічного потенціалу регіону;</a:t>
            </a:r>
            <a:endParaRPr lang="ru-RU" b="1" dirty="0"/>
          </a:p>
          <a:p>
            <a:pPr lvl="0"/>
            <a:r>
              <a:rPr lang="uk-UA" b="1" dirty="0"/>
              <a:t>розробка правових і економічних механізмів використання цього потенціалу;</a:t>
            </a:r>
            <a:endParaRPr lang="ru-RU" b="1" dirty="0"/>
          </a:p>
          <a:p>
            <a:pPr lvl="0"/>
            <a:r>
              <a:rPr lang="uk-UA" b="1" dirty="0"/>
              <a:t>розвиток підприємництва, підвищення зайнятості населення, наповнення місцевих бюджетів;</a:t>
            </a:r>
            <a:endParaRPr lang="ru-RU" b="1" dirty="0"/>
          </a:p>
          <a:p>
            <a:pPr lvl="0"/>
            <a:r>
              <a:rPr lang="uk-UA" b="1" dirty="0"/>
              <a:t>зміцнення економічної інтеграції регіонів;</a:t>
            </a:r>
            <a:endParaRPr lang="ru-RU" b="1" dirty="0"/>
          </a:p>
          <a:p>
            <a:pPr lvl="0"/>
            <a:r>
              <a:rPr lang="uk-UA" b="1" dirty="0"/>
              <a:t>забезпечення здатності органів місцевого самоврядування і територіальних громад самостійно вирішувати питання соціально-економічного розвитку (у межах, визначених законодавством);</a:t>
            </a:r>
            <a:endParaRPr lang="ru-RU" b="1" dirty="0"/>
          </a:p>
          <a:p>
            <a:pPr lvl="0"/>
            <a:r>
              <a:rPr lang="uk-UA" b="1" dirty="0"/>
              <a:t>налагодження міжнародного співробітництва у сфері регіональної політики, розвиток транскордонного співробітництва.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регіональної 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210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</TotalTime>
  <Words>539</Words>
  <Application>Microsoft Office PowerPoint</Application>
  <PresentationFormat>Экран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Регіональна політика</vt:lpstr>
      <vt:lpstr>План</vt:lpstr>
      <vt:lpstr>Відмінності між регіонами</vt:lpstr>
      <vt:lpstr>Класифікація регіонів </vt:lpstr>
      <vt:lpstr>Вітчизняна наука:</vt:lpstr>
      <vt:lpstr>Зарубіжна наука</vt:lpstr>
      <vt:lpstr>Принципи регіональної політики в країнах ЄС</vt:lpstr>
      <vt:lpstr>Цілі регіональної політики</vt:lpstr>
      <vt:lpstr>Завдання регіональної політики</vt:lpstr>
      <vt:lpstr>Структура регіональної політики</vt:lpstr>
      <vt:lpstr>Гуманітарна </vt:lpstr>
      <vt:lpstr>Інструменти регіональної політики </vt:lpstr>
      <vt:lpstr>Про засади державної регіональної політики</vt:lpstr>
      <vt:lpstr>Презентация PowerPoint</vt:lpstr>
      <vt:lpstr>Презентация PowerPoint</vt:lpstr>
      <vt:lpstr>Податки в Україні</vt:lpstr>
      <vt:lpstr>Місцевий бюджет</vt:lpstr>
      <vt:lpstr>Міжбюджетні трансферти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Регіональна політика</dc:title>
  <dc:creator>User</dc:creator>
  <cp:lastModifiedBy>User</cp:lastModifiedBy>
  <cp:revision>11</cp:revision>
  <dcterms:created xsi:type="dcterms:W3CDTF">2020-11-10T05:29:05Z</dcterms:created>
  <dcterms:modified xsi:type="dcterms:W3CDTF">2020-11-10T06:05:39Z</dcterms:modified>
</cp:coreProperties>
</file>