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61" r:id="rId4"/>
    <p:sldId id="266" r:id="rId5"/>
    <p:sldId id="267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81" d="100"/>
          <a:sy n="81" d="100"/>
        </p:scale>
        <p:origin x="-528" y="-2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nicheck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cs typeface="FrankRuehl" panose="020E0503060101010101" pitchFamily="34" charset="-79"/>
              </a:rPr>
              <a:t>ВАЖЛИВО!</a:t>
            </a:r>
            <a:endParaRPr lang="ru-RU" sz="4400" dirty="0">
              <a:cs typeface="FrankRuehl" panose="020E0503060101010101" pitchFamily="34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35015"/>
            <a:ext cx="10658881" cy="4306347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latin typeface="Times New Roman"/>
                <a:ea typeface="MS Mincho"/>
              </a:rPr>
              <a:t>                                  </a:t>
            </a:r>
            <a:r>
              <a:rPr lang="uk-UA" sz="2800" b="1" dirty="0" smtClean="0">
                <a:latin typeface="Times New Roman"/>
                <a:ea typeface="MS Mincho"/>
              </a:rPr>
              <a:t>Література Великої Британії та США</a:t>
            </a:r>
          </a:p>
          <a:p>
            <a:pPr marL="0" indent="0">
              <a:buNone/>
            </a:pPr>
            <a:endParaRPr lang="uk-UA" sz="2800" b="1" dirty="0" smtClean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 Викладач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>
                <a:latin typeface="Times New Roman"/>
                <a:ea typeface="MS Mincho"/>
              </a:rPr>
              <a:t>доктор філологічних наук,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 smtClean="0">
                <a:latin typeface="Times New Roman"/>
                <a:ea typeface="MS Mincho"/>
              </a:rPr>
              <a:t>професор, професор кафедри  </a:t>
            </a:r>
            <a:r>
              <a:rPr lang="uk-UA" b="1" i="1" dirty="0" smtClean="0">
                <a:latin typeface="Times New Roman"/>
                <a:ea typeface="MS Mincho"/>
              </a:rPr>
              <a:t>Ніколова </a:t>
            </a:r>
            <a:r>
              <a:rPr lang="uk-UA" b="1" i="1" dirty="0">
                <a:latin typeface="Times New Roman"/>
                <a:ea typeface="MS Mincho"/>
              </a:rPr>
              <a:t>Олександра Олександрівна</a:t>
            </a:r>
            <a:endParaRPr lang="ru-RU" b="1" dirty="0">
              <a:latin typeface="Times New Roman"/>
              <a:ea typeface="MS Mincho"/>
            </a:endParaRPr>
          </a:p>
          <a:p>
            <a:r>
              <a:rPr lang="uk-UA" b="1" i="1" dirty="0">
                <a:latin typeface="Times New Roman"/>
                <a:ea typeface="MS Mincho"/>
              </a:rPr>
              <a:t>Кафедра: </a:t>
            </a:r>
            <a:r>
              <a:rPr lang="uk-UA" i="1" dirty="0">
                <a:latin typeface="Times New Roman"/>
                <a:ea typeface="MS Mincho"/>
              </a:rPr>
              <a:t>німецької філології </a:t>
            </a:r>
            <a:r>
              <a:rPr lang="uk-UA" i="1" dirty="0" smtClean="0">
                <a:latin typeface="Times New Roman"/>
                <a:ea typeface="MS Mincho"/>
              </a:rPr>
              <a:t>, перекладу та світової літератури, </a:t>
            </a:r>
            <a:r>
              <a:rPr lang="uk-UA" i="1" dirty="0">
                <a:latin typeface="Times New Roman"/>
                <a:ea typeface="MS Mincho"/>
              </a:rPr>
              <a:t>ІІ корпус, </a:t>
            </a:r>
            <a:r>
              <a:rPr lang="uk-UA" i="1" dirty="0" err="1">
                <a:latin typeface="Times New Roman"/>
                <a:ea typeface="MS Mincho"/>
              </a:rPr>
              <a:t>ауд</a:t>
            </a:r>
            <a:r>
              <a:rPr lang="uk-UA" i="1" dirty="0">
                <a:latin typeface="Times New Roman"/>
                <a:ea typeface="MS Mincho"/>
              </a:rPr>
              <a:t>. 307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Телефон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i="1" dirty="0">
                <a:latin typeface="Times New Roman"/>
                <a:ea typeface="MS Mincho"/>
              </a:rPr>
              <a:t> (061) 289-12-71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>
                <a:latin typeface="Times New Roman"/>
                <a:ea typeface="MS Mincho"/>
              </a:rPr>
              <a:t>Інші засоби зв’язку: </a:t>
            </a:r>
            <a:r>
              <a:rPr lang="en-US" i="1" dirty="0">
                <a:latin typeface="Times New Roman"/>
                <a:ea typeface="MS Mincho"/>
              </a:rPr>
              <a:t>Moodle</a:t>
            </a:r>
            <a:r>
              <a:rPr lang="uk-UA" i="1" dirty="0">
                <a:latin typeface="Times New Roman"/>
                <a:ea typeface="MS Mincho"/>
              </a:rPr>
              <a:t> (форум курсу, приватні повідомлення</a:t>
            </a:r>
            <a:r>
              <a:rPr lang="uk-UA" i="1" dirty="0" smtClean="0">
                <a:latin typeface="Times New Roman"/>
                <a:ea typeface="MS Mincho"/>
              </a:rPr>
              <a:t>);</a:t>
            </a:r>
            <a:r>
              <a:rPr lang="en-US" i="1" dirty="0" smtClean="0">
                <a:latin typeface="Times New Roman"/>
                <a:ea typeface="MS Mincho"/>
              </a:rPr>
              <a:t> anikolova@ukr.net</a:t>
            </a:r>
            <a:endParaRPr lang="ru-RU" dirty="0"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806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538" y="609600"/>
            <a:ext cx="7984464" cy="703385"/>
          </a:xfrm>
        </p:spPr>
        <p:txBody>
          <a:bodyPr/>
          <a:lstStyle/>
          <a:p>
            <a:pPr algn="ctr"/>
            <a:r>
              <a:rPr lang="uk-UA" b="1" i="1" dirty="0" smtClean="0"/>
              <a:t>МЕТА КУРСУ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631" y="1293081"/>
            <a:ext cx="10644554" cy="5564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Британії та США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викладацької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вчителеві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креативного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лексикон.</a:t>
            </a:r>
          </a:p>
          <a:p>
            <a:pPr marL="0" indent="0" algn="ct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критично та нестандартно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компаративного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міжкультурної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31415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168" y="93785"/>
            <a:ext cx="11172093" cy="773723"/>
          </a:xfrm>
        </p:spPr>
        <p:txBody>
          <a:bodyPr>
            <a:noAutofit/>
          </a:bodyPr>
          <a:lstStyle/>
          <a:p>
            <a:pPr algn="ctr"/>
            <a:r>
              <a:rPr lang="uk-UA" sz="3200" b="1" i="1" dirty="0" smtClean="0"/>
              <a:t>Завдання</a:t>
            </a:r>
            <a:endParaRPr lang="ru-RU" sz="32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487632"/>
              </p:ext>
            </p:extLst>
          </p:nvPr>
        </p:nvGraphicFramePr>
        <p:xfrm>
          <a:off x="269630" y="1133887"/>
          <a:ext cx="11922371" cy="5908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4242"/>
                <a:gridCol w="3424821"/>
                <a:gridCol w="5053308"/>
              </a:tblGrid>
              <a:tr h="27451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завдання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необхідні ресурси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951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 (2)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художні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посібники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Перевірка знань художніх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текстів та теоретичних знань про літературу Британії і США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655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Опитування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художні тексти, базові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підручники, посібники, Інтернет-ресурси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фонових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рерайтингу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системно-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аналітичного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мовної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реактивності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1463"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Презентації (3)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художні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Інтернет-ресурси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ШІ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критично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 нестандартно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мислити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сприяє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компаративного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розуміння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трансформації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адаптації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текстів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3721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ІДЗ (</a:t>
                      </a:r>
                      <a:r>
                        <a:rPr lang="uk-UA" sz="2400" dirty="0" err="1" smtClean="0"/>
                        <a:t>проєкт</a:t>
                      </a:r>
                      <a:r>
                        <a:rPr lang="uk-UA" sz="2400" dirty="0" smtClean="0"/>
                        <a:t>, який демонструє роль та значення літ-ри Великобританії та США в сучасному суспільстві)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20 – художні тексти, програми</a:t>
                      </a:r>
                      <a:r>
                        <a:rPr lang="uk-UA" sz="2400" baseline="0" dirty="0" smtClean="0"/>
                        <a:t> зі ШІ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вміння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критично та нестандартно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мислити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сприяє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навичоккреативного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розуміння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трансформації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адаптації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текстів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/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612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615" y="1008185"/>
            <a:ext cx="83233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занять. Регуляція пропусків.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усіх занять є обов’язковим. Відпрацювання занять, пропущених з поважної причини, здійснюється на консультаціях (усна співбесіда за питаннями, визначеними планом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заняття /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виконання письмових завдань – диктанту, практичного завдання, тестування) / через дистанційне виконання завдань, виданих викладачем та пов’язаних із темою пропущеного заняття, впродовж двох тижнів після пропуску.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ru-RU" dirty="0">
                <a:latin typeface="Times New Roman"/>
                <a:ea typeface="MS Mincho"/>
              </a:rPr>
              <a:t>«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Накопичення» відпрацювань неприпустиме! За умови систематичних пропусків може бути застосована процедура повторного вивчення дисципліни (див. посилання на Положення у додатку до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силабусу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667" y="3853229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251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" y="199292"/>
            <a:ext cx="110900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Політика академічної </a:t>
            </a:r>
            <a:r>
              <a:rPr lang="uk-UA" b="1" dirty="0" smtClean="0">
                <a:solidFill>
                  <a:srgbClr val="000000"/>
                </a:solidFill>
                <a:latin typeface="Times New Roman"/>
                <a:ea typeface="MS Mincho"/>
              </a:rPr>
              <a:t>доброчесності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</a:rPr>
              <a:t>АКАДЕМІЧНА ДОБРОЧЕСНІСТЬ. </a:t>
            </a:r>
            <a:r>
              <a:rPr lang="ru-RU" dirty="0" err="1">
                <a:latin typeface="Times New Roman"/>
                <a:ea typeface="MS Mincho"/>
              </a:rPr>
              <a:t>Студенти</a:t>
            </a:r>
            <a:r>
              <a:rPr lang="ru-RU" dirty="0">
                <a:latin typeface="Times New Roman"/>
                <a:ea typeface="MS Mincho"/>
              </a:rPr>
              <a:t> і </a:t>
            </a:r>
            <a:r>
              <a:rPr lang="ru-RU" dirty="0" err="1">
                <a:latin typeface="Times New Roman"/>
                <a:ea typeface="MS Mincho"/>
              </a:rPr>
              <a:t>викладачі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Запорізького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національного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університету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несуть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персональну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відповідальність</a:t>
            </a:r>
            <a:r>
              <a:rPr lang="ru-RU" dirty="0">
                <a:latin typeface="Times New Roman"/>
                <a:ea typeface="MS Mincho"/>
              </a:rPr>
              <a:t> за </a:t>
            </a:r>
            <a:r>
              <a:rPr lang="ru-RU" dirty="0" err="1">
                <a:latin typeface="Times New Roman"/>
                <a:ea typeface="MS Mincho"/>
              </a:rPr>
              <a:t>дотримання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принципів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, </a:t>
            </a:r>
            <a:r>
              <a:rPr lang="ru-RU" dirty="0" err="1">
                <a:latin typeface="Times New Roman"/>
                <a:ea typeface="MS Mincho"/>
              </a:rPr>
              <a:t>затверджених</a:t>
            </a:r>
            <a:r>
              <a:rPr lang="ru-RU" dirty="0">
                <a:latin typeface="Times New Roman"/>
                <a:ea typeface="MS Mincho"/>
              </a:rPr>
              <a:t> Кодексом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smtClean="0">
                <a:latin typeface="Times New Roman"/>
                <a:ea typeface="MS Mincho"/>
              </a:rPr>
              <a:t>ЗНУ</a:t>
            </a:r>
            <a:r>
              <a:rPr lang="ru-RU" dirty="0">
                <a:latin typeface="Times New Roman"/>
                <a:ea typeface="MS Mincho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Усі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письмові роботи, що виконуються слухачами під час проходження курсу, перевіряються на наявність плагіату. </a:t>
            </a:r>
            <a:r>
              <a:rPr lang="ru-RU" i="1" dirty="0" err="1" smtClean="0">
                <a:solidFill>
                  <a:srgbClr val="000000"/>
                </a:solidFill>
                <a:latin typeface="Times New Roman"/>
                <a:ea typeface="MS Mincho"/>
              </a:rPr>
              <a:t>Запорізьким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університетом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укладено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Договір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про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співпрацю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компанією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Антиплагіат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». Документ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передбачає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вільний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сервісу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 (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https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://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.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com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/)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матеріалів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бути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використане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також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програмне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онлайн-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яких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бібліотека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Запорізького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Відповідно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до чинних правових норм, плагіатом вважатиметься: копіювання чужої наукової роботи чи декількох робіт та оприлюднення результату під своїм іменем; створення суміші власного та запозиченого тексту без належного цитування джерел;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рерайт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(перефразування чужої праці без згадування оригінального автора). Будь-яка ідея, думка чи речення, ілюстрація чи фото, яке ви запозичуєте, має супроводжуватися посиланням на першоджерело.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Роботи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, у яких виявлено ознаки плагіату, до розгляду не приймаються і відхиляються без права перескладання. Якщо ви не впевнені, чи підпадають зроблені вами запозичення під визначення плагіату, будь ласка, проконсультуйтеся з викладачем. </a:t>
            </a:r>
            <a:endParaRPr lang="ru-RU" dirty="0"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285" y="4790894"/>
            <a:ext cx="2620963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7136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5" y="197346"/>
            <a:ext cx="1071489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Базовою платформою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для комунікації викладача зі студентами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Важливі повідомлення загального характеру – зокрема, оголошення про терміни подання контрольних робіт, коди доступу до сесій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та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ін. – регулярно розміщуються викладачем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форумі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курсу. 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перевіряйте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вчасно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персональних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запитів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використовується сервіс приватних повідомлень. Відповіді на запити студентів подаються викладачем впродовж трьох робочих днів. Для оперативного отримання повідомлень про оцінки та нову інформацію, розміщену на сторінці курсу у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переконайтеся, що адреса електронної пошти, зазначена у вашому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профайлі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актуальною, та регулярно перевіряйте папку «Спам». 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Якщо за технічних причин доступ до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є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неможливим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ваше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питання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потребує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термінового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розгляду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направте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листа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позначкою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Важливо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 на адресу </a:t>
            </a:r>
            <a:r>
              <a:rPr lang="en-US" sz="2400" b="1" i="1" dirty="0" err="1">
                <a:solidFill>
                  <a:srgbClr val="000000"/>
                </a:solidFill>
                <a:latin typeface="Times New Roman"/>
                <a:ea typeface="MS Mincho"/>
              </a:rPr>
              <a:t>anikolova</a:t>
            </a:r>
            <a:r>
              <a:rPr lang="ru-RU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@</a:t>
            </a:r>
            <a:r>
              <a:rPr lang="en-US" sz="2400" b="1" i="1" dirty="0" err="1">
                <a:solidFill>
                  <a:srgbClr val="000000"/>
                </a:solidFill>
                <a:latin typeface="Times New Roman"/>
                <a:ea typeface="MS Mincho"/>
              </a:rPr>
              <a:t>ukr</a:t>
            </a:r>
            <a:r>
              <a:rPr lang="ru-RU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r>
              <a:rPr lang="en-US" sz="2400" b="1" i="1" dirty="0">
                <a:solidFill>
                  <a:srgbClr val="000000"/>
                </a:solidFill>
                <a:latin typeface="Times New Roman"/>
                <a:ea typeface="MS Mincho"/>
              </a:rPr>
              <a:t>net</a:t>
            </a:r>
            <a:r>
              <a:rPr lang="uk-UA" sz="2400" b="1" i="1" dirty="0">
                <a:latin typeface="Times New Roman"/>
                <a:ea typeface="MS Mincho"/>
              </a:rPr>
              <a:t>. </a:t>
            </a:r>
            <a:r>
              <a:rPr lang="uk-UA" i="1" dirty="0">
                <a:latin typeface="Times New Roman"/>
                <a:ea typeface="MS Mincho"/>
              </a:rPr>
              <a:t>У листі обов’язково вкажіть ваше прізвище та ім’я, курс та шифр академічної групи.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 err="1">
                <a:latin typeface="Times New Roman"/>
                <a:ea typeface="MS Mincho"/>
              </a:rPr>
              <a:t>Ел</a:t>
            </a:r>
            <a:r>
              <a:rPr lang="uk-UA" i="1" dirty="0">
                <a:latin typeface="Times New Roman"/>
                <a:ea typeface="MS Mincho"/>
              </a:rPr>
              <a:t>. пошта має бути підписана справжнім ім’ям і прізвищем! Адреси типу user123@</a:t>
            </a:r>
            <a:r>
              <a:rPr lang="uk-UA" i="1" dirty="0" err="1">
                <a:latin typeface="Times New Roman"/>
                <a:ea typeface="MS Mincho"/>
              </a:rPr>
              <a:t>gmail.com</a:t>
            </a:r>
            <a:r>
              <a:rPr lang="uk-UA" i="1" dirty="0">
                <a:latin typeface="Times New Roman"/>
                <a:ea typeface="MS Mincho"/>
              </a:rPr>
              <a:t> не приймаються!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32" y="3908548"/>
            <a:ext cx="27336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286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640</Words>
  <Application>Microsoft Office PowerPoint</Application>
  <PresentationFormat>Произвольный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Facet</vt:lpstr>
      <vt:lpstr>ВАЖЛИВО!</vt:lpstr>
      <vt:lpstr>МЕТА КУРСУ</vt:lpstr>
      <vt:lpstr>Завдання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Александра Николова</cp:lastModifiedBy>
  <cp:revision>23</cp:revision>
  <dcterms:created xsi:type="dcterms:W3CDTF">2020-07-12T10:11:17Z</dcterms:created>
  <dcterms:modified xsi:type="dcterms:W3CDTF">2026-01-04T11:31:22Z</dcterms:modified>
</cp:coreProperties>
</file>