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0" r:id="rId3"/>
    <p:sldId id="257" r:id="rId4"/>
    <p:sldId id="258" r:id="rId5"/>
    <p:sldId id="264" r:id="rId6"/>
    <p:sldId id="259" r:id="rId7"/>
    <p:sldId id="265" r:id="rId8"/>
    <p:sldId id="267" r:id="rId9"/>
    <p:sldId id="271" r:id="rId10"/>
    <p:sldId id="261" r:id="rId11"/>
    <p:sldId id="262" r:id="rId12"/>
    <p:sldId id="270" r:id="rId13"/>
    <p:sldId id="268" r:id="rId14"/>
    <p:sldId id="263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znu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DE"/>
    <a:srgbClr val="B92DA5"/>
    <a:srgbClr val="FFCCCC"/>
    <a:srgbClr val="5D5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81" d="100"/>
          <a:sy n="81" d="100"/>
        </p:scale>
        <p:origin x="150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E5946-7B90-4E0E-8880-B5BA2946F411}" type="datetimeFigureOut">
              <a:rPr lang="uk-UA" smtClean="0"/>
              <a:pPr/>
              <a:t>15.11.2023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A0050-A619-48A5-A293-C09D6BF5F91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361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0050-A619-48A5-A293-C09D6BF5F91A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122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0050-A619-48A5-A293-C09D6BF5F91A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2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7705" y="5517232"/>
            <a:ext cx="5472608" cy="1120477"/>
          </a:xfrm>
        </p:spPr>
        <p:txBody>
          <a:bodyPr>
            <a:normAutofit/>
          </a:bodyPr>
          <a:lstStyle/>
          <a:p>
            <a:pPr lvl="0" defTabSz="432008">
              <a:spcBef>
                <a:spcPts val="0"/>
              </a:spcBef>
              <a:buClr>
                <a:srgbClr val="A53010"/>
              </a:buClr>
              <a:buSzPct val="70000"/>
            </a:pPr>
            <a:r>
              <a:rPr lang="ru-RU" sz="1600" b="1" spc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b="1" spc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2312" y="476672"/>
            <a:ext cx="5616624" cy="230428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/>
                <a:ea typeface="Calibri"/>
              </a:rPr>
              <a:t>Методика проведення лекції з педагогічних дисциплін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492" y="2924944"/>
            <a:ext cx="246884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50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284984"/>
            <a:ext cx="856895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Основні етапи ознайомчої лекції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114557" y="3766394"/>
            <a:ext cx="504056" cy="690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88612" y="899665"/>
            <a:ext cx="1763108" cy="156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/>
                <a:ea typeface="Calibri"/>
              </a:rPr>
              <a:t>1.Організа-</a:t>
            </a:r>
          </a:p>
          <a:p>
            <a:pPr algn="ctr"/>
            <a:r>
              <a:rPr lang="uk-UA" dirty="0" err="1">
                <a:latin typeface="Times New Roman"/>
                <a:ea typeface="Calibri"/>
              </a:rPr>
              <a:t>ційний</a:t>
            </a:r>
            <a:r>
              <a:rPr lang="uk-UA" dirty="0">
                <a:latin typeface="Times New Roman"/>
                <a:ea typeface="Calibri"/>
              </a:rPr>
              <a:t> </a:t>
            </a:r>
          </a:p>
          <a:p>
            <a:pPr algn="ctr"/>
            <a:r>
              <a:rPr lang="uk-UA" dirty="0">
                <a:latin typeface="Times New Roman"/>
                <a:ea typeface="Calibri"/>
              </a:rPr>
              <a:t>момент </a:t>
            </a:r>
            <a:endParaRPr lang="uk-UA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922504" y="3746649"/>
            <a:ext cx="432048" cy="690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2384748" y="899665"/>
            <a:ext cx="1681081" cy="1542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/>
                <a:ea typeface="Calibri"/>
              </a:rPr>
              <a:t>2.Організація уваги учнів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00686" y="908720"/>
            <a:ext cx="1687123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/>
                <a:ea typeface="Calibri"/>
              </a:rPr>
              <a:t>3.Підготовка до висвітлення нової теми </a:t>
            </a:r>
            <a:endParaRPr lang="uk-UA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675638" y="3747175"/>
            <a:ext cx="396044" cy="690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6657691" y="941548"/>
            <a:ext cx="180020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/>
                <a:ea typeface="Calibri"/>
              </a:rPr>
              <a:t>4.Постановка пізнавальних завдань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8424" y="4499592"/>
            <a:ext cx="2036323" cy="1521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/>
                <a:ea typeface="Calibri"/>
              </a:rPr>
              <a:t>5.Вивчення нового матеріалу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4520406"/>
            <a:ext cx="1991935" cy="1500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6.</a:t>
            </a:r>
            <a:r>
              <a:rPr lang="uk-UA" dirty="0">
                <a:latin typeface="Times New Roman"/>
                <a:ea typeface="Calibri"/>
              </a:rPr>
              <a:t> Закріплення пройденого матеріалу 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96126" y="4501044"/>
            <a:ext cx="1983088" cy="1531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/>
                <a:ea typeface="Calibri"/>
              </a:rPr>
              <a:t>7. Домашнє завдання</a:t>
            </a:r>
            <a:endParaRPr lang="uk-UA" dirty="0"/>
          </a:p>
        </p:txBody>
      </p:sp>
      <p:sp>
        <p:nvSpPr>
          <p:cNvPr id="14" name="Стрелка вверх 13"/>
          <p:cNvSpPr/>
          <p:nvPr/>
        </p:nvSpPr>
        <p:spPr>
          <a:xfrm>
            <a:off x="918138" y="2518674"/>
            <a:ext cx="504056" cy="7592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верх 14"/>
          <p:cNvSpPr/>
          <p:nvPr/>
        </p:nvSpPr>
        <p:spPr>
          <a:xfrm>
            <a:off x="3059832" y="2492896"/>
            <a:ext cx="504056" cy="7850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верх 15"/>
          <p:cNvSpPr/>
          <p:nvPr/>
        </p:nvSpPr>
        <p:spPr>
          <a:xfrm>
            <a:off x="5148064" y="2525724"/>
            <a:ext cx="504056" cy="7592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верх 16"/>
          <p:cNvSpPr/>
          <p:nvPr/>
        </p:nvSpPr>
        <p:spPr>
          <a:xfrm>
            <a:off x="7452320" y="2525724"/>
            <a:ext cx="426894" cy="7522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6054436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655114"/>
              </p:ext>
            </p:extLst>
          </p:nvPr>
        </p:nvGraphicFramePr>
        <p:xfrm>
          <a:off x="0" y="-1"/>
          <a:ext cx="9144000" cy="67760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0723">
                <a:tc gridSpan="2"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2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2286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Критерії оцінювання лекторської майстерності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5158">
                <a:tc>
                  <a:txBody>
                    <a:bodyPr/>
                    <a:lstStyle/>
                    <a:p>
                      <a:r>
                        <a:rPr lang="uk-UA" sz="2400" dirty="0">
                          <a:effectLst/>
                        </a:rPr>
                        <a:t>1. Зміст лекції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effectLst/>
                        </a:rPr>
                        <a:t>науковий рівень, наявність узагальнень, відображення дискусійних питань, постановка наукових проблем, відповідність змісту лекції програмі і навчальному плану, виховна роль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053">
                <a:tc>
                  <a:txBody>
                    <a:bodyPr/>
                    <a:lstStyle/>
                    <a:p>
                      <a:r>
                        <a:rPr lang="uk-UA" sz="2000" dirty="0">
                          <a:effectLst/>
                        </a:rPr>
                        <a:t>2. Професійне спрямування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effectLst/>
                        </a:rPr>
                        <a:t>формування професійного світогляду студентів на лекції,виховання любові до обраної професії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3053">
                <a:tc>
                  <a:txBody>
                    <a:bodyPr/>
                    <a:lstStyle/>
                    <a:p>
                      <a:r>
                        <a:rPr lang="uk-UA" sz="2000" dirty="0">
                          <a:effectLst/>
                        </a:rPr>
                        <a:t>3. Методичний рівень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effectLst/>
                        </a:rPr>
                        <a:t>застосування прийомів і методів активізації пізнавальної діяльності студентів на лекції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111">
                <a:tc>
                  <a:txBody>
                    <a:bodyPr/>
                    <a:lstStyle/>
                    <a:p>
                      <a:r>
                        <a:rPr lang="uk-UA" sz="2000" dirty="0">
                          <a:effectLst/>
                        </a:rPr>
                        <a:t>4. Структура лекції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вступна, основна, заключна частина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7220">
                <a:tc>
                  <a:txBody>
                    <a:bodyPr/>
                    <a:lstStyle/>
                    <a:p>
                      <a:r>
                        <a:rPr lang="uk-UA" sz="2000" dirty="0"/>
                        <a:t>5. </a:t>
                      </a:r>
                      <a:r>
                        <a:rPr lang="uk-UA" sz="2000" dirty="0">
                          <a:effectLst/>
                        </a:rPr>
                        <a:t>Стиль лекції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викладач</a:t>
                      </a:r>
                      <a:r>
                        <a:rPr lang="ru-RU" dirty="0"/>
                        <a:t> ВШ </a:t>
                      </a:r>
                      <a:r>
                        <a:rPr lang="ru-RU" dirty="0" err="1"/>
                        <a:t>поєднує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якості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вченого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педагоча</a:t>
                      </a:r>
                      <a:r>
                        <a:rPr lang="ru-RU" dirty="0"/>
                        <a:t> і </a:t>
                      </a:r>
                      <a:r>
                        <a:rPr lang="ru-RU" dirty="0" err="1"/>
                        <a:t>вправного</a:t>
                      </a:r>
                      <a:r>
                        <a:rPr lang="ru-RU" dirty="0"/>
                        <a:t> лектора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3053">
                <a:tc>
                  <a:txBody>
                    <a:bodyPr/>
                    <a:lstStyle/>
                    <a:p>
                      <a:r>
                        <a:rPr lang="ru-RU" sz="2000" dirty="0"/>
                        <a:t>6. </a:t>
                      </a:r>
                      <a:r>
                        <a:rPr lang="uk-UA" sz="2000" dirty="0">
                          <a:effectLst/>
                        </a:rPr>
                        <a:t>Майстерність лектора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волод</a:t>
                      </a:r>
                      <a:r>
                        <a:rPr lang="uk-UA" dirty="0" err="1"/>
                        <a:t>іння</a:t>
                      </a:r>
                      <a:r>
                        <a:rPr lang="uk-UA" baseline="0" dirty="0"/>
                        <a:t> </a:t>
                      </a:r>
                      <a:r>
                        <a:rPr lang="uk-UA" sz="1800" dirty="0">
                          <a:effectLst/>
                        </a:rPr>
                        <a:t>лекційним матеріалом, емоційність, культура мови, </a:t>
                      </a:r>
                      <a:r>
                        <a:rPr lang="uk-UA" sz="1800" dirty="0" err="1">
                          <a:effectLst/>
                        </a:rPr>
                        <a:t>зовнішнй</a:t>
                      </a:r>
                      <a:r>
                        <a:rPr lang="uk-UA" sz="1800" dirty="0">
                          <a:effectLst/>
                        </a:rPr>
                        <a:t> вигляд, тактовне ставлення до студентів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479028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88674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/>
                <a:ea typeface="Calibri"/>
              </a:rPr>
              <a:t>Специфіка лекційного викладання педагогічних дисциплін</a:t>
            </a:r>
            <a:endParaRPr lang="uk-UA" sz="2400" dirty="0"/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405790" y="1468312"/>
            <a:ext cx="8455900" cy="834128"/>
          </a:xfrm>
          <a:prstGeom prst="snip2DiagRect">
            <a:avLst/>
          </a:prstGeom>
          <a:gradFill flip="none" rotWithShape="1">
            <a:gsLst>
              <a:gs pos="0">
                <a:srgbClr val="5D5078">
                  <a:shade val="30000"/>
                  <a:satMod val="115000"/>
                </a:srgbClr>
              </a:gs>
              <a:gs pos="50000">
                <a:srgbClr val="5D5078">
                  <a:shade val="67500"/>
                  <a:satMod val="115000"/>
                </a:srgbClr>
              </a:gs>
              <a:gs pos="100000">
                <a:srgbClr val="5D5078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latin typeface="Times New Roman"/>
                <a:ea typeface="Calibri"/>
              </a:rPr>
              <a:t>поєднання знання сучасних освітніх методик і практичних навичок роботи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30120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/>
                <a:ea typeface="Calibri"/>
              </a:rPr>
              <a:t>Компетенції, які повинні бути сформовані у викладача, можна поділити на три групи: основні, загально-професійні і спеціальні. 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1082" y="977245"/>
            <a:ext cx="8476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/>
                <a:ea typeface="Calibri"/>
              </a:rPr>
              <a:t>Професійність викладача  вищої школи вимагає: </a:t>
            </a:r>
            <a:endParaRPr lang="uk-UA" sz="2400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411082" y="2492896"/>
            <a:ext cx="8450608" cy="1175823"/>
          </a:xfrm>
          <a:prstGeom prst="snip2DiagRect">
            <a:avLst/>
          </a:prstGeom>
          <a:gradFill flip="none" rotWithShape="1">
            <a:gsLst>
              <a:gs pos="0">
                <a:srgbClr val="5D5078">
                  <a:shade val="30000"/>
                  <a:satMod val="115000"/>
                </a:srgbClr>
              </a:gs>
              <a:gs pos="50000">
                <a:srgbClr val="5D5078">
                  <a:shade val="67500"/>
                  <a:satMod val="115000"/>
                </a:srgbClr>
              </a:gs>
              <a:gs pos="100000">
                <a:srgbClr val="5D5078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latin typeface="Times New Roman"/>
                <a:ea typeface="Calibri"/>
              </a:rPr>
              <a:t> вміння проводити наукові дослідження, проводити науково-технічні експерименти з застосуванням сучасних  комп’ютерних технологій</a:t>
            </a:r>
            <a:endParaRPr lang="uk-UA" sz="2400" dirty="0"/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436755" y="3933056"/>
            <a:ext cx="8424935" cy="1152128"/>
          </a:xfrm>
          <a:prstGeom prst="snip2DiagRect">
            <a:avLst/>
          </a:prstGeom>
          <a:gradFill flip="none" rotWithShape="1">
            <a:gsLst>
              <a:gs pos="0">
                <a:srgbClr val="5D5078">
                  <a:shade val="30000"/>
                  <a:satMod val="115000"/>
                </a:srgbClr>
              </a:gs>
              <a:gs pos="50000">
                <a:srgbClr val="5D5078">
                  <a:shade val="67500"/>
                  <a:satMod val="115000"/>
                </a:srgbClr>
              </a:gs>
              <a:gs pos="100000">
                <a:srgbClr val="5D5078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для сучасного викладача важливо добре знати психологію студента, щоб мати можливість індивідуального підходу в організації інтерактивного навчання</a:t>
            </a:r>
          </a:p>
        </p:txBody>
      </p:sp>
    </p:spTree>
    <p:extLst>
      <p:ext uri="{BB962C8B-B14F-4D97-AF65-F5344CB8AC3E}">
        <p14:creationId xmlns:p14="http://schemas.microsoft.com/office/powerpoint/2010/main" val="2107867604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1368152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r>
              <a:rPr lang="uk-UA" sz="2000" b="1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itchFamily="18" charset="0"/>
              </a:rPr>
              <a:t>Зміст лекції має відповідати ряду дидактичних принципів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772816"/>
            <a:ext cx="3252465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2E2224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dirty="0">
                <a:solidFill>
                  <a:srgbClr val="2E2224"/>
                </a:solidFill>
                <a:latin typeface="Times New Roman" pitchFamily="18" charset="0"/>
                <a:cs typeface="Times New Roman" pitchFamily="18" charset="0"/>
              </a:rPr>
              <a:t> з них є: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>
                <a:solidFill>
                  <a:srgbClr val="2E2224"/>
                </a:solidFill>
                <a:latin typeface="Times New Roman" pitchFamily="18" charset="0"/>
                <a:cs typeface="Times New Roman" pitchFamily="18" charset="0"/>
              </a:rPr>
              <a:t>новизна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err="1">
                <a:solidFill>
                  <a:srgbClr val="2E2224"/>
                </a:solidFill>
                <a:latin typeface="Times New Roman" pitchFamily="18" charset="0"/>
                <a:cs typeface="Times New Roman" pitchFamily="18" charset="0"/>
              </a:rPr>
              <a:t>цілісність</a:t>
            </a:r>
            <a:endParaRPr lang="ru-RU" sz="2400" dirty="0">
              <a:solidFill>
                <a:srgbClr val="2E222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err="1">
                <a:solidFill>
                  <a:srgbClr val="2E2224"/>
                </a:solidFill>
                <a:latin typeface="Times New Roman" pitchFamily="18" charset="0"/>
                <a:cs typeface="Times New Roman" pitchFamily="18" charset="0"/>
              </a:rPr>
              <a:t>науковість</a:t>
            </a:r>
            <a:endParaRPr lang="ru-RU" sz="2400" dirty="0">
              <a:solidFill>
                <a:srgbClr val="2E222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err="1">
                <a:solidFill>
                  <a:srgbClr val="2E2224"/>
                </a:solidFill>
                <a:latin typeface="Times New Roman" pitchFamily="18" charset="0"/>
                <a:cs typeface="Times New Roman" pitchFamily="18" charset="0"/>
              </a:rPr>
              <a:t>доступність</a:t>
            </a:r>
            <a:endParaRPr lang="ru-RU" sz="2400" dirty="0">
              <a:solidFill>
                <a:srgbClr val="2E222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err="1">
                <a:solidFill>
                  <a:srgbClr val="2E2224"/>
                </a:solidFill>
                <a:latin typeface="Times New Roman" pitchFamily="18" charset="0"/>
                <a:cs typeface="Times New Roman" pitchFamily="18" charset="0"/>
              </a:rPr>
              <a:t>систематичність</a:t>
            </a:r>
            <a:endParaRPr lang="ru-RU" sz="2400" dirty="0">
              <a:solidFill>
                <a:srgbClr val="2E222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err="1">
                <a:solidFill>
                  <a:srgbClr val="2E2224"/>
                </a:solidFill>
                <a:latin typeface="Times New Roman" pitchFamily="18" charset="0"/>
                <a:cs typeface="Times New Roman" pitchFamily="18" charset="0"/>
              </a:rPr>
              <a:t>наочність</a:t>
            </a:r>
            <a:endParaRPr lang="uk-UA" sz="2400" dirty="0">
              <a:solidFill>
                <a:srgbClr val="2E22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Картинки по запросу сова с указкой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4272134" cy="266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46863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0315" y="476672"/>
            <a:ext cx="547260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Висновок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8524" y="1054581"/>
            <a:ext cx="8288234" cy="36625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200" dirty="0">
                <a:solidFill>
                  <a:srgbClr val="2E2224"/>
                </a:solidFill>
                <a:latin typeface="Times New Roman" pitchFamily="18" charset="0"/>
                <a:cs typeface="Times New Roman" pitchFamily="18" charset="0"/>
              </a:rPr>
              <a:t>Заслуговують на увагу деякі правила поведінки  лектора  перед студентською аудиторією, сформульовані А.А. </a:t>
            </a:r>
            <a:r>
              <a:rPr lang="uk-UA" sz="2200" dirty="0" err="1">
                <a:solidFill>
                  <a:srgbClr val="2E2224"/>
                </a:solidFill>
                <a:latin typeface="Times New Roman" pitchFamily="18" charset="0"/>
                <a:cs typeface="Times New Roman" pitchFamily="18" charset="0"/>
              </a:rPr>
              <a:t>Космодем'янським</a:t>
            </a:r>
            <a:r>
              <a:rPr lang="uk-UA" sz="2200" dirty="0">
                <a:solidFill>
                  <a:srgbClr val="2E2224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endParaRPr lang="uk-UA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Педантична дисципліна лектора. Потрібно повністю виключити будь-якого роду причини зривають точний початок і закінчення лекції. Лекція – найважливіше в житті викладача вищої школи</a:t>
            </a:r>
            <a:r>
              <a:rPr lang="uk-UA" dirty="0"/>
              <a:t>.</a:t>
            </a:r>
          </a:p>
          <a:p>
            <a:pPr marL="342900" indent="-342900" algn="just">
              <a:buAutoNum type="arabicPeriod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Найбільша (нещадна) вимогливість до самого себе. Лектор зобов’язаний завжди дотримуватися: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правильність і строгість мови лекції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постійно спостерігати за аудиторією і відчувати її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мати на увазі дуже важливий для студента питання "А навіщо це потрібно?"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524" y="4737553"/>
            <a:ext cx="8288233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88000" algn="just"/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Отже, лекція є колективне спрямоване мислення студентів і педагога і головне завдання  - зробити це мислення активним і плідним. А це забезпечується знанням, досвідом і педагогічною майстерністю викладача.  </a:t>
            </a:r>
          </a:p>
        </p:txBody>
      </p:sp>
    </p:spTree>
    <p:extLst>
      <p:ext uri="{BB962C8B-B14F-4D97-AF65-F5344CB8AC3E}">
        <p14:creationId xmlns:p14="http://schemas.microsoft.com/office/powerpoint/2010/main" val="355464091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60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68760"/>
            <a:ext cx="7056784" cy="40091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latin typeface="Times New Roman" pitchFamily="18" charset="0"/>
                <a:ea typeface="Calibri"/>
                <a:cs typeface="Times New Roman" pitchFamily="18" charset="0"/>
              </a:rPr>
              <a:t>Зміст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itchFamily="18" charset="0"/>
                <a:ea typeface="Calibri"/>
                <a:cs typeface="Times New Roman" pitchFamily="18" charset="0"/>
              </a:rPr>
              <a:t>Лекція як основна форма навчальних занять у ЗВО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itchFamily="18" charset="0"/>
                <a:ea typeface="Calibri"/>
                <a:cs typeface="Times New Roman" pitchFamily="18" charset="0"/>
              </a:rPr>
              <a:t>Види і типи лекцій у вищій школі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itchFamily="18" charset="0"/>
                <a:ea typeface="Calibri"/>
                <a:cs typeface="Times New Roman" pitchFamily="18" charset="0"/>
              </a:rPr>
              <a:t>Етапи підготовки лекції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itchFamily="18" charset="0"/>
                <a:ea typeface="Calibri"/>
                <a:cs typeface="Times New Roman" pitchFamily="18" charset="0"/>
              </a:rPr>
              <a:t>Критерії оцінювання лекторської майстерності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itchFamily="18" charset="0"/>
                <a:ea typeface="Calibri"/>
                <a:cs typeface="Times New Roman" pitchFamily="18" charset="0"/>
              </a:rPr>
              <a:t>Специфіка лекційного викладання педагогічних дисциплін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2400" dirty="0">
                <a:latin typeface="Times New Roman" pitchFamily="18" charset="0"/>
                <a:ea typeface="Calibri"/>
                <a:cs typeface="Times New Roman" pitchFamily="18" charset="0"/>
              </a:rPr>
              <a:t>Методичні вимоги до проведення лекції</a:t>
            </a:r>
          </a:p>
        </p:txBody>
      </p:sp>
    </p:spTree>
    <p:extLst>
      <p:ext uri="{BB962C8B-B14F-4D97-AF65-F5344CB8AC3E}">
        <p14:creationId xmlns:p14="http://schemas.microsoft.com/office/powerpoint/2010/main" val="3915042236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611560" y="620688"/>
            <a:ext cx="7848872" cy="5256584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228600"/>
            <a:r>
              <a:rPr lang="uk-UA" sz="2400" dirty="0">
                <a:solidFill>
                  <a:prstClr val="black"/>
                </a:solidFill>
                <a:latin typeface="Times New Roman"/>
              </a:rPr>
              <a:t>Лекція - логічно завершений, науково обґрунтований, послідовний і систематизований виклад певного наукового або науково-методичного питання, теми чи розділу навчального предмета, ілюстрований за необхідності наочністю та демонструванням дослідів.</a:t>
            </a:r>
            <a:endParaRPr lang="uk-UA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0672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63888" y="2276872"/>
            <a:ext cx="2520280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Функції</a:t>
            </a:r>
            <a:r>
              <a:rPr lang="ru-RU" sz="2400" dirty="0"/>
              <a:t>  </a:t>
            </a:r>
          </a:p>
          <a:p>
            <a:pPr algn="ctr"/>
            <a:r>
              <a:rPr lang="ru-RU" sz="2400" dirty="0" err="1"/>
              <a:t>лекції</a:t>
            </a:r>
            <a:endParaRPr lang="uk-UA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90048" y="3645024"/>
            <a:ext cx="205222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/>
                <a:ea typeface="Calibri"/>
              </a:rPr>
              <a:t>пояснювальна,  роз'яснювальна 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37194" y="4610472"/>
            <a:ext cx="2232248" cy="17096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latin typeface="Times New Roman"/>
                <a:ea typeface="Calibri"/>
              </a:rPr>
              <a:t>систематизуюча</a:t>
            </a: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7604" y="3809129"/>
            <a:ext cx="223224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/>
                <a:ea typeface="Calibri"/>
              </a:rPr>
              <a:t>стимулююча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1598748"/>
            <a:ext cx="230425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/>
                <a:ea typeface="Calibri"/>
              </a:rPr>
              <a:t>виховна і розвивальна </a:t>
            </a:r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15916" y="332656"/>
            <a:ext cx="201622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/>
                <a:ea typeface="Calibri"/>
              </a:rPr>
              <a:t> інформаційна </a:t>
            </a: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10028" y="1556792"/>
            <a:ext cx="223224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/>
                <a:ea typeface="Calibri"/>
              </a:rPr>
              <a:t>орієнтовна</a:t>
            </a:r>
            <a:endParaRPr lang="uk-UA" dirty="0"/>
          </a:p>
        </p:txBody>
      </p:sp>
      <p:cxnSp>
        <p:nvCxnSpPr>
          <p:cNvPr id="11" name="Прямая со стрелкой 10"/>
          <p:cNvCxnSpPr>
            <a:stCxn id="2" idx="0"/>
          </p:cNvCxnSpPr>
          <p:nvPr/>
        </p:nvCxnSpPr>
        <p:spPr>
          <a:xfrm flipV="1">
            <a:off x="4824028" y="177281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7"/>
            <a:endCxn id="9" idx="1"/>
          </p:cNvCxnSpPr>
          <p:nvPr/>
        </p:nvCxnSpPr>
        <p:spPr>
          <a:xfrm flipV="1">
            <a:off x="5715082" y="2276872"/>
            <a:ext cx="594946" cy="284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5"/>
            <a:endCxn id="4" idx="1"/>
          </p:cNvCxnSpPr>
          <p:nvPr/>
        </p:nvCxnSpPr>
        <p:spPr>
          <a:xfrm>
            <a:off x="5715082" y="3936364"/>
            <a:ext cx="774966" cy="464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4"/>
            <a:endCxn id="5" idx="0"/>
          </p:cNvCxnSpPr>
          <p:nvPr/>
        </p:nvCxnSpPr>
        <p:spPr>
          <a:xfrm>
            <a:off x="4824028" y="4221088"/>
            <a:ext cx="29290" cy="389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3"/>
            <a:endCxn id="6" idx="3"/>
          </p:cNvCxnSpPr>
          <p:nvPr/>
        </p:nvCxnSpPr>
        <p:spPr>
          <a:xfrm flipH="1">
            <a:off x="3239852" y="3936364"/>
            <a:ext cx="693122" cy="700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1"/>
            <a:endCxn id="7" idx="3"/>
          </p:cNvCxnSpPr>
          <p:nvPr/>
        </p:nvCxnSpPr>
        <p:spPr>
          <a:xfrm flipH="1" flipV="1">
            <a:off x="3275856" y="2354832"/>
            <a:ext cx="657118" cy="206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936705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82809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000" dirty="0">
              <a:solidFill>
                <a:srgbClr val="2C2C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1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Переваги лекції:</a:t>
            </a:r>
          </a:p>
          <a:p>
            <a:pPr algn="just"/>
            <a:r>
              <a:rPr lang="uk-UA" sz="2000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- Лектор повністю планує і контролює хід заняття.</a:t>
            </a:r>
          </a:p>
          <a:p>
            <a:pPr algn="just"/>
            <a:r>
              <a:rPr lang="uk-UA" sz="2000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- Можливість охоплення великий аудиторії.</a:t>
            </a:r>
          </a:p>
          <a:p>
            <a:pPr marL="342900" indent="-342900" algn="just">
              <a:buFontTx/>
              <a:buChar char="-"/>
            </a:pPr>
            <a:r>
              <a:rPr lang="uk-UA" sz="2000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Даються новітні освітлення наукових питань</a:t>
            </a:r>
          </a:p>
          <a:p>
            <a:pPr marL="342900" indent="-342900" algn="just">
              <a:buFontTx/>
              <a:buChar char="-"/>
            </a:pPr>
            <a:r>
              <a:rPr lang="uk-UA" sz="2000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Можливість безпосереднього спілкування студента і лектора.</a:t>
            </a:r>
          </a:p>
          <a:p>
            <a:pPr algn="just"/>
            <a:endParaRPr lang="ru-RU" sz="2000" dirty="0">
              <a:solidFill>
                <a:srgbClr val="2C2C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2C2C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2C2C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2C2C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2C2C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2C2C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2C2C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2C2C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2C2C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>
              <a:solidFill>
                <a:srgbClr val="2C2C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1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Недоліки лекції:</a:t>
            </a:r>
          </a:p>
          <a:p>
            <a:pPr algn="just"/>
            <a:r>
              <a:rPr lang="uk-UA" sz="2000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- Високі вимоги до майстерності лектора, необхідних якісної передачі знань.</a:t>
            </a:r>
          </a:p>
          <a:p>
            <a:pPr algn="just"/>
            <a:r>
              <a:rPr lang="uk-UA" sz="2000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- Монолог лектора і низька </a:t>
            </a:r>
            <a:r>
              <a:rPr lang="uk-UA" sz="2000" dirty="0" err="1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втягнутість</a:t>
            </a:r>
            <a:r>
              <a:rPr lang="uk-UA" sz="2000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 і активність учнів; часто – низький рівень засвоєння матеріалу.</a:t>
            </a:r>
            <a:endParaRPr lang="uk-UA" sz="2000" b="0" i="0" dirty="0">
              <a:solidFill>
                <a:srgbClr val="2C2C2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плю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2414"/>
            <a:ext cx="6048672" cy="259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738487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2791" y="165170"/>
            <a:ext cx="418217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uk-UA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Види і типи лекцій у вищій школі</a:t>
            </a:r>
            <a:endParaRPr lang="uk-UA" sz="20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480246" y="766276"/>
            <a:ext cx="8064896" cy="100811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i="1" dirty="0">
                <a:solidFill>
                  <a:prstClr val="black"/>
                </a:solidFill>
                <a:latin typeface="Times New Roman"/>
                <a:ea typeface="Calibri"/>
              </a:rPr>
              <a:t>За дидактичними завданнями</a:t>
            </a:r>
            <a:r>
              <a:rPr lang="uk-UA" sz="2000" dirty="0">
                <a:solidFill>
                  <a:prstClr val="black"/>
                </a:solidFill>
                <a:latin typeface="Times New Roman"/>
                <a:ea typeface="Calibri"/>
              </a:rPr>
              <a:t> лекції поділяють на :</a:t>
            </a:r>
            <a:endParaRPr lang="uk-UA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98412" y="1774388"/>
            <a:ext cx="3028564" cy="14118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000" dirty="0">
                <a:solidFill>
                  <a:prstClr val="black"/>
                </a:solidFill>
                <a:latin typeface="Times New Roman"/>
                <a:ea typeface="Calibri"/>
              </a:rPr>
              <a:t>1)вступні; </a:t>
            </a:r>
          </a:p>
          <a:p>
            <a:pPr lvl="0" algn="ctr"/>
            <a:r>
              <a:rPr lang="uk-UA" sz="2000" dirty="0">
                <a:solidFill>
                  <a:prstClr val="black"/>
                </a:solidFill>
                <a:latin typeface="Times New Roman"/>
                <a:ea typeface="Calibri"/>
              </a:rPr>
              <a:t>    2)тематичні; </a:t>
            </a:r>
          </a:p>
          <a:p>
            <a:pPr lvl="0" algn="ctr"/>
            <a:r>
              <a:rPr lang="uk-UA" sz="2000" dirty="0">
                <a:solidFill>
                  <a:prstClr val="black"/>
                </a:solidFill>
                <a:latin typeface="Times New Roman"/>
                <a:ea typeface="Calibri"/>
              </a:rPr>
              <a:t>     3)</a:t>
            </a:r>
            <a:r>
              <a:rPr lang="uk-UA" sz="2000" dirty="0" err="1">
                <a:solidFill>
                  <a:prstClr val="black"/>
                </a:solidFill>
                <a:latin typeface="Times New Roman"/>
                <a:ea typeface="Calibri"/>
              </a:rPr>
              <a:t>настановчі</a:t>
            </a:r>
            <a:r>
              <a:rPr lang="uk-UA" sz="2000" dirty="0">
                <a:solidFill>
                  <a:prstClr val="black"/>
                </a:solidFill>
                <a:latin typeface="Times New Roman"/>
                <a:ea typeface="Calibri"/>
              </a:rPr>
              <a:t>; </a:t>
            </a:r>
          </a:p>
          <a:p>
            <a:pPr lvl="0" algn="ctr"/>
            <a:r>
              <a:rPr lang="uk-UA" sz="2000" dirty="0">
                <a:solidFill>
                  <a:prstClr val="black"/>
                </a:solidFill>
                <a:latin typeface="Times New Roman"/>
                <a:ea typeface="Calibri"/>
              </a:rPr>
              <a:t>4)оглядові;</a:t>
            </a:r>
          </a:p>
          <a:p>
            <a:pPr lvl="0" algn="ctr"/>
            <a:r>
              <a:rPr lang="uk-UA" sz="2000" dirty="0">
                <a:solidFill>
                  <a:prstClr val="black"/>
                </a:solidFill>
                <a:latin typeface="Times New Roman"/>
                <a:ea typeface="Calibri"/>
              </a:rPr>
              <a:t>5)заключні </a:t>
            </a:r>
            <a:endParaRPr lang="uk-UA" sz="2000" dirty="0">
              <a:solidFill>
                <a:prstClr val="black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80246" y="3428375"/>
            <a:ext cx="8136904" cy="115212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i="1" dirty="0">
                <a:solidFill>
                  <a:prstClr val="black"/>
                </a:solidFill>
                <a:latin typeface="Times New Roman"/>
                <a:ea typeface="Calibri"/>
              </a:rPr>
              <a:t>За способом викладу</a:t>
            </a:r>
            <a:r>
              <a:rPr lang="uk-UA" sz="2000" dirty="0">
                <a:solidFill>
                  <a:prstClr val="black"/>
                </a:solidFill>
                <a:latin typeface="Times New Roman"/>
                <a:ea typeface="Calibri"/>
              </a:rPr>
              <a:t> навчального матеріалу виокремлюють такі види лекції: </a:t>
            </a:r>
            <a:endParaRPr lang="uk-UA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23387" y="4607224"/>
            <a:ext cx="5487424" cy="19518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AutoNum type="arabicParenR"/>
            </a:pPr>
            <a:r>
              <a:rPr lang="uk-UA" sz="2000" dirty="0">
                <a:solidFill>
                  <a:prstClr val="black"/>
                </a:solidFill>
                <a:latin typeface="Times New Roman"/>
                <a:ea typeface="Calibri"/>
              </a:rPr>
              <a:t>проблемні лекції ; </a:t>
            </a:r>
          </a:p>
          <a:p>
            <a:pPr marL="342900" lvl="0" indent="-342900">
              <a:buAutoNum type="arabicParenR"/>
            </a:pPr>
            <a:r>
              <a:rPr lang="uk-UA" sz="2000" dirty="0">
                <a:solidFill>
                  <a:prstClr val="black"/>
                </a:solidFill>
                <a:latin typeface="Times New Roman"/>
                <a:ea typeface="Calibri"/>
              </a:rPr>
              <a:t>лекції-візуалізації; </a:t>
            </a:r>
          </a:p>
          <a:p>
            <a:pPr marL="342900" lvl="0" indent="-342900">
              <a:buAutoNum type="arabicParenR"/>
            </a:pPr>
            <a:r>
              <a:rPr lang="uk-UA" sz="2000" dirty="0">
                <a:solidFill>
                  <a:prstClr val="black"/>
                </a:solidFill>
                <a:latin typeface="Times New Roman"/>
                <a:ea typeface="Calibri"/>
              </a:rPr>
              <a:t>бінарні лекції, </a:t>
            </a:r>
          </a:p>
          <a:p>
            <a:pPr marL="342900" lvl="0" indent="-342900">
              <a:buAutoNum type="arabicParenR"/>
            </a:pPr>
            <a:r>
              <a:rPr lang="uk-UA" sz="2000" dirty="0">
                <a:solidFill>
                  <a:prstClr val="black"/>
                </a:solidFill>
                <a:latin typeface="Times New Roman"/>
                <a:ea typeface="Calibri"/>
              </a:rPr>
              <a:t> лекції-дискусії; </a:t>
            </a:r>
          </a:p>
          <a:p>
            <a:pPr marL="342900" lvl="0" indent="-342900">
              <a:buAutoNum type="arabicParenR"/>
            </a:pPr>
            <a:r>
              <a:rPr lang="uk-UA" sz="2000" dirty="0">
                <a:solidFill>
                  <a:prstClr val="black"/>
                </a:solidFill>
                <a:latin typeface="Times New Roman"/>
                <a:ea typeface="Calibri"/>
              </a:rPr>
              <a:t>лекції із заздалегідь запланованими помилками; </a:t>
            </a:r>
          </a:p>
          <a:p>
            <a:pPr marL="342900" lvl="0" indent="-342900">
              <a:buAutoNum type="arabicParenR"/>
            </a:pPr>
            <a:r>
              <a:rPr lang="uk-UA" sz="2000" dirty="0">
                <a:solidFill>
                  <a:prstClr val="black"/>
                </a:solidFill>
                <a:latin typeface="Times New Roman"/>
                <a:ea typeface="Calibri"/>
              </a:rPr>
              <a:t>лекції-прес-конференції </a:t>
            </a:r>
            <a:endParaRPr lang="uk-UA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23564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628800"/>
            <a:ext cx="8064896" cy="3539430"/>
          </a:xfrm>
          <a:prstGeom prst="rect">
            <a:avLst/>
          </a:prstGeom>
          <a:solidFill>
            <a:srgbClr val="FFBDDE"/>
          </a:solidFill>
          <a:ln w="28575">
            <a:solidFill>
              <a:srgbClr val="B92DA5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Формування мети лекції</a:t>
            </a:r>
          </a:p>
          <a:p>
            <a:pPr marL="342900" indent="-342900"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Підбір літератури на задану тему</a:t>
            </a:r>
          </a:p>
          <a:p>
            <a:pPr marL="342900" indent="-342900"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Опрацювання літератури, складання плану лекції</a:t>
            </a:r>
          </a:p>
          <a:p>
            <a:pPr marL="342900" indent="-342900"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Написання тексту лекції</a:t>
            </a:r>
          </a:p>
          <a:p>
            <a:pPr marL="342900" indent="-342900"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Підготовка ілюстрованого матеріалу</a:t>
            </a:r>
          </a:p>
          <a:p>
            <a:pPr marL="342900" indent="-342900"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Осмислення і продумування підготовчої лекції</a:t>
            </a:r>
          </a:p>
          <a:p>
            <a:pPr marL="342900" indent="-342900"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Читання лекції</a:t>
            </a:r>
          </a:p>
          <a:p>
            <a:pPr marL="342900" indent="-342900"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Перевірка ефективності і засвоєння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2656"/>
            <a:ext cx="8064896" cy="108012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lvl="0">
              <a:lnSpc>
                <a:spcPct val="115000"/>
              </a:lnSpc>
            </a:pPr>
            <a:r>
              <a:rPr lang="uk-UA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Етапи підготовки лекції</a:t>
            </a:r>
            <a:endParaRPr lang="uk-UA" sz="20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9187616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Природна динаміка лекції містить чотири фази (рис. 1)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1298" y="980728"/>
            <a:ext cx="65910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початок сприйняття  4-5 хв. (1)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оптимальна активність сприйняття 25-30 хв. (2)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фаза зусиль 10-15 хв. (3)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фаза вираженого стомлення (4) </a:t>
            </a:r>
          </a:p>
        </p:txBody>
      </p:sp>
      <p:pic>
        <p:nvPicPr>
          <p:cNvPr id="5" name="Picture 5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96" y="2581850"/>
            <a:ext cx="8683984" cy="364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8496" y="6231590"/>
            <a:ext cx="868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рис. 1.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студент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 на лекції</a:t>
            </a:r>
          </a:p>
        </p:txBody>
      </p:sp>
    </p:spTree>
    <p:extLst>
      <p:ext uri="{BB962C8B-B14F-4D97-AF65-F5344CB8AC3E}">
        <p14:creationId xmlns:p14="http://schemas.microsoft.com/office/powerpoint/2010/main" val="3212791445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70485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Зазвичай викладач реагує на останню фазу и це неправильно, необхідно прийняти міри раніше в фазі зусиль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772816"/>
            <a:ext cx="7056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Потрібно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різнообразити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матеріал лекції, перелаштовуватись на матеріал, що забезпечує підвищену зацікавленість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змінювати ступінь напруги слухачів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необхідне раціональне чергування підвищеної  уваги,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мислітельного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напряженія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і послаблення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іх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шляхом відповідного розрядження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Лекція може допускати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юмор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іронічні зауваження викладача, але відповідно до змісті, з відчуттям міри,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обоснованного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і тонкої  подачі </a:t>
            </a:r>
          </a:p>
        </p:txBody>
      </p:sp>
    </p:spTree>
    <p:extLst>
      <p:ext uri="{BB962C8B-B14F-4D97-AF65-F5344CB8AC3E}">
        <p14:creationId xmlns:p14="http://schemas.microsoft.com/office/powerpoint/2010/main" val="2240731330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762</TotalTime>
  <Words>724</Words>
  <Application>Microsoft Office PowerPoint</Application>
  <PresentationFormat>Экран (4:3)</PresentationFormat>
  <Paragraphs>122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Candara</vt:lpstr>
      <vt:lpstr>Times New Roman</vt:lpstr>
      <vt:lpstr>Wingdings</vt:lpstr>
      <vt:lpstr>Soho</vt:lpstr>
      <vt:lpstr>Методика проведення лекції з педагогічних дисциплін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«Методика проведення лекції з педагогічних дисциплін»</dc:title>
  <dc:creator>Лилия</dc:creator>
  <cp:lastModifiedBy>lokareva</cp:lastModifiedBy>
  <cp:revision>44</cp:revision>
  <dcterms:created xsi:type="dcterms:W3CDTF">2017-04-16T17:13:58Z</dcterms:created>
  <dcterms:modified xsi:type="dcterms:W3CDTF">2023-11-15T08:41:42Z</dcterms:modified>
</cp:coreProperties>
</file>