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56662941602115E-2"/>
          <c:y val="3.3514288974747716E-2"/>
          <c:w val="0.49225143757519707"/>
          <c:h val="0.93711220879998691"/>
        </c:manualLayout>
      </c:layout>
      <c:pieChart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explosion val="25"/>
          <c:dPt>
            <c:idx val="0"/>
            <c:bubble3D val="0"/>
            <c:spPr>
              <a:pattFill prst="pct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dashDn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pattFill prst="dashVert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pattFill prst="ltDn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pattFill prst="dashHorz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pattFill prst="openDmnd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pattFill prst="pct2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Lbls>
            <c:dLbl>
              <c:idx val="2"/>
              <c:layout>
                <c:manualLayout>
                  <c:x val="-3.4801522566612272E-2"/>
                  <c:y val="-6.21118012422360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2626427406199018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Послуги з питань управління операціями та процесами</c:v>
                </c:pt>
                <c:pt idx="1">
                  <c:v>Послуги з питань корпоративної стратегії</c:v>
                </c:pt>
                <c:pt idx="2">
                  <c:v>Послуги щодо інформаційно-технологічної стратегії</c:v>
                </c:pt>
                <c:pt idx="3">
                  <c:v>Послуги з питань розвитку бізнесу</c:v>
                </c:pt>
                <c:pt idx="4">
                  <c:v>Послуги у сфері організаційного проектування</c:v>
                </c:pt>
                <c:pt idx="5">
                  <c:v>Фінансове консультування</c:v>
                </c:pt>
                <c:pt idx="6">
                  <c:v>Послуги з питань маркетингу і продажів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0.31</c:v>
                </c:pt>
                <c:pt idx="1">
                  <c:v>0.17</c:v>
                </c:pt>
                <c:pt idx="2">
                  <c:v>0.17</c:v>
                </c:pt>
                <c:pt idx="3">
                  <c:v>0.16</c:v>
                </c:pt>
                <c:pt idx="4">
                  <c:v>0.11</c:v>
                </c:pt>
                <c:pt idx="5">
                  <c:v>0.06</c:v>
                </c:pt>
                <c:pt idx="6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141381185426868"/>
          <c:y val="3.6469897784516064E-2"/>
          <c:w val="0.38553561718325174"/>
          <c:h val="0.9104970574330382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503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525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188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733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134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263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546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848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014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232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955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AA209-374B-43CA-9772-BF421A5A9396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F2358-FCAC-423F-838D-E857E7C4F2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274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ТЕМА 2</a:t>
            </a:r>
            <a:br>
              <a:rPr lang="uk-UA" b="1" dirty="0"/>
            </a:br>
            <a:r>
              <a:rPr lang="uk-UA" b="1" dirty="0"/>
              <a:t> </a:t>
            </a:r>
            <a:br>
              <a:rPr lang="uk-UA" b="1" dirty="0"/>
            </a:br>
            <a:r>
              <a:rPr lang="uk-UA" b="1" dirty="0"/>
              <a:t>ІСТОРІЯ РОЗВИТКУ КОНСУЛЬТАЦІЙНОЇ ДІЯЛЬНОСТІ</a:t>
            </a:r>
            <a:br>
              <a:rPr lang="uk-UA" b="1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46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149080"/>
            <a:ext cx="8229600" cy="21888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Перші консультаційні </a:t>
            </a:r>
            <a:r>
              <a:rPr lang="uk-UA" dirty="0" smtClean="0"/>
              <a:t>організації: </a:t>
            </a:r>
          </a:p>
          <a:p>
            <a:pPr marL="0" indent="0" algn="ctr">
              <a:buNone/>
            </a:pPr>
            <a:r>
              <a:rPr lang="en-US" dirty="0" smtClean="0"/>
              <a:t>Foster </a:t>
            </a:r>
            <a:r>
              <a:rPr lang="en-US" dirty="0"/>
              <a:t>Higgins</a:t>
            </a:r>
            <a:r>
              <a:rPr lang="uk-UA" dirty="0"/>
              <a:t> (1845), </a:t>
            </a:r>
            <a:r>
              <a:rPr lang="en-US" dirty="0"/>
              <a:t>Sedgwick</a:t>
            </a:r>
            <a:r>
              <a:rPr lang="uk-UA" dirty="0"/>
              <a:t> (1858), </a:t>
            </a:r>
            <a:endParaRPr lang="uk-UA" dirty="0" smtClean="0"/>
          </a:p>
          <a:p>
            <a:pPr marL="0" indent="0" algn="ctr">
              <a:buNone/>
            </a:pPr>
            <a:r>
              <a:rPr lang="en-US" dirty="0" smtClean="0"/>
              <a:t>Arthur </a:t>
            </a:r>
            <a:r>
              <a:rPr lang="en-US" dirty="0"/>
              <a:t>D</a:t>
            </a:r>
            <a:r>
              <a:rPr lang="uk-UA" dirty="0"/>
              <a:t>. </a:t>
            </a:r>
            <a:r>
              <a:rPr lang="en-US" dirty="0"/>
              <a:t>Little</a:t>
            </a:r>
            <a:r>
              <a:rPr lang="uk-UA" dirty="0"/>
              <a:t> (1886), </a:t>
            </a:r>
            <a:r>
              <a:rPr lang="en-US" dirty="0"/>
              <a:t>A</a:t>
            </a:r>
            <a:r>
              <a:rPr lang="uk-UA" dirty="0"/>
              <a:t>.</a:t>
            </a:r>
            <a:r>
              <a:rPr lang="en-US" dirty="0"/>
              <a:t>T</a:t>
            </a:r>
            <a:r>
              <a:rPr lang="uk-UA" dirty="0"/>
              <a:t>. </a:t>
            </a:r>
            <a:r>
              <a:rPr lang="en-US" dirty="0"/>
              <a:t>Kearney </a:t>
            </a:r>
            <a:r>
              <a:rPr lang="en-US" dirty="0" err="1"/>
              <a:t>i</a:t>
            </a:r>
            <a:r>
              <a:rPr lang="en-US" dirty="0"/>
              <a:t> McKinsey</a:t>
            </a:r>
            <a:r>
              <a:rPr lang="uk-UA" dirty="0"/>
              <a:t>&amp;</a:t>
            </a:r>
            <a:r>
              <a:rPr lang="en-US" dirty="0"/>
              <a:t>Company</a:t>
            </a:r>
            <a:r>
              <a:rPr lang="uk-UA" dirty="0"/>
              <a:t> (1925).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7664" y="537126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Зародження консалтингу</a:t>
            </a:r>
            <a:endParaRPr lang="uk-U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784248" y="660236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4048" y="527308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Поява науки менеджмент</a:t>
            </a:r>
            <a:endParaRPr lang="uk-UA" sz="2800" dirty="0"/>
          </a:p>
        </p:txBody>
      </p:sp>
      <p:sp>
        <p:nvSpPr>
          <p:cNvPr id="7" name="AutoShape 2" descr="Sedgwick (@Sedgwick) |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1" y="184482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5" descr="Arthur D. Little (@adlittle) | Twit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3814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8" descr="McKinsey and Company Ukraine - The American Chamber of Commerce in Ukrain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2197249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813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Ринок консультаційних послуг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122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/>
              <a:t>сукупність економічних та організаційних відносин між виробниками і споживачами послуг, пов’язаними з процесом їх купівлі-продажу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8592" y="2492896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Розвиток консультаційної індустрії у світі характеризується:</a:t>
            </a:r>
          </a:p>
          <a:p>
            <a:r>
              <a:rPr lang="uk-UA" dirty="0"/>
              <a:t>–  інтенсивне укрупнення консультаційних компаній, швидке збільшення обсягів діяльності лідерів галузі, їх транс націоналізація;</a:t>
            </a:r>
          </a:p>
          <a:p>
            <a:r>
              <a:rPr lang="uk-UA" dirty="0"/>
              <a:t>– врахування національних особливосте середовища діяльності клієнтів при консультуванні;</a:t>
            </a:r>
          </a:p>
          <a:p>
            <a:r>
              <a:rPr lang="uk-UA" dirty="0"/>
              <a:t>– існування на рівні фірм-гігантів дрібних фірм, відсутність бар’єрів для входу на ринок;</a:t>
            </a:r>
          </a:p>
          <a:p>
            <a:r>
              <a:rPr lang="uk-UA" dirty="0"/>
              <a:t>– орієнтація на інтелектуальний потенціал персоналу;</a:t>
            </a:r>
          </a:p>
          <a:p>
            <a:r>
              <a:rPr lang="uk-UA" dirty="0"/>
              <a:t>– перетворення найбільших консультаційних фірм на класичні бізнес-орієнтовані організації.</a:t>
            </a:r>
          </a:p>
          <a:p>
            <a:r>
              <a:rPr lang="uk-UA" dirty="0"/>
              <a:t>– універсалізація фірм, максимальне розширення спектра пропонованих клієнтам послуг – концепція </a:t>
            </a:r>
            <a:r>
              <a:rPr lang="uk-UA" dirty="0" err="1"/>
              <a:t>мегафірм</a:t>
            </a:r>
            <a:r>
              <a:rPr lang="uk-UA" dirty="0"/>
              <a:t>;</a:t>
            </a:r>
          </a:p>
          <a:p>
            <a:r>
              <a:rPr lang="uk-UA" dirty="0"/>
              <a:t>– </a:t>
            </a:r>
            <a:r>
              <a:rPr lang="uk-UA" dirty="0" err="1"/>
              <a:t>аутсорсинг</a:t>
            </a:r>
            <a:r>
              <a:rPr lang="uk-UA" dirty="0"/>
              <a:t>, прагнення пов’язати професійні винагороди консультантів з конкретними результатами;</a:t>
            </a:r>
          </a:p>
          <a:p>
            <a:r>
              <a:rPr lang="uk-UA" dirty="0"/>
              <a:t>– активізація роботи через мережу Інтернет-компаній.</a:t>
            </a:r>
          </a:p>
        </p:txBody>
      </p:sp>
    </p:spTree>
    <p:extLst>
      <p:ext uri="{BB962C8B-B14F-4D97-AF65-F5344CB8AC3E}">
        <p14:creationId xmlns:p14="http://schemas.microsoft.com/office/powerpoint/2010/main" val="169225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/>
              <a:t>Структура товарного портфелю найбільших консалтингових фірм </a:t>
            </a:r>
            <a:r>
              <a:rPr lang="uk-UA" sz="3600" dirty="0" smtClean="0"/>
              <a:t>світу</a:t>
            </a:r>
            <a:endParaRPr lang="uk-UA" sz="36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49358269"/>
              </p:ext>
            </p:extLst>
          </p:nvPr>
        </p:nvGraphicFramePr>
        <p:xfrm>
          <a:off x="395537" y="1124744"/>
          <a:ext cx="820891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792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i="1" dirty="0"/>
              <a:t>Основними постачальниками консультаційного продукту в Україні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4330824" cy="604664"/>
          </a:xfrm>
        </p:spPr>
        <p:txBody>
          <a:bodyPr/>
          <a:lstStyle/>
          <a:p>
            <a:pPr marL="0" indent="0">
              <a:buNone/>
            </a:pPr>
            <a:r>
              <a:rPr lang="uk-UA" i="1" dirty="0"/>
              <a:t>Організації-аудитори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2659559"/>
            <a:ext cx="42831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i="1" dirty="0" err="1"/>
              <a:t>Рекрутингові</a:t>
            </a:r>
            <a:r>
              <a:rPr lang="uk-UA" sz="3200" i="1" dirty="0"/>
              <a:t> компанії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3627120"/>
            <a:ext cx="53882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i="1" dirty="0"/>
              <a:t>Індивідуальні консультанти</a:t>
            </a:r>
            <a:r>
              <a:rPr lang="uk-UA" sz="3200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4742824"/>
            <a:ext cx="61656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i="1" dirty="0" err="1"/>
              <a:t>Псевдоконсультаційні</a:t>
            </a:r>
            <a:r>
              <a:rPr lang="uk-UA" sz="3200" i="1" dirty="0"/>
              <a:t> організації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791366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8892480" cy="6537306"/>
            <a:chOff x="0" y="0"/>
            <a:chExt cx="5977635" cy="3910752"/>
          </a:xfrm>
        </p:grpSpPr>
        <p:sp>
          <p:nvSpPr>
            <p:cNvPr id="5" name="Поле 4"/>
            <p:cNvSpPr txBox="1"/>
            <p:nvPr/>
          </p:nvSpPr>
          <p:spPr>
            <a:xfrm>
              <a:off x="771820" y="0"/>
              <a:ext cx="3829050" cy="1940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Складність макроекономічної ситуації та зниження ділової активності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6" name="Поле 5"/>
            <p:cNvSpPr txBox="1"/>
            <p:nvPr/>
          </p:nvSpPr>
          <p:spPr>
            <a:xfrm>
              <a:off x="1116170" y="451228"/>
              <a:ext cx="3828415" cy="1940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Відсутність усвідомленої необхідності, потреби у послугах консалтингу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7" name="Поле 8"/>
            <p:cNvSpPr txBox="1"/>
            <p:nvPr/>
          </p:nvSpPr>
          <p:spPr>
            <a:xfrm>
              <a:off x="1436772" y="902457"/>
              <a:ext cx="3828415" cy="1940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Побоювання виникнення залежності від консультанта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8" name="Поле 18"/>
            <p:cNvSpPr txBox="1"/>
            <p:nvPr/>
          </p:nvSpPr>
          <p:spPr>
            <a:xfrm>
              <a:off x="1781122" y="1175569"/>
              <a:ext cx="3828415" cy="1940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Нездатність адекватно оцінити корисність послуг з консалтингу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9" name="Поле 19"/>
            <p:cNvSpPr txBox="1"/>
            <p:nvPr/>
          </p:nvSpPr>
          <p:spPr>
            <a:xfrm>
              <a:off x="2149220" y="1626798"/>
              <a:ext cx="3828415" cy="1940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Небажання сплачувати «невідчутні» послуги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0" name="Поле 20"/>
            <p:cNvSpPr txBox="1"/>
            <p:nvPr/>
          </p:nvSpPr>
          <p:spPr>
            <a:xfrm>
              <a:off x="2149220" y="1888036"/>
              <a:ext cx="3828415" cy="35166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Відсутність відповідної культури та досвіду спілкування з незалежними експертами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1" name="Поле 21"/>
            <p:cNvSpPr txBox="1"/>
            <p:nvPr/>
          </p:nvSpPr>
          <p:spPr>
            <a:xfrm>
              <a:off x="1781186" y="2351138"/>
              <a:ext cx="3829050" cy="1940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Побоювання порушення консультаційної конфіденційності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2" name="Поле 23"/>
            <p:cNvSpPr txBox="1"/>
            <p:nvPr/>
          </p:nvSpPr>
          <p:spPr>
            <a:xfrm>
              <a:off x="1436824" y="2802367"/>
              <a:ext cx="3828415" cy="35166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Недовіра та недостатність об’єктивної інформації про окремі консультаційні фірми та їх роботу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3" name="Поле 24"/>
            <p:cNvSpPr txBox="1"/>
            <p:nvPr/>
          </p:nvSpPr>
          <p:spPr>
            <a:xfrm>
              <a:off x="1056837" y="3265470"/>
              <a:ext cx="3829050" cy="35166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Відсутність гарантії конкретних кінцевих результатів впровадження змін та позитивного ефекту консалтингу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4" name="Поле 25"/>
            <p:cNvSpPr txBox="1"/>
            <p:nvPr/>
          </p:nvSpPr>
          <p:spPr>
            <a:xfrm>
              <a:off x="664977" y="3716699"/>
              <a:ext cx="3829050" cy="19405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Низька платоспроможність потенційних клієнтів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0" y="1436914"/>
              <a:ext cx="1933204" cy="1123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14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Перешкоди для розвитку попиту на консалтинг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3403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4918"/>
            <a:ext cx="23431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823084"/>
            <a:ext cx="27622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4343588"/>
            <a:ext cx="25717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67301"/>
            <a:ext cx="29527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3" y="2686050"/>
            <a:ext cx="30765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119876"/>
            <a:ext cx="29432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586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262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2   ІСТОРІЯ РОЗВИТКУ КОНСУЛЬТАЦІЙНОЇ ДІЯЛЬНОСТІ </vt:lpstr>
      <vt:lpstr>Презентация PowerPoint</vt:lpstr>
      <vt:lpstr>Ринок консультаційних послуг</vt:lpstr>
      <vt:lpstr>Структура товарного портфелю найбільших консалтингових фірм світу</vt:lpstr>
      <vt:lpstr>Основними постачальниками консультаційного продукту в Україні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  ІСТОРІЯ РОЗВИТКУ КОНСУЛЬТАЦІЙНОЇ ДІЯЛЬНОСТІ</dc:title>
  <dc:creator>Anna</dc:creator>
  <cp:lastModifiedBy>Anna</cp:lastModifiedBy>
  <cp:revision>4</cp:revision>
  <dcterms:created xsi:type="dcterms:W3CDTF">2021-01-17T14:22:18Z</dcterms:created>
  <dcterms:modified xsi:type="dcterms:W3CDTF">2021-01-17T16:07:19Z</dcterms:modified>
</cp:coreProperties>
</file>