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4"/>
  </p:notesMasterIdLst>
  <p:sldIdLst>
    <p:sldId id="256" r:id="rId2"/>
    <p:sldId id="297" r:id="rId3"/>
    <p:sldId id="298" r:id="rId4"/>
    <p:sldId id="299" r:id="rId5"/>
    <p:sldId id="300" r:id="rId6"/>
    <p:sldId id="301" r:id="rId7"/>
    <p:sldId id="270" r:id="rId8"/>
    <p:sldId id="309" r:id="rId9"/>
    <p:sldId id="264" r:id="rId10"/>
    <p:sldId id="302" r:id="rId11"/>
    <p:sldId id="303" r:id="rId12"/>
    <p:sldId id="304" r:id="rId13"/>
    <p:sldId id="305" r:id="rId14"/>
    <p:sldId id="265" r:id="rId15"/>
    <p:sldId id="310" r:id="rId16"/>
    <p:sldId id="266" r:id="rId17"/>
    <p:sldId id="306" r:id="rId18"/>
    <p:sldId id="311" r:id="rId19"/>
    <p:sldId id="312" r:id="rId20"/>
    <p:sldId id="313" r:id="rId21"/>
    <p:sldId id="314" r:id="rId22"/>
    <p:sldId id="315" r:id="rId23"/>
    <p:sldId id="274" r:id="rId24"/>
    <p:sldId id="263" r:id="rId25"/>
    <p:sldId id="258" r:id="rId26"/>
    <p:sldId id="288" r:id="rId27"/>
    <p:sldId id="316" r:id="rId28"/>
    <p:sldId id="317" r:id="rId29"/>
    <p:sldId id="296" r:id="rId30"/>
    <p:sldId id="319" r:id="rId31"/>
    <p:sldId id="260" r:id="rId32"/>
    <p:sldId id="308"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84238-876C-4746-B9A7-18C979A43727}"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ru-RU"/>
        </a:p>
      </dgm:t>
    </dgm:pt>
    <dgm:pt modelId="{D8FA92D0-B1DC-4F13-9414-189B1BDFDB06}">
      <dgm:prSet phldrT="[Текст]" custT="1"/>
      <dgm:spPr/>
      <dgm:t>
        <a:bodyPr/>
        <a:lstStyle/>
        <a:p>
          <a:r>
            <a:rPr lang="ru-RU" sz="2400" b="1" dirty="0">
              <a:latin typeface="Times New Roman" pitchFamily="18" charset="0"/>
              <a:cs typeface="Times New Roman" pitchFamily="18" charset="0"/>
            </a:rPr>
            <a:t>Присвята</a:t>
          </a:r>
        </a:p>
      </dgm:t>
    </dgm:pt>
    <dgm:pt modelId="{92A1191A-BD76-41E5-BDBA-983A081226ED}" type="parTrans" cxnId="{CDDCD8CE-5E6D-40AF-A024-2CD4919F903D}">
      <dgm:prSet/>
      <dgm:spPr/>
      <dgm:t>
        <a:bodyPr/>
        <a:lstStyle/>
        <a:p>
          <a:endParaRPr lang="ru-RU"/>
        </a:p>
      </dgm:t>
    </dgm:pt>
    <dgm:pt modelId="{5E9347D5-BF2D-44BF-9DC7-C31E8EE19977}" type="sibTrans" cxnId="{CDDCD8CE-5E6D-40AF-A024-2CD4919F903D}">
      <dgm:prSet/>
      <dgm:spPr/>
      <dgm:t>
        <a:bodyPr/>
        <a:lstStyle/>
        <a:p>
          <a:endParaRPr lang="ru-RU" dirty="0">
            <a:solidFill>
              <a:schemeClr val="tx2">
                <a:lumMod val="60000"/>
                <a:lumOff val="40000"/>
              </a:schemeClr>
            </a:solidFill>
          </a:endParaRPr>
        </a:p>
      </dgm:t>
    </dgm:pt>
    <dgm:pt modelId="{1EC44EBF-CA59-45F1-BF61-45BF600EFD36}">
      <dgm:prSet phldrT="[Текст]" custT="1"/>
      <dgm:spPr/>
      <dgm:t>
        <a:bodyPr/>
        <a:lstStyle/>
        <a:p>
          <a:r>
            <a:rPr lang="ru-RU" sz="2400" b="1" dirty="0">
              <a:latin typeface="Times New Roman" pitchFamily="18" charset="0"/>
              <a:cs typeface="Times New Roman" pitchFamily="18" charset="0"/>
            </a:rPr>
            <a:t>Пролог</a:t>
          </a:r>
        </a:p>
        <a:p>
          <a:r>
            <a:rPr lang="ru-RU" sz="2400" b="1" dirty="0">
              <a:latin typeface="Times New Roman" pitchFamily="18" charset="0"/>
              <a:cs typeface="Times New Roman" pitchFamily="18" charset="0"/>
            </a:rPr>
            <a:t> у театр</a:t>
          </a:r>
          <a:r>
            <a:rPr lang="uk-UA" sz="2400" b="1" dirty="0">
              <a:latin typeface="Times New Roman" pitchFamily="18" charset="0"/>
              <a:cs typeface="Times New Roman" pitchFamily="18" charset="0"/>
            </a:rPr>
            <a:t>і</a:t>
          </a:r>
          <a:endParaRPr lang="ru-RU" sz="2400" b="1" dirty="0">
            <a:latin typeface="Times New Roman" pitchFamily="18" charset="0"/>
            <a:cs typeface="Times New Roman" pitchFamily="18" charset="0"/>
          </a:endParaRPr>
        </a:p>
      </dgm:t>
    </dgm:pt>
    <dgm:pt modelId="{72325164-9F6E-444F-84B1-D626FCECC885}" type="parTrans" cxnId="{498460E7-3DB0-4E00-B741-08998E114FD1}">
      <dgm:prSet/>
      <dgm:spPr/>
      <dgm:t>
        <a:bodyPr/>
        <a:lstStyle/>
        <a:p>
          <a:endParaRPr lang="ru-RU"/>
        </a:p>
      </dgm:t>
    </dgm:pt>
    <dgm:pt modelId="{BEA0F8E5-AF35-4165-BFCC-F2CF50F68B16}" type="sibTrans" cxnId="{498460E7-3DB0-4E00-B741-08998E114FD1}">
      <dgm:prSet/>
      <dgm:spPr/>
      <dgm:t>
        <a:bodyPr/>
        <a:lstStyle/>
        <a:p>
          <a:endParaRPr lang="ru-RU" dirty="0"/>
        </a:p>
      </dgm:t>
    </dgm:pt>
    <dgm:pt modelId="{EA7B2D83-BC36-4C24-AE58-638069A9B813}">
      <dgm:prSet phldrT="[Текст]" custT="1"/>
      <dgm:spPr/>
      <dgm:t>
        <a:bodyPr/>
        <a:lstStyle/>
        <a:p>
          <a:r>
            <a:rPr lang="uk-UA" sz="2400" b="1" dirty="0">
              <a:latin typeface="Times New Roman" pitchFamily="18" charset="0"/>
              <a:cs typeface="Times New Roman" pitchFamily="18" charset="0"/>
            </a:rPr>
            <a:t>Пролог на небесах</a:t>
          </a:r>
          <a:endParaRPr lang="ru-RU" sz="2400" b="1" dirty="0">
            <a:latin typeface="Times New Roman" pitchFamily="18" charset="0"/>
            <a:cs typeface="Times New Roman" pitchFamily="18" charset="0"/>
          </a:endParaRPr>
        </a:p>
      </dgm:t>
    </dgm:pt>
    <dgm:pt modelId="{B2035C34-2305-4749-AB6A-8C881AA1CE1D}" type="parTrans" cxnId="{A9CFBFDD-043D-43B1-B9D7-650D7EF9FFD9}">
      <dgm:prSet/>
      <dgm:spPr/>
      <dgm:t>
        <a:bodyPr/>
        <a:lstStyle/>
        <a:p>
          <a:endParaRPr lang="ru-RU"/>
        </a:p>
      </dgm:t>
    </dgm:pt>
    <dgm:pt modelId="{BA9ADA9A-9F3E-48B2-BF96-C61615F17EE4}" type="sibTrans" cxnId="{A9CFBFDD-043D-43B1-B9D7-650D7EF9FFD9}">
      <dgm:prSet/>
      <dgm:spPr/>
      <dgm:t>
        <a:bodyPr/>
        <a:lstStyle/>
        <a:p>
          <a:endParaRPr lang="ru-RU" dirty="0"/>
        </a:p>
      </dgm:t>
    </dgm:pt>
    <dgm:pt modelId="{6918CE55-57FE-4B2B-A061-71C01C4FC699}">
      <dgm:prSet phldrT="[Текст]" custT="1"/>
      <dgm:spPr/>
      <dgm:t>
        <a:bodyPr/>
        <a:lstStyle/>
        <a:p>
          <a:r>
            <a:rPr lang="uk-UA" sz="2000" b="1" dirty="0">
              <a:latin typeface="Times New Roman" pitchFamily="18" charset="0"/>
              <a:cs typeface="Times New Roman" pitchFamily="18" charset="0"/>
            </a:rPr>
            <a:t>Перша частина </a:t>
          </a:r>
          <a:r>
            <a:rPr lang="uk-UA" sz="1800" b="1" dirty="0">
              <a:latin typeface="Times New Roman" pitchFamily="18" charset="0"/>
              <a:cs typeface="Times New Roman" pitchFamily="18" charset="0"/>
            </a:rPr>
            <a:t>(25 сцен)</a:t>
          </a:r>
        </a:p>
        <a:p>
          <a:r>
            <a:rPr lang="uk-UA" sz="1800" b="1" dirty="0">
              <a:latin typeface="Times New Roman" pitchFamily="18" charset="0"/>
              <a:cs typeface="Times New Roman" pitchFamily="18" charset="0"/>
            </a:rPr>
            <a:t>1806 р.</a:t>
          </a:r>
          <a:endParaRPr lang="ru-RU" sz="1800" b="1" dirty="0">
            <a:latin typeface="Times New Roman" pitchFamily="18" charset="0"/>
            <a:cs typeface="Times New Roman" pitchFamily="18" charset="0"/>
          </a:endParaRPr>
        </a:p>
      </dgm:t>
    </dgm:pt>
    <dgm:pt modelId="{72E63852-3BA3-4128-9CB8-172B6744E6DF}" type="parTrans" cxnId="{46BDAEEF-B002-4933-8697-88F33F256F19}">
      <dgm:prSet/>
      <dgm:spPr/>
      <dgm:t>
        <a:bodyPr/>
        <a:lstStyle/>
        <a:p>
          <a:endParaRPr lang="ru-RU"/>
        </a:p>
      </dgm:t>
    </dgm:pt>
    <dgm:pt modelId="{92C29568-853E-453F-AB38-9857DC6B8433}" type="sibTrans" cxnId="{46BDAEEF-B002-4933-8697-88F33F256F19}">
      <dgm:prSet/>
      <dgm:spPr/>
      <dgm:t>
        <a:bodyPr/>
        <a:lstStyle/>
        <a:p>
          <a:endParaRPr lang="ru-RU" dirty="0"/>
        </a:p>
      </dgm:t>
    </dgm:pt>
    <dgm:pt modelId="{A8B3F679-93C3-4D28-805A-08FF1794418E}">
      <dgm:prSet phldrT="[Текст]" custT="1"/>
      <dgm:spPr/>
      <dgm:t>
        <a:bodyPr/>
        <a:lstStyle/>
        <a:p>
          <a:r>
            <a:rPr lang="uk-UA" sz="2400" b="1" dirty="0">
              <a:latin typeface="Times New Roman" pitchFamily="18" charset="0"/>
              <a:cs typeface="Times New Roman" pitchFamily="18" charset="0"/>
            </a:rPr>
            <a:t>Друга частина</a:t>
          </a:r>
        </a:p>
        <a:p>
          <a:r>
            <a:rPr lang="uk-UA" sz="2400" b="1" dirty="0">
              <a:latin typeface="Times New Roman" pitchFamily="18" charset="0"/>
              <a:cs typeface="Times New Roman" pitchFamily="18" charset="0"/>
            </a:rPr>
            <a:t> (5 актів)  </a:t>
          </a:r>
          <a:r>
            <a:rPr lang="ru-RU" sz="2400" dirty="0"/>
            <a:t>1825 — 1831р.р.</a:t>
          </a:r>
          <a:endParaRPr lang="ru-RU" sz="2400" b="1" dirty="0">
            <a:latin typeface="Times New Roman" pitchFamily="18" charset="0"/>
            <a:cs typeface="Times New Roman" pitchFamily="18" charset="0"/>
          </a:endParaRPr>
        </a:p>
      </dgm:t>
    </dgm:pt>
    <dgm:pt modelId="{F488D8CC-1FE2-45F6-9EFD-A72D3C46C4E7}" type="parTrans" cxnId="{591CE7D7-F049-4DE9-8CF1-FF5A2D2DE8C3}">
      <dgm:prSet/>
      <dgm:spPr/>
      <dgm:t>
        <a:bodyPr/>
        <a:lstStyle/>
        <a:p>
          <a:endParaRPr lang="ru-RU"/>
        </a:p>
      </dgm:t>
    </dgm:pt>
    <dgm:pt modelId="{965D89CC-FE32-4005-A4D8-17382ED1B46E}" type="sibTrans" cxnId="{591CE7D7-F049-4DE9-8CF1-FF5A2D2DE8C3}">
      <dgm:prSet/>
      <dgm:spPr/>
      <dgm:t>
        <a:bodyPr/>
        <a:lstStyle/>
        <a:p>
          <a:endParaRPr lang="ru-RU"/>
        </a:p>
      </dgm:t>
    </dgm:pt>
    <dgm:pt modelId="{CD096AE9-A613-41F3-9C5E-302598B7F1BA}" type="pres">
      <dgm:prSet presAssocID="{5FD84238-876C-4746-B9A7-18C979A43727}" presName="diagram" presStyleCnt="0">
        <dgm:presLayoutVars>
          <dgm:dir/>
          <dgm:resizeHandles val="exact"/>
        </dgm:presLayoutVars>
      </dgm:prSet>
      <dgm:spPr/>
      <dgm:t>
        <a:bodyPr/>
        <a:lstStyle/>
        <a:p>
          <a:endParaRPr lang="ru-RU"/>
        </a:p>
      </dgm:t>
    </dgm:pt>
    <dgm:pt modelId="{99A59DA4-69A5-44AA-9349-04915BBA1111}" type="pres">
      <dgm:prSet presAssocID="{D8FA92D0-B1DC-4F13-9414-189B1BDFDB06}" presName="node" presStyleLbl="node1" presStyleIdx="0" presStyleCnt="5" custScaleX="125316" custLinFactNeighborX="-3477" custLinFactNeighborY="5471">
        <dgm:presLayoutVars>
          <dgm:bulletEnabled val="1"/>
        </dgm:presLayoutVars>
      </dgm:prSet>
      <dgm:spPr/>
      <dgm:t>
        <a:bodyPr/>
        <a:lstStyle/>
        <a:p>
          <a:endParaRPr lang="ru-RU"/>
        </a:p>
      </dgm:t>
    </dgm:pt>
    <dgm:pt modelId="{77FB5159-F1ED-4B8C-967E-2ABA18467784}" type="pres">
      <dgm:prSet presAssocID="{5E9347D5-BF2D-44BF-9DC7-C31E8EE19977}" presName="sibTrans" presStyleLbl="sibTrans2D1" presStyleIdx="0" presStyleCnt="4"/>
      <dgm:spPr/>
      <dgm:t>
        <a:bodyPr/>
        <a:lstStyle/>
        <a:p>
          <a:endParaRPr lang="ru-RU"/>
        </a:p>
      </dgm:t>
    </dgm:pt>
    <dgm:pt modelId="{9D6BF56D-FD8B-4127-93B3-8CE77460AE47}" type="pres">
      <dgm:prSet presAssocID="{5E9347D5-BF2D-44BF-9DC7-C31E8EE19977}" presName="connectorText" presStyleLbl="sibTrans2D1" presStyleIdx="0" presStyleCnt="4"/>
      <dgm:spPr/>
      <dgm:t>
        <a:bodyPr/>
        <a:lstStyle/>
        <a:p>
          <a:endParaRPr lang="ru-RU"/>
        </a:p>
      </dgm:t>
    </dgm:pt>
    <dgm:pt modelId="{A315602D-84F6-4831-A1F9-4C9D26D95D72}" type="pres">
      <dgm:prSet presAssocID="{1EC44EBF-CA59-45F1-BF61-45BF600EFD36}" presName="node" presStyleLbl="node1" presStyleIdx="1" presStyleCnt="5" custScaleX="138742">
        <dgm:presLayoutVars>
          <dgm:bulletEnabled val="1"/>
        </dgm:presLayoutVars>
      </dgm:prSet>
      <dgm:spPr/>
      <dgm:t>
        <a:bodyPr/>
        <a:lstStyle/>
        <a:p>
          <a:endParaRPr lang="ru-RU"/>
        </a:p>
      </dgm:t>
    </dgm:pt>
    <dgm:pt modelId="{AE00C697-B8C3-4E14-AADF-9CDFB4E7548D}" type="pres">
      <dgm:prSet presAssocID="{BEA0F8E5-AF35-4165-BFCC-F2CF50F68B16}" presName="sibTrans" presStyleLbl="sibTrans2D1" presStyleIdx="1" presStyleCnt="4"/>
      <dgm:spPr/>
      <dgm:t>
        <a:bodyPr/>
        <a:lstStyle/>
        <a:p>
          <a:endParaRPr lang="ru-RU"/>
        </a:p>
      </dgm:t>
    </dgm:pt>
    <dgm:pt modelId="{EBC60072-7FB8-423F-AD65-270AE18CB165}" type="pres">
      <dgm:prSet presAssocID="{BEA0F8E5-AF35-4165-BFCC-F2CF50F68B16}" presName="connectorText" presStyleLbl="sibTrans2D1" presStyleIdx="1" presStyleCnt="4"/>
      <dgm:spPr/>
      <dgm:t>
        <a:bodyPr/>
        <a:lstStyle/>
        <a:p>
          <a:endParaRPr lang="ru-RU"/>
        </a:p>
      </dgm:t>
    </dgm:pt>
    <dgm:pt modelId="{1FF9CC02-BDC5-4BD7-B05E-09CC5144255E}" type="pres">
      <dgm:prSet presAssocID="{EA7B2D83-BC36-4C24-AE58-638069A9B813}" presName="node" presStyleLbl="node1" presStyleIdx="2" presStyleCnt="5" custScaleX="120535" custLinFactNeighborX="1540" custLinFactNeighborY="-964">
        <dgm:presLayoutVars>
          <dgm:bulletEnabled val="1"/>
        </dgm:presLayoutVars>
      </dgm:prSet>
      <dgm:spPr/>
      <dgm:t>
        <a:bodyPr/>
        <a:lstStyle/>
        <a:p>
          <a:endParaRPr lang="ru-RU"/>
        </a:p>
      </dgm:t>
    </dgm:pt>
    <dgm:pt modelId="{85ABF2E9-BF9A-4033-95CF-2B1F55715CF4}" type="pres">
      <dgm:prSet presAssocID="{BA9ADA9A-9F3E-48B2-BF96-C61615F17EE4}" presName="sibTrans" presStyleLbl="sibTrans2D1" presStyleIdx="2" presStyleCnt="4" custAng="20411723" custScaleX="139407"/>
      <dgm:spPr/>
      <dgm:t>
        <a:bodyPr/>
        <a:lstStyle/>
        <a:p>
          <a:endParaRPr lang="ru-RU"/>
        </a:p>
      </dgm:t>
    </dgm:pt>
    <dgm:pt modelId="{0255CA52-4892-442B-B678-1AD317D5DD3D}" type="pres">
      <dgm:prSet presAssocID="{BA9ADA9A-9F3E-48B2-BF96-C61615F17EE4}" presName="connectorText" presStyleLbl="sibTrans2D1" presStyleIdx="2" presStyleCnt="4"/>
      <dgm:spPr/>
      <dgm:t>
        <a:bodyPr/>
        <a:lstStyle/>
        <a:p>
          <a:endParaRPr lang="ru-RU"/>
        </a:p>
      </dgm:t>
    </dgm:pt>
    <dgm:pt modelId="{7490B0D1-41BD-4E4A-A8CD-44DA05D10D74}" type="pres">
      <dgm:prSet presAssocID="{6918CE55-57FE-4B2B-A061-71C01C4FC699}" presName="node" presStyleLbl="node1" presStyleIdx="3" presStyleCnt="5" custScaleX="221599" custScaleY="148265" custLinFactNeighborX="-1837" custLinFactNeighborY="1984">
        <dgm:presLayoutVars>
          <dgm:bulletEnabled val="1"/>
        </dgm:presLayoutVars>
      </dgm:prSet>
      <dgm:spPr/>
      <dgm:t>
        <a:bodyPr/>
        <a:lstStyle/>
        <a:p>
          <a:endParaRPr lang="ru-RU"/>
        </a:p>
      </dgm:t>
    </dgm:pt>
    <dgm:pt modelId="{6E4D1743-B6BE-404D-8271-1F0C3C70CB32}" type="pres">
      <dgm:prSet presAssocID="{92C29568-853E-453F-AB38-9857DC6B8433}" presName="sibTrans" presStyleLbl="sibTrans2D1" presStyleIdx="3" presStyleCnt="4"/>
      <dgm:spPr/>
      <dgm:t>
        <a:bodyPr/>
        <a:lstStyle/>
        <a:p>
          <a:endParaRPr lang="ru-RU"/>
        </a:p>
      </dgm:t>
    </dgm:pt>
    <dgm:pt modelId="{EBB116D7-84A3-4A0F-BF36-4C43FC803D77}" type="pres">
      <dgm:prSet presAssocID="{92C29568-853E-453F-AB38-9857DC6B8433}" presName="connectorText" presStyleLbl="sibTrans2D1" presStyleIdx="3" presStyleCnt="4"/>
      <dgm:spPr/>
      <dgm:t>
        <a:bodyPr/>
        <a:lstStyle/>
        <a:p>
          <a:endParaRPr lang="ru-RU"/>
        </a:p>
      </dgm:t>
    </dgm:pt>
    <dgm:pt modelId="{254959AC-25AC-4E17-8F59-6A17FCC8BD9C}" type="pres">
      <dgm:prSet presAssocID="{A8B3F679-93C3-4D28-805A-08FF1794418E}" presName="node" presStyleLbl="node1" presStyleIdx="4" presStyleCnt="5" custScaleX="214496" custScaleY="144296">
        <dgm:presLayoutVars>
          <dgm:bulletEnabled val="1"/>
        </dgm:presLayoutVars>
      </dgm:prSet>
      <dgm:spPr/>
      <dgm:t>
        <a:bodyPr/>
        <a:lstStyle/>
        <a:p>
          <a:endParaRPr lang="ru-RU"/>
        </a:p>
      </dgm:t>
    </dgm:pt>
  </dgm:ptLst>
  <dgm:cxnLst>
    <dgm:cxn modelId="{46BDAEEF-B002-4933-8697-88F33F256F19}" srcId="{5FD84238-876C-4746-B9A7-18C979A43727}" destId="{6918CE55-57FE-4B2B-A061-71C01C4FC699}" srcOrd="3" destOrd="0" parTransId="{72E63852-3BA3-4128-9CB8-172B6744E6DF}" sibTransId="{92C29568-853E-453F-AB38-9857DC6B8433}"/>
    <dgm:cxn modelId="{D7F7CFF5-BB23-4FB2-B713-24771A490EED}" type="presOf" srcId="{BA9ADA9A-9F3E-48B2-BF96-C61615F17EE4}" destId="{85ABF2E9-BF9A-4033-95CF-2B1F55715CF4}" srcOrd="0" destOrd="0" presId="urn:microsoft.com/office/officeart/2005/8/layout/process5"/>
    <dgm:cxn modelId="{A9CFBFDD-043D-43B1-B9D7-650D7EF9FFD9}" srcId="{5FD84238-876C-4746-B9A7-18C979A43727}" destId="{EA7B2D83-BC36-4C24-AE58-638069A9B813}" srcOrd="2" destOrd="0" parTransId="{B2035C34-2305-4749-AB6A-8C881AA1CE1D}" sibTransId="{BA9ADA9A-9F3E-48B2-BF96-C61615F17EE4}"/>
    <dgm:cxn modelId="{CDDCD8CE-5E6D-40AF-A024-2CD4919F903D}" srcId="{5FD84238-876C-4746-B9A7-18C979A43727}" destId="{D8FA92D0-B1DC-4F13-9414-189B1BDFDB06}" srcOrd="0" destOrd="0" parTransId="{92A1191A-BD76-41E5-BDBA-983A081226ED}" sibTransId="{5E9347D5-BF2D-44BF-9DC7-C31E8EE19977}"/>
    <dgm:cxn modelId="{A9D99130-2D90-4F94-9DDD-4D2FDE4128EA}" type="presOf" srcId="{BEA0F8E5-AF35-4165-BFCC-F2CF50F68B16}" destId="{EBC60072-7FB8-423F-AD65-270AE18CB165}" srcOrd="1" destOrd="0" presId="urn:microsoft.com/office/officeart/2005/8/layout/process5"/>
    <dgm:cxn modelId="{0493E6A8-EE5B-4144-B00B-9C72A36A8C57}" type="presOf" srcId="{D8FA92D0-B1DC-4F13-9414-189B1BDFDB06}" destId="{99A59DA4-69A5-44AA-9349-04915BBA1111}" srcOrd="0" destOrd="0" presId="urn:microsoft.com/office/officeart/2005/8/layout/process5"/>
    <dgm:cxn modelId="{C548D1A5-616C-41E9-9D4F-38EB969C3ECC}" type="presOf" srcId="{1EC44EBF-CA59-45F1-BF61-45BF600EFD36}" destId="{A315602D-84F6-4831-A1F9-4C9D26D95D72}" srcOrd="0" destOrd="0" presId="urn:microsoft.com/office/officeart/2005/8/layout/process5"/>
    <dgm:cxn modelId="{C4B93D37-6AB9-4B31-9234-1298B843C3B6}" type="presOf" srcId="{EA7B2D83-BC36-4C24-AE58-638069A9B813}" destId="{1FF9CC02-BDC5-4BD7-B05E-09CC5144255E}" srcOrd="0" destOrd="0" presId="urn:microsoft.com/office/officeart/2005/8/layout/process5"/>
    <dgm:cxn modelId="{CBADFD46-44A6-4A9E-9BE3-0DA9D387DF79}" type="presOf" srcId="{5E9347D5-BF2D-44BF-9DC7-C31E8EE19977}" destId="{9D6BF56D-FD8B-4127-93B3-8CE77460AE47}" srcOrd="1" destOrd="0" presId="urn:microsoft.com/office/officeart/2005/8/layout/process5"/>
    <dgm:cxn modelId="{591CE7D7-F049-4DE9-8CF1-FF5A2D2DE8C3}" srcId="{5FD84238-876C-4746-B9A7-18C979A43727}" destId="{A8B3F679-93C3-4D28-805A-08FF1794418E}" srcOrd="4" destOrd="0" parTransId="{F488D8CC-1FE2-45F6-9EFD-A72D3C46C4E7}" sibTransId="{965D89CC-FE32-4005-A4D8-17382ED1B46E}"/>
    <dgm:cxn modelId="{6360832E-0502-49F4-8CCF-50249A5A30BA}" type="presOf" srcId="{A8B3F679-93C3-4D28-805A-08FF1794418E}" destId="{254959AC-25AC-4E17-8F59-6A17FCC8BD9C}" srcOrd="0" destOrd="0" presId="urn:microsoft.com/office/officeart/2005/8/layout/process5"/>
    <dgm:cxn modelId="{8BDA677E-BE56-4860-81C7-34245BAEE1C0}" type="presOf" srcId="{5E9347D5-BF2D-44BF-9DC7-C31E8EE19977}" destId="{77FB5159-F1ED-4B8C-967E-2ABA18467784}" srcOrd="0" destOrd="0" presId="urn:microsoft.com/office/officeart/2005/8/layout/process5"/>
    <dgm:cxn modelId="{B331F677-E72A-4320-8E54-144304D2933D}" type="presOf" srcId="{6918CE55-57FE-4B2B-A061-71C01C4FC699}" destId="{7490B0D1-41BD-4E4A-A8CD-44DA05D10D74}" srcOrd="0" destOrd="0" presId="urn:microsoft.com/office/officeart/2005/8/layout/process5"/>
    <dgm:cxn modelId="{5BE8A317-52BA-40C6-BF87-D5831D544BD7}" type="presOf" srcId="{BEA0F8E5-AF35-4165-BFCC-F2CF50F68B16}" destId="{AE00C697-B8C3-4E14-AADF-9CDFB4E7548D}" srcOrd="0" destOrd="0" presId="urn:microsoft.com/office/officeart/2005/8/layout/process5"/>
    <dgm:cxn modelId="{498460E7-3DB0-4E00-B741-08998E114FD1}" srcId="{5FD84238-876C-4746-B9A7-18C979A43727}" destId="{1EC44EBF-CA59-45F1-BF61-45BF600EFD36}" srcOrd="1" destOrd="0" parTransId="{72325164-9F6E-444F-84B1-D626FCECC885}" sibTransId="{BEA0F8E5-AF35-4165-BFCC-F2CF50F68B16}"/>
    <dgm:cxn modelId="{0E8E2270-E744-4201-B49D-4CB136941933}" type="presOf" srcId="{92C29568-853E-453F-AB38-9857DC6B8433}" destId="{6E4D1743-B6BE-404D-8271-1F0C3C70CB32}" srcOrd="0" destOrd="0" presId="urn:microsoft.com/office/officeart/2005/8/layout/process5"/>
    <dgm:cxn modelId="{9CA4B57B-3F12-435F-8F05-F7A6E676DB5E}" type="presOf" srcId="{92C29568-853E-453F-AB38-9857DC6B8433}" destId="{EBB116D7-84A3-4A0F-BF36-4C43FC803D77}" srcOrd="1" destOrd="0" presId="urn:microsoft.com/office/officeart/2005/8/layout/process5"/>
    <dgm:cxn modelId="{6E4079FC-AD9B-4DF0-BBC0-2159556015C6}" type="presOf" srcId="{5FD84238-876C-4746-B9A7-18C979A43727}" destId="{CD096AE9-A613-41F3-9C5E-302598B7F1BA}" srcOrd="0" destOrd="0" presId="urn:microsoft.com/office/officeart/2005/8/layout/process5"/>
    <dgm:cxn modelId="{5D4B9183-9E51-4331-925F-0865366F5444}" type="presOf" srcId="{BA9ADA9A-9F3E-48B2-BF96-C61615F17EE4}" destId="{0255CA52-4892-442B-B678-1AD317D5DD3D}" srcOrd="1" destOrd="0" presId="urn:microsoft.com/office/officeart/2005/8/layout/process5"/>
    <dgm:cxn modelId="{E1C892E9-B954-4777-9298-4A83F51DBCA7}" type="presParOf" srcId="{CD096AE9-A613-41F3-9C5E-302598B7F1BA}" destId="{99A59DA4-69A5-44AA-9349-04915BBA1111}" srcOrd="0" destOrd="0" presId="urn:microsoft.com/office/officeart/2005/8/layout/process5"/>
    <dgm:cxn modelId="{BCACF972-7E94-4761-8323-CEEFFE3BA0BF}" type="presParOf" srcId="{CD096AE9-A613-41F3-9C5E-302598B7F1BA}" destId="{77FB5159-F1ED-4B8C-967E-2ABA18467784}" srcOrd="1" destOrd="0" presId="urn:microsoft.com/office/officeart/2005/8/layout/process5"/>
    <dgm:cxn modelId="{FA4361F4-51AD-40E1-A045-6FEB284D013E}" type="presParOf" srcId="{77FB5159-F1ED-4B8C-967E-2ABA18467784}" destId="{9D6BF56D-FD8B-4127-93B3-8CE77460AE47}" srcOrd="0" destOrd="0" presId="urn:microsoft.com/office/officeart/2005/8/layout/process5"/>
    <dgm:cxn modelId="{547A4638-7237-47B6-BE8E-BD05629D0A5C}" type="presParOf" srcId="{CD096AE9-A613-41F3-9C5E-302598B7F1BA}" destId="{A315602D-84F6-4831-A1F9-4C9D26D95D72}" srcOrd="2" destOrd="0" presId="urn:microsoft.com/office/officeart/2005/8/layout/process5"/>
    <dgm:cxn modelId="{69B27962-2855-4C67-8271-BC074E23E0D4}" type="presParOf" srcId="{CD096AE9-A613-41F3-9C5E-302598B7F1BA}" destId="{AE00C697-B8C3-4E14-AADF-9CDFB4E7548D}" srcOrd="3" destOrd="0" presId="urn:microsoft.com/office/officeart/2005/8/layout/process5"/>
    <dgm:cxn modelId="{DCE9075E-33CB-405A-AEFF-CCE7040D4B2F}" type="presParOf" srcId="{AE00C697-B8C3-4E14-AADF-9CDFB4E7548D}" destId="{EBC60072-7FB8-423F-AD65-270AE18CB165}" srcOrd="0" destOrd="0" presId="urn:microsoft.com/office/officeart/2005/8/layout/process5"/>
    <dgm:cxn modelId="{930E5F7C-772D-4456-9F57-18F9744F5A67}" type="presParOf" srcId="{CD096AE9-A613-41F3-9C5E-302598B7F1BA}" destId="{1FF9CC02-BDC5-4BD7-B05E-09CC5144255E}" srcOrd="4" destOrd="0" presId="urn:microsoft.com/office/officeart/2005/8/layout/process5"/>
    <dgm:cxn modelId="{3A675F34-469A-47D8-BCDA-77079C4C44EE}" type="presParOf" srcId="{CD096AE9-A613-41F3-9C5E-302598B7F1BA}" destId="{85ABF2E9-BF9A-4033-95CF-2B1F55715CF4}" srcOrd="5" destOrd="0" presId="urn:microsoft.com/office/officeart/2005/8/layout/process5"/>
    <dgm:cxn modelId="{66AAD889-0AB6-4130-AFC9-448571791C53}" type="presParOf" srcId="{85ABF2E9-BF9A-4033-95CF-2B1F55715CF4}" destId="{0255CA52-4892-442B-B678-1AD317D5DD3D}" srcOrd="0" destOrd="0" presId="urn:microsoft.com/office/officeart/2005/8/layout/process5"/>
    <dgm:cxn modelId="{EC12C539-B207-4EC0-8B55-80D71C7FABF1}" type="presParOf" srcId="{CD096AE9-A613-41F3-9C5E-302598B7F1BA}" destId="{7490B0D1-41BD-4E4A-A8CD-44DA05D10D74}" srcOrd="6" destOrd="0" presId="urn:microsoft.com/office/officeart/2005/8/layout/process5"/>
    <dgm:cxn modelId="{296B81AB-65ED-4F69-BF7C-677FAF32E97C}" type="presParOf" srcId="{CD096AE9-A613-41F3-9C5E-302598B7F1BA}" destId="{6E4D1743-B6BE-404D-8271-1F0C3C70CB32}" srcOrd="7" destOrd="0" presId="urn:microsoft.com/office/officeart/2005/8/layout/process5"/>
    <dgm:cxn modelId="{A6E97E14-1363-48FC-8043-FA5DA908D217}" type="presParOf" srcId="{6E4D1743-B6BE-404D-8271-1F0C3C70CB32}" destId="{EBB116D7-84A3-4A0F-BF36-4C43FC803D77}" srcOrd="0" destOrd="0" presId="urn:microsoft.com/office/officeart/2005/8/layout/process5"/>
    <dgm:cxn modelId="{677091E6-BF62-40F9-88B2-D10BF699BEE1}" type="presParOf" srcId="{CD096AE9-A613-41F3-9C5E-302598B7F1BA}" destId="{254959AC-25AC-4E17-8F59-6A17FCC8BD9C}"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59DA4-69A5-44AA-9349-04915BBA1111}">
      <dsp:nvSpPr>
        <dsp:cNvPr id="0" name=""/>
        <dsp:cNvSpPr/>
      </dsp:nvSpPr>
      <dsp:spPr>
        <a:xfrm>
          <a:off x="137845" y="819021"/>
          <a:ext cx="2128147" cy="101893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a:latin typeface="Times New Roman" pitchFamily="18" charset="0"/>
              <a:cs typeface="Times New Roman" pitchFamily="18" charset="0"/>
            </a:rPr>
            <a:t>Присвята</a:t>
          </a:r>
        </a:p>
      </dsp:txBody>
      <dsp:txXfrm>
        <a:off x="167689" y="848865"/>
        <a:ext cx="2068459" cy="959246"/>
      </dsp:txXfrm>
    </dsp:sp>
    <dsp:sp modelId="{77FB5159-F1ED-4B8C-967E-2ABA18467784}">
      <dsp:nvSpPr>
        <dsp:cNvPr id="0" name=""/>
        <dsp:cNvSpPr/>
      </dsp:nvSpPr>
      <dsp:spPr>
        <a:xfrm rot="21535709">
          <a:off x="2428392" y="1091309"/>
          <a:ext cx="391387" cy="4211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dirty="0">
            <a:solidFill>
              <a:schemeClr val="tx2">
                <a:lumMod val="60000"/>
                <a:lumOff val="40000"/>
              </a:schemeClr>
            </a:solidFill>
          </a:endParaRPr>
        </a:p>
      </dsp:txBody>
      <dsp:txXfrm>
        <a:off x="2428402" y="1176639"/>
        <a:ext cx="273971" cy="252695"/>
      </dsp:txXfrm>
    </dsp:sp>
    <dsp:sp modelId="{A315602D-84F6-4831-A1F9-4C9D26D95D72}">
      <dsp:nvSpPr>
        <dsp:cNvPr id="0" name=""/>
        <dsp:cNvSpPr/>
      </dsp:nvSpPr>
      <dsp:spPr>
        <a:xfrm>
          <a:off x="3004329" y="763275"/>
          <a:ext cx="2356150" cy="101893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a:latin typeface="Times New Roman" pitchFamily="18" charset="0"/>
              <a:cs typeface="Times New Roman" pitchFamily="18" charset="0"/>
            </a:rPr>
            <a:t>Пролог</a:t>
          </a:r>
        </a:p>
        <a:p>
          <a:pPr lvl="0" algn="ctr" defTabSz="1066800">
            <a:lnSpc>
              <a:spcPct val="90000"/>
            </a:lnSpc>
            <a:spcBef>
              <a:spcPct val="0"/>
            </a:spcBef>
            <a:spcAft>
              <a:spcPct val="35000"/>
            </a:spcAft>
          </a:pPr>
          <a:r>
            <a:rPr lang="ru-RU" sz="2400" b="1" kern="1200" dirty="0">
              <a:latin typeface="Times New Roman" pitchFamily="18" charset="0"/>
              <a:cs typeface="Times New Roman" pitchFamily="18" charset="0"/>
            </a:rPr>
            <a:t> у театр</a:t>
          </a:r>
          <a:r>
            <a:rPr lang="uk-UA" sz="2400" b="1" kern="1200" dirty="0">
              <a:latin typeface="Times New Roman" pitchFamily="18" charset="0"/>
              <a:cs typeface="Times New Roman" pitchFamily="18" charset="0"/>
            </a:rPr>
            <a:t>і</a:t>
          </a:r>
          <a:endParaRPr lang="ru-RU" sz="2400" b="1" kern="1200" dirty="0">
            <a:latin typeface="Times New Roman" pitchFamily="18" charset="0"/>
            <a:cs typeface="Times New Roman" pitchFamily="18" charset="0"/>
          </a:endParaRPr>
        </a:p>
      </dsp:txBody>
      <dsp:txXfrm>
        <a:off x="3034173" y="793119"/>
        <a:ext cx="2296462" cy="959246"/>
      </dsp:txXfrm>
    </dsp:sp>
    <dsp:sp modelId="{AE00C697-B8C3-4E14-AADF-9CDFB4E7548D}">
      <dsp:nvSpPr>
        <dsp:cNvPr id="0" name=""/>
        <dsp:cNvSpPr/>
      </dsp:nvSpPr>
      <dsp:spPr>
        <a:xfrm rot="21588285">
          <a:off x="5510266" y="1057023"/>
          <a:ext cx="360854" cy="4211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dirty="0"/>
        </a:p>
      </dsp:txBody>
      <dsp:txXfrm>
        <a:off x="5510266" y="1141439"/>
        <a:ext cx="252598" cy="252695"/>
      </dsp:txXfrm>
    </dsp:sp>
    <dsp:sp modelId="{1FF9CC02-BDC5-4BD7-B05E-09CC5144255E}">
      <dsp:nvSpPr>
        <dsp:cNvPr id="0" name=""/>
        <dsp:cNvSpPr/>
      </dsp:nvSpPr>
      <dsp:spPr>
        <a:xfrm>
          <a:off x="6041333" y="753453"/>
          <a:ext cx="2046954" cy="101893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a:latin typeface="Times New Roman" pitchFamily="18" charset="0"/>
              <a:cs typeface="Times New Roman" pitchFamily="18" charset="0"/>
            </a:rPr>
            <a:t>Пролог на небесах</a:t>
          </a:r>
          <a:endParaRPr lang="ru-RU" sz="2400" b="1" kern="1200" dirty="0">
            <a:latin typeface="Times New Roman" pitchFamily="18" charset="0"/>
            <a:cs typeface="Times New Roman" pitchFamily="18" charset="0"/>
          </a:endParaRPr>
        </a:p>
      </dsp:txBody>
      <dsp:txXfrm>
        <a:off x="6071177" y="783297"/>
        <a:ext cx="1987266" cy="959246"/>
      </dsp:txXfrm>
    </dsp:sp>
    <dsp:sp modelId="{85ABF2E9-BF9A-4033-95CF-2B1F55715CF4}">
      <dsp:nvSpPr>
        <dsp:cNvPr id="0" name=""/>
        <dsp:cNvSpPr/>
      </dsp:nvSpPr>
      <dsp:spPr>
        <a:xfrm rot="5669058">
          <a:off x="6392149" y="1905832"/>
          <a:ext cx="574988" cy="4211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ru-RU" sz="3300" kern="1200" dirty="0"/>
        </a:p>
      </dsp:txBody>
      <dsp:txXfrm rot="-5400000">
        <a:off x="6558234" y="1829111"/>
        <a:ext cx="252695" cy="448640"/>
      </dsp:txXfrm>
    </dsp:sp>
    <dsp:sp modelId="{7490B0D1-41BD-4E4A-A8CD-44DA05D10D74}">
      <dsp:nvSpPr>
        <dsp:cNvPr id="0" name=""/>
        <dsp:cNvSpPr/>
      </dsp:nvSpPr>
      <dsp:spPr>
        <a:xfrm>
          <a:off x="4292280" y="2481716"/>
          <a:ext cx="3763248" cy="151072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b="1" kern="1200" dirty="0">
              <a:latin typeface="Times New Roman" pitchFamily="18" charset="0"/>
              <a:cs typeface="Times New Roman" pitchFamily="18" charset="0"/>
            </a:rPr>
            <a:t>Перша частина </a:t>
          </a:r>
          <a:r>
            <a:rPr lang="uk-UA" sz="1800" b="1" kern="1200" dirty="0">
              <a:latin typeface="Times New Roman" pitchFamily="18" charset="0"/>
              <a:cs typeface="Times New Roman" pitchFamily="18" charset="0"/>
            </a:rPr>
            <a:t>(25 сцен)</a:t>
          </a:r>
        </a:p>
        <a:p>
          <a:pPr lvl="0" algn="ctr" defTabSz="889000">
            <a:lnSpc>
              <a:spcPct val="90000"/>
            </a:lnSpc>
            <a:spcBef>
              <a:spcPct val="0"/>
            </a:spcBef>
            <a:spcAft>
              <a:spcPct val="35000"/>
            </a:spcAft>
          </a:pPr>
          <a:r>
            <a:rPr lang="uk-UA" sz="1800" b="1" kern="1200" dirty="0">
              <a:latin typeface="Times New Roman" pitchFamily="18" charset="0"/>
              <a:cs typeface="Times New Roman" pitchFamily="18" charset="0"/>
            </a:rPr>
            <a:t>1806 р.</a:t>
          </a:r>
          <a:endParaRPr lang="ru-RU" sz="1800" b="1" kern="1200" dirty="0">
            <a:latin typeface="Times New Roman" pitchFamily="18" charset="0"/>
            <a:cs typeface="Times New Roman" pitchFamily="18" charset="0"/>
          </a:endParaRPr>
        </a:p>
      </dsp:txBody>
      <dsp:txXfrm>
        <a:off x="4336528" y="2525964"/>
        <a:ext cx="3674752" cy="1422227"/>
      </dsp:txXfrm>
    </dsp:sp>
    <dsp:sp modelId="{6E4D1743-B6BE-404D-8271-1F0C3C70CB32}">
      <dsp:nvSpPr>
        <dsp:cNvPr id="0" name=""/>
        <dsp:cNvSpPr/>
      </dsp:nvSpPr>
      <dsp:spPr>
        <a:xfrm rot="10815972">
          <a:off x="3806208" y="3016295"/>
          <a:ext cx="343493" cy="4211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dirty="0"/>
        </a:p>
      </dsp:txBody>
      <dsp:txXfrm rot="10800000">
        <a:off x="3909255" y="3100766"/>
        <a:ext cx="240445" cy="252695"/>
      </dsp:txXfrm>
    </dsp:sp>
    <dsp:sp modelId="{254959AC-25AC-4E17-8F59-6A17FCC8BD9C}">
      <dsp:nvSpPr>
        <dsp:cNvPr id="0" name=""/>
        <dsp:cNvSpPr/>
      </dsp:nvSpPr>
      <dsp:spPr>
        <a:xfrm>
          <a:off x="1562" y="2481721"/>
          <a:ext cx="3642623" cy="147028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a:latin typeface="Times New Roman" pitchFamily="18" charset="0"/>
              <a:cs typeface="Times New Roman" pitchFamily="18" charset="0"/>
            </a:rPr>
            <a:t>Друга частина</a:t>
          </a:r>
        </a:p>
        <a:p>
          <a:pPr lvl="0" algn="ctr" defTabSz="1066800">
            <a:lnSpc>
              <a:spcPct val="90000"/>
            </a:lnSpc>
            <a:spcBef>
              <a:spcPct val="0"/>
            </a:spcBef>
            <a:spcAft>
              <a:spcPct val="35000"/>
            </a:spcAft>
          </a:pPr>
          <a:r>
            <a:rPr lang="uk-UA" sz="2400" b="1" kern="1200" dirty="0">
              <a:latin typeface="Times New Roman" pitchFamily="18" charset="0"/>
              <a:cs typeface="Times New Roman" pitchFamily="18" charset="0"/>
            </a:rPr>
            <a:t> (5 актів)  </a:t>
          </a:r>
          <a:r>
            <a:rPr lang="ru-RU" sz="2400" kern="1200" dirty="0"/>
            <a:t>1825 — 1831р.р.</a:t>
          </a:r>
          <a:endParaRPr lang="ru-RU" sz="2400" b="1" kern="1200" dirty="0">
            <a:latin typeface="Times New Roman" pitchFamily="18" charset="0"/>
            <a:cs typeface="Times New Roman" pitchFamily="18" charset="0"/>
          </a:endParaRPr>
        </a:p>
      </dsp:txBody>
      <dsp:txXfrm>
        <a:off x="44625" y="2524784"/>
        <a:ext cx="3556497" cy="13841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AAF01-8B5A-49FD-9126-399719A51090}" type="datetimeFigureOut">
              <a:rPr lang="ru-UA" smtClean="0"/>
              <a:t>12.11.2022</a:t>
            </a:fld>
            <a:endParaRPr lang="ru-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E335-D69E-4976-A66A-9A1C86C42357}" type="slidenum">
              <a:rPr lang="ru-UA" smtClean="0"/>
              <a:t>‹#›</a:t>
            </a:fld>
            <a:endParaRPr lang="ru-UA"/>
          </a:p>
        </p:txBody>
      </p:sp>
    </p:spTree>
    <p:extLst>
      <p:ext uri="{BB962C8B-B14F-4D97-AF65-F5344CB8AC3E}">
        <p14:creationId xmlns:p14="http://schemas.microsoft.com/office/powerpoint/2010/main" val="4221489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5A10F87-2450-4B08-91CE-0F9E17C0D36D}" type="slidenum">
              <a:rPr lang="ru-RU" smtClean="0"/>
              <a:pPr/>
              <a:t>24</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5A10F87-2450-4B08-91CE-0F9E17C0D36D}" type="slidenum">
              <a:rPr lang="ru-RU" smtClean="0"/>
              <a:pPr/>
              <a:t>26</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a:extLst>
              <a:ext uri="{FF2B5EF4-FFF2-40B4-BE49-F238E27FC236}">
                <a16:creationId xmlns:a16="http://schemas.microsoft.com/office/drawing/2014/main" id="{47035A7F-4601-40E3-B7D3-E2B952A3E7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Заметки 2">
            <a:extLst>
              <a:ext uri="{FF2B5EF4-FFF2-40B4-BE49-F238E27FC236}">
                <a16:creationId xmlns:a16="http://schemas.microsoft.com/office/drawing/2014/main" id="{FF47D1C4-E808-4DDB-846E-5535DF6FEC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UA" altLang="ru-UA"/>
          </a:p>
        </p:txBody>
      </p:sp>
      <p:sp>
        <p:nvSpPr>
          <p:cNvPr id="4" name="Номер слайда 3">
            <a:extLst>
              <a:ext uri="{FF2B5EF4-FFF2-40B4-BE49-F238E27FC236}">
                <a16:creationId xmlns:a16="http://schemas.microsoft.com/office/drawing/2014/main" id="{F3941ACB-C4E2-4DEF-84CB-7189DF28746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9254F2-FE57-4D5B-B4FA-58407F65D3B3}" type="slidenum">
              <a:rPr lang="ru-RU" altLang="ru-UA">
                <a:latin typeface="Calibri" panose="020F0502020204030204" pitchFamily="34" charset="0"/>
              </a:rPr>
              <a:pPr eaLnBrk="1" hangingPunct="1"/>
              <a:t>31</a:t>
            </a:fld>
            <a:endParaRPr lang="ru-RU" altLang="ru-UA">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418753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55605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33059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603664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58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3809827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4134770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395635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25391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961943C-1FC9-4901-A207-042C99FE32A8}" type="datetimeFigureOut">
              <a:rPr lang="ru-RU" smtClean="0"/>
              <a:t>12.11.2022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345977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961943C-1FC9-4901-A207-042C99FE32A8}" type="datetimeFigureOut">
              <a:rPr lang="ru-RU" smtClean="0"/>
              <a:t>12.11.2022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245322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961943C-1FC9-4901-A207-042C99FE32A8}" type="datetimeFigureOut">
              <a:rPr lang="ru-RU" smtClean="0"/>
              <a:t>12.11.2022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358486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961943C-1FC9-4901-A207-042C99FE32A8}" type="datetimeFigureOut">
              <a:rPr lang="ru-RU" smtClean="0"/>
              <a:t>12.11.2022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22354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1943C-1FC9-4901-A207-042C99FE32A8}" type="datetimeFigureOut">
              <a:rPr lang="ru-RU" smtClean="0"/>
              <a:t>12.11.2022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251539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961943C-1FC9-4901-A207-042C99FE32A8}" type="datetimeFigureOut">
              <a:rPr lang="ru-RU" smtClean="0"/>
              <a:t>12.11.2022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308750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961943C-1FC9-4901-A207-042C99FE32A8}" type="datetimeFigureOut">
              <a:rPr lang="ru-RU" smtClean="0"/>
              <a:t>12.11.2022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648CE1-11D8-46D6-A6B5-B980A1530029}" type="slidenum">
              <a:rPr lang="ru-RU" smtClean="0"/>
              <a:t>‹#›</a:t>
            </a:fld>
            <a:endParaRPr lang="ru-RU"/>
          </a:p>
        </p:txBody>
      </p:sp>
    </p:spTree>
    <p:extLst>
      <p:ext uri="{BB962C8B-B14F-4D97-AF65-F5344CB8AC3E}">
        <p14:creationId xmlns:p14="http://schemas.microsoft.com/office/powerpoint/2010/main" val="267072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8000"/>
            <a:duotone>
              <a:prstClr val="black"/>
              <a:schemeClr val="tx2">
                <a:tint val="45000"/>
                <a:satMod val="400000"/>
              </a:schemeClr>
            </a:duotone>
            <a:lum/>
            <a:extLst>
              <a:ext uri="{BEBA8EAE-BF5A-486C-A8C5-ECC9F3942E4B}">
                <a14:imgProps xmlns:a14="http://schemas.microsoft.com/office/drawing/2010/main">
                  <a14:imgLayer r:embed="rId19">
                    <a14:imgEffect>
                      <a14:artisticPaintStrokes/>
                    </a14:imgEffect>
                    <a14:imgEffect>
                      <a14:colorTemperature colorTemp="9337"/>
                    </a14:imgEffect>
                    <a14:imgEffect>
                      <a14:saturation sat="223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61943C-1FC9-4901-A207-042C99FE32A8}" type="datetimeFigureOut">
              <a:rPr lang="ru-RU" smtClean="0"/>
              <a:t>12.11.2022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C648CE1-11D8-46D6-A6B5-B980A1530029}" type="slidenum">
              <a:rPr lang="ru-RU" smtClean="0"/>
              <a:t>‹#›</a:t>
            </a:fld>
            <a:endParaRPr lang="ru-RU"/>
          </a:p>
        </p:txBody>
      </p:sp>
    </p:spTree>
    <p:extLst>
      <p:ext uri="{BB962C8B-B14F-4D97-AF65-F5344CB8AC3E}">
        <p14:creationId xmlns:p14="http://schemas.microsoft.com/office/powerpoint/2010/main" val="15646926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chool.xvatit.com/index.php?title=%D0%A4%D0%B0%D0%B9%D0%BB:T19f5.jpe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school.xvatit.com/index.php?title=%D0%A4%D0%B0%D0%B9%D0%BB:T19f3.jpeg" TargetMode="Externa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tatic.diary.ru/userdir/1/6/6/8/1668/42577478.jpg" TargetMode="Externa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http://static.diary.ru/userdir/1/6/6/8/1668/42577478.jpg"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468191" y="405684"/>
            <a:ext cx="7598535" cy="1088265"/>
          </a:xfrm>
        </p:spPr>
        <p:txBody>
          <a:bodyPr>
            <a:noAutofit/>
          </a:bodyPr>
          <a:lstStyle/>
          <a:p>
            <a:pPr algn="ctr"/>
            <a:r>
              <a:rPr lang="uk-UA" sz="3200" b="1" cap="all" dirty="0">
                <a:solidFill>
                  <a:srgbClr val="000000"/>
                </a:solidFill>
                <a:effectLst/>
                <a:latin typeface="Times New Roman" panose="02020603050405020304" pitchFamily="18" charset="0"/>
                <a:ea typeface="Times New Roman" panose="02020603050405020304" pitchFamily="18" charset="0"/>
              </a:rPr>
              <a:t>Характеристика руху Просвітництва у Німеччині</a:t>
            </a:r>
            <a:endParaRPr lang="ru-UA" sz="3200" dirty="0">
              <a:effectLst/>
              <a:latin typeface="Times New Roman" panose="02020603050405020304" pitchFamily="18" charset="0"/>
              <a:ea typeface="Times New Roman" panose="02020603050405020304" pitchFamily="18" charset="0"/>
            </a:endParaRP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5516" y="1558977"/>
            <a:ext cx="5721506" cy="4735724"/>
          </a:xfrm>
        </p:spPr>
      </p:pic>
      <p:sp>
        <p:nvSpPr>
          <p:cNvPr id="6" name="Текст 5"/>
          <p:cNvSpPr>
            <a:spLocks noGrp="1"/>
          </p:cNvSpPr>
          <p:nvPr>
            <p:ph type="body" sz="half" idx="2"/>
          </p:nvPr>
        </p:nvSpPr>
        <p:spPr>
          <a:xfrm>
            <a:off x="659567" y="1828800"/>
            <a:ext cx="4994258" cy="4196079"/>
          </a:xfrm>
        </p:spPr>
        <p:txBody>
          <a:bodyPr>
            <a:normAutofit/>
          </a:bodyPr>
          <a:lstStyle/>
          <a:p>
            <a:pPr marL="342900" indent="-342900">
              <a:buAutoNum type="arabicPeriod"/>
            </a:pPr>
            <a:endParaRPr lang="uk-UA" sz="2000" dirty="0"/>
          </a:p>
          <a:p>
            <a:pPr marL="342900" indent="-342900">
              <a:buAutoNum type="arabicPeriod"/>
            </a:pPr>
            <a:endParaRPr lang="ru-RU" sz="2000" dirty="0"/>
          </a:p>
        </p:txBody>
      </p:sp>
      <p:sp>
        <p:nvSpPr>
          <p:cNvPr id="8" name="TextBox 7">
            <a:extLst>
              <a:ext uri="{FF2B5EF4-FFF2-40B4-BE49-F238E27FC236}">
                <a16:creationId xmlns:a16="http://schemas.microsoft.com/office/drawing/2014/main" id="{3C3B08D8-9099-40B8-964D-3A08FAB975A2}"/>
              </a:ext>
            </a:extLst>
          </p:cNvPr>
          <p:cNvSpPr txBox="1"/>
          <p:nvPr/>
        </p:nvSpPr>
        <p:spPr>
          <a:xfrm>
            <a:off x="430271" y="1663243"/>
            <a:ext cx="4994258" cy="3785652"/>
          </a:xfrm>
          <a:prstGeom prst="rect">
            <a:avLst/>
          </a:prstGeom>
          <a:noFill/>
        </p:spPr>
        <p:txBody>
          <a:bodyPr wrap="square">
            <a:spAutoFit/>
          </a:bodyPr>
          <a:lstStyle/>
          <a:p>
            <a:pPr marL="271463" indent="-271463"/>
            <a:r>
              <a:rPr lang="uk-UA" sz="2400" dirty="0">
                <a:solidFill>
                  <a:srgbClr val="000000"/>
                </a:solidFill>
                <a:effectLst/>
                <a:latin typeface="Times New Roman" panose="02020603050405020304" pitchFamily="18" charset="0"/>
                <a:ea typeface="Times New Roman" panose="02020603050405020304" pitchFamily="18" charset="0"/>
              </a:rPr>
              <a:t>1. Особливості німецького Просвітництва. </a:t>
            </a:r>
          </a:p>
          <a:p>
            <a:pPr marL="271463" indent="-271463"/>
            <a:r>
              <a:rPr lang="uk-UA" sz="2400" dirty="0">
                <a:solidFill>
                  <a:srgbClr val="000000"/>
                </a:solidFill>
                <a:effectLst/>
                <a:latin typeface="Times New Roman" panose="02020603050405020304" pitchFamily="18" charset="0"/>
                <a:ea typeface="Times New Roman" panose="02020603050405020304" pitchFamily="18" charset="0"/>
              </a:rPr>
              <a:t>    Творчість Г. Лессінга.</a:t>
            </a:r>
            <a:endParaRPr lang="ru-UA" sz="2400" dirty="0">
              <a:effectLst/>
              <a:latin typeface="Times New Roman" panose="02020603050405020304" pitchFamily="18" charset="0"/>
              <a:ea typeface="Times New Roman" panose="02020603050405020304" pitchFamily="18" charset="0"/>
            </a:endParaRPr>
          </a:p>
          <a:p>
            <a:pPr marL="271463" indent="-271463"/>
            <a:r>
              <a:rPr lang="uk-UA" sz="2400" dirty="0">
                <a:solidFill>
                  <a:srgbClr val="000000"/>
                </a:solidFill>
                <a:effectLst/>
                <a:latin typeface="Times New Roman" panose="02020603050405020304" pitchFamily="18" charset="0"/>
                <a:ea typeface="Times New Roman" panose="02020603050405020304" pitchFamily="18" charset="0"/>
              </a:rPr>
              <a:t>2. </a:t>
            </a:r>
            <a:r>
              <a:rPr lang="uk-UA" sz="2400" dirty="0" err="1">
                <a:solidFill>
                  <a:srgbClr val="000000"/>
                </a:solidFill>
                <a:latin typeface="Times New Roman" panose="02020603050405020304" pitchFamily="18" charset="0"/>
                <a:ea typeface="Times New Roman" panose="02020603050405020304" pitchFamily="18" charset="0"/>
              </a:rPr>
              <a:t>Штюрмерство</a:t>
            </a:r>
            <a:r>
              <a:rPr lang="uk-UA" sz="2400" dirty="0">
                <a:solidFill>
                  <a:srgbClr val="000000"/>
                </a:solidFill>
                <a:effectLst/>
                <a:latin typeface="Times New Roman" panose="02020603050405020304" pitchFamily="18" charset="0"/>
                <a:ea typeface="Times New Roman" panose="02020603050405020304" pitchFamily="18" charset="0"/>
              </a:rPr>
              <a:t>. Творчість поетів "Бурі і натиску".</a:t>
            </a:r>
            <a:endParaRPr lang="ru-UA" sz="2400" dirty="0">
              <a:effectLst/>
              <a:latin typeface="Times New Roman" panose="02020603050405020304" pitchFamily="18" charset="0"/>
              <a:ea typeface="Times New Roman" panose="02020603050405020304" pitchFamily="18" charset="0"/>
            </a:endParaRPr>
          </a:p>
          <a:p>
            <a:pPr marL="271463" indent="-271463"/>
            <a:r>
              <a:rPr lang="uk-UA" sz="2400" dirty="0">
                <a:solidFill>
                  <a:srgbClr val="000000"/>
                </a:solidFill>
                <a:effectLst/>
                <a:latin typeface="Times New Roman" panose="02020603050405020304" pitchFamily="18" charset="0"/>
                <a:ea typeface="Times New Roman" panose="02020603050405020304" pitchFamily="18" charset="0"/>
              </a:rPr>
              <a:t>3. Ф. </a:t>
            </a:r>
            <a:r>
              <a:rPr lang="uk-UA" sz="2400" dirty="0" err="1">
                <a:solidFill>
                  <a:srgbClr val="000000"/>
                </a:solidFill>
                <a:effectLst/>
                <a:latin typeface="Times New Roman" panose="02020603050405020304" pitchFamily="18" charset="0"/>
                <a:ea typeface="Times New Roman" panose="02020603050405020304" pitchFamily="18" charset="0"/>
              </a:rPr>
              <a:t>Шіллер</a:t>
            </a:r>
            <a:r>
              <a:rPr lang="uk-UA" sz="2400" dirty="0">
                <a:solidFill>
                  <a:srgbClr val="000000"/>
                </a:solidFill>
                <a:effectLst/>
                <a:latin typeface="Times New Roman" panose="02020603050405020304" pitchFamily="18" charset="0"/>
                <a:ea typeface="Times New Roman" panose="02020603050405020304" pitchFamily="18" charset="0"/>
              </a:rPr>
              <a:t> ‒ представник  "</a:t>
            </a:r>
            <a:r>
              <a:rPr lang="uk-UA" sz="2400" dirty="0" err="1">
                <a:solidFill>
                  <a:srgbClr val="000000"/>
                </a:solidFill>
                <a:effectLst/>
                <a:latin typeface="Times New Roman" panose="02020603050405020304" pitchFamily="18" charset="0"/>
                <a:ea typeface="Times New Roman" panose="02020603050405020304" pitchFamily="18" charset="0"/>
              </a:rPr>
              <a:t>веймарського</a:t>
            </a:r>
            <a:r>
              <a:rPr lang="uk-UA" sz="2400" dirty="0">
                <a:solidFill>
                  <a:srgbClr val="000000"/>
                </a:solidFill>
                <a:effectLst/>
                <a:latin typeface="Times New Roman" panose="02020603050405020304" pitchFamily="18" charset="0"/>
                <a:ea typeface="Times New Roman" panose="02020603050405020304" pitchFamily="18" charset="0"/>
              </a:rPr>
              <a:t> класицизму".</a:t>
            </a:r>
            <a:endParaRPr lang="ru-UA" sz="2400" dirty="0">
              <a:effectLst/>
              <a:latin typeface="Times New Roman" panose="02020603050405020304" pitchFamily="18" charset="0"/>
              <a:ea typeface="Times New Roman" panose="02020603050405020304" pitchFamily="18" charset="0"/>
            </a:endParaRPr>
          </a:p>
          <a:p>
            <a:pPr marL="271463" indent="-271463"/>
            <a:r>
              <a:rPr lang="uk-UA" sz="2400" dirty="0">
                <a:solidFill>
                  <a:srgbClr val="000000"/>
                </a:solidFill>
                <a:effectLst/>
                <a:latin typeface="Times New Roman" panose="02020603050405020304" pitchFamily="18" charset="0"/>
                <a:ea typeface="Times New Roman" panose="02020603050405020304" pitchFamily="18" charset="0"/>
              </a:rPr>
              <a:t>4. </a:t>
            </a:r>
            <a:r>
              <a:rPr lang="uk-UA" sz="2400" dirty="0" err="1">
                <a:solidFill>
                  <a:srgbClr val="000000"/>
                </a:solidFill>
                <a:effectLst/>
                <a:latin typeface="Times New Roman" panose="02020603050405020304" pitchFamily="18" charset="0"/>
                <a:ea typeface="Times New Roman" panose="02020603050405020304" pitchFamily="18" charset="0"/>
              </a:rPr>
              <a:t>Йоган</a:t>
            </a:r>
            <a:r>
              <a:rPr lang="uk-UA" sz="2400" dirty="0">
                <a:solidFill>
                  <a:srgbClr val="000000"/>
                </a:solidFill>
                <a:effectLst/>
                <a:latin typeface="Times New Roman" panose="02020603050405020304" pitchFamily="18" charset="0"/>
                <a:ea typeface="Times New Roman" panose="02020603050405020304" pitchFamily="18" charset="0"/>
              </a:rPr>
              <a:t> Вольфганг </a:t>
            </a:r>
            <a:r>
              <a:rPr lang="uk-UA" sz="2400" dirty="0">
                <a:solidFill>
                  <a:srgbClr val="000000"/>
                </a:solidFill>
                <a:latin typeface="Times New Roman" panose="02020603050405020304" pitchFamily="18" charset="0"/>
                <a:ea typeface="Times New Roman" panose="02020603050405020304" pitchFamily="18" charset="0"/>
              </a:rPr>
              <a:t>Гете </a:t>
            </a:r>
            <a:r>
              <a:rPr lang="uk-UA" sz="2400" dirty="0">
                <a:solidFill>
                  <a:srgbClr val="000000"/>
                </a:solidFill>
                <a:effectLst/>
                <a:latin typeface="Times New Roman" panose="02020603050405020304" pitchFamily="18" charset="0"/>
                <a:ea typeface="Times New Roman" panose="02020603050405020304" pitchFamily="18" charset="0"/>
              </a:rPr>
              <a:t>як представник </a:t>
            </a:r>
            <a:r>
              <a:rPr lang="uk-UA" sz="2400" dirty="0" err="1">
                <a:solidFill>
                  <a:srgbClr val="000000"/>
                </a:solidFill>
                <a:effectLst/>
                <a:latin typeface="Times New Roman" panose="02020603050405020304" pitchFamily="18" charset="0"/>
                <a:ea typeface="Times New Roman" panose="02020603050405020304" pitchFamily="18" charset="0"/>
              </a:rPr>
              <a:t>веймерської</a:t>
            </a:r>
            <a:r>
              <a:rPr lang="uk-UA" sz="2400" dirty="0">
                <a:solidFill>
                  <a:srgbClr val="000000"/>
                </a:solidFill>
                <a:effectLst/>
                <a:latin typeface="Times New Roman" panose="02020603050405020304" pitchFamily="18" charset="0"/>
                <a:ea typeface="Times New Roman" panose="02020603050405020304" pitchFamily="18" charset="0"/>
              </a:rPr>
              <a:t> класики.</a:t>
            </a:r>
            <a:endParaRPr lang="ru-UA"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398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Фрідріх Шиллер: Розбійники | Читомо | Культура читання і мистецтво  книговидання | Усе про книги">
            <a:extLst>
              <a:ext uri="{FF2B5EF4-FFF2-40B4-BE49-F238E27FC236}">
                <a16:creationId xmlns:a16="http://schemas.microsoft.com/office/drawing/2014/main" id="{830764F5-8CC1-41C2-9739-291D08CDF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652" y="328613"/>
            <a:ext cx="3939886" cy="6000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A95FE0-0DA6-401D-9BD8-03A93210EF87}"/>
              </a:ext>
            </a:extLst>
          </p:cNvPr>
          <p:cNvSpPr txBox="1"/>
          <p:nvPr/>
        </p:nvSpPr>
        <p:spPr>
          <a:xfrm>
            <a:off x="652462" y="697052"/>
            <a:ext cx="6334126" cy="5632311"/>
          </a:xfrm>
          <a:prstGeom prst="rect">
            <a:avLst/>
          </a:prstGeom>
          <a:noFill/>
        </p:spPr>
        <p:txBody>
          <a:bodyPr wrap="square">
            <a:spAutoFit/>
          </a:bodyPr>
          <a:lstStyle/>
          <a:p>
            <a:pPr indent="449580" algn="just"/>
            <a:r>
              <a:rPr lang="uk-UA" sz="2400" dirty="0">
                <a:effectLst/>
                <a:latin typeface="Times New Roman" panose="02020603050405020304" pitchFamily="18" charset="0"/>
                <a:ea typeface="Times New Roman" panose="02020603050405020304" pitchFamily="18" charset="0"/>
              </a:rPr>
              <a:t>В центрі драми </a:t>
            </a:r>
            <a:r>
              <a:rPr lang="uk-UA" sz="2400" b="1" dirty="0">
                <a:effectLst/>
                <a:latin typeface="Times New Roman" panose="02020603050405020304" pitchFamily="18" charset="0"/>
                <a:ea typeface="Times New Roman" panose="02020603050405020304" pitchFamily="18" charset="0"/>
              </a:rPr>
              <a:t>«Розбійники» </a:t>
            </a:r>
            <a:r>
              <a:rPr lang="uk-UA" sz="2400" dirty="0">
                <a:effectLst/>
                <a:latin typeface="Times New Roman" panose="02020603050405020304" pitchFamily="18" charset="0"/>
                <a:ea typeface="Times New Roman" panose="02020603050405020304" pitchFamily="18" charset="0"/>
              </a:rPr>
              <a:t>— доля Карла </a:t>
            </a:r>
            <a:r>
              <a:rPr lang="uk-UA" sz="2400" dirty="0" err="1">
                <a:effectLst/>
                <a:latin typeface="Times New Roman" panose="02020603050405020304" pitchFamily="18" charset="0"/>
                <a:ea typeface="Times New Roman" panose="02020603050405020304" pitchFamily="18" charset="0"/>
              </a:rPr>
              <a:t>Моора</a:t>
            </a:r>
            <a:r>
              <a:rPr lang="uk-UA" sz="2400" dirty="0">
                <a:effectLst/>
                <a:latin typeface="Times New Roman" panose="02020603050405020304" pitchFamily="18" charset="0"/>
                <a:ea typeface="Times New Roman" panose="02020603050405020304" pitchFamily="18" charset="0"/>
              </a:rPr>
              <a:t>, </a:t>
            </a:r>
            <a:r>
              <a:rPr lang="uk-UA" sz="2400" dirty="0" err="1">
                <a:effectLst/>
                <a:latin typeface="Times New Roman" panose="02020603050405020304" pitchFamily="18" charset="0"/>
                <a:ea typeface="Times New Roman" panose="02020603050405020304" pitchFamily="18" charset="0"/>
              </a:rPr>
              <a:t>штюрмерського</a:t>
            </a:r>
            <a:r>
              <a:rPr lang="uk-UA" sz="2400" dirty="0">
                <a:effectLst/>
                <a:latin typeface="Times New Roman" panose="02020603050405020304" pitchFamily="18" charset="0"/>
                <a:ea typeface="Times New Roman" panose="02020603050405020304" pitchFamily="18" charset="0"/>
              </a:rPr>
              <a:t> героя. В основі всіх пристрасних вчинків юнака — ідеальні мотиви: захист ображеної честі і взагалі справедливості у світі. Опинившись у безвиході, коли молодший брат Франц підступно зганьбив його перед батьком і примушував до шлюбу його наречену Амалію, Карл стає отаманом розбійників — по-бунтарський настроєного гурту юнаків без високої життєвої мети. Але анархічний бунт проти світу, який Карл сприймає віднині як суцільно ворожий, не тільки не приносить юнакові душевного спокою, а й поглиблює його душевний розлад.</a:t>
            </a:r>
            <a:endParaRPr lang="ru-UA"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2344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Підступність і кохання — Вікіпедія">
            <a:extLst>
              <a:ext uri="{FF2B5EF4-FFF2-40B4-BE49-F238E27FC236}">
                <a16:creationId xmlns:a16="http://schemas.microsoft.com/office/drawing/2014/main" id="{A1640D2B-DD33-44FE-854B-62382C106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088" y="576263"/>
            <a:ext cx="3228975" cy="5416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114CA9-7CC4-4E54-9637-F3A081878153}"/>
              </a:ext>
            </a:extLst>
          </p:cNvPr>
          <p:cNvSpPr txBox="1"/>
          <p:nvPr/>
        </p:nvSpPr>
        <p:spPr>
          <a:xfrm>
            <a:off x="767954" y="451127"/>
            <a:ext cx="7061596" cy="461665"/>
          </a:xfrm>
          <a:prstGeom prst="rect">
            <a:avLst/>
          </a:prstGeom>
          <a:noFill/>
        </p:spPr>
        <p:txBody>
          <a:bodyPr wrap="square">
            <a:spAutoFit/>
          </a:bodyPr>
          <a:lstStyle/>
          <a:p>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«Підступність і кохання, або Луїза Міллер» (1784) </a:t>
            </a:r>
            <a:endParaRPr lang="ru-UA"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84AF2B3-2675-454D-B8CD-7C1CEBCC0371}"/>
              </a:ext>
            </a:extLst>
          </p:cNvPr>
          <p:cNvSpPr txBox="1"/>
          <p:nvPr/>
        </p:nvSpPr>
        <p:spPr>
          <a:xfrm>
            <a:off x="982266" y="1427946"/>
            <a:ext cx="6847284" cy="4832092"/>
          </a:xfrm>
          <a:prstGeom prst="rect">
            <a:avLst/>
          </a:prstGeom>
          <a:noFill/>
        </p:spPr>
        <p:txBody>
          <a:bodyPr wrap="square">
            <a:spAutoFit/>
          </a:bodyPr>
          <a:lstStyle/>
          <a:p>
            <a:pPr indent="450215" algn="just"/>
            <a:r>
              <a:rPr lang="uk-UA" sz="2200" dirty="0">
                <a:effectLst/>
                <a:latin typeface="Times New Roman" panose="02020603050405020304" pitchFamily="18" charset="0"/>
                <a:ea typeface="Times New Roman" panose="02020603050405020304" pitchFamily="18" charset="0"/>
              </a:rPr>
              <a:t>У центрі п’єси — історія кохання юного аристократа Фердинанда і дочки придворного музиканта Луїзи. Про своє кохання Фердинанд говорить ніби мовою «Суспільного договору» Руссо, де рівність людей обґрунтовується самою природою («...що старше — мої дворянські грамоти чи світова гармонія?»), а природне єство людини ставиться вище за її соціальний статус.</a:t>
            </a:r>
            <a:endParaRPr lang="ru-UA" sz="2200" dirty="0">
              <a:effectLst/>
              <a:latin typeface="Times New Roman" panose="02020603050405020304" pitchFamily="18" charset="0"/>
              <a:ea typeface="Times New Roman" panose="02020603050405020304" pitchFamily="18" charset="0"/>
            </a:endParaRPr>
          </a:p>
          <a:p>
            <a:pPr indent="450215" algn="just"/>
            <a:r>
              <a:rPr lang="uk-UA" sz="2200" b="1" i="1" dirty="0">
                <a:effectLst/>
                <a:latin typeface="Times New Roman" panose="02020603050405020304" pitchFamily="18" charset="0"/>
                <a:ea typeface="Times New Roman" panose="02020603050405020304" pitchFamily="18" charset="0"/>
              </a:rPr>
              <a:t>Драматичний конфлікт </a:t>
            </a:r>
            <a:r>
              <a:rPr lang="uk-UA" sz="2200" dirty="0">
                <a:effectLst/>
                <a:latin typeface="Times New Roman" panose="02020603050405020304" pitchFamily="18" charset="0"/>
                <a:ea typeface="Times New Roman" panose="02020603050405020304" pitchFamily="18" charset="0"/>
              </a:rPr>
              <a:t>не вичерпується зіткненням закоханих з ворожим до них становим суспільством. Автор </a:t>
            </a:r>
            <a:r>
              <a:rPr lang="uk-UA" sz="2200" b="1" i="1" dirty="0">
                <a:effectLst/>
                <a:latin typeface="Times New Roman" panose="02020603050405020304" pitchFamily="18" charset="0"/>
                <a:ea typeface="Times New Roman" panose="02020603050405020304" pitchFamily="18" charset="0"/>
              </a:rPr>
              <a:t>розкриває внутрішній конфлікт </a:t>
            </a:r>
            <a:r>
              <a:rPr lang="uk-UA" sz="2200" dirty="0">
                <a:effectLst/>
                <a:latin typeface="Times New Roman" panose="02020603050405020304" pitchFamily="18" charset="0"/>
                <a:ea typeface="Times New Roman" panose="02020603050405020304" pitchFamily="18" charset="0"/>
              </a:rPr>
              <a:t>і знаходить в самій людині, в її соціально зумовленій психіці сили, що протидіють її власним високим намірам.</a:t>
            </a:r>
            <a:endParaRPr lang="ru-UA"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509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EEA621-A807-48E9-A189-860122A8DDD3}"/>
              </a:ext>
            </a:extLst>
          </p:cNvPr>
          <p:cNvSpPr txBox="1"/>
          <p:nvPr/>
        </p:nvSpPr>
        <p:spPr>
          <a:xfrm>
            <a:off x="610789" y="1150054"/>
            <a:ext cx="6175773" cy="5509200"/>
          </a:xfrm>
          <a:prstGeom prst="rect">
            <a:avLst/>
          </a:prstGeom>
          <a:noFill/>
        </p:spPr>
        <p:txBody>
          <a:bodyPr wrap="square">
            <a:spAutoFit/>
          </a:bodyPr>
          <a:lstStyle/>
          <a:p>
            <a:pPr marL="342900" indent="-342900">
              <a:buFont typeface="Arial" panose="020B0604020202020204" pitchFamily="34" charset="0"/>
              <a:buChar char="•"/>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У драмі знаходимо відгуки </a:t>
            </a:r>
            <a:r>
              <a:rPr lang="uk-UA" sz="2200" dirty="0" err="1">
                <a:effectLst/>
                <a:latin typeface="Times New Roman" panose="02020603050405020304" pitchFamily="18" charset="0"/>
                <a:ea typeface="Calibri" panose="020F0502020204030204" pitchFamily="34" charset="0"/>
                <a:cs typeface="Times New Roman" panose="02020603050405020304" pitchFamily="18" charset="0"/>
              </a:rPr>
              <a:t>загальнопросвітницької</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ідеї освіченого абсолютизму, яку автор розкриває в усій її привабливості і суперечливості через образ маркіза Пози, друга Карлоса. Висока політична мрія Пози — встановлення в Нідерландах республіканського правління. </a:t>
            </a:r>
          </a:p>
          <a:p>
            <a:pPr marL="342900" indent="-342900">
              <a:buFont typeface="Arial" panose="020B0604020202020204" pitchFamily="34" charset="0"/>
              <a:buChar char="•"/>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Проте Шиллер намагається представити Позу як людину, цілком віддану одній абстрактній політичній ідеї. А така людина, як пояснював сам автор у «Листах про «Дон Карлоса»», може з часом стати справжнім деспотом, бо заради високої мети не зупиниться перед жодними жертвами.</a:t>
            </a:r>
            <a:endParaRPr lang="uk-UA" sz="22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uk-UA" sz="2200" dirty="0">
                <a:latin typeface="Times New Roman" panose="02020603050405020304" pitchFamily="18" charset="0"/>
                <a:ea typeface="Calibri" panose="020F0502020204030204" pitchFamily="34" charset="0"/>
                <a:cs typeface="Times New Roman" panose="02020603050405020304" pitchFamily="18" charset="0"/>
              </a:rPr>
              <a:t>Ф</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анатичне служіння високій, але абстрактній ідеї веде до злочину проти людяності. </a:t>
            </a:r>
            <a:endParaRPr lang="ru-UA" sz="2200" dirty="0">
              <a:latin typeface="Times New Roman" panose="02020603050405020304" pitchFamily="18" charset="0"/>
              <a:cs typeface="Times New Roman" panose="02020603050405020304" pitchFamily="18" charset="0"/>
            </a:endParaRPr>
          </a:p>
        </p:txBody>
      </p:sp>
      <p:pic>
        <p:nvPicPr>
          <p:cNvPr id="8194" name="Picture 2" descr="Lib.ru/Классика: Шиллер Фридрих. Дон-Карлос инфант Испанский">
            <a:extLst>
              <a:ext uri="{FF2B5EF4-FFF2-40B4-BE49-F238E27FC236}">
                <a16:creationId xmlns:a16="http://schemas.microsoft.com/office/drawing/2014/main" id="{D1CB0DC5-0ACD-4708-825D-D835B02F1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050" y="487826"/>
            <a:ext cx="4772025" cy="58823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BB4458-0001-4881-A82A-2559DF52F5A6}"/>
              </a:ext>
            </a:extLst>
          </p:cNvPr>
          <p:cNvSpPr txBox="1"/>
          <p:nvPr/>
        </p:nvSpPr>
        <p:spPr>
          <a:xfrm>
            <a:off x="914400" y="416388"/>
            <a:ext cx="6107906" cy="461665"/>
          </a:xfrm>
          <a:prstGeom prst="rect">
            <a:avLst/>
          </a:prstGeom>
          <a:noFill/>
        </p:spPr>
        <p:txBody>
          <a:bodyPr wrap="square">
            <a:spAutoFit/>
          </a:bodyPr>
          <a:lstStyle/>
          <a:p>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«Дон Карлос, інфант Іспанський» (1787</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ru-UA" dirty="0"/>
          </a:p>
        </p:txBody>
      </p:sp>
    </p:spTree>
    <p:extLst>
      <p:ext uri="{BB962C8B-B14F-4D97-AF65-F5344CB8AC3E}">
        <p14:creationId xmlns:p14="http://schemas.microsoft.com/office/powerpoint/2010/main" val="1082788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Мария Стюарт» Шиллера. Анализ и пересказ - История зарубежной литературы  XVIII века - Литература - Каталог статей - Блог Ильи Винштейна">
            <a:extLst>
              <a:ext uri="{FF2B5EF4-FFF2-40B4-BE49-F238E27FC236}">
                <a16:creationId xmlns:a16="http://schemas.microsoft.com/office/drawing/2014/main" id="{51DAB74E-D0BB-461B-BD13-CDED00B76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6" y="140048"/>
            <a:ext cx="3786188" cy="6174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19BAA0-FA58-492F-A0D3-1872078C3A41}"/>
              </a:ext>
            </a:extLst>
          </p:cNvPr>
          <p:cNvSpPr txBox="1"/>
          <p:nvPr/>
        </p:nvSpPr>
        <p:spPr>
          <a:xfrm>
            <a:off x="4482703" y="293696"/>
            <a:ext cx="5404247" cy="6186309"/>
          </a:xfrm>
          <a:prstGeom prst="rect">
            <a:avLst/>
          </a:prstGeom>
          <a:noFill/>
        </p:spPr>
        <p:txBody>
          <a:bodyPr wrap="square">
            <a:spAutoFit/>
          </a:bodyPr>
          <a:lstStyle/>
          <a:p>
            <a:r>
              <a:rPr lang="ru-UA" sz="2200" dirty="0">
                <a:latin typeface="Times New Roman" panose="02020603050405020304" pitchFamily="18" charset="0"/>
                <a:cs typeface="Times New Roman" panose="02020603050405020304" pitchFamily="18" charset="0"/>
              </a:rPr>
              <a:t>У </a:t>
            </a:r>
            <a:r>
              <a:rPr lang="ru-UA" sz="2200" dirty="0" err="1">
                <a:latin typeface="Times New Roman" panose="02020603050405020304" pitchFamily="18" charset="0"/>
                <a:cs typeface="Times New Roman" panose="02020603050405020304" pitchFamily="18" charset="0"/>
              </a:rPr>
              <a:t>трагедії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Марія</a:t>
            </a:r>
            <a:r>
              <a:rPr lang="ru-UA" sz="2200" dirty="0">
                <a:latin typeface="Times New Roman" panose="02020603050405020304" pitchFamily="18" charset="0"/>
                <a:cs typeface="Times New Roman" panose="02020603050405020304" pitchFamily="18" charset="0"/>
              </a:rPr>
              <a:t> Стюарт» (1800) на сюжет з </a:t>
            </a:r>
            <a:r>
              <a:rPr lang="ru-UA" sz="2200" dirty="0" err="1">
                <a:latin typeface="Times New Roman" panose="02020603050405020304" pitchFamily="18" charset="0"/>
                <a:cs typeface="Times New Roman" panose="02020603050405020304" pitchFamily="18" charset="0"/>
              </a:rPr>
              <a:t>англійської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історії</a:t>
            </a:r>
            <a:r>
              <a:rPr lang="ru-UA" sz="2200" dirty="0">
                <a:latin typeface="Times New Roman" panose="02020603050405020304" pitchFamily="18" charset="0"/>
                <a:cs typeface="Times New Roman" panose="02020603050405020304" pitchFamily="18" charset="0"/>
              </a:rPr>
              <a:t> 1587 р., </a:t>
            </a:r>
            <a:r>
              <a:rPr lang="ru-UA" sz="2200" dirty="0" err="1">
                <a:latin typeface="Times New Roman" panose="02020603050405020304" pitchFamily="18" charset="0"/>
                <a:cs typeface="Times New Roman" panose="02020603050405020304" pitchFamily="18" charset="0"/>
              </a:rPr>
              <a:t>здавалося</a:t>
            </a:r>
            <a:r>
              <a:rPr lang="ru-UA" sz="2200" dirty="0">
                <a:latin typeface="Times New Roman" panose="02020603050405020304" pitchFamily="18" charset="0"/>
                <a:cs typeface="Times New Roman" panose="02020603050405020304" pitchFamily="18" charset="0"/>
              </a:rPr>
              <a:t> б, </a:t>
            </a:r>
            <a:r>
              <a:rPr lang="ru-UA" sz="2200" dirty="0" err="1">
                <a:latin typeface="Times New Roman" panose="02020603050405020304" pitchFamily="18" charset="0"/>
                <a:cs typeface="Times New Roman" panose="02020603050405020304" pitchFamily="18" charset="0"/>
              </a:rPr>
              <a:t>усі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переваги</a:t>
            </a:r>
            <a:r>
              <a:rPr lang="ru-UA" sz="2200" dirty="0">
                <a:latin typeface="Times New Roman" panose="02020603050405020304" pitchFamily="18" charset="0"/>
                <a:cs typeface="Times New Roman" panose="02020603050405020304" pitchFamily="18" charset="0"/>
              </a:rPr>
              <a:t> на </a:t>
            </a:r>
            <a:r>
              <a:rPr lang="ru-UA" sz="2200" dirty="0" err="1">
                <a:latin typeface="Times New Roman" panose="02020603050405020304" pitchFamily="18" charset="0"/>
                <a:cs typeface="Times New Roman" panose="02020603050405020304" pitchFamily="18" charset="0"/>
              </a:rPr>
              <a:t>боці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англійської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королеви</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Єлизавети</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Її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династична</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суперниця</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шотландська</a:t>
            </a:r>
            <a:r>
              <a:rPr lang="ru-UA" sz="2200" dirty="0">
                <a:latin typeface="Times New Roman" panose="02020603050405020304" pitchFamily="18" charset="0"/>
                <a:cs typeface="Times New Roman" panose="02020603050405020304" pitchFamily="18" charset="0"/>
              </a:rPr>
              <a:t> королева </a:t>
            </a:r>
            <a:r>
              <a:rPr lang="ru-UA" sz="2200" dirty="0" err="1">
                <a:latin typeface="Times New Roman" panose="02020603050405020304" pitchFamily="18" charset="0"/>
                <a:cs typeface="Times New Roman" panose="02020603050405020304" pitchFamily="18" charset="0"/>
              </a:rPr>
              <a:t>Марія</a:t>
            </a:r>
            <a:r>
              <a:rPr lang="ru-UA" sz="2200" dirty="0">
                <a:latin typeface="Times New Roman" panose="02020603050405020304" pitchFamily="18" charset="0"/>
                <a:cs typeface="Times New Roman" panose="02020603050405020304" pitchFamily="18" charset="0"/>
              </a:rPr>
              <a:t> Стюарт, </a:t>
            </a:r>
            <a:r>
              <a:rPr lang="ru-UA" sz="2200" dirty="0" err="1">
                <a:latin typeface="Times New Roman" panose="02020603050405020304" pitchFamily="18" charset="0"/>
                <a:cs typeface="Times New Roman" panose="02020603050405020304" pitchFamily="18" charset="0"/>
              </a:rPr>
              <a:t>надійно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ув’язнена</a:t>
            </a:r>
            <a:r>
              <a:rPr lang="ru-UA" sz="2200" dirty="0">
                <a:latin typeface="Times New Roman" panose="02020603050405020304" pitchFamily="18" charset="0"/>
                <a:cs typeface="Times New Roman" panose="02020603050405020304" pitchFamily="18" charset="0"/>
              </a:rPr>
              <a:t> в замку </a:t>
            </a:r>
            <a:r>
              <a:rPr lang="ru-UA" sz="2200" dirty="0" err="1">
                <a:latin typeface="Times New Roman" panose="02020603050405020304" pitchFamily="18" charset="0"/>
                <a:cs typeface="Times New Roman" panose="02020603050405020304" pitchFamily="18" charset="0"/>
              </a:rPr>
              <a:t>Фотрингеї</a:t>
            </a:r>
            <a:r>
              <a:rPr lang="ru-UA" sz="2200" dirty="0">
                <a:latin typeface="Times New Roman" panose="02020603050405020304" pitchFamily="18" charset="0"/>
                <a:cs typeface="Times New Roman" panose="02020603050405020304" pitchFamily="18" charset="0"/>
              </a:rPr>
              <a:t>, а </a:t>
            </a:r>
            <a:r>
              <a:rPr lang="ru-UA" sz="2200" dirty="0" err="1">
                <a:latin typeface="Times New Roman" panose="02020603050405020304" pitchFamily="18" charset="0"/>
                <a:cs typeface="Times New Roman" panose="02020603050405020304" pitchFamily="18" charset="0"/>
              </a:rPr>
              <a:t>політична</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допомога</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католицьких</a:t>
            </a:r>
            <a:r>
              <a:rPr lang="ru-UA" sz="2200" dirty="0">
                <a:latin typeface="Times New Roman" panose="02020603050405020304" pitchFamily="18" charset="0"/>
                <a:cs typeface="Times New Roman" panose="02020603050405020304" pitchFamily="18" charset="0"/>
              </a:rPr>
              <a:t> держав </a:t>
            </a:r>
            <a:r>
              <a:rPr lang="ru-UA" sz="2200" dirty="0" err="1">
                <a:latin typeface="Times New Roman" panose="02020603050405020304" pitchFamily="18" charset="0"/>
                <a:cs typeface="Times New Roman" panose="02020603050405020304" pitchFamily="18" charset="0"/>
              </a:rPr>
              <a:t>паралізована</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Придворні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юристи</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підтверджують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законність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її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дій</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Проте</a:t>
            </a:r>
            <a:r>
              <a:rPr lang="ru-UA" sz="2200"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історична</a:t>
            </a:r>
            <a:r>
              <a:rPr lang="ru-UA" sz="2200" b="1" i="1" dirty="0">
                <a:latin typeface="Times New Roman" panose="02020603050405020304" pitchFamily="18" charset="0"/>
                <a:cs typeface="Times New Roman" panose="02020603050405020304" pitchFamily="18" charset="0"/>
              </a:rPr>
              <a:t> особа не </a:t>
            </a:r>
            <a:r>
              <a:rPr lang="ru-UA" sz="2200" b="1" i="1" dirty="0" err="1">
                <a:latin typeface="Times New Roman" panose="02020603050405020304" pitchFamily="18" charset="0"/>
                <a:cs typeface="Times New Roman" panose="02020603050405020304" pitchFamily="18" charset="0"/>
              </a:rPr>
              <a:t>завжди</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тотожна</a:t>
            </a:r>
            <a:r>
              <a:rPr lang="ru-UA" sz="2200" b="1" i="1" dirty="0">
                <a:latin typeface="Times New Roman" panose="02020603050405020304" pitchFamily="18" charset="0"/>
                <a:cs typeface="Times New Roman" panose="02020603050405020304" pitchFamily="18" charset="0"/>
              </a:rPr>
              <a:t> з </a:t>
            </a:r>
            <a:r>
              <a:rPr lang="ru-UA" sz="2200" b="1" i="1" dirty="0" err="1">
                <a:latin typeface="Times New Roman" panose="02020603050405020304" pitchFamily="18" charset="0"/>
                <a:cs typeface="Times New Roman" panose="02020603050405020304" pitchFamily="18" charset="0"/>
              </a:rPr>
              <a:t>історичною</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необхідністю</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бо</a:t>
            </a:r>
            <a:r>
              <a:rPr lang="ru-UA" sz="2200" b="1" i="1" dirty="0">
                <a:latin typeface="Times New Roman" panose="02020603050405020304" pitchFamily="18" charset="0"/>
                <a:cs typeface="Times New Roman" panose="02020603050405020304" pitchFamily="18" charset="0"/>
              </a:rPr>
              <a:t> вона при </a:t>
            </a:r>
            <a:r>
              <a:rPr lang="ru-UA" sz="2200" b="1" i="1" dirty="0" err="1">
                <a:latin typeface="Times New Roman" panose="02020603050405020304" pitchFamily="18" charset="0"/>
                <a:cs typeface="Times New Roman" panose="02020603050405020304" pitchFamily="18" charset="0"/>
              </a:rPr>
              <a:t>цьому</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ще</a:t>
            </a:r>
            <a:r>
              <a:rPr lang="ru-UA" sz="2200" b="1" i="1" dirty="0">
                <a:latin typeface="Times New Roman" panose="02020603050405020304" pitchFamily="18" charset="0"/>
                <a:cs typeface="Times New Roman" panose="02020603050405020304" pitchFamily="18" charset="0"/>
              </a:rPr>
              <a:t> й </a:t>
            </a:r>
            <a:r>
              <a:rPr lang="ru-UA" sz="2200" b="1" i="1" dirty="0" err="1">
                <a:latin typeface="Times New Roman" panose="02020603050405020304" pitchFamily="18" charset="0"/>
                <a:cs typeface="Times New Roman" panose="02020603050405020304" pitchFamily="18" charset="0"/>
              </a:rPr>
              <a:t>людина</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тобто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непередбачувана</a:t>
            </a:r>
            <a:r>
              <a:rPr lang="ru-UA" sz="2200" dirty="0">
                <a:latin typeface="Times New Roman" panose="02020603050405020304" pitchFamily="18" charset="0"/>
                <a:cs typeface="Times New Roman" panose="02020603050405020304" pitchFamily="18" charset="0"/>
              </a:rPr>
              <a:t> в </a:t>
            </a:r>
            <a:r>
              <a:rPr lang="ru-UA" sz="2200" dirty="0" err="1">
                <a:latin typeface="Times New Roman" panose="02020603050405020304" pitchFamily="18" charset="0"/>
                <a:cs typeface="Times New Roman" panose="02020603050405020304" pitchFamily="18" charset="0"/>
              </a:rPr>
              <a:t>своїх</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суб’єктивних</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мотиваціях</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істота</a:t>
            </a:r>
            <a:r>
              <a:rPr lang="ru-UA" sz="2200" dirty="0">
                <a:latin typeface="Times New Roman" panose="02020603050405020304" pitchFamily="18" charset="0"/>
                <a:cs typeface="Times New Roman" panose="02020603050405020304" pitchFamily="18" charset="0"/>
              </a:rPr>
              <a:t>. </a:t>
            </a:r>
            <a:r>
              <a:rPr lang="ru-UA" sz="2200" b="1" i="1" dirty="0">
                <a:latin typeface="Times New Roman" panose="02020603050405020304" pitchFamily="18" charset="0"/>
                <a:cs typeface="Times New Roman" panose="02020603050405020304" pitchFamily="18" charset="0"/>
              </a:rPr>
              <a:t>Шиллер </a:t>
            </a:r>
            <a:r>
              <a:rPr lang="ru-UA" sz="2200" b="1" i="1" dirty="0" err="1">
                <a:latin typeface="Times New Roman" panose="02020603050405020304" pitchFamily="18" charset="0"/>
                <a:cs typeface="Times New Roman" panose="02020603050405020304" pitchFamily="18" charset="0"/>
              </a:rPr>
              <a:t>задався</a:t>
            </a:r>
            <a:r>
              <a:rPr lang="ru-UA" sz="2200" b="1" i="1" dirty="0">
                <a:latin typeface="Times New Roman" panose="02020603050405020304" pitchFamily="18" charset="0"/>
                <a:cs typeface="Times New Roman" panose="02020603050405020304" pitchFamily="18" charset="0"/>
              </a:rPr>
              <a:t> метою </a:t>
            </a:r>
            <a:r>
              <a:rPr lang="ru-UA" sz="2200" b="1" i="1" dirty="0" err="1">
                <a:latin typeface="Times New Roman" panose="02020603050405020304" pitchFamily="18" charset="0"/>
                <a:cs typeface="Times New Roman" panose="02020603050405020304" pitchFamily="18" charset="0"/>
              </a:rPr>
              <a:t>розкрити</a:t>
            </a:r>
            <a:r>
              <a:rPr lang="ru-UA" sz="2200" b="1" i="1" dirty="0">
                <a:latin typeface="Times New Roman" panose="02020603050405020304" pitchFamily="18" charset="0"/>
                <a:cs typeface="Times New Roman" panose="02020603050405020304" pitchFamily="18" charset="0"/>
              </a:rPr>
              <a:t> в </a:t>
            </a:r>
            <a:r>
              <a:rPr lang="ru-UA" sz="2200" b="1" i="1" dirty="0" err="1">
                <a:latin typeface="Times New Roman" panose="02020603050405020304" pitchFamily="18" charset="0"/>
                <a:cs typeface="Times New Roman" panose="02020603050405020304" pitchFamily="18" charset="0"/>
              </a:rPr>
              <a:t>історичній</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особі</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вияв</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суперечливої</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діалектики</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загального</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окремого</a:t>
            </a:r>
            <a:r>
              <a:rPr lang="ru-UA" sz="2200" b="1" i="1" dirty="0">
                <a:latin typeface="Times New Roman" panose="02020603050405020304" pitchFamily="18" charset="0"/>
                <a:cs typeface="Times New Roman" panose="02020603050405020304" pitchFamily="18" charset="0"/>
              </a:rPr>
              <a:t> і </a:t>
            </a:r>
            <a:r>
              <a:rPr lang="ru-UA" sz="2200" b="1" i="1" dirty="0" err="1">
                <a:latin typeface="Times New Roman" panose="02020603050405020304" pitchFamily="18" charset="0"/>
                <a:cs typeface="Times New Roman" panose="02020603050405020304" pitchFamily="18" charset="0"/>
              </a:rPr>
              <a:t>одиничного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випадкового</a:t>
            </a:r>
            <a:r>
              <a:rPr lang="ru-UA" sz="2200" dirty="0">
                <a:latin typeface="Times New Roman" panose="02020603050405020304" pitchFamily="18" charset="0"/>
                <a:cs typeface="Times New Roman" panose="02020603050405020304" pitchFamily="18" charset="0"/>
              </a:rPr>
              <a:t>, партикулярного» — Гегель).</a:t>
            </a:r>
          </a:p>
        </p:txBody>
      </p:sp>
    </p:spTree>
    <p:extLst>
      <p:ext uri="{BB962C8B-B14F-4D97-AF65-F5344CB8AC3E}">
        <p14:creationId xmlns:p14="http://schemas.microsoft.com/office/powerpoint/2010/main" val="159159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a:extLst>
              <a:ext uri="{FF2B5EF4-FFF2-40B4-BE49-F238E27FC236}">
                <a16:creationId xmlns:a16="http://schemas.microsoft.com/office/drawing/2014/main" id="{87073970-1984-4206-984C-27464114A82B}"/>
              </a:ext>
            </a:extLst>
          </p:cNvPr>
          <p:cNvSpPr>
            <a:spLocks noGrp="1"/>
          </p:cNvSpPr>
          <p:nvPr>
            <p:ph type="title"/>
          </p:nvPr>
        </p:nvSpPr>
        <p:spPr>
          <a:xfrm>
            <a:off x="634472" y="280987"/>
            <a:ext cx="8596668" cy="1320800"/>
          </a:xfrm>
        </p:spPr>
        <p:txBody>
          <a:bodyPr/>
          <a:lstStyle/>
          <a:p>
            <a:r>
              <a:rPr lang="uk-UA" altLang="ru-UA" b="1" dirty="0">
                <a:solidFill>
                  <a:srgbClr val="920000"/>
                </a:solidFill>
                <a:latin typeface="Times New Roman" panose="02020603050405020304" pitchFamily="18" charset="0"/>
                <a:cs typeface="Times New Roman" panose="02020603050405020304" pitchFamily="18" charset="0"/>
              </a:rPr>
              <a:t>Поетична творчість</a:t>
            </a:r>
            <a:endParaRPr lang="ru-RU" altLang="ru-UA" b="1" dirty="0">
              <a:solidFill>
                <a:srgbClr val="920000"/>
              </a:solidFill>
              <a:latin typeface="Times New Roman" panose="02020603050405020304" pitchFamily="18" charset="0"/>
              <a:cs typeface="Times New Roman" panose="02020603050405020304" pitchFamily="18" charset="0"/>
            </a:endParaRPr>
          </a:p>
        </p:txBody>
      </p:sp>
      <p:sp>
        <p:nvSpPr>
          <p:cNvPr id="25602" name="Содержимое 2">
            <a:extLst>
              <a:ext uri="{FF2B5EF4-FFF2-40B4-BE49-F238E27FC236}">
                <a16:creationId xmlns:a16="http://schemas.microsoft.com/office/drawing/2014/main" id="{F531EAE8-8616-4508-8B41-A5CD33823A58}"/>
              </a:ext>
            </a:extLst>
          </p:cNvPr>
          <p:cNvSpPr>
            <a:spLocks noGrp="1"/>
          </p:cNvSpPr>
          <p:nvPr>
            <p:ph idx="1"/>
          </p:nvPr>
        </p:nvSpPr>
        <p:spPr>
          <a:xfrm>
            <a:off x="509587" y="941388"/>
            <a:ext cx="8435802" cy="5635625"/>
          </a:xfrm>
        </p:spPr>
        <p:txBody>
          <a:bodyPr>
            <a:normAutofit/>
          </a:bodyPr>
          <a:lstStyle/>
          <a:p>
            <a:r>
              <a:rPr lang="uk-UA" altLang="ru-UA" sz="2400" dirty="0">
                <a:solidFill>
                  <a:schemeClr val="tx1"/>
                </a:solidFill>
                <a:latin typeface="Times New Roman" panose="02020603050405020304" pitchFamily="18" charset="0"/>
                <a:cs typeface="Times New Roman" panose="02020603050405020304" pitchFamily="18" charset="0"/>
              </a:rPr>
              <a:t>У 90-і рр. звертається до поетичної творчості. Це, перш за все, філософські поезії ”Влада співу”, “Ідеал життя”, “Поділ землі” (1795). Вони продовжують естетичні роздуми Шиллера. Це поетичні варіації на тему високого покликання митця, про мистецтво, що підноситься над земною дійсністю.</a:t>
            </a:r>
            <a:endParaRPr lang="ru-RU" altLang="ru-UA" sz="2400" dirty="0">
              <a:solidFill>
                <a:schemeClr val="tx1"/>
              </a:solidFill>
              <a:latin typeface="Times New Roman" panose="02020603050405020304" pitchFamily="18" charset="0"/>
              <a:cs typeface="Times New Roman" panose="02020603050405020304" pitchFamily="18" charset="0"/>
            </a:endParaRPr>
          </a:p>
          <a:p>
            <a:r>
              <a:rPr lang="uk-UA" altLang="ru-UA" sz="2400" dirty="0">
                <a:solidFill>
                  <a:schemeClr val="tx1"/>
                </a:solidFill>
                <a:latin typeface="Times New Roman" panose="02020603050405020304" pitchFamily="18" charset="0"/>
                <a:cs typeface="Times New Roman" panose="02020603050405020304" pitchFamily="18" charset="0"/>
              </a:rPr>
              <a:t>   1797р. названий баладним роком. У цей час були створені поетичні шедеври, що відзначаються драматичністю дії, виразністю картин життя, природи.  Поет використовує античні та середньовічні сюжети. Але їх не можна назвати історичними, вони не містять конкретних історичних фактів чи подій. Це своєрідні притчі, що пропонують приклад поведінки чи дають їй оцінку. Це балади “Рукавичка”, “Кубок”, “</a:t>
            </a:r>
            <a:r>
              <a:rPr lang="uk-UA" altLang="ru-UA" sz="2400" dirty="0" err="1">
                <a:solidFill>
                  <a:schemeClr val="tx1"/>
                </a:solidFill>
                <a:latin typeface="Times New Roman" panose="02020603050405020304" pitchFamily="18" charset="0"/>
                <a:cs typeface="Times New Roman" panose="02020603050405020304" pitchFamily="18" charset="0"/>
              </a:rPr>
              <a:t>Івікові</a:t>
            </a:r>
            <a:r>
              <a:rPr lang="uk-UA" altLang="ru-UA" sz="2400" dirty="0">
                <a:solidFill>
                  <a:schemeClr val="tx1"/>
                </a:solidFill>
                <a:latin typeface="Times New Roman" panose="02020603050405020304" pitchFamily="18" charset="0"/>
                <a:cs typeface="Times New Roman" panose="02020603050405020304" pitchFamily="18" charset="0"/>
              </a:rPr>
              <a:t> журавлі”, “</a:t>
            </a:r>
            <a:r>
              <a:rPr lang="uk-UA" altLang="ru-UA" sz="2400" dirty="0" err="1">
                <a:solidFill>
                  <a:schemeClr val="tx1"/>
                </a:solidFill>
                <a:latin typeface="Times New Roman" panose="02020603050405020304" pitchFamily="18" charset="0"/>
                <a:cs typeface="Times New Roman" panose="02020603050405020304" pitchFamily="18" charset="0"/>
              </a:rPr>
              <a:t>Полікратів</a:t>
            </a:r>
            <a:r>
              <a:rPr lang="uk-UA" altLang="ru-UA" sz="2400" dirty="0">
                <a:solidFill>
                  <a:schemeClr val="tx1"/>
                </a:solidFill>
                <a:latin typeface="Times New Roman" panose="02020603050405020304" pitchFamily="18" charset="0"/>
                <a:cs typeface="Times New Roman" panose="02020603050405020304" pitchFamily="18" charset="0"/>
              </a:rPr>
              <a:t> перстень”. </a:t>
            </a:r>
            <a:endParaRPr lang="ru-RU" altLang="ru-UA"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да до Радості. Гімн ЄвроСоюзу (український переклад)">
            <a:hlinkClick r:id="" action="ppaction://media"/>
            <a:extLst>
              <a:ext uri="{FF2B5EF4-FFF2-40B4-BE49-F238E27FC236}">
                <a16:creationId xmlns:a16="http://schemas.microsoft.com/office/drawing/2014/main" id="{021AE697-7394-44DC-A426-76337A57C8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3409" y="442913"/>
            <a:ext cx="11242645" cy="6272212"/>
          </a:xfrm>
        </p:spPr>
      </p:pic>
    </p:spTree>
    <p:extLst>
      <p:ext uri="{BB962C8B-B14F-4D97-AF65-F5344CB8AC3E}">
        <p14:creationId xmlns:p14="http://schemas.microsoft.com/office/powerpoint/2010/main" val="14170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a:extLst>
              <a:ext uri="{FF2B5EF4-FFF2-40B4-BE49-F238E27FC236}">
                <a16:creationId xmlns:a16="http://schemas.microsoft.com/office/drawing/2014/main" id="{C90E884F-85C7-4E6D-A003-370B87A69106}"/>
              </a:ext>
            </a:extLst>
          </p:cNvPr>
          <p:cNvSpPr>
            <a:spLocks noGrp="1"/>
          </p:cNvSpPr>
          <p:nvPr>
            <p:ph type="title"/>
          </p:nvPr>
        </p:nvSpPr>
        <p:spPr/>
        <p:txBody>
          <a:bodyPr/>
          <a:lstStyle/>
          <a:p>
            <a:r>
              <a:rPr lang="uk-UA" altLang="ru-UA" b="1">
                <a:solidFill>
                  <a:srgbClr val="920000"/>
                </a:solidFill>
                <a:latin typeface="Times New Roman" panose="02020603050405020304" pitchFamily="18" charset="0"/>
                <a:cs typeface="Times New Roman" panose="02020603050405020304" pitchFamily="18" charset="0"/>
              </a:rPr>
              <a:t>Балади</a:t>
            </a:r>
            <a:endParaRPr lang="ru-RU" altLang="ru-UA" b="1">
              <a:solidFill>
                <a:srgbClr val="920000"/>
              </a:solidFill>
              <a:latin typeface="Times New Roman" panose="02020603050405020304" pitchFamily="18" charset="0"/>
              <a:cs typeface="Times New Roman" panose="02020603050405020304" pitchFamily="18" charset="0"/>
            </a:endParaRPr>
          </a:p>
        </p:txBody>
      </p:sp>
      <p:sp>
        <p:nvSpPr>
          <p:cNvPr id="26626" name="Содержимое 2">
            <a:extLst>
              <a:ext uri="{FF2B5EF4-FFF2-40B4-BE49-F238E27FC236}">
                <a16:creationId xmlns:a16="http://schemas.microsoft.com/office/drawing/2014/main" id="{7A5EA52D-5DCF-4D6D-A5BD-E41E772EC6BC}"/>
              </a:ext>
            </a:extLst>
          </p:cNvPr>
          <p:cNvSpPr>
            <a:spLocks noGrp="1"/>
          </p:cNvSpPr>
          <p:nvPr>
            <p:ph idx="1"/>
          </p:nvPr>
        </p:nvSpPr>
        <p:spPr>
          <a:xfrm>
            <a:off x="4079876" y="914400"/>
            <a:ext cx="6207125" cy="5486400"/>
          </a:xfrm>
        </p:spPr>
        <p:txBody>
          <a:bodyPr>
            <a:normAutofit lnSpcReduction="10000"/>
          </a:bodyPr>
          <a:lstStyle/>
          <a:p>
            <a:r>
              <a:rPr lang="uk-UA" altLang="ru-UA" sz="2400" dirty="0">
                <a:solidFill>
                  <a:schemeClr val="tx1"/>
                </a:solidFill>
                <a:latin typeface="Times New Roman" panose="02020603050405020304" pitchFamily="18" charset="0"/>
                <a:cs typeface="Times New Roman" panose="02020603050405020304" pitchFamily="18" charset="0"/>
              </a:rPr>
              <a:t>Саме в цьому році між Шиллером і Гете починаються своєрідні поетичні змагання. Листуючись, вони до своїх листів додавали балади.</a:t>
            </a:r>
            <a:endParaRPr lang="ru-RU" altLang="ru-UA" sz="2400" dirty="0">
              <a:solidFill>
                <a:schemeClr val="tx1"/>
              </a:solidFill>
              <a:latin typeface="Times New Roman" panose="02020603050405020304" pitchFamily="18" charset="0"/>
              <a:cs typeface="Times New Roman" panose="02020603050405020304" pitchFamily="18" charset="0"/>
            </a:endParaRPr>
          </a:p>
          <a:p>
            <a:r>
              <a:rPr lang="uk-UA" altLang="ru-UA" sz="2400" dirty="0">
                <a:solidFill>
                  <a:schemeClr val="tx1"/>
                </a:solidFill>
                <a:latin typeface="Times New Roman" panose="02020603050405020304" pitchFamily="18" charset="0"/>
                <a:cs typeface="Times New Roman" panose="02020603050405020304" pitchFamily="18" charset="0"/>
              </a:rPr>
              <a:t>На початку </a:t>
            </a:r>
            <a:r>
              <a:rPr lang="uk-UA" altLang="ru-UA" sz="2400" dirty="0" err="1">
                <a:solidFill>
                  <a:schemeClr val="tx1"/>
                </a:solidFill>
                <a:latin typeface="Times New Roman" panose="02020603050405020304" pitchFamily="18" charset="0"/>
                <a:cs typeface="Times New Roman" panose="02020603050405020304" pitchFamily="18" charset="0"/>
              </a:rPr>
              <a:t>ХІХст</a:t>
            </a:r>
            <a:r>
              <a:rPr lang="uk-UA" altLang="ru-UA" sz="2400" dirty="0">
                <a:solidFill>
                  <a:schemeClr val="tx1"/>
                </a:solidFill>
                <a:latin typeface="Times New Roman" panose="02020603050405020304" pitchFamily="18" charset="0"/>
                <a:cs typeface="Times New Roman" panose="02020603050405020304" pitchFamily="18" charset="0"/>
              </a:rPr>
              <a:t>. Шиллер знову звертається до жанру балади. Але ці балади відрізняються від шедеврів 1797р. трагічністю буття, і хоч автор знову звертається до античності, твори сповнені печаллю і тривогою. Це поезії “Кассандра”, “Тріумф переможців”. У пізній ліриці сприйняття життя близьке до романтичного. “Початок нового століття”, “Мандрівник” сповнені трагічністю і відчуттям протиріч буття.</a:t>
            </a:r>
            <a:endParaRPr lang="ru-RU" altLang="ru-UA" sz="2400" dirty="0">
              <a:solidFill>
                <a:schemeClr val="tx1"/>
              </a:solidFill>
              <a:latin typeface="Times New Roman" panose="02020603050405020304" pitchFamily="18" charset="0"/>
              <a:cs typeface="Times New Roman" panose="02020603050405020304" pitchFamily="18" charset="0"/>
            </a:endParaRPr>
          </a:p>
          <a:p>
            <a:endParaRPr lang="ru-RU" altLang="ru-UA" dirty="0"/>
          </a:p>
        </p:txBody>
      </p:sp>
      <p:pic>
        <p:nvPicPr>
          <p:cNvPr id="26627" name="Рисунок 3" descr="лир об.jpg">
            <a:extLst>
              <a:ext uri="{FF2B5EF4-FFF2-40B4-BE49-F238E27FC236}">
                <a16:creationId xmlns:a16="http://schemas.microsoft.com/office/drawing/2014/main" id="{AD4A6607-8550-4F5E-8BEA-8AACBBDCDD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141412"/>
            <a:ext cx="23050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Рисунок 4" descr="shiller.jpg">
            <a:extLst>
              <a:ext uri="{FF2B5EF4-FFF2-40B4-BE49-F238E27FC236}">
                <a16:creationId xmlns:a16="http://schemas.microsoft.com/office/drawing/2014/main" id="{664DC14E-3BF8-46A8-B49C-925C45B242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3517901"/>
            <a:ext cx="244792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78C077-41C3-46AE-A03B-7A00414FC969}"/>
              </a:ext>
            </a:extLst>
          </p:cNvPr>
          <p:cNvSpPr>
            <a:spLocks noGrp="1"/>
          </p:cNvSpPr>
          <p:nvPr>
            <p:ph type="title"/>
          </p:nvPr>
        </p:nvSpPr>
        <p:spPr>
          <a:xfrm>
            <a:off x="683155" y="195263"/>
            <a:ext cx="8596668" cy="733425"/>
          </a:xfrm>
        </p:spPr>
        <p:txBody>
          <a:bodyPr>
            <a:normAutofit fontScale="90000"/>
          </a:bodyPr>
          <a:lstStyle/>
          <a:p>
            <a:pPr algn="ctr"/>
            <a:r>
              <a:rPr lang="uk-UA" b="1" dirty="0" err="1">
                <a:solidFill>
                  <a:schemeClr val="tx1"/>
                </a:solidFill>
                <a:effectLst/>
                <a:latin typeface="Times New Roman" panose="02020603050405020304" pitchFamily="18" charset="0"/>
                <a:ea typeface="Times New Roman" panose="02020603050405020304" pitchFamily="18" charset="0"/>
              </a:rPr>
              <a:t>Йоган</a:t>
            </a:r>
            <a:r>
              <a:rPr lang="uk-UA" b="1" dirty="0">
                <a:solidFill>
                  <a:schemeClr val="tx1"/>
                </a:solidFill>
                <a:effectLst/>
                <a:latin typeface="Times New Roman" panose="02020603050405020304" pitchFamily="18" charset="0"/>
                <a:ea typeface="Times New Roman" panose="02020603050405020304" pitchFamily="18" charset="0"/>
              </a:rPr>
              <a:t> Вольфганг Гете (1749— 1832 рр.)</a:t>
            </a:r>
            <a:r>
              <a:rPr lang="ru-UA" sz="1800" dirty="0">
                <a:effectLst/>
                <a:latin typeface="Times New Roman" panose="02020603050405020304" pitchFamily="18" charset="0"/>
                <a:ea typeface="Times New Roman" panose="02020603050405020304" pitchFamily="18" charset="0"/>
              </a:rPr>
              <a:t/>
            </a:r>
            <a:br>
              <a:rPr lang="ru-UA" sz="1800" dirty="0">
                <a:effectLst/>
                <a:latin typeface="Times New Roman" panose="02020603050405020304" pitchFamily="18" charset="0"/>
                <a:ea typeface="Times New Roman" panose="02020603050405020304" pitchFamily="18" charset="0"/>
              </a:rPr>
            </a:br>
            <a:endParaRPr lang="ru-UA" dirty="0"/>
          </a:p>
        </p:txBody>
      </p:sp>
      <p:pic>
        <p:nvPicPr>
          <p:cNvPr id="1026" name="Picture 2" descr="Йоганн Вольфганг фон Гете — Вікіпедія"/>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3142" y="928688"/>
            <a:ext cx="4561203" cy="562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528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0600F-F4B3-4101-A098-1F6F5D2F4288}"/>
              </a:ext>
            </a:extLst>
          </p:cNvPr>
          <p:cNvSpPr txBox="1"/>
          <p:nvPr/>
        </p:nvSpPr>
        <p:spPr>
          <a:xfrm>
            <a:off x="667940" y="465494"/>
            <a:ext cx="6107906" cy="6233245"/>
          </a:xfrm>
          <a:prstGeom prst="rect">
            <a:avLst/>
          </a:prstGeom>
          <a:noFill/>
        </p:spPr>
        <p:txBody>
          <a:bodyPr wrap="square">
            <a:spAutoFit/>
          </a:bodyPr>
          <a:lstStyle/>
          <a:p>
            <a:pPr indent="450215" algn="just">
              <a:lnSpc>
                <a:spcPct val="107000"/>
              </a:lnSpc>
              <a:spcAft>
                <a:spcPts val="800"/>
              </a:spcAft>
            </a:pPr>
            <a:r>
              <a:rPr lang="uk-UA" sz="2200" b="1" i="1" dirty="0">
                <a:effectLst/>
                <a:latin typeface="Times New Roman" panose="02020603050405020304" pitchFamily="18" charset="0"/>
                <a:ea typeface="Calibri" panose="020F0502020204030204" pitchFamily="34" charset="0"/>
                <a:cs typeface="Times New Roman" panose="02020603050405020304" pitchFamily="18" charset="0"/>
              </a:rPr>
              <a:t>Лірична поезія </a:t>
            </a:r>
            <a:r>
              <a:rPr lang="uk-UA" sz="2200" b="1" i="1" dirty="0" err="1">
                <a:effectLst/>
                <a:latin typeface="Times New Roman" panose="02020603050405020304" pitchFamily="18" charset="0"/>
                <a:ea typeface="Calibri" panose="020F0502020204030204" pitchFamily="34" charset="0"/>
                <a:cs typeface="Times New Roman" panose="02020603050405020304" pitchFamily="18" charset="0"/>
              </a:rPr>
              <a:t>штюрмерських</a:t>
            </a:r>
            <a:r>
              <a:rPr lang="uk-UA" sz="2200" b="1" i="1" dirty="0">
                <a:effectLst/>
                <a:latin typeface="Times New Roman" panose="02020603050405020304" pitchFamily="18" charset="0"/>
                <a:ea typeface="Calibri" panose="020F0502020204030204" pitchFamily="34" charset="0"/>
                <a:cs typeface="Times New Roman" panose="02020603050405020304" pitchFamily="18" charset="0"/>
              </a:rPr>
              <a:t> часів.</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Рання творчість поета тісно пов’язана з рухом </a:t>
            </a:r>
            <a:r>
              <a:rPr lang="uk-UA" sz="2200" dirty="0" err="1">
                <a:effectLst/>
                <a:latin typeface="Times New Roman" panose="02020603050405020304" pitchFamily="18" charset="0"/>
                <a:ea typeface="Calibri" panose="020F0502020204030204" pitchFamily="34" charset="0"/>
                <a:cs typeface="Times New Roman" panose="02020603050405020304" pitchFamily="18" charset="0"/>
              </a:rPr>
              <a:t>штюрмерів</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Багато що поєднує лірику юного Гете з традиціями європейського сентименталізму. Сентименталізм звеличив неповторність індивідуального світобачення. До його суттєвих рис належить здатність героя знаходити в буденних виявах життя прихований від решти людей високий зміст. Тож джерело неповторності світу міститься не так у самій реальності, як у суб’єкті, що наділяє реальність властивостями свого багатого внутрішнього світу. Своє злиття з реальністю індивід сприймає як творчий акт, наповнений почуттям емоційної зворушеності й розчуленості, навіть патетичної схвильованості, що й становить суть сентиментального переживання.</a:t>
            </a:r>
            <a:endParaRPr lang="ru-UA"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6" descr="Goethe1">
            <a:extLst>
              <a:ext uri="{FF2B5EF4-FFF2-40B4-BE49-F238E27FC236}">
                <a16:creationId xmlns:a16="http://schemas.microsoft.com/office/drawing/2014/main" id="{19D1F857-B32E-4406-AE49-21AE6F53E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837" y="839788"/>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05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AF6B8B-4239-42C8-B45F-6D35A24ECA8C}"/>
              </a:ext>
            </a:extLst>
          </p:cNvPr>
          <p:cNvSpPr txBox="1"/>
          <p:nvPr/>
        </p:nvSpPr>
        <p:spPr>
          <a:xfrm>
            <a:off x="219352" y="116888"/>
            <a:ext cx="9247585" cy="3447098"/>
          </a:xfrm>
          <a:prstGeom prst="rect">
            <a:avLst/>
          </a:prstGeom>
          <a:noFill/>
        </p:spPr>
        <p:txBody>
          <a:bodyPr wrap="square">
            <a:spAutoFit/>
          </a:bodyPr>
          <a:lstStyle/>
          <a:p>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Образи природи в ранній ліриці Гете іноді химерні, фрагментарні, уривчасті. Природа постає різноманітною, несподіваною, щедрою на дива, часом навіть грізною і страшною. Про це свідчать балади «Рибалка» й особливо «Вільшаний король», написані вже у </a:t>
            </a:r>
            <a:r>
              <a:rPr lang="uk-UA" sz="2200" dirty="0" err="1">
                <a:effectLst/>
                <a:latin typeface="Times New Roman" panose="02020603050405020304" pitchFamily="18" charset="0"/>
                <a:ea typeface="Calibri" panose="020F0502020204030204" pitchFamily="34" charset="0"/>
                <a:cs typeface="Times New Roman" panose="02020603050405020304" pitchFamily="18" charset="0"/>
              </a:rPr>
              <a:t>післяштюрмерську</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добу (1782). В останній дитина стає жертвою власної уяви, раціональні пояснення батька виявляються безсилими. У змаганні здорового глузду та наївної уяви перемагає уява і тим занапащає все. Здається, тут Гете замислюється над тією страшною ціною, що її платить людина за автономність і самодостатність уяви, розуму.</a:t>
            </a:r>
            <a:endParaRPr lang="ru-UA"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ru-UA" sz="2000" dirty="0">
              <a:latin typeface="Times New Roman" panose="02020603050405020304" pitchFamily="18" charset="0"/>
              <a:cs typeface="Times New Roman" panose="02020603050405020304" pitchFamily="18" charset="0"/>
            </a:endParaRPr>
          </a:p>
        </p:txBody>
      </p:sp>
      <p:pic>
        <p:nvPicPr>
          <p:cNvPr id="12290" name="Picture 2" descr="ВІЛЬШАНИЙ КОРОЛЬ - ЙОГАНН ВОЛЬФГАНГ ГЕТЕ (1749-1832) - КУЛЬТУРА ДОБИ  ПРОСВІТНИТВА - СВІТЛО РОЗУМУ: ІЗ ЛІТЕРАТУРИ ПРОСВІТНИЦТВА">
            <a:extLst>
              <a:ext uri="{FF2B5EF4-FFF2-40B4-BE49-F238E27FC236}">
                <a16:creationId xmlns:a16="http://schemas.microsoft.com/office/drawing/2014/main" id="{4803DB02-EB8B-4688-80A9-C4E0E8F75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123" y="2257425"/>
            <a:ext cx="3523931" cy="448042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Вільшаний король. Йоганн Вольфганг Гете">
            <a:extLst>
              <a:ext uri="{FF2B5EF4-FFF2-40B4-BE49-F238E27FC236}">
                <a16:creationId xmlns:a16="http://schemas.microsoft.com/office/drawing/2014/main" id="{84C98AA6-B747-4E49-B7DD-762687C8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394" y="3294014"/>
            <a:ext cx="2573833" cy="344709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Твір на тему: «Відгук на баладу Гете «Вільшаний король» |">
            <a:extLst>
              <a:ext uri="{FF2B5EF4-FFF2-40B4-BE49-F238E27FC236}">
                <a16:creationId xmlns:a16="http://schemas.microsoft.com/office/drawing/2014/main" id="{27BD87AE-B740-448E-A5D4-24090622B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531" y="3290754"/>
            <a:ext cx="4575794" cy="344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53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44FF1547-1171-46F5-9D54-005A0146D5EA}"/>
              </a:ext>
            </a:extLst>
          </p:cNvPr>
          <p:cNvSpPr>
            <a:spLocks noGrp="1"/>
          </p:cNvSpPr>
          <p:nvPr>
            <p:ph type="title"/>
          </p:nvPr>
        </p:nvSpPr>
        <p:spPr>
          <a:xfrm>
            <a:off x="697443" y="366713"/>
            <a:ext cx="8596668" cy="876300"/>
          </a:xfrm>
        </p:spPr>
        <p:txBody>
          <a:bodyPr/>
          <a:lstStyle/>
          <a:p>
            <a:pPr algn="ctr"/>
            <a:r>
              <a:rPr lang="uk-UA" b="1" dirty="0"/>
              <a:t>ЛІТЕРАТУРА</a:t>
            </a:r>
            <a:endParaRPr lang="ru-UA" b="1" dirty="0"/>
          </a:p>
        </p:txBody>
      </p:sp>
      <p:sp>
        <p:nvSpPr>
          <p:cNvPr id="6" name="Объект 5">
            <a:extLst>
              <a:ext uri="{FF2B5EF4-FFF2-40B4-BE49-F238E27FC236}">
                <a16:creationId xmlns:a16="http://schemas.microsoft.com/office/drawing/2014/main" id="{C894241D-BDE8-4F98-946B-400B0E7EE4BA}"/>
              </a:ext>
            </a:extLst>
          </p:cNvPr>
          <p:cNvSpPr>
            <a:spLocks noGrp="1"/>
          </p:cNvSpPr>
          <p:nvPr>
            <p:ph idx="1"/>
          </p:nvPr>
        </p:nvSpPr>
        <p:spPr>
          <a:xfrm>
            <a:off x="428625" y="1243013"/>
            <a:ext cx="9272587" cy="5372100"/>
          </a:xfrm>
        </p:spPr>
        <p:txBody>
          <a:bodyPr>
            <a:normAutofit/>
          </a:bodyPr>
          <a:lstStyle/>
          <a:p>
            <a:pPr marL="342900" lvl="0" indent="-342900" algn="just">
              <a:spcBef>
                <a:spcPts val="0"/>
              </a:spcBef>
              <a:buFont typeface="+mj-lt"/>
              <a:buAutoNum type="arabicPeriod"/>
            </a:pPr>
            <a:r>
              <a:rPr lang="uk-UA" sz="2200" dirty="0" err="1">
                <a:solidFill>
                  <a:srgbClr val="000000"/>
                </a:solidFill>
                <a:effectLst/>
                <a:latin typeface="Times New Roman" panose="02020603050405020304" pitchFamily="18" charset="0"/>
                <a:ea typeface="Times New Roman" panose="02020603050405020304" pitchFamily="18" charset="0"/>
              </a:rPr>
              <a:t>Зарубежная</a:t>
            </a:r>
            <a:r>
              <a:rPr lang="uk-UA" sz="2200" dirty="0">
                <a:solidFill>
                  <a:srgbClr val="000000"/>
                </a:solidFill>
                <a:effectLst/>
                <a:latin typeface="Times New Roman" panose="02020603050405020304" pitchFamily="18" charset="0"/>
                <a:ea typeface="Times New Roman" panose="02020603050405020304" pitchFamily="18" charset="0"/>
              </a:rPr>
              <a:t> </a:t>
            </a:r>
            <a:r>
              <a:rPr lang="uk-UA" sz="2200" dirty="0" err="1">
                <a:solidFill>
                  <a:srgbClr val="000000"/>
                </a:solidFill>
                <a:effectLst/>
                <a:latin typeface="Times New Roman" panose="02020603050405020304" pitchFamily="18" charset="0"/>
                <a:ea typeface="Times New Roman" panose="02020603050405020304" pitchFamily="18" charset="0"/>
              </a:rPr>
              <a:t>литература</a:t>
            </a:r>
            <a:r>
              <a:rPr lang="uk-UA" sz="2200" dirty="0">
                <a:solidFill>
                  <a:srgbClr val="000000"/>
                </a:solidFill>
                <a:effectLst/>
                <a:latin typeface="Times New Roman" panose="02020603050405020304" pitchFamily="18" charset="0"/>
                <a:ea typeface="Times New Roman" panose="02020603050405020304" pitchFamily="18" charset="0"/>
              </a:rPr>
              <a:t> 17-18 </a:t>
            </a:r>
            <a:r>
              <a:rPr lang="uk-UA" sz="2200" dirty="0" err="1">
                <a:solidFill>
                  <a:srgbClr val="000000"/>
                </a:solidFill>
                <a:effectLst/>
                <a:latin typeface="Times New Roman" panose="02020603050405020304" pitchFamily="18" charset="0"/>
                <a:ea typeface="Times New Roman" panose="02020603050405020304" pitchFamily="18" charset="0"/>
              </a:rPr>
              <a:t>вв</a:t>
            </a:r>
            <a:r>
              <a:rPr lang="uk-UA" sz="2200" dirty="0">
                <a:solidFill>
                  <a:srgbClr val="000000"/>
                </a:solidFill>
                <a:effectLst/>
                <a:latin typeface="Times New Roman" panose="02020603050405020304" pitchFamily="18" charset="0"/>
                <a:ea typeface="Times New Roman" panose="02020603050405020304" pitchFamily="18" charset="0"/>
              </a:rPr>
              <a:t>. /</a:t>
            </a:r>
            <a:r>
              <a:rPr lang="uk-UA" sz="2200" dirty="0" err="1">
                <a:solidFill>
                  <a:srgbClr val="000000"/>
                </a:solidFill>
                <a:effectLst/>
                <a:latin typeface="Times New Roman" panose="02020603050405020304" pitchFamily="18" charset="0"/>
                <a:ea typeface="Times New Roman" panose="02020603050405020304" pitchFamily="18" charset="0"/>
              </a:rPr>
              <a:t>под</a:t>
            </a:r>
            <a:r>
              <a:rPr lang="uk-UA" sz="2200" dirty="0">
                <a:solidFill>
                  <a:srgbClr val="000000"/>
                </a:solidFill>
                <a:effectLst/>
                <a:latin typeface="Times New Roman" panose="02020603050405020304" pitchFamily="18" charset="0"/>
                <a:ea typeface="Times New Roman" panose="02020603050405020304" pitchFamily="18" charset="0"/>
              </a:rPr>
              <a:t> ред. М. </a:t>
            </a:r>
            <a:r>
              <a:rPr lang="uk-UA" sz="2200" dirty="0" err="1">
                <a:solidFill>
                  <a:srgbClr val="000000"/>
                </a:solidFill>
                <a:effectLst/>
                <a:latin typeface="Times New Roman" panose="02020603050405020304" pitchFamily="18" charset="0"/>
                <a:ea typeface="Times New Roman" panose="02020603050405020304" pitchFamily="18" charset="0"/>
              </a:rPr>
              <a:t>Разумовского</a:t>
            </a:r>
            <a:r>
              <a:rPr lang="uk-UA" sz="2200" dirty="0">
                <a:solidFill>
                  <a:srgbClr val="000000"/>
                </a:solidFill>
                <a:effectLst/>
                <a:latin typeface="Times New Roman" panose="02020603050405020304" pitchFamily="18" charset="0"/>
                <a:ea typeface="Times New Roman" panose="02020603050405020304" pitchFamily="18" charset="0"/>
              </a:rPr>
              <a:t>. </a:t>
            </a:r>
            <a:r>
              <a:rPr lang="uk-UA" sz="2200" dirty="0" err="1">
                <a:solidFill>
                  <a:srgbClr val="000000"/>
                </a:solidFill>
                <a:effectLst/>
                <a:latin typeface="Times New Roman" panose="02020603050405020304" pitchFamily="18" charset="0"/>
                <a:ea typeface="Times New Roman" panose="02020603050405020304" pitchFamily="18" charset="0"/>
              </a:rPr>
              <a:t>Минск</a:t>
            </a:r>
            <a:r>
              <a:rPr lang="uk-UA" sz="2200" dirty="0">
                <a:solidFill>
                  <a:srgbClr val="000000"/>
                </a:solidFill>
                <a:effectLst/>
                <a:latin typeface="Times New Roman" panose="02020603050405020304" pitchFamily="18" charset="0"/>
                <a:ea typeface="Times New Roman" panose="02020603050405020304" pitchFamily="18" charset="0"/>
              </a:rPr>
              <a:t>: МГУ, 1988. 234 с.</a:t>
            </a:r>
            <a:endParaRPr lang="ru-UA" sz="2200" dirty="0">
              <a:effectLst/>
              <a:latin typeface="Times New Roman" panose="02020603050405020304" pitchFamily="18" charset="0"/>
              <a:ea typeface="Times New Roman" panose="02020603050405020304" pitchFamily="18" charset="0"/>
            </a:endParaRPr>
          </a:p>
          <a:p>
            <a:pPr algn="just">
              <a:spcBef>
                <a:spcPts val="0"/>
              </a:spcBef>
              <a:buFont typeface="+mj-lt"/>
              <a:buAutoNum type="arabicPeriod"/>
            </a:pPr>
            <a:r>
              <a:rPr lang="uk-UA" sz="2200" dirty="0">
                <a:solidFill>
                  <a:srgbClr val="000000"/>
                </a:solidFill>
                <a:latin typeface="Times New Roman" panose="02020603050405020304" pitchFamily="18" charset="0"/>
                <a:ea typeface="Times New Roman" panose="02020603050405020304" pitchFamily="18" charset="0"/>
              </a:rPr>
              <a:t>Давиденко, Г.Й. Історія зарубіжної літератури XVII – XVIII століття: навчальний посібник / Г.Й. Давиденко, М.О. Величко. К.: Центр учбової літератури, 2007. 292 с.</a:t>
            </a:r>
            <a:endParaRPr lang="ru-UA" sz="2200" dirty="0">
              <a:latin typeface="Times New Roman" panose="02020603050405020304" pitchFamily="18" charset="0"/>
              <a:ea typeface="Times New Roman" panose="02020603050405020304" pitchFamily="18" charset="0"/>
            </a:endParaRPr>
          </a:p>
          <a:p>
            <a:pPr marL="342900" lvl="0" indent="-342900" algn="just">
              <a:spcBef>
                <a:spcPts val="0"/>
              </a:spcBef>
              <a:buFont typeface="+mj-lt"/>
              <a:buAutoNum type="arabicPeriod"/>
            </a:pPr>
            <a:r>
              <a:rPr lang="uk-UA" sz="2200" dirty="0">
                <a:solidFill>
                  <a:srgbClr val="000000"/>
                </a:solidFill>
                <a:effectLst/>
                <a:latin typeface="Times New Roman" panose="02020603050405020304" pitchFamily="18" charset="0"/>
                <a:ea typeface="Times New Roman" panose="02020603050405020304" pitchFamily="18" charset="0"/>
              </a:rPr>
              <a:t>Ніколенко О. М. Фрідріх Шиллер. </a:t>
            </a:r>
            <a:r>
              <a:rPr lang="uk-UA" sz="2200" i="1" dirty="0">
                <a:solidFill>
                  <a:srgbClr val="000000"/>
                </a:solidFill>
                <a:effectLst/>
                <a:latin typeface="Times New Roman" panose="02020603050405020304" pitchFamily="18" charset="0"/>
                <a:ea typeface="Times New Roman" panose="02020603050405020304" pitchFamily="18" charset="0"/>
              </a:rPr>
              <a:t>Бароко, класицизм, просвітництво. Література ХVІІ – ХVІІІ століть:</a:t>
            </a:r>
            <a:r>
              <a:rPr lang="uk-UA" sz="2200" dirty="0">
                <a:solidFill>
                  <a:srgbClr val="000000"/>
                </a:solidFill>
                <a:effectLst/>
                <a:latin typeface="Times New Roman" panose="02020603050405020304" pitchFamily="18" charset="0"/>
                <a:ea typeface="Times New Roman" panose="02020603050405020304" pitchFamily="18" charset="0"/>
              </a:rPr>
              <a:t> посібник для вчителя </a:t>
            </a:r>
            <a:r>
              <a:rPr lang="uk-UA" sz="2200" dirty="0" err="1">
                <a:solidFill>
                  <a:srgbClr val="000000"/>
                </a:solidFill>
                <a:effectLst/>
                <a:latin typeface="Times New Roman" panose="02020603050405020304" pitchFamily="18" charset="0"/>
                <a:ea typeface="Times New Roman" panose="02020603050405020304" pitchFamily="18" charset="0"/>
              </a:rPr>
              <a:t>рек</a:t>
            </a:r>
            <a:r>
              <a:rPr lang="uk-UA" sz="2200" dirty="0">
                <a:solidFill>
                  <a:srgbClr val="000000"/>
                </a:solidFill>
                <a:effectLst/>
                <a:latin typeface="Times New Roman" panose="02020603050405020304" pitchFamily="18" charset="0"/>
                <a:ea typeface="Times New Roman" panose="02020603050405020304" pitchFamily="18" charset="0"/>
              </a:rPr>
              <a:t>. МОНУ.  Харків: Ранок, </a:t>
            </a:r>
            <a:r>
              <a:rPr lang="uk-UA" sz="2200" dirty="0" err="1">
                <a:solidFill>
                  <a:srgbClr val="000000"/>
                </a:solidFill>
                <a:effectLst/>
                <a:latin typeface="Times New Roman" panose="02020603050405020304" pitchFamily="18" charset="0"/>
                <a:ea typeface="Times New Roman" panose="02020603050405020304" pitchFamily="18" charset="0"/>
              </a:rPr>
              <a:t>Веста</a:t>
            </a:r>
            <a:r>
              <a:rPr lang="uk-UA" sz="2200" dirty="0">
                <a:solidFill>
                  <a:srgbClr val="000000"/>
                </a:solidFill>
                <a:effectLst/>
                <a:latin typeface="Times New Roman" panose="02020603050405020304" pitchFamily="18" charset="0"/>
                <a:ea typeface="Times New Roman" panose="02020603050405020304" pitchFamily="18" charset="0"/>
              </a:rPr>
              <a:t>, 2003. С. 156-175.</a:t>
            </a:r>
            <a:endParaRPr lang="ru-UA" sz="2200" dirty="0">
              <a:effectLst/>
              <a:latin typeface="Times New Roman" panose="02020603050405020304" pitchFamily="18" charset="0"/>
              <a:ea typeface="Times New Roman" panose="02020603050405020304" pitchFamily="18" charset="0"/>
            </a:endParaRPr>
          </a:p>
          <a:p>
            <a:pPr marL="342900" lvl="0" indent="-342900" algn="just">
              <a:spcBef>
                <a:spcPts val="0"/>
              </a:spcBef>
              <a:buFont typeface="+mj-lt"/>
              <a:buAutoNum type="arabicPeriod"/>
            </a:pPr>
            <a:r>
              <a:rPr lang="uk-UA" sz="2200" dirty="0" err="1">
                <a:solidFill>
                  <a:srgbClr val="000000"/>
                </a:solidFill>
                <a:effectLst/>
                <a:latin typeface="Times New Roman" panose="02020603050405020304" pitchFamily="18" charset="0"/>
                <a:ea typeface="Times New Roman" panose="02020603050405020304" pitchFamily="18" charset="0"/>
              </a:rPr>
              <a:t>Аникст</a:t>
            </a:r>
            <a:r>
              <a:rPr lang="uk-UA" sz="2200" dirty="0">
                <a:solidFill>
                  <a:srgbClr val="000000"/>
                </a:solidFill>
                <a:effectLst/>
                <a:latin typeface="Times New Roman" panose="02020603050405020304" pitchFamily="18" charset="0"/>
                <a:ea typeface="Times New Roman" panose="02020603050405020304" pitchFamily="18" charset="0"/>
              </a:rPr>
              <a:t> А. От «Бури и натиска» к </a:t>
            </a:r>
            <a:r>
              <a:rPr lang="uk-UA" sz="2200" dirty="0" err="1">
                <a:solidFill>
                  <a:srgbClr val="000000"/>
                </a:solidFill>
                <a:effectLst/>
                <a:latin typeface="Times New Roman" panose="02020603050405020304" pitchFamily="18" charset="0"/>
                <a:ea typeface="Times New Roman" panose="02020603050405020304" pitchFamily="18" charset="0"/>
              </a:rPr>
              <a:t>веймарскому</a:t>
            </a:r>
            <a:r>
              <a:rPr lang="uk-UA" sz="2200" dirty="0">
                <a:solidFill>
                  <a:srgbClr val="000000"/>
                </a:solidFill>
                <a:effectLst/>
                <a:latin typeface="Times New Roman" panose="02020603050405020304" pitchFamily="18" charset="0"/>
                <a:ea typeface="Times New Roman" panose="02020603050405020304" pitchFamily="18" charset="0"/>
              </a:rPr>
              <a:t> </a:t>
            </a:r>
            <a:r>
              <a:rPr lang="uk-UA" sz="2200" dirty="0" err="1">
                <a:solidFill>
                  <a:srgbClr val="000000"/>
                </a:solidFill>
                <a:effectLst/>
                <a:latin typeface="Times New Roman" panose="02020603050405020304" pitchFamily="18" charset="0"/>
                <a:ea typeface="Times New Roman" panose="02020603050405020304" pitchFamily="18" charset="0"/>
              </a:rPr>
              <a:t>классицизму</a:t>
            </a:r>
            <a:r>
              <a:rPr lang="uk-UA" sz="2200" dirty="0">
                <a:solidFill>
                  <a:srgbClr val="000000"/>
                </a:solidFill>
                <a:effectLst/>
                <a:latin typeface="Times New Roman" panose="02020603050405020304" pitchFamily="18" charset="0"/>
                <a:ea typeface="Times New Roman" panose="02020603050405020304" pitchFamily="18" charset="0"/>
              </a:rPr>
              <a:t>. </a:t>
            </a:r>
            <a:r>
              <a:rPr lang="uk-UA" sz="2200" i="1" dirty="0">
                <a:solidFill>
                  <a:srgbClr val="000000"/>
                </a:solidFill>
                <a:effectLst/>
                <a:latin typeface="Times New Roman" panose="02020603050405020304" pitchFamily="18" charset="0"/>
                <a:ea typeface="Times New Roman" panose="02020603050405020304" pitchFamily="18" charset="0"/>
              </a:rPr>
              <a:t>Гете и Шиллер. </a:t>
            </a:r>
            <a:r>
              <a:rPr lang="uk-UA" sz="2200" i="1" dirty="0" err="1">
                <a:solidFill>
                  <a:srgbClr val="000000"/>
                </a:solidFill>
                <a:effectLst/>
                <a:latin typeface="Times New Roman" panose="02020603050405020304" pitchFamily="18" charset="0"/>
                <a:ea typeface="Times New Roman" panose="02020603050405020304" pitchFamily="18" charset="0"/>
              </a:rPr>
              <a:t>Теория</a:t>
            </a:r>
            <a:r>
              <a:rPr lang="uk-UA" sz="2200" i="1" dirty="0">
                <a:solidFill>
                  <a:srgbClr val="000000"/>
                </a:solidFill>
                <a:effectLst/>
                <a:latin typeface="Times New Roman" panose="02020603050405020304" pitchFamily="18" charset="0"/>
                <a:ea typeface="Times New Roman" panose="02020603050405020304" pitchFamily="18" charset="0"/>
              </a:rPr>
              <a:t> </a:t>
            </a:r>
            <a:r>
              <a:rPr lang="uk-UA" sz="2200" i="1" dirty="0" err="1">
                <a:solidFill>
                  <a:srgbClr val="000000"/>
                </a:solidFill>
                <a:effectLst/>
                <a:latin typeface="Times New Roman" panose="02020603050405020304" pitchFamily="18" charset="0"/>
                <a:ea typeface="Times New Roman" panose="02020603050405020304" pitchFamily="18" charset="0"/>
              </a:rPr>
              <a:t>драмы</a:t>
            </a:r>
            <a:r>
              <a:rPr lang="uk-UA" sz="2200" i="1" dirty="0">
                <a:solidFill>
                  <a:srgbClr val="000000"/>
                </a:solidFill>
                <a:effectLst/>
                <a:latin typeface="Times New Roman" panose="02020603050405020304" pitchFamily="18" charset="0"/>
                <a:ea typeface="Times New Roman" panose="02020603050405020304" pitchFamily="18" charset="0"/>
              </a:rPr>
              <a:t> от Аристотеля до </a:t>
            </a:r>
            <a:r>
              <a:rPr lang="uk-UA" sz="2200" i="1" dirty="0" err="1">
                <a:solidFill>
                  <a:srgbClr val="000000"/>
                </a:solidFill>
                <a:effectLst/>
                <a:latin typeface="Times New Roman" panose="02020603050405020304" pitchFamily="18" charset="0"/>
                <a:ea typeface="Times New Roman" panose="02020603050405020304" pitchFamily="18" charset="0"/>
              </a:rPr>
              <a:t>Лессинга</a:t>
            </a:r>
            <a:r>
              <a:rPr lang="uk-UA" sz="2200" dirty="0">
                <a:solidFill>
                  <a:srgbClr val="000000"/>
                </a:solidFill>
                <a:effectLst/>
                <a:latin typeface="Times New Roman" panose="02020603050405020304" pitchFamily="18" charset="0"/>
                <a:ea typeface="Times New Roman" panose="02020603050405020304" pitchFamily="18" charset="0"/>
              </a:rPr>
              <a:t>. Москва : Наука, 1967. С. 421-444.</a:t>
            </a:r>
            <a:endParaRPr lang="ru-UA" sz="2200" dirty="0">
              <a:effectLst/>
              <a:latin typeface="Times New Roman" panose="02020603050405020304" pitchFamily="18" charset="0"/>
              <a:ea typeface="Times New Roman" panose="02020603050405020304" pitchFamily="18" charset="0"/>
            </a:endParaRPr>
          </a:p>
          <a:p>
            <a:pPr marL="342900" lvl="0" indent="-342900" algn="just">
              <a:spcBef>
                <a:spcPts val="0"/>
              </a:spcBef>
              <a:buFont typeface="+mj-lt"/>
              <a:buAutoNum type="arabicPeriod"/>
            </a:pPr>
            <a:r>
              <a:rPr lang="uk-UA" sz="2200" dirty="0" err="1">
                <a:solidFill>
                  <a:srgbClr val="000000"/>
                </a:solidFill>
                <a:effectLst/>
                <a:latin typeface="Times New Roman" panose="02020603050405020304" pitchFamily="18" charset="0"/>
                <a:ea typeface="Times New Roman" panose="02020603050405020304" pitchFamily="18" charset="0"/>
              </a:rPr>
              <a:t>Ланштейн</a:t>
            </a:r>
            <a:r>
              <a:rPr lang="uk-UA" sz="2200" dirty="0">
                <a:solidFill>
                  <a:srgbClr val="000000"/>
                </a:solidFill>
                <a:effectLst/>
                <a:latin typeface="Times New Roman" panose="02020603050405020304" pitchFamily="18" charset="0"/>
                <a:ea typeface="Times New Roman" panose="02020603050405020304" pitchFamily="18" charset="0"/>
              </a:rPr>
              <a:t> П. </a:t>
            </a:r>
            <a:r>
              <a:rPr lang="uk-UA" sz="2200" dirty="0" err="1">
                <a:solidFill>
                  <a:srgbClr val="000000"/>
                </a:solidFill>
                <a:effectLst/>
                <a:latin typeface="Times New Roman" panose="02020603050405020304" pitchFamily="18" charset="0"/>
                <a:ea typeface="Times New Roman" panose="02020603050405020304" pitchFamily="18" charset="0"/>
              </a:rPr>
              <a:t>Жизнь</a:t>
            </a:r>
            <a:r>
              <a:rPr lang="uk-UA" sz="2200" dirty="0">
                <a:solidFill>
                  <a:srgbClr val="000000"/>
                </a:solidFill>
                <a:effectLst/>
                <a:latin typeface="Times New Roman" panose="02020603050405020304" pitchFamily="18" charset="0"/>
                <a:ea typeface="Times New Roman" panose="02020603050405020304" pitchFamily="18" charset="0"/>
              </a:rPr>
              <a:t> Шиллера. Москва : Радуга, 1984. 408 с.</a:t>
            </a:r>
            <a:endParaRPr lang="ru-UA" sz="2200" dirty="0">
              <a:effectLst/>
              <a:latin typeface="Times New Roman" panose="02020603050405020304" pitchFamily="18" charset="0"/>
              <a:ea typeface="Times New Roman" panose="02020603050405020304" pitchFamily="18" charset="0"/>
            </a:endParaRPr>
          </a:p>
          <a:p>
            <a:pPr marL="342900" lvl="0" indent="-342900" algn="just">
              <a:spcBef>
                <a:spcPts val="0"/>
              </a:spcBef>
              <a:buFont typeface="+mj-lt"/>
              <a:buAutoNum type="arabicPeriod"/>
            </a:pPr>
            <a:r>
              <a:rPr lang="uk-UA" sz="2200" dirty="0" err="1">
                <a:solidFill>
                  <a:srgbClr val="000000"/>
                </a:solidFill>
                <a:effectLst/>
                <a:latin typeface="Times New Roman" panose="02020603050405020304" pitchFamily="18" charset="0"/>
                <a:ea typeface="Times New Roman" panose="02020603050405020304" pitchFamily="18" charset="0"/>
              </a:rPr>
              <a:t>Шалагінов</a:t>
            </a:r>
            <a:r>
              <a:rPr lang="uk-UA" sz="2200" dirty="0">
                <a:solidFill>
                  <a:srgbClr val="000000"/>
                </a:solidFill>
                <a:effectLst/>
                <a:latin typeface="Times New Roman" panose="02020603050405020304" pitchFamily="18" charset="0"/>
                <a:ea typeface="Times New Roman" panose="02020603050405020304" pitchFamily="18" charset="0"/>
              </a:rPr>
              <a:t> Б. Естетика Й. В. Ґете: Дослідження. Х.: Ранок, 2002. 288 с.</a:t>
            </a:r>
            <a:endParaRPr lang="ru-UA" sz="2200" dirty="0">
              <a:effectLst/>
              <a:latin typeface="Times New Roman" panose="02020603050405020304" pitchFamily="18" charset="0"/>
              <a:ea typeface="Times New Roman" panose="02020603050405020304" pitchFamily="18" charset="0"/>
            </a:endParaRPr>
          </a:p>
          <a:p>
            <a:pPr marL="342900" lvl="0" indent="-342900" algn="just">
              <a:spcBef>
                <a:spcPts val="0"/>
              </a:spcBef>
              <a:buFont typeface="+mj-lt"/>
              <a:buAutoNum type="arabicPeriod"/>
            </a:pPr>
            <a:r>
              <a:rPr lang="uk-UA" sz="2200" dirty="0" err="1">
                <a:solidFill>
                  <a:srgbClr val="000000"/>
                </a:solidFill>
                <a:effectLst/>
                <a:latin typeface="Times New Roman" panose="02020603050405020304" pitchFamily="18" charset="0"/>
                <a:ea typeface="Times New Roman" panose="02020603050405020304" pitchFamily="18" charset="0"/>
              </a:rPr>
              <a:t>Свасьян</a:t>
            </a:r>
            <a:r>
              <a:rPr lang="uk-UA" sz="2200" dirty="0">
                <a:solidFill>
                  <a:srgbClr val="000000"/>
                </a:solidFill>
                <a:effectLst/>
                <a:latin typeface="Times New Roman" panose="02020603050405020304" pitchFamily="18" charset="0"/>
                <a:ea typeface="Times New Roman" panose="02020603050405020304" pitchFamily="18" charset="0"/>
              </a:rPr>
              <a:t> К. О. Гете: </a:t>
            </a:r>
            <a:r>
              <a:rPr lang="uk-UA" sz="2200" dirty="0" err="1">
                <a:solidFill>
                  <a:srgbClr val="000000"/>
                </a:solidFill>
                <a:effectLst/>
                <a:latin typeface="Times New Roman" panose="02020603050405020304" pitchFamily="18" charset="0"/>
                <a:ea typeface="Times New Roman" panose="02020603050405020304" pitchFamily="18" charset="0"/>
              </a:rPr>
              <a:t>жизнь</a:t>
            </a:r>
            <a:r>
              <a:rPr lang="uk-UA" sz="2200" dirty="0">
                <a:solidFill>
                  <a:srgbClr val="000000"/>
                </a:solidFill>
                <a:effectLst/>
                <a:latin typeface="Times New Roman" panose="02020603050405020304" pitchFamily="18" charset="0"/>
                <a:ea typeface="Times New Roman" panose="02020603050405020304" pitchFamily="18" charset="0"/>
              </a:rPr>
              <a:t> и </a:t>
            </a:r>
            <a:r>
              <a:rPr lang="uk-UA" sz="2200" dirty="0" err="1">
                <a:solidFill>
                  <a:srgbClr val="000000"/>
                </a:solidFill>
                <a:effectLst/>
                <a:latin typeface="Times New Roman" panose="02020603050405020304" pitchFamily="18" charset="0"/>
                <a:ea typeface="Times New Roman" panose="02020603050405020304" pitchFamily="18" charset="0"/>
              </a:rPr>
              <a:t>творчество</a:t>
            </a:r>
            <a:r>
              <a:rPr lang="uk-UA" sz="2200" dirty="0">
                <a:solidFill>
                  <a:srgbClr val="000000"/>
                </a:solidFill>
                <a:effectLst/>
                <a:latin typeface="Times New Roman" panose="02020603050405020304" pitchFamily="18" charset="0"/>
                <a:ea typeface="Times New Roman" panose="02020603050405020304" pitchFamily="18" charset="0"/>
              </a:rPr>
              <a:t>. М.: </a:t>
            </a:r>
            <a:r>
              <a:rPr lang="uk-UA" sz="2200" dirty="0" err="1">
                <a:solidFill>
                  <a:srgbClr val="000000"/>
                </a:solidFill>
                <a:effectLst/>
                <a:latin typeface="Times New Roman" panose="02020603050405020304" pitchFamily="18" charset="0"/>
                <a:ea typeface="Times New Roman" panose="02020603050405020304" pitchFamily="18" charset="0"/>
              </a:rPr>
              <a:t>Мысль</a:t>
            </a:r>
            <a:r>
              <a:rPr lang="uk-UA" sz="2200" dirty="0">
                <a:solidFill>
                  <a:srgbClr val="000000"/>
                </a:solidFill>
                <a:effectLst/>
                <a:latin typeface="Times New Roman" panose="02020603050405020304" pitchFamily="18" charset="0"/>
                <a:ea typeface="Times New Roman" panose="02020603050405020304" pitchFamily="18" charset="0"/>
              </a:rPr>
              <a:t>, 1989. 191 с.</a:t>
            </a:r>
            <a:endParaRPr lang="ru-UA" sz="2200" dirty="0"/>
          </a:p>
        </p:txBody>
      </p:sp>
    </p:spTree>
    <p:extLst>
      <p:ext uri="{BB962C8B-B14F-4D97-AF65-F5344CB8AC3E}">
        <p14:creationId xmlns:p14="http://schemas.microsoft.com/office/powerpoint/2010/main" val="3371360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7894B-0037-4174-9E88-AB94F5B1A6C5}"/>
              </a:ext>
            </a:extLst>
          </p:cNvPr>
          <p:cNvSpPr txBox="1"/>
          <p:nvPr/>
        </p:nvSpPr>
        <p:spPr>
          <a:xfrm>
            <a:off x="682228" y="493990"/>
            <a:ext cx="8476060" cy="523220"/>
          </a:xfrm>
          <a:prstGeom prst="rect">
            <a:avLst/>
          </a:prstGeom>
          <a:noFill/>
        </p:spPr>
        <p:txBody>
          <a:bodyPr wrap="square">
            <a:spAutoFit/>
          </a:bodyPr>
          <a:lstStyle/>
          <a:p>
            <a:r>
              <a:rPr lang="uk-UA" sz="2800" b="1" dirty="0">
                <a:effectLst/>
                <a:latin typeface="Times New Roman" panose="02020603050405020304" pitchFamily="18" charset="0"/>
                <a:ea typeface="Calibri" panose="020F0502020204030204" pitchFamily="34" charset="0"/>
              </a:rPr>
              <a:t>"</a:t>
            </a:r>
            <a:r>
              <a:rPr lang="uk-UA" sz="2800" b="1" dirty="0" err="1">
                <a:effectLst/>
                <a:latin typeface="Times New Roman" panose="02020603050405020304" pitchFamily="18" charset="0"/>
                <a:ea typeface="Calibri" panose="020F0502020204030204" pitchFamily="34" charset="0"/>
              </a:rPr>
              <a:t>Гец</a:t>
            </a:r>
            <a:r>
              <a:rPr lang="uk-UA" sz="2800" b="1" dirty="0">
                <a:effectLst/>
                <a:latin typeface="Times New Roman" panose="02020603050405020304" pitchFamily="18" charset="0"/>
                <a:ea typeface="Calibri" panose="020F0502020204030204" pitchFamily="34" charset="0"/>
              </a:rPr>
              <a:t> фон </a:t>
            </a:r>
            <a:r>
              <a:rPr lang="uk-UA" sz="2800" b="1" dirty="0" err="1">
                <a:effectLst/>
                <a:latin typeface="Times New Roman" panose="02020603050405020304" pitchFamily="18" charset="0"/>
                <a:ea typeface="Calibri" panose="020F0502020204030204" pitchFamily="34" charset="0"/>
              </a:rPr>
              <a:t>Берліхінген</a:t>
            </a:r>
            <a:r>
              <a:rPr lang="uk-UA" sz="2800" b="1" dirty="0">
                <a:effectLst/>
                <a:latin typeface="Times New Roman" panose="02020603050405020304" pitchFamily="18" charset="0"/>
                <a:ea typeface="Calibri" panose="020F0502020204030204" pitchFamily="34" charset="0"/>
              </a:rPr>
              <a:t> із залізною рукою" (1773)</a:t>
            </a:r>
            <a:endParaRPr lang="ru-UA" sz="2800" b="1" dirty="0"/>
          </a:p>
        </p:txBody>
      </p:sp>
      <p:pic>
        <p:nvPicPr>
          <p:cNvPr id="16386" name="Picture 2" descr="Гёте: Гёц фон Берлихинген: dmurashev — LiveJournal">
            <a:extLst>
              <a:ext uri="{FF2B5EF4-FFF2-40B4-BE49-F238E27FC236}">
                <a16:creationId xmlns:a16="http://schemas.microsoft.com/office/drawing/2014/main" id="{FC058D30-81E7-4CBB-BDB8-01412AA1D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1228725"/>
            <a:ext cx="3353983" cy="5135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FE5A10-C36A-4C8D-B782-1455D3DB7E38}"/>
              </a:ext>
            </a:extLst>
          </p:cNvPr>
          <p:cNvSpPr txBox="1"/>
          <p:nvPr/>
        </p:nvSpPr>
        <p:spPr>
          <a:xfrm>
            <a:off x="867965" y="1253261"/>
            <a:ext cx="6107906" cy="5604739"/>
          </a:xfrm>
          <a:prstGeom prst="rect">
            <a:avLst/>
          </a:prstGeom>
          <a:noFill/>
        </p:spPr>
        <p:txBody>
          <a:bodyPr wrap="square">
            <a:spAutoFit/>
          </a:bodyPr>
          <a:lstStyle/>
          <a:p>
            <a:pPr algn="just">
              <a:lnSpc>
                <a:spcPct val="107000"/>
              </a:lnSpc>
              <a:spcAft>
                <a:spcPts val="800"/>
              </a:spcAft>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Головний персонаж драми був реальною історичною особою доби Реформації і Селянської війни 1525 року у Німеччині.</a:t>
            </a:r>
            <a:endParaRPr lang="ru-UA" sz="2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У німецькій літературі це була перша спроба історичної драми такого спрямування: перед читачами й глядачами розкриваються не вирішальні епізоди з історії Реформації і постає зовсім не головний герой національної історії. Гете принципово ухилився від вибору на користь особи, беззаперечно визнаної громадською думкою. Новаторство полягало в тому, що такий підхід зумовлював зовсім нове, нетрадиційне бачення історичних подій. Поет силою уяви не просто відображував минуле, а сам творив історію.</a:t>
            </a:r>
            <a:endParaRPr lang="ru-UA"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3055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Страждання молодого Вертера - Йоганн Вольфґанґ Ґете - Тека авторів - Чтиво">
            <a:extLst>
              <a:ext uri="{FF2B5EF4-FFF2-40B4-BE49-F238E27FC236}">
                <a16:creationId xmlns:a16="http://schemas.microsoft.com/office/drawing/2014/main" id="{5DBEF0C9-8788-4A5E-9D58-46687087F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439" y="385761"/>
            <a:ext cx="3214688" cy="4846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F360AC-44C2-454C-9CCB-733B9E3E4C8F}"/>
              </a:ext>
            </a:extLst>
          </p:cNvPr>
          <p:cNvSpPr txBox="1"/>
          <p:nvPr/>
        </p:nvSpPr>
        <p:spPr>
          <a:xfrm>
            <a:off x="539352" y="385761"/>
            <a:ext cx="7233047" cy="523220"/>
          </a:xfrm>
          <a:prstGeom prst="rect">
            <a:avLst/>
          </a:prstGeom>
          <a:noFill/>
        </p:spPr>
        <p:txBody>
          <a:bodyPr wrap="square">
            <a:spAutoFit/>
          </a:bodyPr>
          <a:lstStyle/>
          <a:p>
            <a:r>
              <a:rPr lang="uk-UA" sz="2800" b="1" dirty="0">
                <a:effectLst/>
                <a:latin typeface="Times New Roman" panose="02020603050405020304" pitchFamily="18" charset="0"/>
                <a:ea typeface="Calibri" panose="020F0502020204030204" pitchFamily="34" charset="0"/>
              </a:rPr>
              <a:t>«Страждання молодого Вертера»</a:t>
            </a:r>
            <a:r>
              <a:rPr lang="uk-UA" sz="2800" dirty="0">
                <a:effectLst/>
                <a:latin typeface="Times New Roman" panose="02020603050405020304" pitchFamily="18" charset="0"/>
                <a:ea typeface="Calibri" panose="020F0502020204030204" pitchFamily="34" charset="0"/>
              </a:rPr>
              <a:t> (1774) </a:t>
            </a:r>
            <a:endParaRPr lang="ru-UA" sz="2800" dirty="0"/>
          </a:p>
        </p:txBody>
      </p:sp>
      <p:sp>
        <p:nvSpPr>
          <p:cNvPr id="6" name="TextBox 5">
            <a:extLst>
              <a:ext uri="{FF2B5EF4-FFF2-40B4-BE49-F238E27FC236}">
                <a16:creationId xmlns:a16="http://schemas.microsoft.com/office/drawing/2014/main" id="{D0E47D22-DF4F-4A68-9907-3F0200BE677A}"/>
              </a:ext>
            </a:extLst>
          </p:cNvPr>
          <p:cNvSpPr txBox="1"/>
          <p:nvPr/>
        </p:nvSpPr>
        <p:spPr>
          <a:xfrm>
            <a:off x="142875" y="1100732"/>
            <a:ext cx="7486650" cy="4524315"/>
          </a:xfrm>
          <a:prstGeom prst="rect">
            <a:avLst/>
          </a:prstGeom>
          <a:noFill/>
        </p:spPr>
        <p:txBody>
          <a:bodyPr wrap="square">
            <a:spAutoFit/>
          </a:bodyPr>
          <a:lstStyle/>
          <a:p>
            <a:r>
              <a:rPr lang="ru-UA" sz="2400" dirty="0" err="1">
                <a:latin typeface="Times New Roman" panose="02020603050405020304" pitchFamily="18" charset="0"/>
                <a:cs typeface="Times New Roman" panose="02020603050405020304" pitchFamily="18" charset="0"/>
              </a:rPr>
              <a:t>Твір</a:t>
            </a:r>
            <a:r>
              <a:rPr lang="ru-UA" sz="2400" dirty="0">
                <a:latin typeface="Times New Roman" panose="02020603050405020304" pitchFamily="18" charset="0"/>
                <a:cs typeface="Times New Roman" panose="02020603050405020304" pitchFamily="18" charset="0"/>
              </a:rPr>
              <a:t> написаний у </a:t>
            </a:r>
            <a:r>
              <a:rPr lang="ru-UA" sz="2400" dirty="0" err="1">
                <a:latin typeface="Times New Roman" panose="02020603050405020304" pitchFamily="18" charset="0"/>
                <a:cs typeface="Times New Roman" panose="02020603050405020304" pitchFamily="18" charset="0"/>
              </a:rPr>
              <a:t>формі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листів</a:t>
            </a:r>
            <a:r>
              <a:rPr lang="ru-UA" sz="2400" dirty="0">
                <a:latin typeface="Times New Roman" panose="02020603050405020304" pitchFamily="18" charset="0"/>
                <a:cs typeface="Times New Roman" panose="02020603050405020304" pitchFamily="18" charset="0"/>
              </a:rPr>
              <a:t> Вертера до </a:t>
            </a:r>
            <a:r>
              <a:rPr lang="ru-UA" sz="2400" dirty="0" err="1">
                <a:latin typeface="Times New Roman" panose="02020603050405020304" pitchFamily="18" charset="0"/>
                <a:cs typeface="Times New Roman" panose="02020603050405020304" pitchFamily="18" charset="0"/>
              </a:rPr>
              <a:t>його</a:t>
            </a:r>
            <a:r>
              <a:rPr lang="ru-UA" sz="2400" dirty="0">
                <a:latin typeface="Times New Roman" panose="02020603050405020304" pitchFamily="18" charset="0"/>
                <a:cs typeface="Times New Roman" panose="02020603050405020304" pitchFamily="18" charset="0"/>
              </a:rPr>
              <a:t> друга. </a:t>
            </a:r>
            <a:endParaRPr lang="uk-UA" sz="2400" dirty="0">
              <a:latin typeface="Times New Roman" panose="02020603050405020304" pitchFamily="18" charset="0"/>
              <a:cs typeface="Times New Roman" panose="02020603050405020304" pitchFamily="18" charset="0"/>
            </a:endParaRPr>
          </a:p>
          <a:p>
            <a:r>
              <a:rPr lang="ru-UA" sz="2400" dirty="0">
                <a:latin typeface="Times New Roman" panose="02020603050405020304" pitchFamily="18" charset="0"/>
                <a:cs typeface="Times New Roman" panose="02020603050405020304" pitchFamily="18" charset="0"/>
              </a:rPr>
              <a:t>В </a:t>
            </a:r>
            <a:r>
              <a:rPr lang="ru-UA" sz="2400" dirty="0" err="1">
                <a:latin typeface="Times New Roman" panose="02020603050405020304" pitchFamily="18" charset="0"/>
                <a:cs typeface="Times New Roman" panose="02020603050405020304" pitchFamily="18" charset="0"/>
              </a:rPr>
              <a:t>центрі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першої</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частини</a:t>
            </a:r>
            <a:r>
              <a:rPr lang="ru-UA" sz="2400" dirty="0">
                <a:latin typeface="Times New Roman" panose="02020603050405020304" pitchFamily="18" charset="0"/>
                <a:cs typeface="Times New Roman" panose="02020603050405020304" pitchFamily="18" charset="0"/>
              </a:rPr>
              <a:t> — </a:t>
            </a:r>
            <a:r>
              <a:rPr lang="ru-UA" sz="2400" dirty="0" err="1">
                <a:latin typeface="Times New Roman" panose="02020603050405020304" pitchFamily="18" charset="0"/>
                <a:cs typeface="Times New Roman" panose="02020603050405020304" pitchFamily="18" charset="0"/>
              </a:rPr>
              <a:t>любовні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почуття</a:t>
            </a:r>
            <a:r>
              <a:rPr lang="ru-UA" sz="2400" dirty="0">
                <a:latin typeface="Times New Roman" panose="02020603050405020304" pitchFamily="18" charset="0"/>
                <a:cs typeface="Times New Roman" panose="02020603050405020304" pitchFamily="18" charset="0"/>
              </a:rPr>
              <a:t> Вертера до </a:t>
            </a:r>
            <a:r>
              <a:rPr lang="ru-UA" sz="2400" dirty="0" err="1">
                <a:latin typeface="Times New Roman" panose="02020603050405020304" pitchFamily="18" charset="0"/>
                <a:cs typeface="Times New Roman" panose="02020603050405020304" pitchFamily="18" charset="0"/>
              </a:rPr>
              <a:t>Шарлотти</a:t>
            </a:r>
            <a:r>
              <a:rPr lang="ru-UA" sz="2400" dirty="0">
                <a:latin typeface="Times New Roman" panose="02020603050405020304" pitchFamily="18" charset="0"/>
                <a:cs typeface="Times New Roman" panose="02020603050405020304" pitchFamily="18" charset="0"/>
              </a:rPr>
              <a:t>, яка, </a:t>
            </a:r>
            <a:r>
              <a:rPr lang="ru-UA" sz="2400" dirty="0" err="1">
                <a:latin typeface="Times New Roman" panose="02020603050405020304" pitchFamily="18" charset="0"/>
                <a:cs typeface="Times New Roman" panose="02020603050405020304" pitchFamily="18" charset="0"/>
              </a:rPr>
              <a:t>хоч</a:t>
            </a:r>
            <a:r>
              <a:rPr lang="ru-UA" sz="2400" dirty="0">
                <a:latin typeface="Times New Roman" panose="02020603050405020304" pitchFamily="18" charset="0"/>
                <a:cs typeface="Times New Roman" panose="02020603050405020304" pitchFamily="18" charset="0"/>
              </a:rPr>
              <a:t> і </a:t>
            </a:r>
            <a:r>
              <a:rPr lang="ru-UA" sz="2400" dirty="0" err="1">
                <a:latin typeface="Times New Roman" panose="02020603050405020304" pitchFamily="18" charset="0"/>
                <a:cs typeface="Times New Roman" panose="02020603050405020304" pitchFamily="18" charset="0"/>
              </a:rPr>
              <a:t>відчуває</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прихильність</a:t>
            </a:r>
            <a:r>
              <a:rPr lang="ru-UA" sz="2400" dirty="0">
                <a:latin typeface="Times New Roman" panose="02020603050405020304" pitchFamily="18" charset="0"/>
                <a:cs typeface="Times New Roman" panose="02020603050405020304" pitchFamily="18" charset="0"/>
              </a:rPr>
              <a:t> до юнака, </a:t>
            </a:r>
            <a:r>
              <a:rPr lang="ru-UA" sz="2400" dirty="0" err="1">
                <a:latin typeface="Times New Roman" panose="02020603050405020304" pitchFamily="18" charset="0"/>
                <a:cs typeface="Times New Roman" panose="02020603050405020304" pitchFamily="18" charset="0"/>
              </a:rPr>
              <a:t>вірна</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своєму</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нареченому</a:t>
            </a:r>
            <a:r>
              <a:rPr lang="ru-UA" sz="2400" dirty="0">
                <a:latin typeface="Times New Roman" panose="02020603050405020304" pitchFamily="18" charset="0"/>
                <a:cs typeface="Times New Roman" panose="02020603050405020304" pitchFamily="18" charset="0"/>
              </a:rPr>
              <a:t> Альберту, </a:t>
            </a:r>
            <a:r>
              <a:rPr lang="ru-UA" sz="2400" dirty="0" err="1">
                <a:latin typeface="Times New Roman" panose="02020603050405020304" pitchFamily="18" charset="0"/>
                <a:cs typeface="Times New Roman" panose="02020603050405020304" pitchFamily="18" charset="0"/>
              </a:rPr>
              <a:t>вийти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заміж</a:t>
            </a:r>
            <a:r>
              <a:rPr lang="ru-UA" sz="2400" dirty="0">
                <a:latin typeface="Times New Roman" panose="02020603050405020304" pitchFamily="18" charset="0"/>
                <a:cs typeface="Times New Roman" panose="02020603050405020304" pitchFamily="18" charset="0"/>
              </a:rPr>
              <a:t> за </a:t>
            </a:r>
            <a:r>
              <a:rPr lang="ru-UA" sz="2400" dirty="0" err="1">
                <a:latin typeface="Times New Roman" panose="02020603050405020304" pitchFamily="18" charset="0"/>
                <a:cs typeface="Times New Roman" panose="02020603050405020304" pitchFamily="18" charset="0"/>
              </a:rPr>
              <a:t>якого</a:t>
            </a:r>
            <a:r>
              <a:rPr lang="ru-UA" sz="2400" dirty="0">
                <a:latin typeface="Times New Roman" panose="02020603050405020304" pitchFamily="18" charset="0"/>
                <a:cs typeface="Times New Roman" panose="02020603050405020304" pitchFamily="18" charset="0"/>
              </a:rPr>
              <a:t> вона </a:t>
            </a:r>
            <a:r>
              <a:rPr lang="ru-UA" sz="2400" dirty="0" err="1">
                <a:latin typeface="Times New Roman" panose="02020603050405020304" pitchFamily="18" charset="0"/>
                <a:cs typeface="Times New Roman" panose="02020603050405020304" pitchFamily="18" charset="0"/>
              </a:rPr>
              <a:t>пообіцяла</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вмираючій</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матері</a:t>
            </a:r>
            <a:r>
              <a:rPr lang="ru-UA" sz="2400" dirty="0">
                <a:latin typeface="Times New Roman" panose="02020603050405020304" pitchFamily="18" charset="0"/>
                <a:cs typeface="Times New Roman" panose="02020603050405020304" pitchFamily="18" charset="0"/>
              </a:rPr>
              <a:t>. </a:t>
            </a:r>
            <a:endParaRPr lang="uk-UA" sz="2400" dirty="0">
              <a:latin typeface="Times New Roman" panose="02020603050405020304" pitchFamily="18" charset="0"/>
              <a:cs typeface="Times New Roman" panose="02020603050405020304" pitchFamily="18" charset="0"/>
            </a:endParaRPr>
          </a:p>
          <a:p>
            <a:r>
              <a:rPr lang="ru-UA" sz="2400" dirty="0">
                <a:latin typeface="Times New Roman" panose="02020603050405020304" pitchFamily="18" charset="0"/>
                <a:cs typeface="Times New Roman" panose="02020603050405020304" pitchFamily="18" charset="0"/>
              </a:rPr>
              <a:t>У </a:t>
            </a:r>
            <a:r>
              <a:rPr lang="ru-UA" sz="2400" dirty="0" err="1">
                <a:latin typeface="Times New Roman" panose="02020603050405020304" pitchFamily="18" charset="0"/>
                <a:cs typeface="Times New Roman" panose="02020603050405020304" pitchFamily="18" charset="0"/>
              </a:rPr>
              <a:t>другій</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частині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розповідається</a:t>
            </a:r>
            <a:r>
              <a:rPr lang="ru-UA" sz="2400" dirty="0">
                <a:latin typeface="Times New Roman" panose="02020603050405020304" pitchFamily="18" charset="0"/>
                <a:cs typeface="Times New Roman" panose="02020603050405020304" pitchFamily="18" charset="0"/>
              </a:rPr>
              <a:t> про службу Вертера в державному </a:t>
            </a:r>
            <a:r>
              <a:rPr lang="ru-UA" sz="2400" dirty="0" err="1">
                <a:latin typeface="Times New Roman" panose="02020603050405020304" pitchFamily="18" charset="0"/>
                <a:cs typeface="Times New Roman" panose="02020603050405020304" pitchFamily="18" charset="0"/>
              </a:rPr>
              <a:t>відомстві</a:t>
            </a:r>
            <a:r>
              <a:rPr lang="ru-UA" sz="2400" dirty="0">
                <a:latin typeface="Times New Roman" panose="02020603050405020304" pitchFamily="18" charset="0"/>
                <a:cs typeface="Times New Roman" panose="02020603050405020304" pitchFamily="18" charset="0"/>
              </a:rPr>
              <a:t>, яка </a:t>
            </a:r>
            <a:r>
              <a:rPr lang="ru-UA" sz="2400" dirty="0" err="1">
                <a:latin typeface="Times New Roman" panose="02020603050405020304" pitchFamily="18" charset="0"/>
                <a:cs typeface="Times New Roman" panose="02020603050405020304" pitchFamily="18" charset="0"/>
              </a:rPr>
              <a:t>закінчується</a:t>
            </a:r>
            <a:r>
              <a:rPr lang="ru-UA" sz="2400" dirty="0">
                <a:latin typeface="Times New Roman" panose="02020603050405020304" pitchFamily="18" charset="0"/>
                <a:cs typeface="Times New Roman" panose="02020603050405020304" pitchFamily="18" charset="0"/>
              </a:rPr>
              <a:t> для героя </a:t>
            </a:r>
            <a:r>
              <a:rPr lang="ru-UA" sz="2400" dirty="0" err="1">
                <a:latin typeface="Times New Roman" panose="02020603050405020304" pitchFamily="18" charset="0"/>
                <a:cs typeface="Times New Roman" panose="02020603050405020304" pitchFamily="18" charset="0"/>
              </a:rPr>
              <a:t>відставкою</a:t>
            </a:r>
            <a:r>
              <a:rPr lang="ru-UA" sz="2400" dirty="0">
                <a:latin typeface="Times New Roman" panose="02020603050405020304" pitchFamily="18" charset="0"/>
                <a:cs typeface="Times New Roman" panose="02020603050405020304" pitchFamily="18" charset="0"/>
              </a:rPr>
              <a:t> через </a:t>
            </a:r>
            <a:r>
              <a:rPr lang="ru-UA" sz="2400" dirty="0" err="1">
                <a:latin typeface="Times New Roman" panose="02020603050405020304" pitchFamily="18" charset="0"/>
                <a:cs typeface="Times New Roman" panose="02020603050405020304" pitchFamily="18" charset="0"/>
              </a:rPr>
              <a:t>його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фатальну</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помилку</a:t>
            </a:r>
            <a:r>
              <a:rPr lang="ru-UA" sz="2400" dirty="0">
                <a:latin typeface="Times New Roman" panose="02020603050405020304" pitchFamily="18" charset="0"/>
                <a:cs typeface="Times New Roman" panose="02020603050405020304" pitchFamily="18" charset="0"/>
              </a:rPr>
              <a:t>. </a:t>
            </a:r>
            <a:endParaRPr lang="uk-UA" sz="2400" dirty="0">
              <a:latin typeface="Times New Roman" panose="02020603050405020304" pitchFamily="18" charset="0"/>
              <a:cs typeface="Times New Roman" panose="02020603050405020304" pitchFamily="18" charset="0"/>
            </a:endParaRPr>
          </a:p>
          <a:p>
            <a:r>
              <a:rPr lang="ru-UA" sz="2400" dirty="0" err="1">
                <a:latin typeface="Times New Roman" panose="02020603050405020304" pitchFamily="18" charset="0"/>
                <a:cs typeface="Times New Roman" panose="02020603050405020304" pitchFamily="18" charset="0"/>
              </a:rPr>
              <a:t>Третя</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частина</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має</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назву</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Від</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видавця</a:t>
            </a:r>
            <a:r>
              <a:rPr lang="ru-UA" sz="2400" dirty="0">
                <a:latin typeface="Times New Roman" panose="02020603050405020304" pitchFamily="18" charset="0"/>
                <a:cs typeface="Times New Roman" panose="02020603050405020304" pitchFamily="18" charset="0"/>
              </a:rPr>
              <a:t> — </a:t>
            </a:r>
            <a:r>
              <a:rPr lang="ru-UA" sz="2400" dirty="0" err="1">
                <a:latin typeface="Times New Roman" panose="02020603050405020304" pitchFamily="18" charset="0"/>
                <a:cs typeface="Times New Roman" panose="02020603050405020304" pitchFamily="18" charset="0"/>
              </a:rPr>
              <a:t>читачеві</a:t>
            </a:r>
            <a:r>
              <a:rPr lang="ru-UA" sz="2400" dirty="0">
                <a:latin typeface="Times New Roman" panose="02020603050405020304" pitchFamily="18" charset="0"/>
                <a:cs typeface="Times New Roman" panose="02020603050405020304" pitchFamily="18" charset="0"/>
              </a:rPr>
              <a:t>» і </a:t>
            </a:r>
            <a:r>
              <a:rPr lang="ru-UA" sz="2400" dirty="0" err="1">
                <a:latin typeface="Times New Roman" panose="02020603050405020304" pitchFamily="18" charset="0"/>
                <a:cs typeface="Times New Roman" panose="02020603050405020304" pitchFamily="18" charset="0"/>
              </a:rPr>
              <a:t>містить</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розповідь</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нібито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оперту</a:t>
            </a:r>
            <a:r>
              <a:rPr lang="ru-UA" sz="2400" dirty="0">
                <a:latin typeface="Times New Roman" panose="02020603050405020304" pitchFamily="18" charset="0"/>
                <a:cs typeface="Times New Roman" panose="02020603050405020304" pitchFamily="18" charset="0"/>
              </a:rPr>
              <a:t> на </a:t>
            </a:r>
            <a:r>
              <a:rPr lang="ru-UA" sz="2400" dirty="0" err="1">
                <a:latin typeface="Times New Roman" panose="02020603050405020304" pitchFamily="18" charset="0"/>
                <a:cs typeface="Times New Roman" panose="02020603050405020304" pitchFamily="18" charset="0"/>
              </a:rPr>
              <a:t>власні</a:t>
            </a:r>
            <a:r>
              <a:rPr lang="ru-UA" sz="2400" dirty="0">
                <a:latin typeface="Times New Roman" panose="02020603050405020304" pitchFamily="18" charset="0"/>
                <a:cs typeface="Times New Roman" panose="02020603050405020304" pitchFamily="18" charset="0"/>
              </a:rPr>
              <a:t> записи Вертера) про </a:t>
            </a:r>
            <a:r>
              <a:rPr lang="ru-UA" sz="2400" dirty="0" err="1">
                <a:latin typeface="Times New Roman" panose="02020603050405020304" pitchFamily="18" charset="0"/>
                <a:cs typeface="Times New Roman" panose="02020603050405020304" pitchFamily="18" charset="0"/>
              </a:rPr>
              <a:t>останні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його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години</a:t>
            </a:r>
            <a:r>
              <a:rPr lang="ru-UA" sz="2400" dirty="0">
                <a:latin typeface="Times New Roman" panose="02020603050405020304" pitchFamily="18" charset="0"/>
                <a:cs typeface="Times New Roman" panose="02020603050405020304" pitchFamily="18" charset="0"/>
              </a:rPr>
              <a:t>, а </a:t>
            </a:r>
            <a:r>
              <a:rPr lang="ru-UA" sz="2400" dirty="0" err="1">
                <a:latin typeface="Times New Roman" panose="02020603050405020304" pitchFamily="18" charset="0"/>
                <a:cs typeface="Times New Roman" panose="02020603050405020304" pitchFamily="18" charset="0"/>
              </a:rPr>
              <a:t>також</a:t>
            </a:r>
            <a:r>
              <a:rPr lang="ru-UA" sz="2400" dirty="0">
                <a:latin typeface="Times New Roman" panose="02020603050405020304" pitchFamily="18" charset="0"/>
                <a:cs typeface="Times New Roman" panose="02020603050405020304" pitchFamily="18" charset="0"/>
              </a:rPr>
              <a:t> про </a:t>
            </a:r>
            <a:r>
              <a:rPr lang="ru-UA" sz="2400" dirty="0" err="1">
                <a:latin typeface="Times New Roman" panose="02020603050405020304" pitchFamily="18" charset="0"/>
                <a:cs typeface="Times New Roman" panose="02020603050405020304" pitchFamily="18" charset="0"/>
              </a:rPr>
              <a:t>його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самогубство</a:t>
            </a:r>
            <a:r>
              <a:rPr lang="ru-UA" sz="2400" dirty="0">
                <a:latin typeface="Times New Roman" panose="02020603050405020304" pitchFamily="18" charset="0"/>
                <a:cs typeface="Times New Roman" panose="02020603050405020304" pitchFamily="18" charset="0"/>
              </a:rPr>
              <a:t> і </a:t>
            </a:r>
            <a:r>
              <a:rPr lang="ru-UA" sz="2400" dirty="0" err="1">
                <a:latin typeface="Times New Roman" panose="02020603050405020304" pitchFamily="18" charset="0"/>
                <a:cs typeface="Times New Roman" panose="02020603050405020304" pitchFamily="18" charset="0"/>
              </a:rPr>
              <a:t>поховання</a:t>
            </a:r>
            <a:r>
              <a:rPr lang="uk-UA" sz="2400" dirty="0">
                <a:latin typeface="Times New Roman" panose="02020603050405020304" pitchFamily="18" charset="0"/>
                <a:cs typeface="Times New Roman" panose="02020603050405020304" pitchFamily="18" charset="0"/>
              </a:rPr>
              <a:t>.</a:t>
            </a:r>
            <a:endParaRPr lang="ru-U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9432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Лотта - характеристика литературного героя (Страдания юного Вертера Гёте)">
            <a:extLst>
              <a:ext uri="{FF2B5EF4-FFF2-40B4-BE49-F238E27FC236}">
                <a16:creationId xmlns:a16="http://schemas.microsoft.com/office/drawing/2014/main" id="{319818CE-EB92-4DBB-A7B2-B1378B3D0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25" y="1206399"/>
            <a:ext cx="5224463" cy="4008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D958FC-D61E-40F1-A194-4F109F05598B}"/>
              </a:ext>
            </a:extLst>
          </p:cNvPr>
          <p:cNvSpPr txBox="1"/>
          <p:nvPr/>
        </p:nvSpPr>
        <p:spPr>
          <a:xfrm>
            <a:off x="482202" y="300037"/>
            <a:ext cx="8504635" cy="769441"/>
          </a:xfrm>
          <a:prstGeom prst="rect">
            <a:avLst/>
          </a:prstGeom>
          <a:noFill/>
        </p:spPr>
        <p:txBody>
          <a:bodyPr wrap="square">
            <a:spAutoFit/>
          </a:bodyPr>
          <a:lstStyle/>
          <a:p>
            <a:r>
              <a:rPr lang="ru-UA" sz="2200" dirty="0" err="1">
                <a:latin typeface="Times New Roman" panose="02020603050405020304" pitchFamily="18" charset="0"/>
                <a:cs typeface="Times New Roman" panose="02020603050405020304" pitchFamily="18" charset="0"/>
              </a:rPr>
              <a:t>Головний</a:t>
            </a:r>
            <a:r>
              <a:rPr lang="ru-UA" sz="2200" dirty="0">
                <a:latin typeface="Times New Roman" panose="02020603050405020304" pitchFamily="18" charset="0"/>
                <a:cs typeface="Times New Roman" panose="02020603050405020304" pitchFamily="18" charset="0"/>
              </a:rPr>
              <a:t> персонаж </a:t>
            </a:r>
            <a:r>
              <a:rPr lang="ru-UA" sz="2200" dirty="0" err="1">
                <a:latin typeface="Times New Roman" panose="02020603050405020304" pitchFamily="18" charset="0"/>
                <a:cs typeface="Times New Roman" panose="02020603050405020304" pitchFamily="18" charset="0"/>
              </a:rPr>
              <a:t>марно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прагне</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відстояти</a:t>
            </a:r>
            <a:r>
              <a:rPr lang="ru-UA" sz="2200" dirty="0">
                <a:latin typeface="Times New Roman" panose="02020603050405020304" pitchFamily="18" charset="0"/>
                <a:cs typeface="Times New Roman" panose="02020603050405020304" pitchFamily="18" charset="0"/>
              </a:rPr>
              <a:t> свою </a:t>
            </a:r>
            <a:r>
              <a:rPr lang="ru-UA" sz="2200" dirty="0" err="1">
                <a:latin typeface="Times New Roman" panose="02020603050405020304" pitchFamily="18" charset="0"/>
                <a:cs typeface="Times New Roman" panose="02020603050405020304" pitchFamily="18" charset="0"/>
              </a:rPr>
              <a:t>внутрішню</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самобутність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світ</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почуттів</a:t>
            </a:r>
            <a:r>
              <a:rPr lang="ru-UA" sz="2200" dirty="0">
                <a:latin typeface="Times New Roman" panose="02020603050405020304" pitchFamily="18" charset="0"/>
                <a:cs typeface="Times New Roman" panose="02020603050405020304" pitchFamily="18" charset="0"/>
              </a:rPr>
              <a:t> як </a:t>
            </a:r>
            <a:r>
              <a:rPr lang="ru-UA" sz="2200" dirty="0" err="1">
                <a:latin typeface="Times New Roman" panose="02020603050405020304" pitchFamily="18" charset="0"/>
                <a:cs typeface="Times New Roman" panose="02020603050405020304" pitchFamily="18" charset="0"/>
              </a:rPr>
              <a:t>основний</a:t>
            </a:r>
            <a:r>
              <a:rPr lang="uk-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зміст</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своєї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особистості</a:t>
            </a:r>
            <a:r>
              <a:rPr lang="ru-UA" sz="22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FF27ED8B-6C32-4B01-922F-4F91F9A72BCE}"/>
              </a:ext>
            </a:extLst>
          </p:cNvPr>
          <p:cNvSpPr txBox="1"/>
          <p:nvPr/>
        </p:nvSpPr>
        <p:spPr>
          <a:xfrm>
            <a:off x="481012" y="1206399"/>
            <a:ext cx="6107906" cy="5509200"/>
          </a:xfrm>
          <a:prstGeom prst="rect">
            <a:avLst/>
          </a:prstGeom>
          <a:noFill/>
        </p:spPr>
        <p:txBody>
          <a:bodyPr wrap="square">
            <a:spAutoFit/>
          </a:bodyPr>
          <a:lstStyle/>
          <a:p>
            <a:r>
              <a:rPr lang="ru-UA" sz="2200" b="1" i="1" dirty="0">
                <a:latin typeface="Times New Roman" panose="02020603050405020304" pitchFamily="18" charset="0"/>
                <a:cs typeface="Times New Roman" panose="02020603050405020304" pitchFamily="18" charset="0"/>
              </a:rPr>
              <a:t>Вертер</a:t>
            </a:r>
            <a:r>
              <a:rPr lang="ru-UA" sz="2200" dirty="0">
                <a:latin typeface="Times New Roman" panose="02020603050405020304" pitchFamily="18" charset="0"/>
                <a:cs typeface="Times New Roman" panose="02020603050405020304" pitchFamily="18" charset="0"/>
              </a:rPr>
              <a:t> — </a:t>
            </a:r>
            <a:r>
              <a:rPr lang="ru-UA" sz="2200" dirty="0" err="1">
                <a:latin typeface="Times New Roman" panose="02020603050405020304" pitchFamily="18" charset="0"/>
                <a:cs typeface="Times New Roman" panose="02020603050405020304" pitchFamily="18" charset="0"/>
              </a:rPr>
              <a:t>трагічна</a:t>
            </a:r>
            <a:r>
              <a:rPr lang="ru-UA"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особистість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що</a:t>
            </a:r>
            <a:r>
              <a:rPr lang="ru-UA" sz="2200" dirty="0">
                <a:latin typeface="Times New Roman" panose="02020603050405020304" pitchFamily="18" charset="0"/>
                <a:cs typeface="Times New Roman" panose="02020603050405020304" pitchFamily="18" charset="0"/>
              </a:rPr>
              <a:t> сама в </a:t>
            </a:r>
            <a:r>
              <a:rPr lang="ru-UA" sz="2200" dirty="0" err="1">
                <a:latin typeface="Times New Roman" panose="02020603050405020304" pitchFamily="18" charset="0"/>
                <a:cs typeface="Times New Roman" panose="02020603050405020304" pitchFamily="18" charset="0"/>
              </a:rPr>
              <a:t>собі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знаходить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моральний</a:t>
            </a:r>
            <a:r>
              <a:rPr lang="ru-UA" sz="2200" dirty="0">
                <a:latin typeface="Times New Roman" panose="02020603050405020304" pitchFamily="18" charset="0"/>
                <a:cs typeface="Times New Roman" panose="02020603050405020304" pitchFamily="18" charset="0"/>
              </a:rPr>
              <a:t> закон і </a:t>
            </a:r>
            <a:r>
              <a:rPr lang="ru-UA" sz="2200" dirty="0" err="1">
                <a:latin typeface="Times New Roman" panose="02020603050405020304" pitchFamily="18" charset="0"/>
                <a:cs typeface="Times New Roman" panose="02020603050405020304" pitchFamily="18" charset="0"/>
              </a:rPr>
              <a:t>джерело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психологічно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насиченого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життя</a:t>
            </a:r>
            <a:r>
              <a:rPr lang="ru-UA" sz="2200"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Цей</a:t>
            </a:r>
            <a:r>
              <a:rPr lang="ru-UA" sz="2200" b="1" i="1" dirty="0">
                <a:latin typeface="Times New Roman" panose="02020603050405020304" pitchFamily="18" charset="0"/>
                <a:cs typeface="Times New Roman" panose="02020603050405020304" pitchFamily="18" charset="0"/>
              </a:rPr>
              <a:t> духовно </a:t>
            </a:r>
            <a:r>
              <a:rPr lang="ru-UA" sz="2200" b="1" i="1" dirty="0" err="1">
                <a:latin typeface="Times New Roman" panose="02020603050405020304" pitchFamily="18" charset="0"/>
                <a:cs typeface="Times New Roman" panose="02020603050405020304" pitchFamily="18" charset="0"/>
              </a:rPr>
              <a:t>незалежний</a:t>
            </a:r>
            <a:r>
              <a:rPr lang="ru-UA" sz="2200" b="1" i="1" dirty="0">
                <a:latin typeface="Times New Roman" panose="02020603050405020304" pitchFamily="18" charset="0"/>
                <a:cs typeface="Times New Roman" panose="02020603050405020304" pitchFamily="18" charset="0"/>
              </a:rPr>
              <a:t> герой </a:t>
            </a:r>
            <a:r>
              <a:rPr lang="ru-UA" sz="2200" b="1" i="1" dirty="0" err="1">
                <a:latin typeface="Times New Roman" panose="02020603050405020304" pitchFamily="18" charset="0"/>
                <a:cs typeface="Times New Roman" panose="02020603050405020304" pitchFamily="18" charset="0"/>
              </a:rPr>
              <a:t>протистоїть</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світові</a:t>
            </a:r>
            <a:r>
              <a:rPr lang="ru-UA" sz="2200" b="1" i="1" dirty="0">
                <a:latin typeface="Times New Roman" panose="02020603050405020304" pitchFamily="18" charset="0"/>
                <a:cs typeface="Times New Roman" panose="02020603050405020304" pitchFamily="18" charset="0"/>
              </a:rPr>
              <a:t> </a:t>
            </a:r>
            <a:r>
              <a:rPr lang="ru-UA" sz="2200" b="1" i="1" dirty="0" err="1">
                <a:latin typeface="Times New Roman" panose="02020603050405020304" pitchFamily="18" charset="0"/>
                <a:cs typeface="Times New Roman" panose="02020603050405020304" pitchFamily="18" charset="0"/>
              </a:rPr>
              <a:t>загальноприйнятого</a:t>
            </a:r>
            <a:r>
              <a:rPr lang="ru-UA" sz="2200" b="1" i="1" dirty="0">
                <a:latin typeface="Times New Roman" panose="02020603050405020304" pitchFamily="18" charset="0"/>
                <a:cs typeface="Times New Roman" panose="02020603050405020304" pitchFamily="18" charset="0"/>
              </a:rPr>
              <a:t> — </a:t>
            </a:r>
            <a:r>
              <a:rPr lang="ru-UA" sz="2200" b="1" i="1" dirty="0" err="1">
                <a:latin typeface="Times New Roman" panose="02020603050405020304" pitchFamily="18" charset="0"/>
                <a:cs typeface="Times New Roman" panose="02020603050405020304" pitchFamily="18" charset="0"/>
              </a:rPr>
              <a:t>суспільству</a:t>
            </a:r>
            <a:r>
              <a:rPr lang="ru-UA" sz="2200" dirty="0">
                <a:latin typeface="Times New Roman" panose="02020603050405020304" pitchFamily="18" charset="0"/>
                <a:cs typeface="Times New Roman" panose="02020603050405020304" pitchFamily="18" charset="0"/>
              </a:rPr>
              <a:t>, де </a:t>
            </a:r>
            <a:r>
              <a:rPr lang="ru-UA" sz="2200" dirty="0" err="1">
                <a:latin typeface="Times New Roman" panose="02020603050405020304" pitchFamily="18" charset="0"/>
                <a:cs typeface="Times New Roman" panose="02020603050405020304" pitchFamily="18" charset="0"/>
              </a:rPr>
              <a:t>мотиви</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поведінки</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підкоряються</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лише</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емпіричному</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плинові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життя</a:t>
            </a:r>
            <a:r>
              <a:rPr lang="ru-UA" sz="2200" dirty="0">
                <a:latin typeface="Times New Roman" panose="02020603050405020304" pitchFamily="18" charset="0"/>
                <a:cs typeface="Times New Roman" panose="02020603050405020304" pitchFamily="18" charset="0"/>
              </a:rPr>
              <a:t>, де </a:t>
            </a:r>
            <a:r>
              <a:rPr lang="ru-UA" sz="2200" dirty="0" err="1">
                <a:latin typeface="Times New Roman" panose="02020603050405020304" pitchFamily="18" charset="0"/>
                <a:cs typeface="Times New Roman" panose="02020603050405020304" pitchFamily="18" charset="0"/>
              </a:rPr>
              <a:t>панують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етикет</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компроміс</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умовності</a:t>
            </a:r>
            <a:r>
              <a:rPr lang="ru-UA" sz="2200" dirty="0">
                <a:latin typeface="Times New Roman" panose="02020603050405020304" pitchFamily="18" charset="0"/>
                <a:cs typeface="Times New Roman" panose="02020603050405020304" pitchFamily="18" charset="0"/>
              </a:rPr>
              <a:t>. Перед Вертером </a:t>
            </a:r>
            <a:r>
              <a:rPr lang="ru-UA" sz="2200" dirty="0" err="1">
                <a:latin typeface="Times New Roman" panose="02020603050405020304" pitchFamily="18" charset="0"/>
                <a:cs typeface="Times New Roman" panose="02020603050405020304" pitchFamily="18" charset="0"/>
              </a:rPr>
              <a:t>ніби</a:t>
            </a:r>
            <a:r>
              <a:rPr lang="ru-UA" sz="2200" dirty="0">
                <a:latin typeface="Times New Roman" panose="02020603050405020304" pitchFamily="18" charset="0"/>
                <a:cs typeface="Times New Roman" panose="02020603050405020304" pitchFamily="18" charset="0"/>
              </a:rPr>
              <a:t> є </a:t>
            </a:r>
            <a:r>
              <a:rPr lang="ru-UA" sz="2200" dirty="0" err="1">
                <a:latin typeface="Times New Roman" panose="02020603050405020304" pitchFamily="18" charset="0"/>
                <a:cs typeface="Times New Roman" panose="02020603050405020304" pitchFamily="18" charset="0"/>
              </a:rPr>
              <a:t>вибір</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підкоритися</a:t>
            </a:r>
            <a:r>
              <a:rPr lang="ru-UA" sz="2200" dirty="0">
                <a:latin typeface="Times New Roman" panose="02020603050405020304" pitchFamily="18" charset="0"/>
                <a:cs typeface="Times New Roman" panose="02020603050405020304" pitchFamily="18" charset="0"/>
              </a:rPr>
              <a:t> закону </a:t>
            </a:r>
            <a:r>
              <a:rPr lang="ru-UA" sz="2200" dirty="0" err="1">
                <a:latin typeface="Times New Roman" panose="02020603050405020304" pitchFamily="18" charset="0"/>
                <a:cs typeface="Times New Roman" panose="02020603050405020304" pitchFamily="18" charset="0"/>
              </a:rPr>
              <a:t>громадської</a:t>
            </a:r>
            <a:r>
              <a:rPr lang="ru-UA" sz="2200" dirty="0">
                <a:latin typeface="Times New Roman" panose="02020603050405020304" pitchFamily="18" charset="0"/>
                <a:cs typeface="Times New Roman" panose="02020603050405020304" pitchFamily="18" charset="0"/>
              </a:rPr>
              <a:t> думки, морального </a:t>
            </a:r>
            <a:r>
              <a:rPr lang="ru-UA" sz="2200" dirty="0" err="1">
                <a:latin typeface="Times New Roman" panose="02020603050405020304" pitchFamily="18" charset="0"/>
                <a:cs typeface="Times New Roman" panose="02020603050405020304" pitchFamily="18" charset="0"/>
              </a:rPr>
              <a:t>компромісу</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станової</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ієрархії</a:t>
            </a:r>
            <a:r>
              <a:rPr lang="ru-UA" sz="2200" dirty="0">
                <a:latin typeface="Times New Roman" panose="02020603050405020304" pitchFamily="18" charset="0"/>
                <a:cs typeface="Times New Roman" panose="02020603050405020304" pitchFamily="18" charset="0"/>
              </a:rPr>
              <a:t>. Але для героя </a:t>
            </a:r>
            <a:r>
              <a:rPr lang="ru-UA" sz="2200" dirty="0" err="1">
                <a:latin typeface="Times New Roman" panose="02020603050405020304" pitchFamily="18" charset="0"/>
                <a:cs typeface="Times New Roman" panose="02020603050405020304" pitchFamily="18" charset="0"/>
              </a:rPr>
              <a:t>це</a:t>
            </a:r>
            <a:r>
              <a:rPr lang="ru-UA" sz="2200" dirty="0">
                <a:latin typeface="Times New Roman" panose="02020603050405020304" pitchFamily="18" charset="0"/>
                <a:cs typeface="Times New Roman" panose="02020603050405020304" pitchFamily="18" charset="0"/>
              </a:rPr>
              <a:t> означало б </a:t>
            </a:r>
            <a:r>
              <a:rPr lang="ru-UA" sz="2200" dirty="0" err="1">
                <a:latin typeface="Times New Roman" panose="02020603050405020304" pitchFamily="18" charset="0"/>
                <a:cs typeface="Times New Roman" panose="02020603050405020304" pitchFamily="18" charset="0"/>
              </a:rPr>
              <a:t>поступитися</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своїм</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витонченим</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внутрішнім</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світом</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Розуміючи</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що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його</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почуття</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неповторність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духовних</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прагнень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нікому</a:t>
            </a:r>
            <a:r>
              <a:rPr lang="ru-UA" sz="2200" dirty="0">
                <a:latin typeface="Times New Roman" panose="02020603050405020304" pitchFamily="18" charset="0"/>
                <a:cs typeface="Times New Roman" panose="02020603050405020304" pitchFamily="18" charset="0"/>
              </a:rPr>
              <a:t> не </a:t>
            </a:r>
            <a:r>
              <a:rPr lang="ru-UA" sz="2200" dirty="0" err="1">
                <a:latin typeface="Times New Roman" panose="02020603050405020304" pitchFamily="18" charset="0"/>
                <a:cs typeface="Times New Roman" panose="02020603050405020304" pitchFamily="18" charset="0"/>
              </a:rPr>
              <a:t>погрібні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незрозумілі</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більше</a:t>
            </a:r>
            <a:r>
              <a:rPr lang="ru-UA" sz="2200" dirty="0">
                <a:latin typeface="Times New Roman" panose="02020603050405020304" pitchFamily="18" charset="0"/>
                <a:cs typeface="Times New Roman" panose="02020603050405020304" pitchFamily="18" charset="0"/>
              </a:rPr>
              <a:t> того — </a:t>
            </a:r>
            <a:r>
              <a:rPr lang="ru-UA" sz="2200" dirty="0" err="1">
                <a:latin typeface="Times New Roman" panose="02020603050405020304" pitchFamily="18" charset="0"/>
                <a:cs typeface="Times New Roman" panose="02020603050405020304" pitchFamily="18" charset="0"/>
              </a:rPr>
              <a:t>виступають</a:t>
            </a:r>
            <a:r>
              <a:rPr lang="ru-UA" sz="2200" dirty="0">
                <a:latin typeface="Times New Roman" panose="02020603050405020304" pitchFamily="18" charset="0"/>
                <a:cs typeface="Times New Roman" panose="02020603050405020304" pitchFamily="18" charset="0"/>
              </a:rPr>
              <a:t> </a:t>
            </a:r>
            <a:r>
              <a:rPr lang="ru-UA" sz="2200" dirty="0" err="1">
                <a:latin typeface="Times New Roman" panose="02020603050405020304" pitchFamily="18" charset="0"/>
                <a:cs typeface="Times New Roman" panose="02020603050405020304" pitchFamily="18" charset="0"/>
              </a:rPr>
              <a:t>перешкодою</a:t>
            </a:r>
            <a:r>
              <a:rPr lang="ru-UA" sz="2200" dirty="0">
                <a:latin typeface="Times New Roman" panose="02020603050405020304" pitchFamily="18" charset="0"/>
                <a:cs typeface="Times New Roman" panose="02020603050405020304" pitchFamily="18" charset="0"/>
              </a:rPr>
              <a:t> для </a:t>
            </a:r>
            <a:r>
              <a:rPr lang="ru-UA" sz="2200" dirty="0" err="1">
                <a:latin typeface="Times New Roman" panose="02020603050405020304" pitchFamily="18" charset="0"/>
                <a:cs typeface="Times New Roman" panose="02020603050405020304" pitchFamily="18" charset="0"/>
              </a:rPr>
              <a:t>щастя</a:t>
            </a:r>
            <a:r>
              <a:rPr lang="ru-UA" sz="2200" dirty="0">
                <a:latin typeface="Times New Roman" panose="02020603050405020304" pitchFamily="18" charset="0"/>
                <a:cs typeface="Times New Roman" panose="02020603050405020304" pitchFamily="18" charset="0"/>
              </a:rPr>
              <a:t>, Вертер </a:t>
            </a:r>
            <a:r>
              <a:rPr lang="ru-UA" sz="2200" dirty="0" err="1">
                <a:latin typeface="Times New Roman" panose="02020603050405020304" pitchFamily="18" charset="0"/>
                <a:cs typeface="Times New Roman" panose="02020603050405020304" pitchFamily="18" charset="0"/>
              </a:rPr>
              <a:t>убиває</a:t>
            </a:r>
            <a:r>
              <a:rPr lang="ru-UA" sz="2200" dirty="0">
                <a:latin typeface="Times New Roman" panose="02020603050405020304" pitchFamily="18" charset="0"/>
                <a:cs typeface="Times New Roman" panose="02020603050405020304" pitchFamily="18" charset="0"/>
              </a:rPr>
              <a:t> себе.</a:t>
            </a:r>
          </a:p>
        </p:txBody>
      </p:sp>
    </p:spTree>
    <p:extLst>
      <p:ext uri="{BB962C8B-B14F-4D97-AF65-F5344CB8AC3E}">
        <p14:creationId xmlns:p14="http://schemas.microsoft.com/office/powerpoint/2010/main" val="585482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Рисунок 2" descr="f29569.jpg"/>
          <p:cNvPicPr>
            <a:picLocks noChangeAspect="1"/>
          </p:cNvPicPr>
          <p:nvPr/>
        </p:nvPicPr>
        <p:blipFill>
          <a:blip r:embed="rId2" cstate="print"/>
          <a:srcRect l="7848" t="3925" r="5814" b="7121"/>
          <a:stretch>
            <a:fillRect/>
          </a:stretch>
        </p:blipFill>
        <p:spPr bwMode="auto">
          <a:xfrm>
            <a:off x="754001" y="1976835"/>
            <a:ext cx="4021137" cy="4143375"/>
          </a:xfrm>
          <a:prstGeom prst="rect">
            <a:avLst/>
          </a:prstGeom>
          <a:noFill/>
          <a:ln w="9525">
            <a:noFill/>
            <a:miter lim="800000"/>
            <a:headEnd/>
            <a:tailEnd/>
          </a:ln>
        </p:spPr>
      </p:pic>
      <p:pic>
        <p:nvPicPr>
          <p:cNvPr id="21508" name="Рисунок 3" descr="faust05.jpg"/>
          <p:cNvPicPr>
            <a:picLocks noChangeAspect="1"/>
          </p:cNvPicPr>
          <p:nvPr/>
        </p:nvPicPr>
        <p:blipFill>
          <a:blip r:embed="rId3" cstate="print"/>
          <a:srcRect/>
          <a:stretch>
            <a:fillRect/>
          </a:stretch>
        </p:blipFill>
        <p:spPr bwMode="auto">
          <a:xfrm>
            <a:off x="6096000" y="2347739"/>
            <a:ext cx="3198068" cy="3151188"/>
          </a:xfrm>
          <a:prstGeom prst="rect">
            <a:avLst/>
          </a:prstGeom>
          <a:noFill/>
          <a:ln w="9525">
            <a:noFill/>
            <a:miter lim="800000"/>
            <a:headEnd/>
            <a:tailEnd/>
          </a:ln>
        </p:spPr>
      </p:pic>
      <p:sp>
        <p:nvSpPr>
          <p:cNvPr id="5" name="Прямоугольник 4"/>
          <p:cNvSpPr/>
          <p:nvPr/>
        </p:nvSpPr>
        <p:spPr>
          <a:xfrm>
            <a:off x="922710" y="862436"/>
            <a:ext cx="7704856" cy="523220"/>
          </a:xfrm>
          <a:prstGeom prst="rect">
            <a:avLst/>
          </a:prstGeom>
        </p:spPr>
        <p:txBody>
          <a:bodyPr wrap="square">
            <a:spAutoFit/>
          </a:bodyPr>
          <a:lstStyle/>
          <a:p>
            <a:pPr algn="ctr"/>
            <a:r>
              <a:rPr lang="ru-RU" sz="2800" b="1" dirty="0">
                <a:solidFill>
                  <a:schemeClr val="tx2">
                    <a:lumMod val="75000"/>
                  </a:schemeClr>
                </a:solidFill>
                <a:latin typeface="Times New Roman" pitchFamily="18" charset="0"/>
                <a:cs typeface="Times New Roman" pitchFamily="18" charset="0"/>
              </a:rPr>
              <a:t>Трагедія «Фауст» — вершина </a:t>
            </a:r>
            <a:r>
              <a:rPr lang="ru-RU" sz="2800" b="1" dirty="0" err="1">
                <a:solidFill>
                  <a:schemeClr val="tx2">
                    <a:lumMod val="75000"/>
                  </a:schemeClr>
                </a:solidFill>
                <a:latin typeface="Times New Roman" pitchFamily="18" charset="0"/>
                <a:cs typeface="Times New Roman" pitchFamily="18" charset="0"/>
              </a:rPr>
              <a:t>творчості</a:t>
            </a:r>
            <a:r>
              <a:rPr lang="ru-RU" sz="2800" b="1" dirty="0">
                <a:solidFill>
                  <a:schemeClr val="tx2">
                    <a:lumMod val="75000"/>
                  </a:schemeClr>
                </a:solidFill>
                <a:latin typeface="Times New Roman" pitchFamily="18" charset="0"/>
                <a:cs typeface="Times New Roman" pitchFamily="18" charset="0"/>
              </a:rPr>
              <a:t>  Гете</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80542" y="838160"/>
            <a:ext cx="504056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400" b="1" i="1" dirty="0">
                <a:solidFill>
                  <a:schemeClr val="tx2">
                    <a:lumMod val="75000"/>
                  </a:schemeClr>
                </a:solidFill>
                <a:latin typeface="Times New Roman" pitchFamily="18" charset="0"/>
                <a:ea typeface="Times New Roman" pitchFamily="18" charset="0"/>
                <a:cs typeface="Times New Roman" pitchFamily="18" charset="0"/>
              </a:rPr>
              <a:t>В основі книги – народна легенда про Фауста, що виникла в ХVI ст., її герой – бунтар, який прагне проникнути в таємниці природи, що виступає проти церковної ідеї покірності. Бунт Фауста, його внутрішні муки, каяття і прозріння, яке полягає в тому, що тільки праця на користь людства робить людину невразливою для нудьги і зневіри – усе це вражає своєю таємничістю і загадковістю…</a:t>
            </a:r>
            <a:endParaRPr lang="ru-RU" sz="2400" b="1" dirty="0">
              <a:solidFill>
                <a:schemeClr val="tx2">
                  <a:lumMod val="75000"/>
                </a:schemeClr>
              </a:solidFill>
              <a:latin typeface="Times New Roman" pitchFamily="18" charset="0"/>
              <a:cs typeface="Times New Roman" pitchFamily="18" charset="0"/>
            </a:endParaRPr>
          </a:p>
        </p:txBody>
      </p:sp>
      <p:pic>
        <p:nvPicPr>
          <p:cNvPr id="6" name="Рисунок 5" descr="T19f5.jpeg">
            <a:hlinkClick r:id="rId3"/>
          </p:cNvPr>
          <p:cNvPicPr/>
          <p:nvPr/>
        </p:nvPicPr>
        <p:blipFill>
          <a:blip r:embed="rId4" cstate="print"/>
          <a:srcRect/>
          <a:stretch>
            <a:fillRect/>
          </a:stretch>
        </p:blipFill>
        <p:spPr bwMode="auto">
          <a:xfrm>
            <a:off x="6312025" y="260648"/>
            <a:ext cx="2592288" cy="3024336"/>
          </a:xfrm>
          <a:prstGeom prst="rect">
            <a:avLst/>
          </a:prstGeom>
          <a:noFill/>
          <a:ln w="9525">
            <a:noFill/>
            <a:miter lim="800000"/>
            <a:headEnd/>
            <a:tailEnd/>
          </a:ln>
        </p:spPr>
      </p:pic>
      <p:pic>
        <p:nvPicPr>
          <p:cNvPr id="7" name="Рисунок 6" descr="T19f3.jpeg">
            <a:hlinkClick r:id="rId5"/>
          </p:cNvPr>
          <p:cNvPicPr/>
          <p:nvPr/>
        </p:nvPicPr>
        <p:blipFill>
          <a:blip r:embed="rId6" cstate="print"/>
          <a:srcRect/>
          <a:stretch>
            <a:fillRect/>
          </a:stretch>
        </p:blipFill>
        <p:spPr bwMode="auto">
          <a:xfrm>
            <a:off x="7793907" y="3573017"/>
            <a:ext cx="2520279" cy="295232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in-pic" descr="Картинка 10 из 445">
            <a:hlinkClick r:id="rId2"/>
          </p:cNvPr>
          <p:cNvPicPr>
            <a:picLocks noChangeAspect="1" noChangeArrowheads="1"/>
          </p:cNvPicPr>
          <p:nvPr/>
        </p:nvPicPr>
        <p:blipFill>
          <a:blip r:embed="rId3" r:link="rId4" cstate="print"/>
          <a:srcRect/>
          <a:stretch>
            <a:fillRect/>
          </a:stretch>
        </p:blipFill>
        <p:spPr bwMode="auto">
          <a:xfrm>
            <a:off x="1140570" y="460649"/>
            <a:ext cx="2449513" cy="3200400"/>
          </a:xfrm>
          <a:prstGeom prst="rect">
            <a:avLst/>
          </a:prstGeom>
          <a:noFill/>
          <a:ln w="9525">
            <a:noFill/>
            <a:miter lim="800000"/>
            <a:headEnd/>
            <a:tailEnd/>
          </a:ln>
        </p:spPr>
      </p:pic>
      <p:sp>
        <p:nvSpPr>
          <p:cNvPr id="3" name="Прямоугольник 2"/>
          <p:cNvSpPr/>
          <p:nvPr/>
        </p:nvSpPr>
        <p:spPr>
          <a:xfrm>
            <a:off x="1245744" y="4305672"/>
            <a:ext cx="2592288" cy="923330"/>
          </a:xfrm>
          <a:prstGeom prst="rect">
            <a:avLst/>
          </a:prstGeom>
        </p:spPr>
        <p:txBody>
          <a:bodyPr wrap="square">
            <a:spAutoFit/>
          </a:bodyPr>
          <a:lstStyle/>
          <a:p>
            <a:r>
              <a:rPr lang="uk-UA" b="1" dirty="0"/>
              <a:t>Портрет Доктора Фауста невідомого художника</a:t>
            </a:r>
            <a:endParaRPr lang="ru-RU" dirty="0"/>
          </a:p>
        </p:txBody>
      </p:sp>
      <p:sp>
        <p:nvSpPr>
          <p:cNvPr id="5" name="Прямоугольник 4"/>
          <p:cNvSpPr/>
          <p:nvPr/>
        </p:nvSpPr>
        <p:spPr>
          <a:xfrm>
            <a:off x="4659735" y="1617937"/>
            <a:ext cx="3942184" cy="1323439"/>
          </a:xfrm>
          <a:prstGeom prst="rect">
            <a:avLst/>
          </a:prstGeom>
        </p:spPr>
        <p:txBody>
          <a:bodyPr wrap="square">
            <a:spAutoFit/>
          </a:bodyPr>
          <a:lstStyle/>
          <a:p>
            <a:pPr algn="ctr"/>
            <a:r>
              <a:rPr lang="uk-UA" sz="2000" b="1" dirty="0">
                <a:solidFill>
                  <a:schemeClr val="tx2"/>
                </a:solidFill>
              </a:rPr>
              <a:t>Справжній Йоганн Фауст</a:t>
            </a:r>
            <a:br>
              <a:rPr lang="uk-UA" sz="2000" b="1" dirty="0">
                <a:solidFill>
                  <a:schemeClr val="tx2"/>
                </a:solidFill>
              </a:rPr>
            </a:br>
            <a:r>
              <a:rPr lang="ru-RU" sz="2000" b="1" dirty="0">
                <a:solidFill>
                  <a:schemeClr val="tx2"/>
                </a:solidFill>
              </a:rPr>
              <a:t> Ім'я Фауст (з латинської «faustus») означає «щасливий», «вдалий» </a:t>
            </a:r>
            <a:endParaRPr lang="ru-RU" sz="2000" b="1" dirty="0"/>
          </a:p>
        </p:txBody>
      </p:sp>
      <p:pic>
        <p:nvPicPr>
          <p:cNvPr id="6" name="Содержимое 5" descr="220px-Мемориальная_доска_на_доме_Фауста.jpg"/>
          <p:cNvPicPr>
            <a:picLocks noChangeAspect="1"/>
          </p:cNvPicPr>
          <p:nvPr/>
        </p:nvPicPr>
        <p:blipFill>
          <a:blip r:embed="rId5" cstate="print"/>
          <a:srcRect/>
          <a:stretch>
            <a:fillRect/>
          </a:stretch>
        </p:blipFill>
        <p:spPr>
          <a:xfrm>
            <a:off x="4975799" y="3267435"/>
            <a:ext cx="3626120" cy="2999804"/>
          </a:xfrm>
          <a:prstGeom prst="rect">
            <a:avLst/>
          </a:prstGeom>
          <a:effectLst>
            <a:softEdge rad="112500"/>
          </a:effectLst>
        </p:spPr>
      </p:pic>
      <p:sp>
        <p:nvSpPr>
          <p:cNvPr id="7" name="Прямоугольник 6"/>
          <p:cNvSpPr/>
          <p:nvPr/>
        </p:nvSpPr>
        <p:spPr>
          <a:xfrm>
            <a:off x="4368354" y="357188"/>
            <a:ext cx="4104456" cy="1077218"/>
          </a:xfrm>
          <a:prstGeom prst="rect">
            <a:avLst/>
          </a:prstGeom>
        </p:spPr>
        <p:txBody>
          <a:bodyPr wrap="square">
            <a:spAutoFit/>
          </a:bodyPr>
          <a:lstStyle/>
          <a:p>
            <a:pPr algn="r"/>
            <a:r>
              <a:rPr lang="ru-RU" sz="3200" b="1" dirty="0">
                <a:solidFill>
                  <a:srgbClr val="002060"/>
                </a:solidFill>
                <a:latin typeface="Times New Roman" pitchFamily="18" charset="0"/>
                <a:cs typeface="Times New Roman" pitchFamily="18" charset="0"/>
              </a:rPr>
              <a:t>Історія створення трагедії «Фауст»</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949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a:normAutofit/>
          </a:bodyPr>
          <a:lstStyle/>
          <a:p>
            <a:r>
              <a:rPr lang="uk-UA" sz="4000" b="1" i="1" dirty="0">
                <a:solidFill>
                  <a:schemeClr val="tx2">
                    <a:lumMod val="75000"/>
                  </a:schemeClr>
                </a:solidFill>
                <a:latin typeface="Times New Roman" pitchFamily="18" charset="0"/>
                <a:cs typeface="Times New Roman" pitchFamily="18" charset="0"/>
              </a:rPr>
              <a:t>Композиція трагедії </a:t>
            </a:r>
            <a:r>
              <a:rPr lang="ru-RU" sz="4000" b="1" i="1" dirty="0">
                <a:solidFill>
                  <a:schemeClr val="tx2">
                    <a:lumMod val="75000"/>
                  </a:schemeClr>
                </a:solidFill>
                <a:latin typeface="Times New Roman" pitchFamily="18" charset="0"/>
                <a:cs typeface="Times New Roman" pitchFamily="18" charset="0"/>
              </a:rPr>
              <a:t>«</a:t>
            </a:r>
            <a:r>
              <a:rPr lang="uk-UA" sz="4000" b="1" i="1" dirty="0">
                <a:solidFill>
                  <a:schemeClr val="tx2">
                    <a:lumMod val="75000"/>
                  </a:schemeClr>
                </a:solidFill>
                <a:latin typeface="Times New Roman" pitchFamily="18" charset="0"/>
                <a:cs typeface="Times New Roman" pitchFamily="18" charset="0"/>
              </a:rPr>
              <a:t>Фауст</a:t>
            </a:r>
            <a:r>
              <a:rPr lang="ru-RU" sz="4000" b="1" i="1" dirty="0">
                <a:solidFill>
                  <a:schemeClr val="tx2">
                    <a:lumMod val="75000"/>
                  </a:schemeClr>
                </a:solidFill>
                <a:latin typeface="Times New Roman" pitchFamily="18" charset="0"/>
                <a:cs typeface="Times New Roman" pitchFamily="18" charset="0"/>
              </a:rPr>
              <a:t>»</a:t>
            </a:r>
          </a:p>
        </p:txBody>
      </p:sp>
      <p:graphicFrame>
        <p:nvGraphicFramePr>
          <p:cNvPr id="15" name="Схема 14"/>
          <p:cNvGraphicFramePr/>
          <p:nvPr>
            <p:extLst>
              <p:ext uri="{D42A27DB-BD31-4B8C-83A1-F6EECF244321}">
                <p14:modId xmlns:p14="http://schemas.microsoft.com/office/powerpoint/2010/main" val="3744373629"/>
              </p:ext>
            </p:extLst>
          </p:nvPr>
        </p:nvGraphicFramePr>
        <p:xfrm>
          <a:off x="1185714" y="1512900"/>
          <a:ext cx="8088288" cy="473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1097707" y="1483400"/>
            <a:ext cx="612068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just" fontAlgn="base">
              <a:spcBef>
                <a:spcPct val="0"/>
              </a:spcBef>
              <a:spcAft>
                <a:spcPct val="0"/>
              </a:spcAft>
            </a:pPr>
            <a:r>
              <a:rPr lang="uk-UA" sz="2800" dirty="0">
                <a:latin typeface="Times New Roman" panose="02020603050405020304" pitchFamily="18" charset="0"/>
                <a:ea typeface="Times New Roman" panose="02020603050405020304" pitchFamily="18" charset="0"/>
                <a:cs typeface="Times New Roman" panose="02020603050405020304" pitchFamily="18" charset="0"/>
              </a:rPr>
              <a:t>"</a:t>
            </a:r>
            <a:r>
              <a:rPr lang="uk-UA" sz="2800" b="1" dirty="0">
                <a:latin typeface="Times New Roman" panose="02020603050405020304" pitchFamily="18" charset="0"/>
                <a:ea typeface="Times New Roman" panose="02020603050405020304" pitchFamily="18" charset="0"/>
                <a:cs typeface="Times New Roman" panose="02020603050405020304" pitchFamily="18" charset="0"/>
              </a:rPr>
              <a:t>Фауст" — філософський твір, у якому автор намагається розв'язати основні питання буття: сенс життя, поняття щастя, кохання, сили людського духу. Якщо в першій частині трагедії автор розповідає про почуттєві спокуси людини, то в другій частині Гете веде мову про Фауста — мудреця, який практично перетворює в життя свої ідеї.</a:t>
            </a:r>
            <a:endParaRPr lang="uk-UA" sz="2800" dirty="0">
              <a:latin typeface="Times New Roman" panose="02020603050405020304" pitchFamily="18" charset="0"/>
              <a:cs typeface="Times New Roman" panose="02020603050405020304" pitchFamily="18" charset="0"/>
            </a:endParaRPr>
          </a:p>
        </p:txBody>
      </p:sp>
      <p:pic>
        <p:nvPicPr>
          <p:cNvPr id="1026" name="cc-m-textwithimage-image-7085806075" descr="image"/>
          <p:cNvPicPr>
            <a:picLocks noChangeAspect="1" noChangeArrowheads="1"/>
          </p:cNvPicPr>
          <p:nvPr/>
        </p:nvPicPr>
        <p:blipFill>
          <a:blip r:embed="rId2" cstate="print"/>
          <a:srcRect/>
          <a:stretch>
            <a:fillRect/>
          </a:stretch>
        </p:blipFill>
        <p:spPr bwMode="auto">
          <a:xfrm>
            <a:off x="8429626" y="1"/>
            <a:ext cx="2238375" cy="2105025"/>
          </a:xfrm>
          <a:prstGeom prst="rect">
            <a:avLst/>
          </a:prstGeom>
          <a:noFill/>
          <a:ln w="9525">
            <a:noFill/>
            <a:miter lim="800000"/>
            <a:headEnd/>
            <a:tailEnd/>
          </a:ln>
        </p:spPr>
      </p:pic>
      <p:sp>
        <p:nvSpPr>
          <p:cNvPr id="4" name="Заголовок 3"/>
          <p:cNvSpPr>
            <a:spLocks noGrp="1"/>
          </p:cNvSpPr>
          <p:nvPr>
            <p:ph type="title"/>
          </p:nvPr>
        </p:nvSpPr>
        <p:spPr>
          <a:xfrm>
            <a:off x="2279576" y="274638"/>
            <a:ext cx="6480720" cy="1143000"/>
          </a:xfrm>
        </p:spPr>
        <p:txBody>
          <a:bodyPr>
            <a:normAutofit/>
          </a:bodyPr>
          <a:lstStyle/>
          <a:p>
            <a:r>
              <a:rPr lang="uk-UA" b="1" dirty="0">
                <a:solidFill>
                  <a:schemeClr val="tx1"/>
                </a:solidFill>
                <a:latin typeface="Times New Roman" pitchFamily="18" charset="0"/>
                <a:cs typeface="Times New Roman" pitchFamily="18" charset="0"/>
              </a:rPr>
              <a:t>Проблематика  </a:t>
            </a:r>
            <a:r>
              <a:rPr lang="ru-RU" b="1" dirty="0">
                <a:solidFill>
                  <a:schemeClr val="tx1"/>
                </a:solidFill>
                <a:latin typeface="Times New Roman" pitchFamily="18" charset="0"/>
                <a:cs typeface="Times New Roman" pitchFamily="18" charset="0"/>
              </a:rPr>
              <a:t>«</a:t>
            </a:r>
            <a:r>
              <a:rPr lang="uk-UA" b="1" dirty="0">
                <a:solidFill>
                  <a:schemeClr val="tx1"/>
                </a:solidFill>
                <a:latin typeface="Times New Roman" pitchFamily="18" charset="0"/>
                <a:cs typeface="Times New Roman" pitchFamily="18" charset="0"/>
              </a:rPr>
              <a:t>Фауста</a:t>
            </a:r>
            <a:r>
              <a:rPr lang="ru-RU" b="1" dirty="0">
                <a:solidFill>
                  <a:schemeClr val="tx1"/>
                </a:solidFill>
                <a:latin typeface="Times New Roman" pitchFamily="18" charset="0"/>
                <a:cs typeface="Times New Roman" pitchFamily="18" charset="0"/>
              </a:rPr>
              <a:t>»</a:t>
            </a:r>
            <a:endParaRPr lang="ru-RU"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uk-UA" b="1" dirty="0">
                <a:solidFill>
                  <a:srgbClr val="FF0000"/>
                </a:solidFill>
                <a:latin typeface="Times New Roman" pitchFamily="18" charset="0"/>
                <a:cs typeface="Times New Roman" pitchFamily="18" charset="0"/>
              </a:rPr>
              <a:t>Проблематика  </a:t>
            </a:r>
            <a:r>
              <a:rPr lang="ru-RU" b="1" dirty="0">
                <a:solidFill>
                  <a:srgbClr val="FF0000"/>
                </a:solidFill>
                <a:latin typeface="Times New Roman" pitchFamily="18" charset="0"/>
                <a:cs typeface="Times New Roman" pitchFamily="18" charset="0"/>
              </a:rPr>
              <a:t>«</a:t>
            </a:r>
            <a:r>
              <a:rPr lang="uk-UA" b="1" dirty="0">
                <a:solidFill>
                  <a:srgbClr val="FF0000"/>
                </a:solidFill>
                <a:latin typeface="Times New Roman" pitchFamily="18" charset="0"/>
                <a:cs typeface="Times New Roman" pitchFamily="18" charset="0"/>
              </a:rPr>
              <a:t>Фауста</a:t>
            </a:r>
            <a:r>
              <a:rPr lang="ru-RU" b="1" dirty="0">
                <a:solidFill>
                  <a:srgbClr val="FF0000"/>
                </a:solidFill>
                <a:latin typeface="Times New Roman" pitchFamily="18" charset="0"/>
                <a:cs typeface="Times New Roman" pitchFamily="18" charset="0"/>
              </a:rPr>
              <a:t>»</a:t>
            </a:r>
            <a:endParaRPr lang="ru-RU" dirty="0">
              <a:solidFill>
                <a:srgbClr val="FF0000"/>
              </a:solidFill>
            </a:endParaRPr>
          </a:p>
        </p:txBody>
      </p:sp>
      <p:sp>
        <p:nvSpPr>
          <p:cNvPr id="5" name="Содержимое 4"/>
          <p:cNvSpPr>
            <a:spLocks noGrp="1"/>
          </p:cNvSpPr>
          <p:nvPr>
            <p:ph idx="1"/>
          </p:nvPr>
        </p:nvSpPr>
        <p:spPr>
          <a:xfrm>
            <a:off x="677334" y="1270000"/>
            <a:ext cx="7859216" cy="4425355"/>
          </a:xfrm>
        </p:spPr>
        <p:txBody>
          <a:bodyPr/>
          <a:lstStyle/>
          <a:p>
            <a:pPr marL="0" indent="0">
              <a:buNone/>
            </a:pPr>
            <a:r>
              <a:rPr lang="uk-UA" sz="2400" b="1" dirty="0">
                <a:solidFill>
                  <a:schemeClr val="tx1"/>
                </a:solidFill>
                <a:latin typeface="Times New Roman" pitchFamily="18" charset="0"/>
                <a:cs typeface="Times New Roman" pitchFamily="18" charset="0"/>
              </a:rPr>
              <a:t>Філософські проблеми:</a:t>
            </a:r>
          </a:p>
          <a:p>
            <a:r>
              <a:rPr lang="uk-UA" sz="2400" b="1" dirty="0">
                <a:solidFill>
                  <a:schemeClr val="tx1"/>
                </a:solidFill>
                <a:latin typeface="Times New Roman" pitchFamily="18" charset="0"/>
                <a:cs typeface="Times New Roman" pitchFamily="18" charset="0"/>
              </a:rPr>
              <a:t>  духовний стан світу;</a:t>
            </a:r>
          </a:p>
          <a:p>
            <a:r>
              <a:rPr lang="uk-UA" sz="2400" b="1" dirty="0">
                <a:solidFill>
                  <a:schemeClr val="tx1"/>
                </a:solidFill>
                <a:latin typeface="Times New Roman" pitchFamily="18" charset="0"/>
                <a:cs typeface="Times New Roman" pitchFamily="18" charset="0"/>
              </a:rPr>
              <a:t>  людина і природа;</a:t>
            </a:r>
          </a:p>
          <a:p>
            <a:r>
              <a:rPr lang="uk-UA" sz="2400" b="1" dirty="0">
                <a:solidFill>
                  <a:schemeClr val="tx1"/>
                </a:solidFill>
                <a:latin typeface="Times New Roman" pitchFamily="18" charset="0"/>
                <a:cs typeface="Times New Roman" pitchFamily="18" charset="0"/>
              </a:rPr>
              <a:t> роль культури в розвитку людства;</a:t>
            </a:r>
          </a:p>
          <a:p>
            <a:r>
              <a:rPr lang="uk-UA" sz="2400" b="1" dirty="0">
                <a:solidFill>
                  <a:schemeClr val="tx1"/>
                </a:solidFill>
                <a:latin typeface="Times New Roman" pitchFamily="18" charset="0"/>
                <a:cs typeface="Times New Roman" pitchFamily="18" charset="0"/>
              </a:rPr>
              <a:t> місце людини на землі;</a:t>
            </a:r>
          </a:p>
          <a:p>
            <a:r>
              <a:rPr lang="uk-UA" sz="2400" b="1" dirty="0">
                <a:solidFill>
                  <a:schemeClr val="tx1"/>
                </a:solidFill>
                <a:latin typeface="Times New Roman" pitchFamily="18" charset="0"/>
                <a:cs typeface="Times New Roman" pitchFamily="18" charset="0"/>
              </a:rPr>
              <a:t>сенс буття особистості, її моральний вибір тощо.</a:t>
            </a:r>
          </a:p>
          <a:p>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0492" y="1387624"/>
            <a:ext cx="7920880" cy="1938992"/>
          </a:xfrm>
          <a:prstGeom prst="rect">
            <a:avLst/>
          </a:prstGeom>
        </p:spPr>
        <p:txBody>
          <a:bodyPr wrap="square">
            <a:spAutoFit/>
          </a:bodyPr>
          <a:lstStyle/>
          <a:p>
            <a:r>
              <a:rPr lang="ru-RU" sz="2400" dirty="0"/>
              <a:t>    За авторським визначенням, "Фауста" було створено у жанрі трагедії. Однак у цілому твір не розрахований на сценічне втілення. У "Фаусті" поєднуються епос, лірика, драма. За багатьма жанровими ознаками він близький до поеми.</a:t>
            </a:r>
          </a:p>
        </p:txBody>
      </p:sp>
      <p:sp>
        <p:nvSpPr>
          <p:cNvPr id="3" name="Прямоугольник 2"/>
          <p:cNvSpPr/>
          <p:nvPr/>
        </p:nvSpPr>
        <p:spPr>
          <a:xfrm>
            <a:off x="797669" y="3717602"/>
            <a:ext cx="6696744" cy="1938992"/>
          </a:xfrm>
          <a:prstGeom prst="rect">
            <a:avLst/>
          </a:prstGeom>
        </p:spPr>
        <p:txBody>
          <a:bodyPr wrap="square">
            <a:spAutoFit/>
          </a:bodyPr>
          <a:lstStyle/>
          <a:p>
            <a:pPr algn="ctr"/>
            <a:r>
              <a:rPr lang="ru-RU" sz="2400" dirty="0"/>
              <a:t>“Фауст” був закінчений незадовго до смерті письменника. Гете помирав з єдиною думкою про Істину: “Нема нічого величнішого, ніж Істина. Який  я радий, що присвятив своє життя Істині.” </a:t>
            </a:r>
          </a:p>
        </p:txBody>
      </p:sp>
      <p:sp>
        <p:nvSpPr>
          <p:cNvPr id="5" name="Заголовок 4"/>
          <p:cNvSpPr>
            <a:spLocks noGrp="1"/>
          </p:cNvSpPr>
          <p:nvPr>
            <p:ph type="title"/>
          </p:nvPr>
        </p:nvSpPr>
        <p:spPr/>
        <p:txBody>
          <a:bodyPr/>
          <a:lstStyle/>
          <a:p>
            <a:r>
              <a:rPr lang="ru-RU" i="1" dirty="0">
                <a:solidFill>
                  <a:srgbClr val="C00000"/>
                </a:solidFill>
                <a:latin typeface="Arial Black" pitchFamily="34" charset="0"/>
              </a:rPr>
              <a:t>Особливост</a:t>
            </a:r>
            <a:r>
              <a:rPr lang="uk-UA" i="1" dirty="0">
                <a:solidFill>
                  <a:srgbClr val="C00000"/>
                </a:solidFill>
                <a:latin typeface="Arial Black" pitchFamily="34" charset="0"/>
              </a:rPr>
              <a:t>і жанру </a:t>
            </a:r>
            <a:endParaRPr lang="ru-RU" i="1" dirty="0">
              <a:solidFill>
                <a:srgbClr val="C00000"/>
              </a:solidFill>
              <a:latin typeface="Arial Black"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E32BDE-DD1D-44F6-BFB0-3CE43ABA66C9}"/>
              </a:ext>
            </a:extLst>
          </p:cNvPr>
          <p:cNvSpPr>
            <a:spLocks noGrp="1"/>
          </p:cNvSpPr>
          <p:nvPr>
            <p:ph type="title"/>
          </p:nvPr>
        </p:nvSpPr>
        <p:spPr>
          <a:xfrm>
            <a:off x="677334" y="609600"/>
            <a:ext cx="5418666" cy="633413"/>
          </a:xfrm>
        </p:spPr>
        <p:txBody>
          <a:bodyPr>
            <a:normAutofit/>
          </a:bodyPr>
          <a:lstStyle/>
          <a:p>
            <a:pPr algn="ctr"/>
            <a:r>
              <a:rPr lang="uk-UA"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Іммануїл</a:t>
            </a:r>
            <a:r>
              <a:rPr lang="uk-UA"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Кант (1724—1804)</a:t>
            </a:r>
            <a:endParaRPr lang="ru-UA" sz="32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C1A9BC4-B2FC-4506-9677-8311B4681182}"/>
              </a:ext>
            </a:extLst>
          </p:cNvPr>
          <p:cNvSpPr>
            <a:spLocks noGrp="1"/>
          </p:cNvSpPr>
          <p:nvPr>
            <p:ph idx="1"/>
          </p:nvPr>
        </p:nvSpPr>
        <p:spPr>
          <a:xfrm>
            <a:off x="677334" y="1488614"/>
            <a:ext cx="5852054" cy="2326149"/>
          </a:xfrm>
        </p:spPr>
        <p:txBody>
          <a:bodyPr>
            <a:normAutofit/>
          </a:bodyPr>
          <a:lstStyle/>
          <a:p>
            <a:pPr marL="0" indent="0">
              <a:buNone/>
            </a:pPr>
            <a:r>
              <a:rPr lang="uk-UA"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З</a:t>
            </a:r>
            <a:r>
              <a:rPr lang="uk-UA"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аслуга Канта полягала в </a:t>
            </a:r>
            <a:r>
              <a:rPr lang="uk-UA" sz="2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обгрунтуванні</a:t>
            </a:r>
            <a:r>
              <a:rPr lang="uk-UA"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творчого характеру мислення.</a:t>
            </a:r>
          </a:p>
          <a:p>
            <a:pPr marL="0" indent="0">
              <a:buNone/>
            </a:pPr>
            <a:r>
              <a:rPr lang="uk-UA"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Філософ поглибив уявлення про свідомість, яка не просто механічно копіює реальність, а додає до образу реальності щось від індивіда, роблячи його особистістю</a:t>
            </a:r>
            <a:r>
              <a:rPr lang="uk-UA"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ru-UA" sz="22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Иммануил Кант - Наука — это организованные знания, мудрость— это">
            <a:extLst>
              <a:ext uri="{FF2B5EF4-FFF2-40B4-BE49-F238E27FC236}">
                <a16:creationId xmlns:a16="http://schemas.microsoft.com/office/drawing/2014/main" id="{C95D64BD-7474-465A-877B-A3358148D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506" y="142875"/>
            <a:ext cx="4595232" cy="3286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34A078-3BE7-47C8-A544-DDE97538977D}"/>
              </a:ext>
            </a:extLst>
          </p:cNvPr>
          <p:cNvSpPr txBox="1"/>
          <p:nvPr/>
        </p:nvSpPr>
        <p:spPr>
          <a:xfrm>
            <a:off x="677334" y="3814763"/>
            <a:ext cx="9123891" cy="2800767"/>
          </a:xfrm>
          <a:prstGeom prst="rect">
            <a:avLst/>
          </a:prstGeom>
          <a:noFill/>
        </p:spPr>
        <p:txBody>
          <a:bodyPr wrap="square">
            <a:spAutoFit/>
          </a:bodyPr>
          <a:lstStyle/>
          <a:p>
            <a:pPr indent="450215" algn="just"/>
            <a:r>
              <a:rPr lang="uk-UA" sz="2200" dirty="0">
                <a:effectLst/>
                <a:latin typeface="Times New Roman" panose="02020603050405020304" pitchFamily="18" charset="0"/>
                <a:ea typeface="Times New Roman" panose="02020603050405020304" pitchFamily="18" charset="0"/>
              </a:rPr>
              <a:t>Філософія Канта давала можливість стверджувати: всі люди духовно неповторні, бо мислення не просто відтворює реальність, а й вносить у неї власні уявлення. Кожна людина —.творець і збагачує природу тим, чого в ній нема,— образами свого мислення. Вищі, ідеальні, поняття — краса, піднесене, честь, совість, любов, батьківщина, патріотизм, віра, вічність, безкінечність, Бог та інші — надають сенсу існуванню людини. Без них вона не може жити духовно повним буттям і стає жалюгідним рабом повсякденного, емпіричного — тобто філістером (міщанином).</a:t>
            </a:r>
            <a:endParaRPr lang="ru-UA"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6641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3B625A-5862-49AE-91BA-1146CFAEA8B6}"/>
              </a:ext>
            </a:extLst>
          </p:cNvPr>
          <p:cNvSpPr>
            <a:spLocks noGrp="1"/>
          </p:cNvSpPr>
          <p:nvPr>
            <p:ph type="title"/>
          </p:nvPr>
        </p:nvSpPr>
        <p:spPr>
          <a:xfrm>
            <a:off x="1466826" y="385759"/>
            <a:ext cx="7662672" cy="1143000"/>
          </a:xfrm>
        </p:spPr>
        <p:txBody>
          <a:bodyPr/>
          <a:lstStyle/>
          <a:p>
            <a:pPr>
              <a:defRPr/>
            </a:pPr>
            <a:r>
              <a:rPr lang="uk-UA" dirty="0">
                <a:solidFill>
                  <a:srgbClr val="FF0000"/>
                </a:solidFill>
              </a:rPr>
              <a:t>   Життєва позиція Фауста</a:t>
            </a:r>
            <a:endParaRPr lang="ru-RU" dirty="0">
              <a:solidFill>
                <a:srgbClr val="FF0000"/>
              </a:solidFill>
            </a:endParaRPr>
          </a:p>
        </p:txBody>
      </p:sp>
      <p:sp>
        <p:nvSpPr>
          <p:cNvPr id="3" name="Содержимое 2">
            <a:extLst>
              <a:ext uri="{FF2B5EF4-FFF2-40B4-BE49-F238E27FC236}">
                <a16:creationId xmlns:a16="http://schemas.microsoft.com/office/drawing/2014/main" id="{6BD0C341-7E90-446E-8100-F5BC3023E4A4}"/>
              </a:ext>
            </a:extLst>
          </p:cNvPr>
          <p:cNvSpPr>
            <a:spLocks noGrp="1"/>
          </p:cNvSpPr>
          <p:nvPr>
            <p:ph idx="1"/>
          </p:nvPr>
        </p:nvSpPr>
        <p:spPr>
          <a:xfrm>
            <a:off x="366713" y="1357316"/>
            <a:ext cx="7616825" cy="5114925"/>
          </a:xfrm>
        </p:spPr>
        <p:txBody>
          <a:bodyPr rtlCol="0">
            <a:normAutofit/>
          </a:bodyPr>
          <a:lstStyle/>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Лиш</a:t>
            </a:r>
            <a:r>
              <a:rPr lang="ru-RU" sz="2400" dirty="0">
                <a:solidFill>
                  <a:schemeClr val="tx1"/>
                </a:solidFill>
                <a:latin typeface="Times New Roman" panose="02020603050405020304" pitchFamily="18" charset="0"/>
                <a:cs typeface="Times New Roman" panose="02020603050405020304" pitchFamily="18" charset="0"/>
              </a:rPr>
              <a:t> той </a:t>
            </a:r>
            <a:r>
              <a:rPr lang="ru-RU" sz="2400" dirty="0" err="1">
                <a:solidFill>
                  <a:schemeClr val="tx1"/>
                </a:solidFill>
                <a:latin typeface="Times New Roman" panose="02020603050405020304" pitchFamily="18" charset="0"/>
                <a:cs typeface="Times New Roman" panose="02020603050405020304" pitchFamily="18" charset="0"/>
              </a:rPr>
              <a:t>життя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волі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гідний</a:t>
            </a:r>
            <a:r>
              <a:rPr lang="ru-RU" sz="2400" dirty="0">
                <a:solidFill>
                  <a:schemeClr val="tx1"/>
                </a:solidFill>
                <a:latin typeface="Times New Roman" panose="02020603050405020304" pitchFamily="18" charset="0"/>
                <a:cs typeface="Times New Roman" panose="02020603050405020304" pitchFamily="18" charset="0"/>
              </a:rPr>
              <a:t>,</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Хто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б'ється</a:t>
            </a:r>
            <a:r>
              <a:rPr lang="ru-RU" sz="2400" dirty="0">
                <a:solidFill>
                  <a:schemeClr val="tx1"/>
                </a:solidFill>
                <a:latin typeface="Times New Roman" panose="02020603050405020304" pitchFamily="18" charset="0"/>
                <a:cs typeface="Times New Roman" panose="02020603050405020304" pitchFamily="18" charset="0"/>
              </a:rPr>
              <a:t> день у день за них.</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Коли б </a:t>
            </a:r>
            <a:r>
              <a:rPr lang="ru-RU" sz="2400" dirty="0" err="1">
                <a:solidFill>
                  <a:schemeClr val="tx1"/>
                </a:solidFill>
                <a:latin typeface="Times New Roman" panose="02020603050405020304" pitchFamily="18" charset="0"/>
                <a:cs typeface="Times New Roman" panose="02020603050405020304" pitchFamily="18" charset="0"/>
              </a:rPr>
              <a:t>побачив</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що</a:t>
            </a:r>
            <a:r>
              <a:rPr lang="ru-RU" sz="2400" dirty="0">
                <a:solidFill>
                  <a:schemeClr val="tx1"/>
                </a:solidFill>
                <a:latin typeface="Times New Roman" panose="02020603050405020304" pitchFamily="18" charset="0"/>
                <a:cs typeface="Times New Roman" panose="02020603050405020304" pitchFamily="18" charset="0"/>
              </a:rPr>
              <a:t> стою</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З народом </a:t>
            </a:r>
            <a:r>
              <a:rPr lang="ru-RU" sz="2400" dirty="0" err="1">
                <a:solidFill>
                  <a:schemeClr val="tx1"/>
                </a:solidFill>
                <a:latin typeface="Times New Roman" panose="02020603050405020304" pitchFamily="18" charset="0"/>
                <a:cs typeface="Times New Roman" panose="02020603050405020304" pitchFamily="18" charset="0"/>
              </a:rPr>
              <a:t>вільним</a:t>
            </a:r>
            <a:r>
              <a:rPr lang="ru-RU" sz="2400" dirty="0">
                <a:solidFill>
                  <a:schemeClr val="tx1"/>
                </a:solidFill>
                <a:latin typeface="Times New Roman" panose="02020603050405020304" pitchFamily="18" charset="0"/>
                <a:cs typeface="Times New Roman" panose="02020603050405020304" pitchFamily="18" charset="0"/>
              </a:rPr>
              <a:t> в </a:t>
            </a:r>
            <a:r>
              <a:rPr lang="ru-RU" sz="2400" dirty="0" err="1">
                <a:solidFill>
                  <a:schemeClr val="tx1"/>
                </a:solidFill>
                <a:latin typeface="Times New Roman" panose="02020603050405020304" pitchFamily="18" charset="0"/>
                <a:cs typeface="Times New Roman" panose="02020603050405020304" pitchFamily="18" charset="0"/>
              </a:rPr>
              <a:t>вільному</a:t>
            </a:r>
            <a:r>
              <a:rPr lang="ru-RU" sz="2400" dirty="0">
                <a:solidFill>
                  <a:schemeClr val="tx1"/>
                </a:solidFill>
                <a:latin typeface="Times New Roman" panose="02020603050405020304" pitchFamily="18" charset="0"/>
                <a:cs typeface="Times New Roman" panose="02020603050405020304" pitchFamily="18" charset="0"/>
              </a:rPr>
              <a:t> краю.</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Тоді</a:t>
            </a:r>
            <a:r>
              <a:rPr lang="ru-RU" sz="2400" dirty="0">
                <a:solidFill>
                  <a:schemeClr val="tx1"/>
                </a:solidFill>
                <a:latin typeface="Times New Roman" panose="02020603050405020304" pitchFamily="18" charset="0"/>
                <a:cs typeface="Times New Roman" panose="02020603050405020304" pitchFamily="18" charset="0"/>
              </a:rPr>
              <a:t> гукнув </a:t>
            </a:r>
            <a:r>
              <a:rPr lang="ru-RU" sz="2400" dirty="0" err="1">
                <a:solidFill>
                  <a:schemeClr val="tx1"/>
                </a:solidFill>
                <a:latin typeface="Times New Roman" panose="02020603050405020304" pitchFamily="18" charset="0"/>
                <a:cs typeface="Times New Roman" panose="02020603050405020304" pitchFamily="18" charset="0"/>
              </a:rPr>
              <a:t>би</a:t>
            </a:r>
            <a:r>
              <a:rPr lang="ru-RU" sz="2400" dirty="0">
                <a:solidFill>
                  <a:schemeClr val="tx1"/>
                </a:solidFill>
                <a:latin typeface="Times New Roman" panose="02020603050405020304" pitchFamily="18" charset="0"/>
                <a:cs typeface="Times New Roman" panose="02020603050405020304" pitchFamily="18" charset="0"/>
              </a:rPr>
              <a:t> до </a:t>
            </a:r>
            <a:r>
              <a:rPr lang="ru-RU" sz="2400" dirty="0" err="1">
                <a:solidFill>
                  <a:schemeClr val="tx1"/>
                </a:solidFill>
                <a:latin typeface="Times New Roman" panose="02020603050405020304" pitchFamily="18" charset="0"/>
                <a:cs typeface="Times New Roman" panose="02020603050405020304" pitchFamily="18" charset="0"/>
              </a:rPr>
              <a:t>хвилини</a:t>
            </a:r>
            <a:r>
              <a:rPr lang="ru-RU" sz="2400" dirty="0">
                <a:solidFill>
                  <a:schemeClr val="tx1"/>
                </a:solidFill>
                <a:latin typeface="Times New Roman" panose="02020603050405020304" pitchFamily="18" charset="0"/>
                <a:cs typeface="Times New Roman" panose="02020603050405020304" pitchFamily="18" charset="0"/>
              </a:rPr>
              <a:t>:</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Постій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хвилино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гарна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ти</a:t>
            </a:r>
            <a:r>
              <a:rPr lang="ru-RU" sz="2400" dirty="0">
                <a:solidFill>
                  <a:schemeClr val="tx1"/>
                </a:solidFill>
                <a:latin typeface="Times New Roman" panose="02020603050405020304" pitchFamily="18" charset="0"/>
                <a:cs typeface="Times New Roman" panose="02020603050405020304" pitchFamily="18" charset="0"/>
              </a:rPr>
              <a:t>!</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Ніяка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вічність</a:t>
            </a:r>
            <a:r>
              <a:rPr lang="ru-RU" sz="2400" dirty="0">
                <a:solidFill>
                  <a:schemeClr val="tx1"/>
                </a:solidFill>
                <a:latin typeface="Times New Roman" panose="02020603050405020304" pitchFamily="18" charset="0"/>
                <a:cs typeface="Times New Roman" panose="02020603050405020304" pitchFamily="18" charset="0"/>
              </a:rPr>
              <a:t> не </a:t>
            </a:r>
            <a:r>
              <a:rPr lang="ru-RU" sz="2400" dirty="0" err="1">
                <a:solidFill>
                  <a:schemeClr val="tx1"/>
                </a:solidFill>
                <a:latin typeface="Times New Roman" panose="02020603050405020304" pitchFamily="18" charset="0"/>
                <a:cs typeface="Times New Roman" panose="02020603050405020304" pitchFamily="18" charset="0"/>
              </a:rPr>
              <a:t>поглине</a:t>
            </a:r>
            <a:endParaRPr lang="ru-RU" sz="2400" dirty="0">
              <a:solidFill>
                <a:schemeClr val="tx1"/>
              </a:solidFill>
              <a:latin typeface="Times New Roman" panose="02020603050405020304" pitchFamily="18" charset="0"/>
              <a:cs typeface="Times New Roman" panose="02020603050405020304" pitchFamily="18" charset="0"/>
            </a:endParaRP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Мої</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діла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мої</a:t>
            </a:r>
            <a:r>
              <a:rPr lang="ru-RU" sz="2400" dirty="0">
                <a:solidFill>
                  <a:schemeClr val="tx1"/>
                </a:solidFill>
                <a:latin typeface="Times New Roman" panose="02020603050405020304" pitchFamily="18" charset="0"/>
                <a:cs typeface="Times New Roman" panose="02020603050405020304" pitchFamily="18" charset="0"/>
              </a:rPr>
              <a:t> труди!</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Провидячи</a:t>
            </a:r>
            <a:r>
              <a:rPr lang="ru-RU" sz="2400" dirty="0">
                <a:solidFill>
                  <a:schemeClr val="tx1"/>
                </a:solidFill>
                <a:latin typeface="Times New Roman" panose="02020603050405020304" pitchFamily="18" charset="0"/>
                <a:cs typeface="Times New Roman" panose="02020603050405020304" pitchFamily="18" charset="0"/>
              </a:rPr>
              <a:t> те </a:t>
            </a:r>
            <a:r>
              <a:rPr lang="ru-RU" sz="2400" dirty="0" err="1">
                <a:solidFill>
                  <a:schemeClr val="tx1"/>
                </a:solidFill>
                <a:latin typeface="Times New Roman" panose="02020603050405020304" pitchFamily="18" charset="0"/>
                <a:cs typeface="Times New Roman" panose="02020603050405020304" pitchFamily="18" charset="0"/>
              </a:rPr>
              <a:t>щасне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майбуття</a:t>
            </a:r>
            <a:r>
              <a:rPr lang="ru-RU" sz="2400" dirty="0">
                <a:solidFill>
                  <a:schemeClr val="tx1"/>
                </a:solidFill>
                <a:latin typeface="Times New Roman" panose="02020603050405020304" pitchFamily="18" charset="0"/>
                <a:cs typeface="Times New Roman" panose="02020603050405020304" pitchFamily="18" charset="0"/>
              </a:rPr>
              <a:t>,</a:t>
            </a:r>
          </a:p>
          <a:p>
            <a:pPr algn="ctr">
              <a:buNone/>
              <a:defRPr/>
            </a:pPr>
            <a:r>
              <a:rPr lang="ru-RU" sz="2400" dirty="0">
                <a:solidFill>
                  <a:schemeClr val="tx1"/>
                </a:solidFill>
                <a:latin typeface="Times New Roman" panose="02020603050405020304" pitchFamily="18" charset="0"/>
                <a:cs typeface="Times New Roman" panose="02020603050405020304" pitchFamily="18" charset="0"/>
              </a:rPr>
              <a:t>    Вкушаю я </a:t>
            </a:r>
            <a:r>
              <a:rPr lang="ru-RU" sz="2400" dirty="0" err="1">
                <a:solidFill>
                  <a:schemeClr val="tx1"/>
                </a:solidFill>
                <a:latin typeface="Times New Roman" panose="02020603050405020304" pitchFamily="18" charset="0"/>
                <a:cs typeface="Times New Roman" panose="02020603050405020304" pitchFamily="18" charset="0"/>
              </a:rPr>
              <a:t>найвищу</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мить</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життя</a:t>
            </a:r>
            <a:r>
              <a:rPr lang="ru-RU" sz="2400" dirty="0">
                <a:solidFill>
                  <a:schemeClr val="tx1"/>
                </a:solidFill>
                <a:latin typeface="Times New Roman" panose="02020603050405020304" pitchFamily="18" charset="0"/>
                <a:cs typeface="Times New Roman" panose="02020603050405020304" pitchFamily="18" charset="0"/>
              </a:rPr>
              <a:t>. </a:t>
            </a:r>
          </a:p>
          <a:p>
            <a:pPr>
              <a:defRPr/>
            </a:pPr>
            <a:endParaRPr lang="ru-RU" dirty="0"/>
          </a:p>
        </p:txBody>
      </p:sp>
      <p:pic>
        <p:nvPicPr>
          <p:cNvPr id="4" name="Содержимое 5" descr="фауст у себя в кабинете.jpg">
            <a:extLst>
              <a:ext uri="{FF2B5EF4-FFF2-40B4-BE49-F238E27FC236}">
                <a16:creationId xmlns:a16="http://schemas.microsoft.com/office/drawing/2014/main" id="{197003A2-60C4-4382-B3F7-DD873CE94B2F}"/>
              </a:ext>
            </a:extLst>
          </p:cNvPr>
          <p:cNvPicPr>
            <a:picLocks noChangeAspect="1"/>
          </p:cNvPicPr>
          <p:nvPr/>
        </p:nvPicPr>
        <p:blipFill>
          <a:blip r:embed="rId2"/>
          <a:srcRect/>
          <a:stretch>
            <a:fillRect/>
          </a:stretch>
        </p:blipFill>
        <p:spPr>
          <a:xfrm>
            <a:off x="7029450" y="1050130"/>
            <a:ext cx="3917951" cy="5538727"/>
          </a:xfrm>
          <a:prstGeom prst="rect">
            <a:avLst/>
          </a:prstGeom>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7"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7"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2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amond(in)">
                                      <p:cBhvr>
                                        <p:cTn id="7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a:extLst>
              <a:ext uri="{FF2B5EF4-FFF2-40B4-BE49-F238E27FC236}">
                <a16:creationId xmlns:a16="http://schemas.microsoft.com/office/drawing/2014/main" id="{1AFE2A50-F538-4C29-82F3-C5DFB902045E}"/>
              </a:ext>
            </a:extLst>
          </p:cNvPr>
          <p:cNvSpPr>
            <a:spLocks noGrp="1"/>
          </p:cNvSpPr>
          <p:nvPr>
            <p:ph idx="1"/>
          </p:nvPr>
        </p:nvSpPr>
        <p:spPr>
          <a:xfrm>
            <a:off x="585788" y="142876"/>
            <a:ext cx="9867901" cy="6500813"/>
          </a:xfrm>
        </p:spPr>
        <p:txBody>
          <a:bodyPr rtlCol="0">
            <a:normAutofit fontScale="92500"/>
          </a:bodyPr>
          <a:lstStyle/>
          <a:p>
            <a:pPr marL="0" indent="-3175" algn="just">
              <a:lnSpc>
                <a:spcPct val="110000"/>
              </a:lnSpc>
              <a:spcBef>
                <a:spcPts val="0"/>
              </a:spcBef>
              <a:buNone/>
              <a:defRPr/>
            </a:pPr>
            <a:r>
              <a:rPr lang="ru-RU" sz="4000"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itchFamily="18" charset="0"/>
                <a:cs typeface="Times New Roman" pitchFamily="18" charset="0"/>
              </a:rPr>
              <a:t>Мефістофель</a:t>
            </a:r>
            <a:r>
              <a:rPr lang="ru-RU" sz="4000" b="1" dirty="0">
                <a:solidFill>
                  <a:schemeClr val="tx1"/>
                </a:solidFill>
                <a:latin typeface="Times New Roman" pitchFamily="18" charset="0"/>
                <a:cs typeface="Times New Roman" pitchFamily="18" charset="0"/>
              </a:rPr>
              <a:t> – (</a:t>
            </a:r>
            <a:r>
              <a:rPr lang="ru-RU" sz="4000" b="1" dirty="0" err="1">
                <a:solidFill>
                  <a:schemeClr val="tx1"/>
                </a:solidFill>
                <a:latin typeface="Times New Roman" pitchFamily="18" charset="0"/>
                <a:cs typeface="Times New Roman" pitchFamily="18" charset="0"/>
              </a:rPr>
              <a:t>з</a:t>
            </a:r>
            <a:r>
              <a:rPr lang="ru-RU" sz="4000" b="1" dirty="0">
                <a:solidFill>
                  <a:schemeClr val="tx1"/>
                </a:solidFill>
                <a:latin typeface="Times New Roman" pitchFamily="18" charset="0"/>
                <a:cs typeface="Times New Roman" pitchFamily="18" charset="0"/>
              </a:rPr>
              <a:t> </a:t>
            </a:r>
            <a:r>
              <a:rPr lang="ru-RU" sz="4000" b="1" dirty="0" err="1">
                <a:solidFill>
                  <a:schemeClr val="tx1"/>
                </a:solidFill>
                <a:latin typeface="Times New Roman" pitchFamily="18" charset="0"/>
                <a:cs typeface="Times New Roman" pitchFamily="18" charset="0"/>
              </a:rPr>
              <a:t>давньоєврейської</a:t>
            </a:r>
            <a:r>
              <a:rPr lang="ru-RU" sz="4000" b="1" dirty="0">
                <a:solidFill>
                  <a:schemeClr val="tx1"/>
                </a:solidFill>
                <a:latin typeface="Times New Roman" pitchFamily="18" charset="0"/>
                <a:cs typeface="Times New Roman" pitchFamily="18" charset="0"/>
              </a:rPr>
              <a:t>) «</a:t>
            </a:r>
            <a:r>
              <a:rPr lang="ru-RU" sz="4000" b="1" dirty="0" err="1">
                <a:solidFill>
                  <a:schemeClr val="tx1"/>
                </a:solidFill>
                <a:latin typeface="Times New Roman" pitchFamily="18" charset="0"/>
                <a:cs typeface="Times New Roman" pitchFamily="18" charset="0"/>
              </a:rPr>
              <a:t>мефіс</a:t>
            </a:r>
            <a:r>
              <a:rPr lang="ru-RU" sz="4000" b="1" dirty="0">
                <a:solidFill>
                  <a:schemeClr val="tx1"/>
                </a:solidFill>
                <a:latin typeface="Times New Roman" pitchFamily="18" charset="0"/>
                <a:cs typeface="Times New Roman" pitchFamily="18" charset="0"/>
              </a:rPr>
              <a:t>» — </a:t>
            </a:r>
            <a:r>
              <a:rPr lang="ru-RU" sz="4000" b="1" dirty="0" err="1">
                <a:solidFill>
                  <a:schemeClr val="tx1"/>
                </a:solidFill>
                <a:latin typeface="Times New Roman" pitchFamily="18" charset="0"/>
                <a:cs typeface="Times New Roman" pitchFamily="18" charset="0"/>
              </a:rPr>
              <a:t>руйнівник</a:t>
            </a:r>
            <a:r>
              <a:rPr lang="ru-RU" sz="4000" b="1" dirty="0">
                <a:solidFill>
                  <a:schemeClr val="tx1"/>
                </a:solidFill>
                <a:latin typeface="Times New Roman" pitchFamily="18" charset="0"/>
                <a:cs typeface="Times New Roman" pitchFamily="18" charset="0"/>
              </a:rPr>
              <a:t>, «</a:t>
            </a:r>
            <a:r>
              <a:rPr lang="ru-RU" sz="4000" b="1" dirty="0" err="1">
                <a:solidFill>
                  <a:schemeClr val="tx1"/>
                </a:solidFill>
                <a:latin typeface="Times New Roman" pitchFamily="18" charset="0"/>
                <a:cs typeface="Times New Roman" pitchFamily="18" charset="0"/>
              </a:rPr>
              <a:t>тофель</a:t>
            </a:r>
            <a:r>
              <a:rPr lang="ru-RU" sz="4000" b="1" dirty="0">
                <a:solidFill>
                  <a:schemeClr val="tx1"/>
                </a:solidFill>
                <a:latin typeface="Times New Roman" pitchFamily="18" charset="0"/>
                <a:cs typeface="Times New Roman" pitchFamily="18" charset="0"/>
              </a:rPr>
              <a:t>» — обманщик</a:t>
            </a:r>
          </a:p>
          <a:p>
            <a:pPr marL="0" indent="-3175" algn="just">
              <a:lnSpc>
                <a:spcPct val="110000"/>
              </a:lnSpc>
              <a:spcBef>
                <a:spcPts val="0"/>
              </a:spcBef>
              <a:buNone/>
              <a:defRPr/>
            </a:pPr>
            <a:endParaRPr lang="uk-UA" sz="4000" dirty="0">
              <a:solidFill>
                <a:schemeClr val="tx1"/>
              </a:solidFill>
              <a:latin typeface="Times New Roman" pitchFamily="18" charset="0"/>
              <a:cs typeface="Times New Roman" pitchFamily="18" charset="0"/>
            </a:endParaRPr>
          </a:p>
          <a:p>
            <a:pPr marL="0" indent="-3175" algn="just">
              <a:lnSpc>
                <a:spcPct val="110000"/>
              </a:lnSpc>
              <a:spcBef>
                <a:spcPts val="0"/>
              </a:spcBef>
              <a:buNone/>
              <a:defRPr/>
            </a:pPr>
            <a:endParaRPr lang="uk-UA" sz="4000" dirty="0">
              <a:solidFill>
                <a:schemeClr val="tx1"/>
              </a:solidFill>
              <a:latin typeface="Times New Roman" pitchFamily="18" charset="0"/>
              <a:cs typeface="Times New Roman" pitchFamily="18" charset="0"/>
            </a:endParaRPr>
          </a:p>
          <a:p>
            <a:pPr marL="0" indent="-3175" algn="just">
              <a:lnSpc>
                <a:spcPct val="110000"/>
              </a:lnSpc>
              <a:spcBef>
                <a:spcPts val="0"/>
              </a:spcBef>
              <a:buNone/>
              <a:defRPr/>
            </a:pPr>
            <a:endParaRPr lang="uk-UA" sz="4000" dirty="0">
              <a:solidFill>
                <a:schemeClr val="tx1"/>
              </a:solidFill>
              <a:latin typeface="Times New Roman" pitchFamily="18" charset="0"/>
              <a:cs typeface="Times New Roman" pitchFamily="18" charset="0"/>
            </a:endParaRPr>
          </a:p>
          <a:p>
            <a:pPr marL="0" indent="-3175" algn="just">
              <a:lnSpc>
                <a:spcPct val="110000"/>
              </a:lnSpc>
              <a:spcBef>
                <a:spcPts val="0"/>
              </a:spcBef>
              <a:buNone/>
              <a:defRPr/>
            </a:pPr>
            <a:endParaRPr lang="ru-RU" sz="4000" dirty="0">
              <a:solidFill>
                <a:schemeClr val="tx1"/>
              </a:solidFill>
              <a:latin typeface="Times New Roman" pitchFamily="18" charset="0"/>
              <a:cs typeface="Times New Roman" pitchFamily="18" charset="0"/>
            </a:endParaRPr>
          </a:p>
          <a:p>
            <a:pPr marL="0" indent="-3175" algn="just">
              <a:lnSpc>
                <a:spcPct val="110000"/>
              </a:lnSpc>
              <a:spcBef>
                <a:spcPts val="0"/>
              </a:spcBef>
              <a:buNone/>
              <a:defRPr/>
            </a:pPr>
            <a:endParaRPr lang="ru-RU" sz="4000" b="1" dirty="0">
              <a:solidFill>
                <a:schemeClr val="tx1"/>
              </a:solidFill>
              <a:latin typeface="Times New Roman" panose="02020603050405020304" pitchFamily="18" charset="0"/>
              <a:cs typeface="Times New Roman" panose="02020603050405020304" pitchFamily="18" charset="0"/>
            </a:endParaRPr>
          </a:p>
          <a:p>
            <a:pPr marL="0" indent="-3175" algn="just">
              <a:lnSpc>
                <a:spcPct val="110000"/>
              </a:lnSpc>
              <a:spcBef>
                <a:spcPts val="0"/>
              </a:spcBef>
              <a:buNone/>
              <a:defRPr/>
            </a:pP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тої</a:t>
            </a: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сили</a:t>
            </a: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частина</a:t>
            </a: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що</a:t>
            </a:r>
            <a:r>
              <a:rPr lang="ru-RU" sz="3900" b="1" dirty="0">
                <a:solidFill>
                  <a:schemeClr val="tx1"/>
                </a:solidFill>
                <a:latin typeface="Times New Roman" pitchFamily="18" charset="0"/>
                <a:cs typeface="Times New Roman" pitchFamily="18" charset="0"/>
              </a:rPr>
              <a:t> робить </a:t>
            </a:r>
            <a:r>
              <a:rPr lang="ru-RU" sz="3900" b="1" dirty="0" err="1">
                <a:solidFill>
                  <a:schemeClr val="tx1"/>
                </a:solidFill>
                <a:latin typeface="Times New Roman" pitchFamily="18" charset="0"/>
                <a:cs typeface="Times New Roman" pitchFamily="18" charset="0"/>
              </a:rPr>
              <a:t>лише</a:t>
            </a:r>
            <a:r>
              <a:rPr lang="ru-RU" sz="3900" b="1" dirty="0">
                <a:solidFill>
                  <a:schemeClr val="tx1"/>
                </a:solidFill>
                <a:latin typeface="Times New Roman" pitchFamily="18" charset="0"/>
                <a:cs typeface="Times New Roman" pitchFamily="18" charset="0"/>
              </a:rPr>
              <a:t> добро, </a:t>
            </a:r>
            <a:r>
              <a:rPr lang="ru-RU" sz="3900" b="1" dirty="0" err="1">
                <a:solidFill>
                  <a:schemeClr val="tx1"/>
                </a:solidFill>
                <a:latin typeface="Times New Roman" pitchFamily="18" charset="0"/>
                <a:cs typeface="Times New Roman" pitchFamily="18" charset="0"/>
              </a:rPr>
              <a:t>бажаючи</a:t>
            </a: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лише</a:t>
            </a:r>
            <a:r>
              <a:rPr lang="ru-RU" sz="3900" b="1" dirty="0">
                <a:solidFill>
                  <a:schemeClr val="tx1"/>
                </a:solidFill>
                <a:latin typeface="Times New Roman" pitchFamily="18" charset="0"/>
                <a:cs typeface="Times New Roman" pitchFamily="18" charset="0"/>
              </a:rPr>
              <a:t> злого», - так </a:t>
            </a:r>
            <a:r>
              <a:rPr lang="ru-RU" sz="3900" b="1" dirty="0" err="1">
                <a:solidFill>
                  <a:schemeClr val="tx1"/>
                </a:solidFill>
                <a:latin typeface="Times New Roman" pitchFamily="18" charset="0"/>
                <a:cs typeface="Times New Roman" pitchFamily="18" charset="0"/>
              </a:rPr>
              <a:t>Мефістофель</a:t>
            </a: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іронічно</a:t>
            </a:r>
            <a:r>
              <a:rPr lang="ru-RU" sz="3900" b="1" dirty="0">
                <a:solidFill>
                  <a:schemeClr val="tx1"/>
                </a:solidFill>
                <a:latin typeface="Times New Roman" pitchFamily="18" charset="0"/>
                <a:cs typeface="Times New Roman" pitchFamily="18" charset="0"/>
              </a:rPr>
              <a:t> </a:t>
            </a:r>
            <a:r>
              <a:rPr lang="ru-RU" sz="3900" b="1" dirty="0" err="1">
                <a:solidFill>
                  <a:schemeClr val="tx1"/>
                </a:solidFill>
                <a:latin typeface="Times New Roman" pitchFamily="18" charset="0"/>
                <a:cs typeface="Times New Roman" pitchFamily="18" charset="0"/>
              </a:rPr>
              <a:t>характеризує</a:t>
            </a:r>
            <a:r>
              <a:rPr lang="ru-RU" sz="3900" b="1" dirty="0">
                <a:solidFill>
                  <a:schemeClr val="tx1"/>
                </a:solidFill>
                <a:latin typeface="Times New Roman" pitchFamily="18" charset="0"/>
                <a:cs typeface="Times New Roman" pitchFamily="18" charset="0"/>
              </a:rPr>
              <a:t> себе.</a:t>
            </a:r>
          </a:p>
          <a:p>
            <a:pPr>
              <a:buNone/>
              <a:defRPr/>
            </a:pPr>
            <a:endParaRPr lang="ru-RU" dirty="0">
              <a:solidFill>
                <a:schemeClr val="accent3">
                  <a:lumMod val="60000"/>
                  <a:lumOff val="40000"/>
                </a:schemeClr>
              </a:solidFill>
            </a:endParaRPr>
          </a:p>
          <a:p>
            <a:pPr>
              <a:buNone/>
              <a:defRPr/>
            </a:pPr>
            <a:endParaRPr lang="ru-RU" dirty="0"/>
          </a:p>
        </p:txBody>
      </p:sp>
      <p:pic>
        <p:nvPicPr>
          <p:cNvPr id="18435" name="Рисунок 3" descr="Mefistofel.jpg">
            <a:extLst>
              <a:ext uri="{FF2B5EF4-FFF2-40B4-BE49-F238E27FC236}">
                <a16:creationId xmlns:a16="http://schemas.microsoft.com/office/drawing/2014/main" id="{BB348483-2426-42D7-8697-10552F3C7794}"/>
              </a:ext>
            </a:extLst>
          </p:cNvPr>
          <p:cNvPicPr>
            <a:picLocks noChangeAspect="1"/>
          </p:cNvPicPr>
          <p:nvPr/>
        </p:nvPicPr>
        <p:blipFill>
          <a:blip r:embed="rId3">
            <a:clrChange>
              <a:clrFrom>
                <a:srgbClr val="090708"/>
              </a:clrFrom>
              <a:clrTo>
                <a:srgbClr val="090708">
                  <a:alpha val="0"/>
                </a:srgbClr>
              </a:clrTo>
            </a:clrChange>
            <a:extLst>
              <a:ext uri="{28A0092B-C50C-407E-A947-70E740481C1C}">
                <a14:useLocalDpi xmlns:a14="http://schemas.microsoft.com/office/drawing/2010/main" val="0"/>
              </a:ext>
            </a:extLst>
          </a:blip>
          <a:srcRect/>
          <a:stretch>
            <a:fillRect/>
          </a:stretch>
        </p:blipFill>
        <p:spPr bwMode="auto">
          <a:xfrm>
            <a:off x="584066" y="1210801"/>
            <a:ext cx="27686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descr="Morris_W._Morris.jpg">
            <a:extLst>
              <a:ext uri="{FF2B5EF4-FFF2-40B4-BE49-F238E27FC236}">
                <a16:creationId xmlns:a16="http://schemas.microsoft.com/office/drawing/2014/main" id="{A5893272-B2F7-4ADB-ADAC-F0C8512373AE}"/>
              </a:ext>
            </a:extLst>
          </p:cNvPr>
          <p:cNvPicPr>
            <a:picLocks noChangeAspect="1"/>
          </p:cNvPicPr>
          <p:nvPr/>
        </p:nvPicPr>
        <p:blipFill>
          <a:blip r:embed="rId4"/>
          <a:stretch>
            <a:fillRect/>
          </a:stretch>
        </p:blipFill>
        <p:spPr>
          <a:xfrm>
            <a:off x="8407553" y="1715239"/>
            <a:ext cx="1928794" cy="2704288"/>
          </a:xfrm>
          <a:prstGeom prst="rect">
            <a:avLst/>
          </a:prstGeom>
          <a:ln>
            <a:noFill/>
          </a:ln>
          <a:effectLst>
            <a:softEdge rad="112500"/>
          </a:effectLst>
        </p:spPr>
      </p:pic>
      <p:pic>
        <p:nvPicPr>
          <p:cNvPr id="5" name="Рисунок 4" descr="mephistopheles.jpg">
            <a:extLst>
              <a:ext uri="{FF2B5EF4-FFF2-40B4-BE49-F238E27FC236}">
                <a16:creationId xmlns:a16="http://schemas.microsoft.com/office/drawing/2014/main" id="{06111F41-E372-4B8E-8023-CE8FE6F8320F}"/>
              </a:ext>
            </a:extLst>
          </p:cNvPr>
          <p:cNvPicPr>
            <a:picLocks noChangeAspect="1"/>
          </p:cNvPicPr>
          <p:nvPr/>
        </p:nvPicPr>
        <p:blipFill>
          <a:blip r:embed="rId5"/>
          <a:stretch>
            <a:fillRect/>
          </a:stretch>
        </p:blipFill>
        <p:spPr>
          <a:xfrm>
            <a:off x="4343400" y="1710114"/>
            <a:ext cx="2400300" cy="278027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7E77D3-98FF-444D-AEF5-ADE935E3930B}"/>
              </a:ext>
            </a:extLst>
          </p:cNvPr>
          <p:cNvSpPr txBox="1"/>
          <p:nvPr/>
        </p:nvSpPr>
        <p:spPr>
          <a:xfrm>
            <a:off x="471489" y="432307"/>
            <a:ext cx="7572374" cy="6419450"/>
          </a:xfrm>
          <a:prstGeom prst="rect">
            <a:avLst/>
          </a:prstGeom>
          <a:noFill/>
        </p:spPr>
        <p:txBody>
          <a:bodyPr wrap="square">
            <a:spAutoFit/>
          </a:bodyPr>
          <a:lstStyle/>
          <a:p>
            <a:pPr indent="449580" algn="just">
              <a:lnSpc>
                <a:spcPct val="107000"/>
              </a:lnSpc>
              <a:spcAft>
                <a:spcPts val="800"/>
              </a:spcAft>
            </a:pP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Значення творчості Й.-В. Гете</a:t>
            </a:r>
            <a:endParaRPr lang="ru-UA"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літературні, мистецькі, філософські та естетичні традиції драматурга, поета стали основою формування європейського гуманізму наступних століть;</a:t>
            </a:r>
            <a:endParaRPr lang="ru-UA"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поетична спадщина являла собою самостійний і чи не найяскравіший етап у розвитку європейської лірики на межі XVIII—XIX століть;</a:t>
            </a:r>
            <a:endParaRPr lang="ru-UA"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міркування письменника щодо місця мистецтва в індивідуальному житті людини і в суспільстві — це відчутний внесок у становлення нової естетики в Німеччині наприкінці 1700-х років;</a:t>
            </a:r>
            <a:endParaRPr lang="ru-UA"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творчість німецького генія дала початок розвиткові і становленню поняттю "</a:t>
            </a:r>
            <a:r>
              <a:rPr lang="uk-UA" sz="2400" dirty="0" err="1">
                <a:effectLst/>
                <a:latin typeface="Times New Roman" panose="02020603050405020304" pitchFamily="18" charset="0"/>
                <a:ea typeface="Calibri" panose="020F0502020204030204" pitchFamily="34" charset="0"/>
                <a:cs typeface="Times New Roman" panose="02020603050405020304" pitchFamily="18" charset="0"/>
              </a:rPr>
              <a:t>фаустіанство</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 возвеличення цінності життя як скінченого у нескінченому.</a:t>
            </a:r>
            <a:endParaRPr lang="ru-UA"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7" descr="977">
            <a:extLst>
              <a:ext uri="{FF2B5EF4-FFF2-40B4-BE49-F238E27FC236}">
                <a16:creationId xmlns:a16="http://schemas.microsoft.com/office/drawing/2014/main" id="{0B7001E0-CE78-496F-AF60-6C96C4172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48" y="1422400"/>
            <a:ext cx="34353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2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263EBF-3D9D-48CF-8DEE-C03C8643F487}"/>
              </a:ext>
            </a:extLst>
          </p:cNvPr>
          <p:cNvSpPr>
            <a:spLocks noGrp="1"/>
          </p:cNvSpPr>
          <p:nvPr>
            <p:ph type="title"/>
          </p:nvPr>
        </p:nvSpPr>
        <p:spPr>
          <a:xfrm>
            <a:off x="4314826" y="566737"/>
            <a:ext cx="5372099" cy="1104900"/>
          </a:xfrm>
        </p:spPr>
        <p:txBody>
          <a:bodyPr>
            <a:normAutofit/>
          </a:bodyPr>
          <a:lstStyle/>
          <a:p>
            <a:pPr algn="ctr"/>
            <a:r>
              <a:rPr lang="ru-RU" sz="3200" b="1" dirty="0" err="1">
                <a:solidFill>
                  <a:schemeClr val="tx1"/>
                </a:solidFill>
                <a:latin typeface="Times New Roman" panose="02020603050405020304" pitchFamily="18" charset="0"/>
                <a:cs typeface="Times New Roman" panose="02020603050405020304" pitchFamily="18" charset="0"/>
              </a:rPr>
              <a:t>Готгольд</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Ефраїм</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Лессінг</a:t>
            </a:r>
            <a:r>
              <a:rPr lang="ru-RU" sz="3200" b="1" dirty="0">
                <a:solidFill>
                  <a:schemeClr val="tx1"/>
                </a:solidFill>
                <a:latin typeface="Times New Roman" panose="02020603050405020304" pitchFamily="18" charset="0"/>
                <a:cs typeface="Times New Roman" panose="02020603050405020304" pitchFamily="18" charset="0"/>
              </a:rPr>
              <a:t/>
            </a:r>
            <a:br>
              <a:rPr lang="ru-RU" sz="3200" b="1" dirty="0">
                <a:solidFill>
                  <a:schemeClr val="tx1"/>
                </a:solidFill>
                <a:latin typeface="Times New Roman" panose="02020603050405020304" pitchFamily="18" charset="0"/>
                <a:cs typeface="Times New Roman" panose="02020603050405020304" pitchFamily="18" charset="0"/>
              </a:rPr>
            </a:br>
            <a:r>
              <a:rPr lang="uk-UA" sz="2800" b="1" dirty="0">
                <a:solidFill>
                  <a:schemeClr val="tx1"/>
                </a:solidFill>
                <a:effectLst/>
                <a:latin typeface="Times New Roman" panose="02020603050405020304" pitchFamily="18" charset="0"/>
                <a:ea typeface="Calibri" panose="020F0502020204030204" pitchFamily="34" charset="0"/>
              </a:rPr>
              <a:t>(1729—1781 </a:t>
            </a:r>
            <a:r>
              <a:rPr lang="ru-RU" sz="2800" b="1" dirty="0">
                <a:solidFill>
                  <a:schemeClr val="tx1"/>
                </a:solidFill>
                <a:effectLst/>
                <a:latin typeface="Times New Roman" panose="02020603050405020304" pitchFamily="18" charset="0"/>
                <a:ea typeface="Calibri" panose="020F0502020204030204" pitchFamily="34" charset="0"/>
              </a:rPr>
              <a:t>)</a:t>
            </a:r>
            <a:endParaRPr lang="ru-UA" sz="28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Lib.ru/Классика. Лессинг Готхольд Эфраим. Сочинения">
            <a:extLst>
              <a:ext uri="{FF2B5EF4-FFF2-40B4-BE49-F238E27FC236}">
                <a16:creationId xmlns:a16="http://schemas.microsoft.com/office/drawing/2014/main" id="{54941FBA-5F2F-4968-AB3D-12FA2A62E8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463" y="566737"/>
            <a:ext cx="3699668" cy="4779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3F6D39-40C1-44D6-A581-040E6CE20069}"/>
              </a:ext>
            </a:extLst>
          </p:cNvPr>
          <p:cNvSpPr txBox="1"/>
          <p:nvPr/>
        </p:nvSpPr>
        <p:spPr>
          <a:xfrm>
            <a:off x="4329114" y="1985963"/>
            <a:ext cx="6287294" cy="4154984"/>
          </a:xfrm>
          <a:prstGeom prst="rect">
            <a:avLst/>
          </a:prstGeom>
          <a:noFill/>
        </p:spPr>
        <p:txBody>
          <a:bodyPr wrap="square">
            <a:spAutoFit/>
          </a:bodyPr>
          <a:lstStyle/>
          <a:p>
            <a:r>
              <a:rPr lang="ru-UA" sz="2400" dirty="0" err="1">
                <a:latin typeface="Times New Roman" panose="02020603050405020304" pitchFamily="18" charset="0"/>
                <a:cs typeface="Times New Roman" panose="02020603050405020304" pitchFamily="18" charset="0"/>
              </a:rPr>
              <a:t>Вищий</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сенс</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свого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життя</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Лессінг</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вбачав</a:t>
            </a:r>
            <a:r>
              <a:rPr lang="ru-UA" sz="2400" dirty="0">
                <a:latin typeface="Times New Roman" panose="02020603050405020304" pitchFamily="18" charset="0"/>
                <a:cs typeface="Times New Roman" panose="02020603050405020304" pitchFamily="18" charset="0"/>
              </a:rPr>
              <a:t> в </a:t>
            </a:r>
            <a:r>
              <a:rPr lang="ru-UA" sz="2400" dirty="0" err="1">
                <a:latin typeface="Times New Roman" panose="02020603050405020304" pitchFamily="18" charset="0"/>
                <a:cs typeface="Times New Roman" panose="02020603050405020304" pitchFamily="18" charset="0"/>
              </a:rPr>
              <a:t>оновленні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німецького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національного</a:t>
            </a:r>
            <a:r>
              <a:rPr lang="uk-UA" sz="2400" dirty="0">
                <a:latin typeface="Times New Roman" panose="02020603050405020304" pitchFamily="18" charset="0"/>
                <a:cs typeface="Times New Roman" panose="02020603050405020304" pitchFamily="18" charset="0"/>
              </a:rPr>
              <a:t> </a:t>
            </a:r>
            <a:r>
              <a:rPr lang="ru-UA" sz="2400" dirty="0">
                <a:latin typeface="Times New Roman" panose="02020603050405020304" pitchFamily="18" charset="0"/>
                <a:cs typeface="Times New Roman" panose="02020603050405020304" pitchFamily="18" charset="0"/>
              </a:rPr>
              <a:t>театру, головне</a:t>
            </a:r>
            <a:r>
              <a:rPr lang="uk-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призначення</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якого</a:t>
            </a:r>
            <a:r>
              <a:rPr lang="ru-UA" sz="2400" dirty="0">
                <a:latin typeface="Times New Roman" panose="02020603050405020304" pitchFamily="18" charset="0"/>
                <a:cs typeface="Times New Roman" panose="02020603050405020304" pitchFamily="18" charset="0"/>
              </a:rPr>
              <a:t> мало б </a:t>
            </a:r>
            <a:r>
              <a:rPr lang="ru-UA" sz="2400" dirty="0" err="1">
                <a:latin typeface="Times New Roman" panose="02020603050405020304" pitchFamily="18" charset="0"/>
                <a:cs typeface="Times New Roman" panose="02020603050405020304" pitchFamily="18" charset="0"/>
              </a:rPr>
              <a:t>полягати</a:t>
            </a:r>
            <a:r>
              <a:rPr lang="ru-UA" sz="2400" dirty="0">
                <a:latin typeface="Times New Roman" panose="02020603050405020304" pitchFamily="18" charset="0"/>
                <a:cs typeface="Times New Roman" panose="02020603050405020304" pitchFamily="18" charset="0"/>
              </a:rPr>
              <a:t> у</a:t>
            </a:r>
            <a:r>
              <a:rPr lang="uk-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формуванні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досконалої</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людини</a:t>
            </a:r>
            <a:r>
              <a:rPr lang="ru-UA" sz="2400" dirty="0">
                <a:latin typeface="Times New Roman" panose="02020603050405020304" pitchFamily="18" charset="0"/>
                <a:cs typeface="Times New Roman" panose="02020603050405020304" pitchFamily="18" charset="0"/>
              </a:rPr>
              <a:t> і</a:t>
            </a:r>
            <a:r>
              <a:rPr lang="uk-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громадянина</a:t>
            </a:r>
            <a:r>
              <a:rPr lang="ru-UA" sz="2400" dirty="0">
                <a:latin typeface="Times New Roman" panose="02020603050405020304" pitchFamily="18" charset="0"/>
                <a:cs typeface="Times New Roman" panose="02020603050405020304" pitchFamily="18" charset="0"/>
              </a:rPr>
              <a:t>. Театр мав </a:t>
            </a:r>
            <a:r>
              <a:rPr lang="ru-UA" sz="2400" dirty="0" err="1">
                <a:latin typeface="Times New Roman" panose="02020603050405020304" pitchFamily="18" charset="0"/>
                <a:cs typeface="Times New Roman" panose="02020603050405020304" pitchFamily="18" charset="0"/>
              </a:rPr>
              <a:t>пробуджувати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всі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духовні</a:t>
            </a:r>
            <a:r>
              <a:rPr lang="uk-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сили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людини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що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закладені</a:t>
            </a:r>
            <a:r>
              <a:rPr lang="ru-UA" sz="2400" dirty="0">
                <a:latin typeface="Times New Roman" panose="02020603050405020304" pitchFamily="18" charset="0"/>
                <a:cs typeface="Times New Roman" panose="02020603050405020304" pitchFamily="18" charset="0"/>
              </a:rPr>
              <a:t> в </a:t>
            </a:r>
            <a:r>
              <a:rPr lang="ru-UA" sz="2400" dirty="0" err="1">
                <a:latin typeface="Times New Roman" panose="02020603050405020304" pitchFamily="18" charset="0"/>
                <a:cs typeface="Times New Roman" panose="02020603050405020304" pitchFamily="18" charset="0"/>
              </a:rPr>
              <a:t>ній</a:t>
            </a:r>
            <a:r>
              <a:rPr lang="ru-UA" sz="2400" dirty="0">
                <a:latin typeface="Times New Roman" panose="02020603050405020304" pitchFamily="18" charset="0"/>
                <a:cs typeface="Times New Roman" panose="02020603050405020304" pitchFamily="18" charset="0"/>
              </a:rPr>
              <a:t> самою природою. </a:t>
            </a:r>
            <a:r>
              <a:rPr lang="ru-UA" sz="2400" dirty="0" err="1">
                <a:latin typeface="Times New Roman" panose="02020603050405020304" pitchFamily="18" charset="0"/>
                <a:cs typeface="Times New Roman" panose="02020603050405020304" pitchFamily="18" charset="0"/>
              </a:rPr>
              <a:t>Вищій</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моралі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відповідала</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свідома</a:t>
            </a:r>
            <a:r>
              <a:rPr lang="ru-UA" sz="2400" dirty="0">
                <a:latin typeface="Times New Roman" panose="02020603050405020304" pitchFamily="18" charset="0"/>
                <a:cs typeface="Times New Roman" panose="02020603050405020304" pitchFamily="18" charset="0"/>
              </a:rPr>
              <a:t> установка </a:t>
            </a:r>
            <a:r>
              <a:rPr lang="ru-UA" sz="2400" dirty="0" err="1">
                <a:latin typeface="Times New Roman" panose="02020603050405020304" pitchFamily="18" charset="0"/>
                <a:cs typeface="Times New Roman" panose="02020603050405020304" pitchFamily="18" charset="0"/>
              </a:rPr>
              <a:t>людини</a:t>
            </a:r>
            <a:r>
              <a:rPr lang="ru-UA" sz="2400" dirty="0">
                <a:latin typeface="Times New Roman" panose="02020603050405020304" pitchFamily="18" charset="0"/>
                <a:cs typeface="Times New Roman" panose="02020603050405020304" pitchFamily="18" charset="0"/>
              </a:rPr>
              <a:t> на </a:t>
            </a:r>
            <a:r>
              <a:rPr lang="ru-UA" sz="2400" dirty="0" err="1">
                <a:latin typeface="Times New Roman" panose="02020603050405020304" pitchFamily="18" charset="0"/>
                <a:cs typeface="Times New Roman" panose="02020603050405020304" pitchFamily="18" charset="0"/>
              </a:rPr>
              <a:t>самореалізацію</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реалізацію</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своєї</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родової</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сутності</a:t>
            </a:r>
            <a:r>
              <a:rPr lang="ru-UA" sz="2400" dirty="0">
                <a:latin typeface="Times New Roman" panose="02020603050405020304" pitchFamily="18" charset="0"/>
                <a:cs typeface="Times New Roman" panose="02020603050405020304" pitchFamily="18" charset="0"/>
              </a:rPr>
              <a:t>), а не</a:t>
            </a:r>
            <a:r>
              <a:rPr lang="uk-UA" sz="2400" dirty="0">
                <a:latin typeface="Times New Roman" panose="02020603050405020304" pitchFamily="18" charset="0"/>
                <a:cs typeface="Times New Roman" panose="02020603050405020304" pitchFamily="18" charset="0"/>
              </a:rPr>
              <a:t> </a:t>
            </a:r>
            <a:r>
              <a:rPr lang="ru-UA" sz="2400" dirty="0">
                <a:latin typeface="Times New Roman" panose="02020603050405020304" pitchFamily="18" charset="0"/>
                <a:cs typeface="Times New Roman" panose="02020603050405020304" pitchFamily="18" charset="0"/>
              </a:rPr>
              <a:t>страх </a:t>
            </a:r>
            <a:r>
              <a:rPr lang="ru-UA" sz="2400" dirty="0" err="1">
                <a:latin typeface="Times New Roman" panose="02020603050405020304" pitchFamily="18" charset="0"/>
                <a:cs typeface="Times New Roman" panose="02020603050405020304" pitchFamily="18" charset="0"/>
              </a:rPr>
              <a:t>порушити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заборону</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чи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бажання</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заслужити</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винагороду</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Засобом</a:t>
            </a:r>
            <a:r>
              <a:rPr lang="ru-UA" sz="2400" dirty="0">
                <a:latin typeface="Times New Roman" panose="02020603050405020304" pitchFamily="18" charset="0"/>
                <a:cs typeface="Times New Roman" panose="02020603050405020304" pitchFamily="18" charset="0"/>
              </a:rPr>
              <a:t> такого </a:t>
            </a:r>
            <a:r>
              <a:rPr lang="ru-UA" sz="2400" dirty="0" err="1">
                <a:latin typeface="Times New Roman" panose="02020603050405020304" pitchFamily="18" charset="0"/>
                <a:cs typeface="Times New Roman" panose="02020603050405020304" pitchFamily="18" charset="0"/>
              </a:rPr>
              <a:t>виховання</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має</a:t>
            </a:r>
            <a:r>
              <a:rPr lang="ru-UA" sz="2400" dirty="0">
                <a:latin typeface="Times New Roman" panose="02020603050405020304" pitchFamily="18" charset="0"/>
                <a:cs typeface="Times New Roman" panose="02020603050405020304" pitchFamily="18" charset="0"/>
              </a:rPr>
              <a:t> стати театр.</a:t>
            </a:r>
          </a:p>
        </p:txBody>
      </p:sp>
    </p:spTree>
    <p:extLst>
      <p:ext uri="{BB962C8B-B14F-4D97-AF65-F5344CB8AC3E}">
        <p14:creationId xmlns:p14="http://schemas.microsoft.com/office/powerpoint/2010/main" val="180777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3C8872-214A-488F-91D9-E05E20D50456}"/>
              </a:ext>
            </a:extLst>
          </p:cNvPr>
          <p:cNvSpPr>
            <a:spLocks noGrp="1"/>
          </p:cNvSpPr>
          <p:nvPr>
            <p:ph type="title"/>
          </p:nvPr>
        </p:nvSpPr>
        <p:spPr>
          <a:xfrm>
            <a:off x="677334" y="609600"/>
            <a:ext cx="8596668" cy="747713"/>
          </a:xfrm>
        </p:spPr>
        <p:txBody>
          <a:bodyPr>
            <a:normAutofit/>
          </a:bodyPr>
          <a:lstStyle/>
          <a:p>
            <a:pPr algn="ctr"/>
            <a:r>
              <a:rPr lang="uk-UA" b="1" dirty="0" err="1">
                <a:solidFill>
                  <a:schemeClr val="tx1"/>
                </a:solidFill>
                <a:effectLst/>
                <a:latin typeface="Times New Roman" panose="02020603050405020304" pitchFamily="18" charset="0"/>
                <a:ea typeface="Calibri" panose="020F0502020204030204" pitchFamily="34" charset="0"/>
              </a:rPr>
              <a:t>Штюрмерство</a:t>
            </a:r>
            <a:endParaRPr lang="ru-UA" dirty="0">
              <a:solidFill>
                <a:schemeClr val="tx1"/>
              </a:solidFill>
            </a:endParaRPr>
          </a:p>
        </p:txBody>
      </p:sp>
      <p:sp>
        <p:nvSpPr>
          <p:cNvPr id="3" name="Объект 2">
            <a:extLst>
              <a:ext uri="{FF2B5EF4-FFF2-40B4-BE49-F238E27FC236}">
                <a16:creationId xmlns:a16="http://schemas.microsoft.com/office/drawing/2014/main" id="{07846E80-2702-42D8-8E5E-2619BD823AC6}"/>
              </a:ext>
            </a:extLst>
          </p:cNvPr>
          <p:cNvSpPr>
            <a:spLocks noGrp="1"/>
          </p:cNvSpPr>
          <p:nvPr>
            <p:ph idx="1"/>
          </p:nvPr>
        </p:nvSpPr>
        <p:spPr>
          <a:xfrm>
            <a:off x="677333" y="1357313"/>
            <a:ext cx="8766705" cy="5500687"/>
          </a:xfrm>
        </p:spPr>
        <p:txBody>
          <a:bodyPr>
            <a:normAutofit fontScale="55000" lnSpcReduction="20000"/>
          </a:bodyPr>
          <a:lstStyle/>
          <a:p>
            <a:pPr algn="just">
              <a:lnSpc>
                <a:spcPct val="110000"/>
              </a:lnSpc>
              <a:spcBef>
                <a:spcPts val="600"/>
              </a:spcBef>
            </a:pP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На початку 1770-х рр. серед талановитої студентської молоді ряду німецьких університетів почав ширитися мистецький рух за оновлення національного духовного життя. </a:t>
            </a:r>
            <a:endParaRPr lang="pl-PL"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spcBef>
                <a:spcPts val="600"/>
              </a:spcBef>
            </a:pP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Рух «Буря та натиск»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штюрмерство</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своєю назвою завдячує драмі Ф. М.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Клінгера</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Sturm</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und</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Drang</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Буря стає символом бунтарства проти норм старого суспільства та його мистецтва із чіткими правилами.</a:t>
            </a:r>
            <a:endParaRPr lang="ru-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0000"/>
              </a:lnSpc>
              <a:spcBef>
                <a:spcPts val="600"/>
              </a:spcBef>
            </a:pP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 своїх творах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штюрмери</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зображують сильних яскравих особистостей («буремних геніїв»), що кидають виклик «цивілізованому» суспільству з його «нормами»: такими бунтівниками стають митці, пристрасні закохані, «шляхетні розбійники» (наприклад, Карл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Моор</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Ф.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Шіллера</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тощо.</a:t>
            </a:r>
            <a:endParaRPr lang="ru-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0000"/>
              </a:lnSpc>
              <a:spcBef>
                <a:spcPts val="600"/>
              </a:spcBef>
            </a:pP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Штюрмери</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закликають орієнтуватися на національний фольклор, у якому втілилася «душа народу», «</a:t>
            </a:r>
            <a:r>
              <a:rPr lang="uk-UA" sz="3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переносять</a:t>
            </a:r>
            <a:r>
              <a:rPr lang="uk-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 літературу фольклорний жанр балади, затверджують поняття народності у художній творчості. </a:t>
            </a:r>
          </a:p>
          <a:p>
            <a:pPr indent="450215" algn="just">
              <a:lnSpc>
                <a:spcPct val="110000"/>
              </a:lnSpc>
              <a:spcBef>
                <a:spcPts val="600"/>
              </a:spcBef>
            </a:pPr>
            <a:r>
              <a:rPr lang="uk-UA" altLang="ru-UA" sz="3800" dirty="0">
                <a:solidFill>
                  <a:schemeClr val="tx1"/>
                </a:solidFill>
                <a:latin typeface="Times New Roman" panose="02020603050405020304" pitchFamily="18" charset="0"/>
                <a:cs typeface="Times New Roman" panose="02020603050405020304" pitchFamily="18" charset="0"/>
              </a:rPr>
              <a:t>Гуртки </a:t>
            </a:r>
            <a:r>
              <a:rPr lang="uk-UA" altLang="ru-UA" sz="3800" dirty="0" err="1">
                <a:solidFill>
                  <a:schemeClr val="tx1"/>
                </a:solidFill>
                <a:latin typeface="Times New Roman" panose="02020603050405020304" pitchFamily="18" charset="0"/>
                <a:cs typeface="Times New Roman" panose="02020603050405020304" pitchFamily="18" charset="0"/>
              </a:rPr>
              <a:t>штюрмерів</a:t>
            </a:r>
            <a:r>
              <a:rPr lang="uk-UA" altLang="ru-UA" sz="3800" dirty="0">
                <a:solidFill>
                  <a:schemeClr val="tx1"/>
                </a:solidFill>
                <a:latin typeface="Times New Roman" panose="02020603050405020304" pitchFamily="18" charset="0"/>
                <a:cs typeface="Times New Roman" panose="02020603050405020304" pitchFamily="18" charset="0"/>
              </a:rPr>
              <a:t> були у Франкфурті, Страсбурзі, Геттінгені.</a:t>
            </a:r>
            <a:endParaRPr lang="ru-UA"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ru-UA" dirty="0"/>
          </a:p>
        </p:txBody>
      </p:sp>
    </p:spTree>
    <p:extLst>
      <p:ext uri="{BB962C8B-B14F-4D97-AF65-F5344CB8AC3E}">
        <p14:creationId xmlns:p14="http://schemas.microsoft.com/office/powerpoint/2010/main" val="563206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6223D0-19CD-4942-B413-96935EE6FD11}"/>
              </a:ext>
            </a:extLst>
          </p:cNvPr>
          <p:cNvSpPr>
            <a:spLocks noGrp="1"/>
          </p:cNvSpPr>
          <p:nvPr>
            <p:ph type="title"/>
          </p:nvPr>
        </p:nvSpPr>
        <p:spPr/>
        <p:txBody>
          <a:bodyPr/>
          <a:lstStyle/>
          <a:p>
            <a:pPr algn="ctr"/>
            <a:r>
              <a:rPr lang="ru-RU" dirty="0" err="1">
                <a:solidFill>
                  <a:schemeClr val="tx1"/>
                </a:solidFill>
                <a:latin typeface="Times New Roman" panose="02020603050405020304" pitchFamily="18" charset="0"/>
                <a:cs typeface="Times New Roman" panose="02020603050405020304" pitchFamily="18" charset="0"/>
              </a:rPr>
              <a:t>Йоганн</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Хрістоф</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Фрідріх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Шіллер</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(1759—1805)</a:t>
            </a:r>
            <a:endParaRPr lang="ru-UA" dirty="0">
              <a:solidFill>
                <a:schemeClr val="tx1"/>
              </a:solidFill>
              <a:latin typeface="Times New Roman" panose="02020603050405020304" pitchFamily="18" charset="0"/>
              <a:cs typeface="Times New Roman" panose="02020603050405020304" pitchFamily="18" charset="0"/>
            </a:endParaRPr>
          </a:p>
        </p:txBody>
      </p:sp>
      <p:pic>
        <p:nvPicPr>
          <p:cNvPr id="3074" name="Picture 2" descr="Фридрих Шиллер - биография, информация, личная жизнь">
            <a:extLst>
              <a:ext uri="{FF2B5EF4-FFF2-40B4-BE49-F238E27FC236}">
                <a16:creationId xmlns:a16="http://schemas.microsoft.com/office/drawing/2014/main" id="{7581100D-CB6E-41E3-B72D-EA80072F90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3381" y="2017713"/>
            <a:ext cx="4197350" cy="41973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C0960A4-E715-433F-8C7F-B963D605F4C3}"/>
              </a:ext>
            </a:extLst>
          </p:cNvPr>
          <p:cNvSpPr txBox="1"/>
          <p:nvPr/>
        </p:nvSpPr>
        <p:spPr>
          <a:xfrm>
            <a:off x="339327" y="2017713"/>
            <a:ext cx="5004197" cy="3785652"/>
          </a:xfrm>
          <a:prstGeom prst="rect">
            <a:avLst/>
          </a:prstGeom>
          <a:noFill/>
        </p:spPr>
        <p:txBody>
          <a:bodyPr wrap="square">
            <a:spAutoFit/>
          </a:bodyPr>
          <a:lstStyle/>
          <a:p>
            <a:r>
              <a:rPr lang="ru-UA" sz="2400" dirty="0">
                <a:latin typeface="Times New Roman" panose="02020603050405020304" pitchFamily="18" charset="0"/>
                <a:cs typeface="Times New Roman" panose="02020603050405020304" pitchFamily="18" charset="0"/>
              </a:rPr>
              <a:t>У </a:t>
            </a:r>
            <a:r>
              <a:rPr lang="ru-UA" sz="2400" dirty="0" err="1">
                <a:latin typeface="Times New Roman" panose="02020603050405020304" pitchFamily="18" charset="0"/>
                <a:cs typeface="Times New Roman" panose="02020603050405020304" pitchFamily="18" charset="0"/>
              </a:rPr>
              <a:t>творчості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Фрідріха</a:t>
            </a:r>
            <a:r>
              <a:rPr lang="ru-UA" sz="2400" dirty="0">
                <a:latin typeface="Times New Roman" panose="02020603050405020304" pitchFamily="18" charset="0"/>
                <a:cs typeface="Times New Roman" panose="02020603050405020304" pitchFamily="18" charset="0"/>
              </a:rPr>
              <a:t> Шиллера </a:t>
            </a:r>
            <a:r>
              <a:rPr lang="ru-UA" sz="2400" dirty="0" err="1">
                <a:latin typeface="Times New Roman" panose="02020603050405020304" pitchFamily="18" charset="0"/>
                <a:cs typeface="Times New Roman" panose="02020603050405020304" pitchFamily="18" charset="0"/>
              </a:rPr>
              <a:t>виділяють</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штюрмерський</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період</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що</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включає</a:t>
            </a:r>
            <a:r>
              <a:rPr lang="ru-UA" sz="2400" dirty="0">
                <a:latin typeface="Times New Roman" panose="02020603050405020304" pitchFamily="18" charset="0"/>
                <a:cs typeface="Times New Roman" panose="02020603050405020304" pitchFamily="18" charset="0"/>
              </a:rPr>
              <a:t> в себе роки </a:t>
            </a:r>
            <a:r>
              <a:rPr lang="ru-UA" sz="2400" dirty="0" err="1">
                <a:latin typeface="Times New Roman" panose="02020603050405020304" pitchFamily="18" charset="0"/>
                <a:cs typeface="Times New Roman" panose="02020603050405020304" pitchFamily="18" charset="0"/>
              </a:rPr>
              <a:t>навчання</a:t>
            </a:r>
            <a:r>
              <a:rPr lang="ru-UA" sz="2400" dirty="0">
                <a:latin typeface="Times New Roman" panose="02020603050405020304" pitchFamily="18" charset="0"/>
                <a:cs typeface="Times New Roman" panose="02020603050405020304" pitchFamily="18" charset="0"/>
              </a:rPr>
              <a:t> в «</a:t>
            </a:r>
            <a:r>
              <a:rPr lang="ru-UA" sz="2400" dirty="0" err="1">
                <a:latin typeface="Times New Roman" panose="02020603050405020304" pitchFamily="18" charset="0"/>
                <a:cs typeface="Times New Roman" panose="02020603050405020304" pitchFamily="18" charset="0"/>
              </a:rPr>
              <a:t>Академії</a:t>
            </a:r>
            <a:r>
              <a:rPr lang="ru-UA" sz="2400" dirty="0">
                <a:latin typeface="Times New Roman" panose="02020603050405020304" pitchFamily="18" charset="0"/>
                <a:cs typeface="Times New Roman" panose="02020603050405020304" pitchFamily="18" charset="0"/>
              </a:rPr>
              <a:t> Карла»</a:t>
            </a:r>
            <a:r>
              <a:rPr lang="ru-RU" sz="2400" dirty="0">
                <a:latin typeface="Times New Roman" panose="02020603050405020304" pitchFamily="18" charset="0"/>
                <a:cs typeface="Times New Roman" panose="02020603050405020304" pitchFamily="18" charset="0"/>
              </a:rPr>
              <a:t>,</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важкі</a:t>
            </a:r>
            <a:r>
              <a:rPr lang="ru-UA" sz="2400" dirty="0">
                <a:latin typeface="Times New Roman" panose="02020603050405020304" pitchFamily="18" charset="0"/>
                <a:cs typeface="Times New Roman" panose="02020603050405020304" pitchFamily="18" charset="0"/>
              </a:rPr>
              <a:t> роки </a:t>
            </a:r>
            <a:r>
              <a:rPr lang="ru-UA" sz="2400" dirty="0" err="1">
                <a:latin typeface="Times New Roman" panose="02020603050405020304" pitchFamily="18" charset="0"/>
                <a:cs typeface="Times New Roman" panose="02020603050405020304" pitchFamily="18" charset="0"/>
              </a:rPr>
              <a:t>поневірянь</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після</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втечі</a:t>
            </a:r>
            <a:r>
              <a:rPr lang="ru-UA" sz="2400" dirty="0">
                <a:latin typeface="Times New Roman" panose="02020603050405020304" pitchFamily="18" charset="0"/>
                <a:cs typeface="Times New Roman" panose="02020603050405020304" pitchFamily="18" charset="0"/>
              </a:rPr>
              <a:t> з «</a:t>
            </a:r>
            <a:r>
              <a:rPr lang="ru-UA" sz="2400" dirty="0" err="1">
                <a:latin typeface="Times New Roman" panose="02020603050405020304" pitchFamily="18" charset="0"/>
                <a:cs typeface="Times New Roman" panose="02020603050405020304" pitchFamily="18" charset="0"/>
              </a:rPr>
              <a:t>Академії</a:t>
            </a:r>
            <a:r>
              <a:rPr lang="ru-UA" sz="2400" dirty="0">
                <a:latin typeface="Times New Roman" panose="02020603050405020304" pitchFamily="18" charset="0"/>
                <a:cs typeface="Times New Roman" panose="02020603050405020304" pitchFamily="18" charset="0"/>
              </a:rPr>
              <a:t>» (1782—1787) </a:t>
            </a:r>
            <a:r>
              <a:rPr lang="uk-UA" sz="2400" dirty="0">
                <a:latin typeface="Times New Roman" panose="02020603050405020304" pitchFamily="18" charset="0"/>
                <a:cs typeface="Times New Roman" panose="02020603050405020304" pitchFamily="18" charset="0"/>
              </a:rPr>
              <a:t>і</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період</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життя</a:t>
            </a:r>
            <a:r>
              <a:rPr lang="ru-UA" sz="2400" dirty="0">
                <a:latin typeface="Times New Roman" panose="02020603050405020304" pitchFamily="18" charset="0"/>
                <a:cs typeface="Times New Roman" panose="02020603050405020304" pitchFamily="18" charset="0"/>
              </a:rPr>
              <a:t> у </a:t>
            </a:r>
            <a:r>
              <a:rPr lang="ru-UA" sz="2400" dirty="0" err="1">
                <a:latin typeface="Times New Roman" panose="02020603050405020304" pitchFamily="18" charset="0"/>
                <a:cs typeface="Times New Roman" panose="02020603050405020304" pitchFamily="18" charset="0"/>
              </a:rPr>
              <a:t>Веймарі</a:t>
            </a:r>
            <a:r>
              <a:rPr lang="ru-UA" sz="2400"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та</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Єні</a:t>
            </a:r>
            <a:r>
              <a:rPr lang="ru-UA" sz="2400" dirty="0">
                <a:latin typeface="Times New Roman" panose="02020603050405020304" pitchFamily="18" charset="0"/>
                <a:cs typeface="Times New Roman" panose="02020603050405020304" pitchFamily="18" charset="0"/>
              </a:rPr>
              <a:t> (1787</a:t>
            </a:r>
            <a:r>
              <a:rPr lang="ru-RU" sz="2400" dirty="0">
                <a:latin typeface="Times New Roman" panose="02020603050405020304" pitchFamily="18" charset="0"/>
                <a:cs typeface="Times New Roman" panose="02020603050405020304" pitchFamily="18" charset="0"/>
              </a:rPr>
              <a:t>-</a:t>
            </a:r>
            <a:r>
              <a:rPr lang="ru-UA" sz="2400" dirty="0">
                <a:latin typeface="Times New Roman" panose="02020603050405020304" pitchFamily="18" charset="0"/>
                <a:cs typeface="Times New Roman" panose="02020603050405020304" pitchFamily="18" charset="0"/>
              </a:rPr>
              <a:t>1805), коли поет </a:t>
            </a:r>
            <a:r>
              <a:rPr lang="ru-UA" sz="2400" dirty="0" err="1">
                <a:latin typeface="Times New Roman" panose="02020603050405020304" pitchFamily="18" charset="0"/>
                <a:cs typeface="Times New Roman" panose="02020603050405020304" pitchFamily="18" charset="0"/>
              </a:rPr>
              <a:t>знайшов</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дружню</a:t>
            </a:r>
            <a:r>
              <a:rPr lang="ru-UA" sz="2400" dirty="0">
                <a:latin typeface="Times New Roman" panose="02020603050405020304" pitchFamily="18" charset="0"/>
                <a:cs typeface="Times New Roman" panose="02020603050405020304" pitchFamily="18" charset="0"/>
              </a:rPr>
              <a:t> </a:t>
            </a:r>
            <a:r>
              <a:rPr lang="ru-UA" sz="2400" dirty="0" err="1">
                <a:latin typeface="Times New Roman" panose="02020603050405020304" pitchFamily="18" charset="0"/>
                <a:cs typeface="Times New Roman" panose="02020603050405020304" pitchFamily="18" charset="0"/>
              </a:rPr>
              <a:t>підтримку</a:t>
            </a:r>
            <a:r>
              <a:rPr lang="ru-UA" sz="2400" dirty="0">
                <a:latin typeface="Times New Roman" panose="02020603050405020304" pitchFamily="18" charset="0"/>
                <a:cs typeface="Times New Roman" panose="02020603050405020304" pitchFamily="18" charset="0"/>
              </a:rPr>
              <a:t> з боку герцога </a:t>
            </a:r>
            <a:r>
              <a:rPr lang="ru-UA" sz="2400" dirty="0" err="1">
                <a:latin typeface="Times New Roman" panose="02020603050405020304" pitchFamily="18" charset="0"/>
                <a:cs typeface="Times New Roman" panose="02020603050405020304" pitchFamily="18" charset="0"/>
              </a:rPr>
              <a:t>Саксен-Веймарського</a:t>
            </a:r>
            <a:r>
              <a:rPr lang="ru-UA" sz="2400" dirty="0">
                <a:latin typeface="Times New Roman" panose="02020603050405020304" pitchFamily="18" charset="0"/>
                <a:cs typeface="Times New Roman" panose="02020603050405020304" pitchFamily="18" charset="0"/>
              </a:rPr>
              <a:t> Карла-Августа і  Й. В. Гете.</a:t>
            </a:r>
          </a:p>
        </p:txBody>
      </p:sp>
    </p:spTree>
    <p:extLst>
      <p:ext uri="{BB962C8B-B14F-4D97-AF65-F5344CB8AC3E}">
        <p14:creationId xmlns:p14="http://schemas.microsoft.com/office/powerpoint/2010/main" val="304482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a:extLst>
              <a:ext uri="{FF2B5EF4-FFF2-40B4-BE49-F238E27FC236}">
                <a16:creationId xmlns:a16="http://schemas.microsoft.com/office/drawing/2014/main" id="{68B9297D-2D13-49E3-974B-750842B18322}"/>
              </a:ext>
            </a:extLst>
          </p:cNvPr>
          <p:cNvSpPr>
            <a:spLocks noGrp="1"/>
          </p:cNvSpPr>
          <p:nvPr>
            <p:ph type="title"/>
          </p:nvPr>
        </p:nvSpPr>
        <p:spPr/>
        <p:txBody>
          <a:bodyPr/>
          <a:lstStyle/>
          <a:p>
            <a:r>
              <a:rPr lang="uk-UA" altLang="ru-UA" b="1">
                <a:solidFill>
                  <a:srgbClr val="920000"/>
                </a:solidFill>
                <a:latin typeface="Times New Roman" panose="02020603050405020304" pitchFamily="18" charset="0"/>
                <a:cs typeface="Times New Roman" panose="02020603050405020304" pitchFamily="18" charset="0"/>
              </a:rPr>
              <a:t>Шиллер і штюрмерство</a:t>
            </a:r>
            <a:endParaRPr lang="ru-RU" altLang="ru-UA" b="1">
              <a:solidFill>
                <a:srgbClr val="920000"/>
              </a:solidFill>
              <a:latin typeface="Times New Roman" panose="02020603050405020304" pitchFamily="18" charset="0"/>
              <a:cs typeface="Times New Roman" panose="02020603050405020304" pitchFamily="18" charset="0"/>
            </a:endParaRPr>
          </a:p>
        </p:txBody>
      </p:sp>
      <p:sp>
        <p:nvSpPr>
          <p:cNvPr id="23554" name="Содержимое 2">
            <a:extLst>
              <a:ext uri="{FF2B5EF4-FFF2-40B4-BE49-F238E27FC236}">
                <a16:creationId xmlns:a16="http://schemas.microsoft.com/office/drawing/2014/main" id="{B34E8AAC-34FD-4F89-B89E-7EB363AAFFEC}"/>
              </a:ext>
            </a:extLst>
          </p:cNvPr>
          <p:cNvSpPr>
            <a:spLocks noGrp="1"/>
          </p:cNvSpPr>
          <p:nvPr>
            <p:ph idx="1"/>
          </p:nvPr>
        </p:nvSpPr>
        <p:spPr>
          <a:xfrm>
            <a:off x="4302125" y="1279525"/>
            <a:ext cx="5651500" cy="5486400"/>
          </a:xfrm>
        </p:spPr>
        <p:txBody>
          <a:bodyPr>
            <a:normAutofit lnSpcReduction="10000"/>
          </a:bodyPr>
          <a:lstStyle/>
          <a:p>
            <a:r>
              <a:rPr lang="uk-UA" altLang="ru-UA" sz="2400" dirty="0" err="1">
                <a:solidFill>
                  <a:schemeClr val="tx1"/>
                </a:solidFill>
                <a:latin typeface="Times New Roman" panose="02020603050405020304" pitchFamily="18" charset="0"/>
                <a:cs typeface="Times New Roman" panose="02020603050405020304" pitchFamily="18" charset="0"/>
              </a:rPr>
              <a:t>Штюрмерські</a:t>
            </a:r>
            <a:r>
              <a:rPr lang="uk-UA" altLang="ru-UA" sz="2400" dirty="0">
                <a:solidFill>
                  <a:schemeClr val="tx1"/>
                </a:solidFill>
                <a:latin typeface="Times New Roman" panose="02020603050405020304" pitchFamily="18" charset="0"/>
                <a:cs typeface="Times New Roman" panose="02020603050405020304" pitchFamily="18" charset="0"/>
              </a:rPr>
              <a:t> мотиви звучать і у творчості Шиллера.  Письменник вважав, що життя – боротьба непересічної особистості з ворожими життєвими обставинами. </a:t>
            </a:r>
            <a:r>
              <a:rPr lang="uk-UA" altLang="ru-UA" sz="2400" dirty="0">
                <a:solidFill>
                  <a:srgbClr val="920000"/>
                </a:solidFill>
                <a:latin typeface="Times New Roman" panose="02020603050405020304" pitchFamily="18" charset="0"/>
                <a:cs typeface="Times New Roman" panose="02020603050405020304" pitchFamily="18" charset="0"/>
              </a:rPr>
              <a:t>Персонаж Шиллера – духовно-сильний, пристрасний характер, що веде боротьбу з ворожим світом і з самим собою.</a:t>
            </a:r>
            <a:r>
              <a:rPr lang="uk-UA" altLang="ru-UA" sz="2400" dirty="0">
                <a:latin typeface="Times New Roman" panose="02020603050405020304" pitchFamily="18" charset="0"/>
                <a:cs typeface="Times New Roman" panose="02020603050405020304" pitchFamily="18" charset="0"/>
              </a:rPr>
              <a:t> </a:t>
            </a:r>
            <a:r>
              <a:rPr lang="uk-UA" altLang="ru-UA" sz="2400" dirty="0">
                <a:solidFill>
                  <a:schemeClr val="tx1"/>
                </a:solidFill>
                <a:latin typeface="Times New Roman" panose="02020603050405020304" pitchFamily="18" charset="0"/>
                <a:cs typeface="Times New Roman" panose="02020603050405020304" pitchFamily="18" charset="0"/>
              </a:rPr>
              <a:t>В 90-і рр. митець розчарувався у бунтарстві та висуває програму естетичного виховання особистості, ідею подолання дисгармонії світу за рахунок внутрішніх можливостей людини. Мистецтву відводить провідну роль.</a:t>
            </a:r>
            <a:endParaRPr lang="ru-RU" altLang="ru-UA" sz="2400" dirty="0">
              <a:solidFill>
                <a:schemeClr val="tx1"/>
              </a:solidFill>
              <a:latin typeface="Times New Roman" panose="02020603050405020304" pitchFamily="18" charset="0"/>
              <a:cs typeface="Times New Roman" panose="02020603050405020304" pitchFamily="18" charset="0"/>
            </a:endParaRPr>
          </a:p>
          <a:p>
            <a:r>
              <a:rPr lang="uk-UA" altLang="ru-UA" sz="2400" dirty="0">
                <a:latin typeface="Times New Roman" panose="02020603050405020304" pitchFamily="18" charset="0"/>
                <a:cs typeface="Times New Roman" panose="02020603050405020304" pitchFamily="18" charset="0"/>
              </a:rPr>
              <a:t> </a:t>
            </a:r>
            <a:endParaRPr lang="ru-RU" altLang="ru-UA" sz="2400" dirty="0">
              <a:latin typeface="Times New Roman" panose="02020603050405020304" pitchFamily="18" charset="0"/>
              <a:cs typeface="Times New Roman" panose="02020603050405020304" pitchFamily="18" charset="0"/>
            </a:endParaRPr>
          </a:p>
          <a:p>
            <a:endParaRPr lang="ru-RU" altLang="ru-UA" dirty="0"/>
          </a:p>
        </p:txBody>
      </p:sp>
      <p:pic>
        <p:nvPicPr>
          <p:cNvPr id="23555" name="Рисунок 3" descr="schiller1.jpg">
            <a:extLst>
              <a:ext uri="{FF2B5EF4-FFF2-40B4-BE49-F238E27FC236}">
                <a16:creationId xmlns:a16="http://schemas.microsoft.com/office/drawing/2014/main" id="{C0ED065B-3622-40E3-A524-231F64C3BE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279525"/>
            <a:ext cx="33845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9D30D5-27DB-47D9-B600-65F07B6519EF}"/>
              </a:ext>
            </a:extLst>
          </p:cNvPr>
          <p:cNvSpPr txBox="1"/>
          <p:nvPr/>
        </p:nvSpPr>
        <p:spPr>
          <a:xfrm>
            <a:off x="667939" y="540960"/>
            <a:ext cx="8390335" cy="5262979"/>
          </a:xfrm>
          <a:prstGeom prst="rect">
            <a:avLst/>
          </a:prstGeom>
          <a:noFill/>
        </p:spPr>
        <p:txBody>
          <a:bodyPr wrap="square">
            <a:spAutoFit/>
          </a:bodyPr>
          <a:lstStyle/>
          <a:p>
            <a:pPr indent="450215" algn="just"/>
            <a:r>
              <a:rPr lang="uk-UA" sz="2400" b="1" i="1" dirty="0">
                <a:effectLst/>
                <a:latin typeface="Times New Roman" panose="02020603050405020304" pitchFamily="18" charset="0"/>
                <a:ea typeface="Times New Roman" panose="02020603050405020304" pitchFamily="18" charset="0"/>
              </a:rPr>
              <a:t>Естетичні погляди Ф. </a:t>
            </a:r>
            <a:r>
              <a:rPr lang="uk-UA" sz="2400" b="1" i="1" dirty="0" err="1">
                <a:effectLst/>
                <a:latin typeface="Times New Roman" panose="02020603050405020304" pitchFamily="18" charset="0"/>
                <a:ea typeface="Times New Roman" panose="02020603050405020304" pitchFamily="18" charset="0"/>
              </a:rPr>
              <a:t>Шіллера</a:t>
            </a:r>
            <a:r>
              <a:rPr lang="uk-UA" sz="2400" b="1" i="1" dirty="0">
                <a:effectLst/>
                <a:latin typeface="Times New Roman" panose="02020603050405020304" pitchFamily="18" charset="0"/>
                <a:ea typeface="Times New Roman" panose="02020603050405020304" pitchFamily="18" charset="0"/>
              </a:rPr>
              <a:t>:</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 мистецтво існували не для спостереження і насолоди, а для перебудови життя і щастя людини на землі; воно мусило надихати людину на активні дії;</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 шляхом естетичного виховання можна провести суспільну перебудову, тобто змінити життя;</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 розмежування двох етапів у розвитку мистецтва:</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1) наївний (давнє, античне, а також мистецтво доби Відродження),</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2) сентиментальний (нове мистецтво сучасного йому часу).</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 ідеал наївного мистецтва полягав у єдності, гармонії між дійсністю та ідеалом;</a:t>
            </a:r>
            <a:endParaRPr lang="ru-UA" sz="2400" dirty="0">
              <a:effectLst/>
              <a:latin typeface="Times New Roman" panose="02020603050405020304" pitchFamily="18" charset="0"/>
              <a:ea typeface="Times New Roman" panose="02020603050405020304" pitchFamily="18" charset="0"/>
            </a:endParaRPr>
          </a:p>
          <a:p>
            <a:pPr indent="450215" algn="just"/>
            <a:r>
              <a:rPr lang="uk-UA" sz="2400" dirty="0">
                <a:effectLst/>
                <a:latin typeface="Times New Roman" panose="02020603050405020304" pitchFamily="18" charset="0"/>
                <a:ea typeface="Times New Roman" panose="02020603050405020304" pitchFamily="18" charset="0"/>
              </a:rPr>
              <a:t>• поети сентиментальної поезії розподілялися на дві категорії: ідеалістів та матеріалістів.</a:t>
            </a:r>
            <a:endParaRPr lang="ru-UA"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594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a:extLst>
              <a:ext uri="{FF2B5EF4-FFF2-40B4-BE49-F238E27FC236}">
                <a16:creationId xmlns:a16="http://schemas.microsoft.com/office/drawing/2014/main" id="{A3D6DA43-DD3C-4669-9EE2-C7EF1419A7F6}"/>
              </a:ext>
            </a:extLst>
          </p:cNvPr>
          <p:cNvSpPr>
            <a:spLocks noGrp="1"/>
          </p:cNvSpPr>
          <p:nvPr>
            <p:ph type="title"/>
          </p:nvPr>
        </p:nvSpPr>
        <p:spPr>
          <a:xfrm>
            <a:off x="763059" y="338137"/>
            <a:ext cx="8596668" cy="1320800"/>
          </a:xfrm>
        </p:spPr>
        <p:txBody>
          <a:bodyPr/>
          <a:lstStyle/>
          <a:p>
            <a:r>
              <a:rPr lang="uk-UA" altLang="ru-UA" b="1" dirty="0">
                <a:solidFill>
                  <a:srgbClr val="920000"/>
                </a:solidFill>
                <a:latin typeface="Times New Roman" panose="02020603050405020304" pitchFamily="18" charset="0"/>
                <a:cs typeface="Times New Roman" panose="02020603050405020304" pitchFamily="18" charset="0"/>
              </a:rPr>
              <a:t>Літературна діяльність</a:t>
            </a:r>
            <a:endParaRPr lang="ru-RU" altLang="ru-UA" b="1" dirty="0">
              <a:solidFill>
                <a:srgbClr val="920000"/>
              </a:solidFill>
              <a:latin typeface="Times New Roman" panose="02020603050405020304" pitchFamily="18" charset="0"/>
              <a:cs typeface="Times New Roman" panose="02020603050405020304" pitchFamily="18" charset="0"/>
            </a:endParaRPr>
          </a:p>
        </p:txBody>
      </p:sp>
      <p:sp>
        <p:nvSpPr>
          <p:cNvPr id="24578" name="Содержимое 2">
            <a:extLst>
              <a:ext uri="{FF2B5EF4-FFF2-40B4-BE49-F238E27FC236}">
                <a16:creationId xmlns:a16="http://schemas.microsoft.com/office/drawing/2014/main" id="{7A80C0FB-B5FE-403D-96E7-FC620FE52594}"/>
              </a:ext>
            </a:extLst>
          </p:cNvPr>
          <p:cNvSpPr>
            <a:spLocks noGrp="1"/>
          </p:cNvSpPr>
          <p:nvPr>
            <p:ph idx="1"/>
          </p:nvPr>
        </p:nvSpPr>
        <p:spPr>
          <a:xfrm>
            <a:off x="2416175" y="1292225"/>
            <a:ext cx="7359650" cy="5486400"/>
          </a:xfrm>
        </p:spPr>
        <p:txBody>
          <a:bodyPr>
            <a:normAutofit fontScale="92500"/>
          </a:bodyPr>
          <a:lstStyle/>
          <a:p>
            <a:r>
              <a:rPr lang="uk-UA" altLang="ru-UA" b="0" dirty="0">
                <a:solidFill>
                  <a:schemeClr val="tx1"/>
                </a:solidFill>
                <a:latin typeface="Times New Roman" panose="02020603050405020304" pitchFamily="18" charset="0"/>
                <a:cs typeface="Times New Roman" panose="02020603050405020304" pitchFamily="18" charset="0"/>
              </a:rPr>
              <a:t> </a:t>
            </a:r>
            <a:r>
              <a:rPr lang="uk-UA" altLang="ru-UA" sz="2400" dirty="0" err="1">
                <a:solidFill>
                  <a:schemeClr val="tx1"/>
                </a:solidFill>
                <a:latin typeface="Times New Roman" panose="02020603050405020304" pitchFamily="18" charset="0"/>
                <a:cs typeface="Times New Roman" panose="02020603050405020304" pitchFamily="18" charset="0"/>
              </a:rPr>
              <a:t>Шилера</a:t>
            </a:r>
            <a:r>
              <a:rPr lang="uk-UA" altLang="ru-UA" sz="2400" dirty="0">
                <a:solidFill>
                  <a:schemeClr val="tx1"/>
                </a:solidFill>
                <a:latin typeface="Times New Roman" panose="02020603050405020304" pitchFamily="18" charset="0"/>
                <a:cs typeface="Times New Roman" panose="02020603050405020304" pitchFamily="18" charset="0"/>
              </a:rPr>
              <a:t> вважають </a:t>
            </a:r>
            <a:r>
              <a:rPr lang="uk-UA" altLang="ru-UA" sz="2400" b="1" dirty="0">
                <a:solidFill>
                  <a:schemeClr val="tx1"/>
                </a:solidFill>
                <a:latin typeface="Times New Roman" panose="02020603050405020304" pitchFamily="18" charset="0"/>
                <a:cs typeface="Times New Roman" panose="02020603050405020304" pitchFamily="18" charset="0"/>
              </a:rPr>
              <a:t>засновником історичної драми. </a:t>
            </a:r>
            <a:r>
              <a:rPr lang="uk-UA" altLang="ru-UA" sz="2400" dirty="0">
                <a:solidFill>
                  <a:schemeClr val="tx1"/>
                </a:solidFill>
                <a:latin typeface="Times New Roman" panose="02020603050405020304" pitchFamily="18" charset="0"/>
                <a:cs typeface="Times New Roman" panose="02020603050405020304" pitchFamily="18" charset="0"/>
              </a:rPr>
              <a:t>За життя він написав 11 драм, також є поетичний спадок: поезії та балади.</a:t>
            </a:r>
            <a:endParaRPr lang="ru-RU" altLang="ru-UA" sz="2400" dirty="0">
              <a:solidFill>
                <a:schemeClr val="tx1"/>
              </a:solidFill>
              <a:latin typeface="Times New Roman" panose="02020603050405020304" pitchFamily="18" charset="0"/>
              <a:cs typeface="Times New Roman" panose="02020603050405020304" pitchFamily="18" charset="0"/>
            </a:endParaRPr>
          </a:p>
          <a:p>
            <a:r>
              <a:rPr lang="uk-UA" altLang="ru-UA" sz="2400" dirty="0">
                <a:solidFill>
                  <a:schemeClr val="tx1"/>
                </a:solidFill>
                <a:latin typeface="Times New Roman" panose="02020603050405020304" pitchFamily="18" charset="0"/>
                <a:cs typeface="Times New Roman" panose="02020603050405020304" pitchFamily="18" charset="0"/>
              </a:rPr>
              <a:t>    Творче життя письменника розпочалося драмою “Розбійники” (1782) про шляхетного розбійника Карла </a:t>
            </a:r>
            <a:r>
              <a:rPr lang="uk-UA" altLang="ru-UA" sz="2400" dirty="0" err="1">
                <a:solidFill>
                  <a:schemeClr val="tx1"/>
                </a:solidFill>
                <a:latin typeface="Times New Roman" panose="02020603050405020304" pitchFamily="18" charset="0"/>
                <a:cs typeface="Times New Roman" panose="02020603050405020304" pitchFamily="18" charset="0"/>
              </a:rPr>
              <a:t>Моора</a:t>
            </a:r>
            <a:r>
              <a:rPr lang="uk-UA" altLang="ru-UA" sz="2400" dirty="0">
                <a:solidFill>
                  <a:schemeClr val="tx1"/>
                </a:solidFill>
                <a:latin typeface="Times New Roman" panose="02020603050405020304" pitchFamily="18" charset="0"/>
                <a:cs typeface="Times New Roman" panose="02020603050405020304" pitchFamily="18" charset="0"/>
              </a:rPr>
              <a:t>. В часи поневірянь пише ще 3 драми “Змова </a:t>
            </a:r>
            <a:r>
              <a:rPr lang="uk-UA" altLang="ru-UA" sz="2400" dirty="0" err="1">
                <a:solidFill>
                  <a:schemeClr val="tx1"/>
                </a:solidFill>
                <a:latin typeface="Times New Roman" panose="02020603050405020304" pitchFamily="18" charset="0"/>
                <a:cs typeface="Times New Roman" panose="02020603050405020304" pitchFamily="18" charset="0"/>
              </a:rPr>
              <a:t>Фієско</a:t>
            </a:r>
            <a:r>
              <a:rPr lang="uk-UA" altLang="ru-UA" sz="2400" dirty="0">
                <a:solidFill>
                  <a:schemeClr val="tx1"/>
                </a:solidFill>
                <a:latin typeface="Times New Roman" panose="02020603050405020304" pitchFamily="18" charset="0"/>
                <a:cs typeface="Times New Roman" panose="02020603050405020304" pitchFamily="18" charset="0"/>
              </a:rPr>
              <a:t> в Генуї” (1782), “Підступність і кохання” (1783), “Дон Карлос” (1783-87). Потім настає 10 річна перерва в драматургічній діяльності.</a:t>
            </a:r>
            <a:endParaRPr lang="ru-RU" altLang="ru-UA" sz="2400" dirty="0">
              <a:solidFill>
                <a:schemeClr val="tx1"/>
              </a:solidFill>
              <a:latin typeface="Times New Roman" panose="02020603050405020304" pitchFamily="18" charset="0"/>
              <a:cs typeface="Times New Roman" panose="02020603050405020304" pitchFamily="18" charset="0"/>
            </a:endParaRPr>
          </a:p>
          <a:p>
            <a:r>
              <a:rPr lang="uk-UA" altLang="ru-UA" sz="2400" dirty="0">
                <a:solidFill>
                  <a:schemeClr val="tx1"/>
                </a:solidFill>
                <a:latin typeface="Times New Roman" panose="02020603050405020304" pitchFamily="18" charset="0"/>
                <a:cs typeface="Times New Roman" panose="02020603050405020304" pitchFamily="18" charset="0"/>
              </a:rPr>
              <a:t>В 1797р. починає роботу над трилогією про </a:t>
            </a:r>
            <a:r>
              <a:rPr lang="uk-UA" altLang="ru-UA" sz="2400" dirty="0" err="1">
                <a:solidFill>
                  <a:schemeClr val="tx1"/>
                </a:solidFill>
                <a:latin typeface="Times New Roman" panose="02020603050405020304" pitchFamily="18" charset="0"/>
                <a:cs typeface="Times New Roman" panose="02020603050405020304" pitchFamily="18" charset="0"/>
              </a:rPr>
              <a:t>Валенштейна</a:t>
            </a:r>
            <a:r>
              <a:rPr lang="uk-UA" altLang="ru-UA" sz="2400" dirty="0">
                <a:solidFill>
                  <a:schemeClr val="tx1"/>
                </a:solidFill>
                <a:latin typeface="Times New Roman" panose="02020603050405020304" pitchFamily="18" charset="0"/>
                <a:cs typeface="Times New Roman" panose="02020603050405020304" pitchFamily="18" charset="0"/>
              </a:rPr>
              <a:t>, у 1800 р. створює “Марію Стюарт”,  1801 – “Орлеанську діву”, 1803 – “</a:t>
            </a:r>
            <a:r>
              <a:rPr lang="uk-UA" altLang="ru-UA" sz="2400" dirty="0" err="1">
                <a:solidFill>
                  <a:schemeClr val="tx1"/>
                </a:solidFill>
                <a:latin typeface="Times New Roman" panose="02020603050405020304" pitchFamily="18" charset="0"/>
                <a:cs typeface="Times New Roman" panose="02020603050405020304" pitchFamily="18" charset="0"/>
              </a:rPr>
              <a:t>Месінську</a:t>
            </a:r>
            <a:r>
              <a:rPr lang="uk-UA" altLang="ru-UA" sz="2400" dirty="0">
                <a:solidFill>
                  <a:schemeClr val="tx1"/>
                </a:solidFill>
                <a:latin typeface="Times New Roman" panose="02020603050405020304" pitchFamily="18" charset="0"/>
                <a:cs typeface="Times New Roman" panose="02020603050405020304" pitchFamily="18" charset="0"/>
              </a:rPr>
              <a:t> наречену”, а в 1804 завершує останню драму “Вільгельм </a:t>
            </a:r>
            <a:r>
              <a:rPr lang="uk-UA" altLang="ru-UA" sz="2400" dirty="0" err="1">
                <a:solidFill>
                  <a:schemeClr val="tx1"/>
                </a:solidFill>
                <a:latin typeface="Times New Roman" panose="02020603050405020304" pitchFamily="18" charset="0"/>
                <a:cs typeface="Times New Roman" panose="02020603050405020304" pitchFamily="18" charset="0"/>
              </a:rPr>
              <a:t>Телль</a:t>
            </a:r>
            <a:r>
              <a:rPr lang="uk-UA" altLang="ru-UA" sz="2400" dirty="0">
                <a:solidFill>
                  <a:schemeClr val="tx1"/>
                </a:solidFill>
                <a:latin typeface="Times New Roman" panose="02020603050405020304" pitchFamily="18" charset="0"/>
                <a:cs typeface="Times New Roman" panose="02020603050405020304" pitchFamily="18" charset="0"/>
              </a:rPr>
              <a:t>”.</a:t>
            </a:r>
            <a:endParaRPr lang="ru-RU" altLang="ru-UA" sz="2400" dirty="0">
              <a:solidFill>
                <a:schemeClr val="tx1"/>
              </a:solidFill>
              <a:latin typeface="Times New Roman" panose="02020603050405020304" pitchFamily="18" charset="0"/>
              <a:cs typeface="Times New Roman" panose="02020603050405020304" pitchFamily="18" charset="0"/>
            </a:endParaRPr>
          </a:p>
          <a:p>
            <a:r>
              <a:rPr lang="uk-UA" altLang="ru-UA" sz="2400" dirty="0">
                <a:latin typeface="Times New Roman" panose="02020603050405020304" pitchFamily="18" charset="0"/>
                <a:cs typeface="Times New Roman" panose="02020603050405020304" pitchFamily="18" charset="0"/>
              </a:rPr>
              <a:t>   </a:t>
            </a:r>
            <a:endParaRPr lang="ru-RU" altLang="ru-UA" sz="2400" dirty="0">
              <a:latin typeface="Times New Roman" panose="02020603050405020304" pitchFamily="18" charset="0"/>
              <a:cs typeface="Times New Roman" panose="02020603050405020304" pitchFamily="18" charset="0"/>
            </a:endParaRPr>
          </a:p>
        </p:txBody>
      </p:sp>
      <p:pic>
        <p:nvPicPr>
          <p:cNvPr id="24579" name="Рисунок 3" descr="обклад.jpg">
            <a:extLst>
              <a:ext uri="{FF2B5EF4-FFF2-40B4-BE49-F238E27FC236}">
                <a16:creationId xmlns:a16="http://schemas.microsoft.com/office/drawing/2014/main" id="{D3E9E520-E8BE-430D-AA82-FCC21C5FD2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961" y="1520825"/>
            <a:ext cx="206259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8255</TotalTime>
  <Words>2347</Words>
  <Application>Microsoft Office PowerPoint</Application>
  <PresentationFormat>Широкоэкранный</PresentationFormat>
  <Paragraphs>125</Paragraphs>
  <Slides>32</Slides>
  <Notes>3</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32</vt:i4>
      </vt:variant>
    </vt:vector>
  </HeadingPairs>
  <TitlesOfParts>
    <vt:vector size="39" baseType="lpstr">
      <vt:lpstr>Arial</vt:lpstr>
      <vt:lpstr>Arial Black</vt:lpstr>
      <vt:lpstr>Calibri</vt:lpstr>
      <vt:lpstr>Times New Roman</vt:lpstr>
      <vt:lpstr>Trebuchet MS</vt:lpstr>
      <vt:lpstr>Wingdings 3</vt:lpstr>
      <vt:lpstr>Грань</vt:lpstr>
      <vt:lpstr>Характеристика руху Просвітництва у Німеччині</vt:lpstr>
      <vt:lpstr>ЛІТЕРАТУРА</vt:lpstr>
      <vt:lpstr>Іммануїл Кант (1724—1804)</vt:lpstr>
      <vt:lpstr>Готгольд Ефраїм Лессінг (1729—1781 )</vt:lpstr>
      <vt:lpstr>Штюрмерство</vt:lpstr>
      <vt:lpstr>Йоганн Хрістоф Фрідріх Шіллер (1759—1805)</vt:lpstr>
      <vt:lpstr>Шиллер і штюрмерство</vt:lpstr>
      <vt:lpstr>Презентация PowerPoint</vt:lpstr>
      <vt:lpstr>Літературна діяльність</vt:lpstr>
      <vt:lpstr>Презентация PowerPoint</vt:lpstr>
      <vt:lpstr>Презентация PowerPoint</vt:lpstr>
      <vt:lpstr>Презентация PowerPoint</vt:lpstr>
      <vt:lpstr>Презентация PowerPoint</vt:lpstr>
      <vt:lpstr>Поетична творчість</vt:lpstr>
      <vt:lpstr>Презентация PowerPoint</vt:lpstr>
      <vt:lpstr>Балади</vt:lpstr>
      <vt:lpstr>Йоган Вольфганг Гете (1749— 1832 рр.)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Композиція трагедії «Фауст»</vt:lpstr>
      <vt:lpstr>Проблематика  «Фауста»</vt:lpstr>
      <vt:lpstr>Проблематика  «Фауста»</vt:lpstr>
      <vt:lpstr>Особливості жанру </vt:lpstr>
      <vt:lpstr>   Життєва позиція Фауста</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Література доби Просвітництва</dc:title>
  <dc:creator>Windows User</dc:creator>
  <cp:lastModifiedBy>user</cp:lastModifiedBy>
  <cp:revision>90</cp:revision>
  <dcterms:created xsi:type="dcterms:W3CDTF">2018-02-23T14:05:50Z</dcterms:created>
  <dcterms:modified xsi:type="dcterms:W3CDTF">2022-11-12T20:03:28Z</dcterms:modified>
</cp:coreProperties>
</file>