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3" d="100"/>
          <a:sy n="53" d="100"/>
        </p:scale>
        <p:origin x="10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ша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9874"/>
            <a:ext cx="8712967" cy="625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FF0000"/>
                </a:solidFill>
              </a:rPr>
              <a:t>Оцінка земель і реєстрація земельних ділянок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4509120"/>
            <a:ext cx="8208911" cy="1473200"/>
          </a:xfrm>
        </p:spPr>
        <p:txBody>
          <a:bodyPr>
            <a:noAutofit/>
          </a:bodyPr>
          <a:lstStyle/>
          <a:p>
            <a:r>
              <a:rPr lang="uk-UA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Напрям підготовки магістрів спеціальності 051 Економіка</a:t>
            </a:r>
          </a:p>
          <a:p>
            <a:r>
              <a:rPr lang="uk-UA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Освітньо-професійна програма «Економіка та управління ринком землі</a:t>
            </a:r>
            <a:r>
              <a:rPr lang="uk-UA" sz="2400" b="1" dirty="0">
                <a:solidFill>
                  <a:srgbClr val="0070C0"/>
                </a:solidFill>
              </a:rPr>
              <a:t>»</a:t>
            </a:r>
            <a:endParaRPr lang="uk-UA" sz="24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7704855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Курс  “</a:t>
            </a:r>
            <a:r>
              <a:rPr lang="uk-UA" sz="3200" b="1" dirty="0">
                <a:solidFill>
                  <a:srgbClr val="FF0000"/>
                </a:solidFill>
              </a:rPr>
              <a:t>Оцінка земель і реєстрація земельних ділянок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” – це професійно орієнтована дисципліна, яка є підґрунтям для формування системи теоретичних знань і професійних навичок майбутніх фахівців. Основні розділи курсу є логічним продовженням таких дисциплін як «Економіка довкілля і природокористування», «Сценарії і стратегії розвитку земельних відносин», «Управління земельними ресурсами».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таша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21088"/>
            <a:ext cx="388843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28092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 </a:t>
            </a:r>
            <a:r>
              <a:rPr lang="uk-UA" sz="3600" dirty="0"/>
              <a:t>є надання знань студентам про об’єктивні закономірності, реальні процеси та специфічні особливості грошової оцінки земель та реєстрації земельних ділянок.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Наташа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21088"/>
            <a:ext cx="388843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61456"/>
            <a:ext cx="8208912" cy="4347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>
                <a:solidFill>
                  <a:srgbClr val="00B050"/>
                </a:solidFill>
              </a:rPr>
              <a:t>вивчення сучасних методів, методик та практичних прикладів, що дозволять оволодіти виконанням нормативної та експертної грошової оцінки земель, у тому числі визначати вплив, який оцінка справляє на розвиток земельних відносин.</a:t>
            </a:r>
          </a:p>
          <a:p>
            <a:pPr marL="0" indent="0" algn="ctr">
              <a:buNone/>
            </a:pPr>
            <a:endParaRPr lang="uk-UA" sz="3200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908720"/>
            <a:ext cx="8856984" cy="68233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Головним завданням курсу є :</a:t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568952" cy="3096343"/>
          </a:xfrm>
        </p:spPr>
        <p:txBody>
          <a:bodyPr>
            <a:normAutofit fontScale="70000" lnSpcReduction="20000"/>
          </a:bodyPr>
          <a:lstStyle/>
          <a:p>
            <a:r>
              <a:rPr lang="uk-UA" sz="3400" b="1" dirty="0">
                <a:latin typeface="+mj-lt"/>
              </a:rPr>
              <a:t>Тема 1.</a:t>
            </a:r>
            <a:r>
              <a:rPr lang="uk-UA" sz="40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Теоретичні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основи</a:t>
            </a:r>
            <a:r>
              <a:rPr lang="en-US" sz="3300" b="1" dirty="0">
                <a:latin typeface="+mj-lt"/>
              </a:rPr>
              <a:t> </a:t>
            </a:r>
            <a:r>
              <a:rPr lang="uk-UA" sz="3300" b="1" dirty="0" err="1">
                <a:latin typeface="+mj-lt"/>
              </a:rPr>
              <a:t>землекоритуання</a:t>
            </a:r>
            <a:r>
              <a:rPr lang="uk-UA" sz="3300" b="1" dirty="0">
                <a:latin typeface="+mj-lt"/>
              </a:rPr>
              <a:t> як </a:t>
            </a:r>
            <a:r>
              <a:rPr lang="uk-UA" sz="3300" b="1" dirty="0" err="1">
                <a:latin typeface="+mj-lt"/>
              </a:rPr>
              <a:t>науовоїдисципліни</a:t>
            </a:r>
            <a:endParaRPr lang="uk-UA" sz="3300" b="1" dirty="0">
              <a:latin typeface="+mj-lt"/>
            </a:endParaRPr>
          </a:p>
          <a:p>
            <a:r>
              <a:rPr lang="uk-UA" sz="3300" b="1" dirty="0">
                <a:latin typeface="+mj-lt"/>
              </a:rPr>
              <a:t>Тема 2. </a:t>
            </a:r>
            <a:r>
              <a:rPr lang="ru-RU" sz="3300" b="1" dirty="0" err="1">
                <a:latin typeface="+mj-lt"/>
              </a:rPr>
              <a:t>Районування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території</a:t>
            </a:r>
            <a:r>
              <a:rPr lang="ru-RU" sz="3300" b="1" dirty="0">
                <a:latin typeface="+mj-lt"/>
              </a:rPr>
              <a:t> в </a:t>
            </a:r>
            <a:r>
              <a:rPr lang="ru-RU" sz="3300" b="1" dirty="0" err="1">
                <a:latin typeface="+mj-lt"/>
              </a:rPr>
              <a:t>земельнооціночних</a:t>
            </a:r>
            <a:r>
              <a:rPr lang="ru-RU" sz="3300" b="1" dirty="0">
                <a:latin typeface="+mj-lt"/>
              </a:rPr>
              <a:t> роботах.  </a:t>
            </a:r>
            <a:r>
              <a:rPr lang="ru-RU" sz="3300" b="1" dirty="0" err="1">
                <a:latin typeface="+mj-lt"/>
              </a:rPr>
              <a:t>Бонітувння</a:t>
            </a:r>
            <a:endParaRPr lang="uk-UA" sz="3300" b="1" dirty="0">
              <a:latin typeface="+mj-lt"/>
              <a:ea typeface="MS Mincho"/>
            </a:endParaRPr>
          </a:p>
          <a:p>
            <a:r>
              <a:rPr lang="uk-UA" sz="3300" b="1" dirty="0">
                <a:latin typeface="+mj-lt"/>
              </a:rPr>
              <a:t>Тема 3. </a:t>
            </a:r>
            <a:r>
              <a:rPr lang="ru-RU" sz="3300" b="1" dirty="0" err="1">
                <a:latin typeface="+mj-lt"/>
              </a:rPr>
              <a:t>Законодавчо</a:t>
            </a:r>
            <a:r>
              <a:rPr lang="ru-RU" sz="3300" b="1" dirty="0">
                <a:latin typeface="+mj-lt"/>
              </a:rPr>
              <a:t>-нормативна </a:t>
            </a:r>
            <a:r>
              <a:rPr lang="ru-RU" sz="3300" b="1" dirty="0" err="1">
                <a:latin typeface="+mj-lt"/>
              </a:rPr>
              <a:t>підтримка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оціночного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процесу</a:t>
            </a:r>
            <a:r>
              <a:rPr lang="ru-RU" sz="3300" b="1" dirty="0">
                <a:latin typeface="+mj-lt"/>
              </a:rPr>
              <a:t>.</a:t>
            </a:r>
            <a:r>
              <a:rPr lang="en-US" sz="3300" b="1" dirty="0" err="1">
                <a:latin typeface="+mj-lt"/>
              </a:rPr>
              <a:t>Інформаційне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забезпечення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оціночної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процедури</a:t>
            </a:r>
            <a:endParaRPr lang="uk-UA" sz="3300" b="1" dirty="0">
              <a:latin typeface="+mj-lt"/>
            </a:endParaRPr>
          </a:p>
          <a:p>
            <a:r>
              <a:rPr lang="uk-UA" sz="3300" b="1" dirty="0">
                <a:latin typeface="+mj-lt"/>
              </a:rPr>
              <a:t>Тема 4.Норматива  грошова оцінка земельних ділянок</a:t>
            </a:r>
          </a:p>
          <a:p>
            <a:r>
              <a:rPr lang="uk-UA" sz="3300" b="1" dirty="0">
                <a:latin typeface="+mj-lt"/>
              </a:rPr>
              <a:t>Тема 5. Експертна  грошова оцінка земельних ділянок</a:t>
            </a:r>
          </a:p>
          <a:p>
            <a:r>
              <a:rPr lang="ru-RU" sz="3300" b="1" dirty="0">
                <a:latin typeface="+mj-lt"/>
              </a:rPr>
              <a:t>Тема 6. </a:t>
            </a:r>
            <a:r>
              <a:rPr lang="ru-RU" sz="3300" b="1" dirty="0" err="1">
                <a:latin typeface="+mj-lt"/>
              </a:rPr>
              <a:t>Загальне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поянття</a:t>
            </a:r>
            <a:r>
              <a:rPr lang="ru-RU" sz="3300" b="1" dirty="0">
                <a:latin typeface="+mj-lt"/>
              </a:rPr>
              <a:t> про </a:t>
            </a:r>
            <a:r>
              <a:rPr lang="ru-RU" sz="3300" b="1" dirty="0" err="1">
                <a:latin typeface="+mj-lt"/>
              </a:rPr>
              <a:t>реєстрацію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земельних</a:t>
            </a:r>
            <a:r>
              <a:rPr lang="ru-RU" sz="3300" b="1" dirty="0">
                <a:latin typeface="+mj-lt"/>
              </a:rPr>
              <a:t> </a:t>
            </a:r>
            <a:r>
              <a:rPr lang="ru-RU" sz="3300" b="1" dirty="0" err="1">
                <a:latin typeface="+mj-lt"/>
              </a:rPr>
              <a:t>ділянок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Теми курсу</a:t>
            </a:r>
          </a:p>
        </p:txBody>
      </p:sp>
      <p:pic>
        <p:nvPicPr>
          <p:cNvPr id="3073" name="Picture 1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69159"/>
            <a:ext cx="504056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312" y="4869159"/>
            <a:ext cx="504056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4442" y="1484784"/>
            <a:ext cx="8496945" cy="2088232"/>
          </a:xfrm>
        </p:spPr>
        <p:txBody>
          <a:bodyPr>
            <a:noAutofit/>
          </a:bodyPr>
          <a:lstStyle/>
          <a:p>
            <a:r>
              <a:rPr lang="uk-UA" b="1" dirty="0">
                <a:solidFill>
                  <a:schemeClr val="tx1"/>
                </a:solidFill>
                <a:latin typeface="+mj-lt"/>
              </a:rPr>
              <a:t>Тема 7.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Обєкти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і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субєкти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деравної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реєстації</a:t>
            </a:r>
            <a:endParaRPr lang="uk-UA" b="1" dirty="0">
              <a:solidFill>
                <a:schemeClr val="tx1"/>
              </a:solidFill>
              <a:latin typeface="+mj-lt"/>
            </a:endParaRPr>
          </a:p>
          <a:p>
            <a:r>
              <a:rPr lang="ru-RU" b="1" dirty="0">
                <a:solidFill>
                  <a:schemeClr val="tx1"/>
                </a:solidFill>
                <a:latin typeface="+mj-lt"/>
              </a:rPr>
              <a:t>Тема 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8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. Порядок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проведення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державої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реєстрації</a:t>
            </a:r>
            <a:endParaRPr lang="ru-RU" b="1" dirty="0">
              <a:solidFill>
                <a:schemeClr val="tx1"/>
              </a:solidFill>
              <a:latin typeface="+mj-lt"/>
            </a:endParaRPr>
          </a:p>
          <a:p>
            <a:r>
              <a:rPr lang="ru-RU" b="1" dirty="0">
                <a:solidFill>
                  <a:schemeClr val="tx1"/>
                </a:solidFill>
                <a:latin typeface="+mj-lt"/>
              </a:rPr>
              <a:t>Тема 9.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Кадастрово-реєстраційні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системи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Еектронний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документ</a:t>
            </a:r>
          </a:p>
          <a:p>
            <a:r>
              <a:rPr lang="uk-UA" b="1" dirty="0">
                <a:solidFill>
                  <a:schemeClr val="tx1"/>
                </a:solidFill>
                <a:latin typeface="+mj-lt"/>
              </a:rPr>
              <a:t>Тема 10. Правові та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еконмічні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особливості 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оредних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відносин</a:t>
            </a:r>
          </a:p>
          <a:p>
            <a:r>
              <a:rPr lang="uk-UA" b="1" dirty="0">
                <a:solidFill>
                  <a:schemeClr val="tx1"/>
                </a:solidFill>
                <a:latin typeface="+mj-lt"/>
              </a:rPr>
              <a:t>Тема 11.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Розроба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прєту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землеустрою. </a:t>
            </a:r>
            <a:r>
              <a:rPr lang="uk-UA" b="1" dirty="0" err="1">
                <a:solidFill>
                  <a:schemeClr val="tx1"/>
                </a:solidFill>
                <a:latin typeface="+mj-lt"/>
              </a:rPr>
              <a:t>Інформацйна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взаємодія </a:t>
            </a:r>
            <a:r>
              <a:rPr lang="uk-UA" b="1">
                <a:solidFill>
                  <a:schemeClr val="tx1"/>
                </a:solidFill>
                <a:latin typeface="+mj-lt"/>
              </a:rPr>
              <a:t>мі органами. </a:t>
            </a:r>
            <a:r>
              <a:rPr lang="ru-RU" b="1">
                <a:solidFill>
                  <a:schemeClr val="tx1"/>
                </a:solidFill>
                <a:latin typeface="+mj-lt"/>
              </a:rPr>
              <a:t>Земельно-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оціночна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документація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Стандартизація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b="1" dirty="0" err="1">
                <a:solidFill>
                  <a:schemeClr val="tx1"/>
                </a:solidFill>
                <a:latin typeface="+mj-lt"/>
              </a:rPr>
              <a:t>нормування</a:t>
            </a:r>
            <a:endParaRPr lang="uk-UA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uk-UA" b="1" dirty="0"/>
              <a:t>Теми курсу</a:t>
            </a:r>
          </a:p>
        </p:txBody>
      </p:sp>
      <p:pic>
        <p:nvPicPr>
          <p:cNvPr id="5122" name="Picture 2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013176"/>
            <a:ext cx="4669427" cy="167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556792"/>
            <a:ext cx="8568952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2900" b="1" dirty="0"/>
              <a:t>Знати:</a:t>
            </a:r>
            <a:r>
              <a:rPr lang="uk-UA" sz="2900" dirty="0"/>
              <a:t> 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визначення</a:t>
            </a:r>
            <a:r>
              <a:rPr lang="ru-RU" sz="2800" dirty="0"/>
              <a:t>, </a:t>
            </a:r>
            <a:r>
              <a:rPr lang="ru-RU" sz="2800" dirty="0" err="1"/>
              <a:t>види</a:t>
            </a:r>
            <a:r>
              <a:rPr lang="ru-RU" sz="2800" dirty="0"/>
              <a:t>, </a:t>
            </a:r>
            <a:r>
              <a:rPr lang="ru-RU" sz="2800" dirty="0" err="1"/>
              <a:t>зміст</a:t>
            </a:r>
            <a:r>
              <a:rPr lang="ru-RU" sz="2800" dirty="0"/>
              <a:t>, </a:t>
            </a:r>
            <a:r>
              <a:rPr lang="ru-RU" sz="2800" dirty="0" err="1"/>
              <a:t>задачі</a:t>
            </a:r>
            <a:r>
              <a:rPr lang="ru-RU" sz="2800" dirty="0"/>
              <a:t> та потреби </a:t>
            </a:r>
            <a:r>
              <a:rPr lang="ru-RU" sz="2800" dirty="0" err="1"/>
              <a:t>оцінки</a:t>
            </a:r>
            <a:r>
              <a:rPr lang="ru-RU" sz="2800" dirty="0"/>
              <a:t>; -</a:t>
            </a:r>
            <a:r>
              <a:rPr lang="ru-RU" sz="2800" dirty="0" err="1"/>
              <a:t>бази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земель і </a:t>
            </a:r>
            <a:r>
              <a:rPr lang="ru-RU" sz="2800" dirty="0" err="1"/>
              <a:t>види</a:t>
            </a:r>
            <a:r>
              <a:rPr lang="ru-RU" sz="2800" dirty="0"/>
              <a:t> </a:t>
            </a:r>
            <a:r>
              <a:rPr lang="ru-RU" sz="2800" dirty="0" err="1"/>
              <a:t>вартості</a:t>
            </a:r>
            <a:r>
              <a:rPr lang="ru-RU" sz="2800" dirty="0"/>
              <a:t> </a:t>
            </a:r>
            <a:r>
              <a:rPr lang="ru-RU" sz="2800" dirty="0" err="1"/>
              <a:t>земельних</a:t>
            </a:r>
            <a:r>
              <a:rPr lang="ru-RU" sz="2800" dirty="0"/>
              <a:t> </a:t>
            </a:r>
            <a:r>
              <a:rPr lang="ru-RU" sz="2800" dirty="0" err="1"/>
              <a:t>ділянок</a:t>
            </a:r>
            <a:r>
              <a:rPr lang="ru-RU" sz="2800" dirty="0"/>
              <a:t>;  </a:t>
            </a:r>
            <a:r>
              <a:rPr lang="ru-RU" sz="2800" dirty="0" err="1"/>
              <a:t>правові</a:t>
            </a:r>
            <a:r>
              <a:rPr lang="ru-RU" sz="2800" dirty="0"/>
              <a:t> </a:t>
            </a:r>
            <a:r>
              <a:rPr lang="ru-RU" sz="2800" dirty="0" err="1"/>
              <a:t>основи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земель в </a:t>
            </a:r>
            <a:r>
              <a:rPr lang="ru-RU" sz="2800" dirty="0" err="1"/>
              <a:t>Україні</a:t>
            </a:r>
            <a:r>
              <a:rPr lang="ru-RU" sz="2800" dirty="0"/>
              <a:t>, </a:t>
            </a:r>
            <a:r>
              <a:rPr lang="ru-RU" sz="2800" dirty="0" err="1"/>
              <a:t>Міжнародні</a:t>
            </a:r>
            <a:r>
              <a:rPr lang="ru-RU" sz="2800" dirty="0"/>
              <a:t> та </a:t>
            </a:r>
            <a:r>
              <a:rPr lang="ru-RU" sz="2800" dirty="0" err="1"/>
              <a:t>Національні</a:t>
            </a:r>
            <a:r>
              <a:rPr lang="ru-RU" sz="2800" dirty="0"/>
              <a:t> </a:t>
            </a:r>
            <a:r>
              <a:rPr lang="ru-RU" sz="2800" dirty="0" err="1"/>
              <a:t>стандарти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; </a:t>
            </a:r>
            <a:r>
              <a:rPr lang="uk-UA" sz="2800" dirty="0"/>
              <a:t> інформаційну базу грошової оцінки; 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землевпорядної</a:t>
            </a:r>
            <a:r>
              <a:rPr lang="ru-RU" sz="2800" dirty="0"/>
              <a:t> та земельно-</a:t>
            </a:r>
            <a:r>
              <a:rPr lang="ru-RU" sz="2800" dirty="0" err="1"/>
              <a:t>кадастрової</a:t>
            </a:r>
            <a:r>
              <a:rPr lang="ru-RU" sz="2800" dirty="0"/>
              <a:t> </a:t>
            </a:r>
            <a:r>
              <a:rPr lang="ru-RU" sz="2800" dirty="0" err="1"/>
              <a:t>документації</a:t>
            </a:r>
            <a:r>
              <a:rPr lang="ru-RU" sz="2800" dirty="0"/>
              <a:t> при </a:t>
            </a:r>
            <a:r>
              <a:rPr lang="ru-RU" sz="2800" dirty="0" err="1"/>
              <a:t>оцінці</a:t>
            </a:r>
            <a:r>
              <a:rPr lang="ru-RU" sz="2800" dirty="0"/>
              <a:t> земель;  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 </a:t>
            </a:r>
            <a:r>
              <a:rPr lang="ru-RU" sz="2800" dirty="0" err="1"/>
              <a:t>експертної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земель;  процедуру </a:t>
            </a:r>
            <a:r>
              <a:rPr lang="ru-RU" sz="2800" dirty="0" err="1"/>
              <a:t>експертної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земель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uk-UA" sz="2800" b="1" dirty="0"/>
              <a:t>Вміти</a:t>
            </a:r>
            <a:r>
              <a:rPr lang="uk-UA" sz="2800" dirty="0"/>
              <a:t>:</a:t>
            </a:r>
            <a:r>
              <a:rPr lang="uk-UA" sz="2800" b="1" dirty="0"/>
              <a:t> </a:t>
            </a:r>
            <a:endParaRPr lang="uk-UA" sz="2800" dirty="0"/>
          </a:p>
          <a:p>
            <a:r>
              <a:rPr lang="ru-RU" sz="2800" dirty="0" err="1"/>
              <a:t>збирати</a:t>
            </a:r>
            <a:r>
              <a:rPr lang="ru-RU" sz="2800" dirty="0"/>
              <a:t> та </a:t>
            </a:r>
            <a:r>
              <a:rPr lang="ru-RU" sz="2800" dirty="0" err="1"/>
              <a:t>аналізувати</a:t>
            </a:r>
            <a:r>
              <a:rPr lang="ru-RU" sz="2800" dirty="0"/>
              <a:t> </a:t>
            </a:r>
            <a:r>
              <a:rPr lang="ru-RU" sz="2800" dirty="0" err="1"/>
              <a:t>вхідну</a:t>
            </a:r>
            <a:r>
              <a:rPr lang="ru-RU" sz="2800" dirty="0"/>
              <a:t> </a:t>
            </a:r>
            <a:r>
              <a:rPr lang="ru-RU" sz="2800" dirty="0" err="1"/>
              <a:t>інформацію</a:t>
            </a:r>
            <a:r>
              <a:rPr lang="ru-RU" sz="2800" dirty="0"/>
              <a:t> для </a:t>
            </a:r>
            <a:r>
              <a:rPr lang="ru-RU" sz="2800" dirty="0" err="1"/>
              <a:t>нормативної</a:t>
            </a:r>
            <a:r>
              <a:rPr lang="ru-RU" sz="2800" dirty="0"/>
              <a:t> та </a:t>
            </a:r>
            <a:r>
              <a:rPr lang="ru-RU" sz="2800" dirty="0" err="1"/>
              <a:t>експертної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оцін-ки</a:t>
            </a:r>
            <a:r>
              <a:rPr lang="ru-RU" sz="2800" dirty="0"/>
              <a:t> земель;  </a:t>
            </a:r>
            <a:r>
              <a:rPr lang="ru-RU" sz="2800" dirty="0" err="1"/>
              <a:t>визначити</a:t>
            </a:r>
            <a:r>
              <a:rPr lang="ru-RU" sz="2800" dirty="0"/>
              <a:t> мету </a:t>
            </a:r>
            <a:r>
              <a:rPr lang="ru-RU" sz="2800" dirty="0" err="1"/>
              <a:t>оцінки</a:t>
            </a:r>
            <a:r>
              <a:rPr lang="ru-RU" sz="2800" dirty="0"/>
              <a:t> та </a:t>
            </a:r>
            <a:r>
              <a:rPr lang="ru-RU" sz="2800" dirty="0" err="1"/>
              <a:t>підібрати</a:t>
            </a:r>
            <a:r>
              <a:rPr lang="ru-RU" sz="2800" dirty="0"/>
              <a:t> </a:t>
            </a:r>
            <a:r>
              <a:rPr lang="ru-RU" sz="2800" dirty="0" err="1"/>
              <a:t>методичні</a:t>
            </a:r>
            <a:r>
              <a:rPr lang="ru-RU" sz="2800" dirty="0"/>
              <a:t> </a:t>
            </a:r>
            <a:r>
              <a:rPr lang="ru-RU" sz="2800" dirty="0" err="1"/>
              <a:t>підходи</a:t>
            </a:r>
            <a:r>
              <a:rPr lang="ru-RU" sz="2800" dirty="0"/>
              <a:t> і </a:t>
            </a:r>
            <a:r>
              <a:rPr lang="ru-RU" sz="2800" dirty="0" err="1"/>
              <a:t>методи</a:t>
            </a:r>
            <a:r>
              <a:rPr lang="ru-RU" sz="2800" dirty="0"/>
              <a:t> за якими буде </a:t>
            </a:r>
            <a:r>
              <a:rPr lang="ru-RU" sz="2800" dirty="0" err="1"/>
              <a:t>виконана</a:t>
            </a:r>
            <a:r>
              <a:rPr lang="ru-RU" sz="2800" dirty="0"/>
              <a:t> </a:t>
            </a:r>
            <a:r>
              <a:rPr lang="ru-RU" sz="2800" dirty="0" err="1"/>
              <a:t>оцінка</a:t>
            </a:r>
            <a:r>
              <a:rPr lang="ru-RU" sz="2800" dirty="0"/>
              <a:t>;  </a:t>
            </a:r>
            <a:r>
              <a:rPr lang="ru-RU" sz="2800" dirty="0" err="1"/>
              <a:t>здійснювати</a:t>
            </a:r>
            <a:r>
              <a:rPr lang="ru-RU" sz="2800" dirty="0"/>
              <a:t> </a:t>
            </a:r>
            <a:r>
              <a:rPr lang="ru-RU" sz="2800" dirty="0" err="1"/>
              <a:t>розрахунки</a:t>
            </a:r>
            <a:r>
              <a:rPr lang="ru-RU" sz="2800" dirty="0"/>
              <a:t> за </a:t>
            </a:r>
            <a:r>
              <a:rPr lang="ru-RU" sz="2800" dirty="0" err="1"/>
              <a:t>конкретним</a:t>
            </a:r>
            <a:r>
              <a:rPr lang="ru-RU" sz="2800" dirty="0"/>
              <a:t> </a:t>
            </a:r>
            <a:r>
              <a:rPr lang="ru-RU" sz="2800" dirty="0" err="1"/>
              <a:t>об’єктом</a:t>
            </a:r>
            <a:r>
              <a:rPr lang="ru-RU" sz="2800" dirty="0"/>
              <a:t> з </a:t>
            </a:r>
            <a:r>
              <a:rPr lang="ru-RU" sz="2800" dirty="0" err="1"/>
              <a:t>нормативної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земель;  </a:t>
            </a:r>
            <a:r>
              <a:rPr lang="ru-RU" sz="2800" dirty="0" err="1"/>
              <a:t>здійснювати</a:t>
            </a:r>
            <a:r>
              <a:rPr lang="ru-RU" sz="2800" dirty="0"/>
              <a:t> </a:t>
            </a:r>
            <a:r>
              <a:rPr lang="ru-RU" sz="2800" dirty="0" err="1"/>
              <a:t>розрахунки</a:t>
            </a:r>
            <a:r>
              <a:rPr lang="ru-RU" sz="2800" dirty="0"/>
              <a:t> з </a:t>
            </a:r>
            <a:r>
              <a:rPr lang="ru-RU" sz="2800" dirty="0" err="1"/>
              <a:t>експертної</a:t>
            </a:r>
            <a:r>
              <a:rPr lang="ru-RU" sz="2800" dirty="0"/>
              <a:t> </a:t>
            </a:r>
            <a:r>
              <a:rPr lang="ru-RU" sz="2800" dirty="0" err="1"/>
              <a:t>грошової</a:t>
            </a:r>
            <a:r>
              <a:rPr lang="ru-RU" sz="2800" dirty="0"/>
              <a:t> </a:t>
            </a:r>
            <a:r>
              <a:rPr lang="ru-RU" sz="2800" dirty="0" err="1"/>
              <a:t>оцінки</a:t>
            </a:r>
            <a:r>
              <a:rPr lang="ru-RU" sz="2800" dirty="0"/>
              <a:t> </a:t>
            </a:r>
            <a:r>
              <a:rPr lang="ru-RU" sz="2800" dirty="0" err="1"/>
              <a:t>земельної</a:t>
            </a:r>
            <a:r>
              <a:rPr lang="ru-RU" sz="2800" dirty="0"/>
              <a:t> </a:t>
            </a:r>
            <a:r>
              <a:rPr lang="ru-RU" sz="2800" dirty="0" err="1"/>
              <a:t>ділянки</a:t>
            </a:r>
            <a:r>
              <a:rPr lang="ru-RU" sz="2800" dirty="0"/>
              <a:t> за </a:t>
            </a:r>
            <a:r>
              <a:rPr lang="ru-RU" sz="2800" dirty="0" err="1"/>
              <a:t>визначеним</a:t>
            </a:r>
            <a:r>
              <a:rPr lang="ru-RU" sz="2800" dirty="0"/>
              <a:t> методом </a:t>
            </a:r>
            <a:r>
              <a:rPr lang="ru-RU" sz="2800" dirty="0" err="1"/>
              <a:t>відповідного</a:t>
            </a:r>
            <a:r>
              <a:rPr lang="ru-RU" sz="2800" dirty="0"/>
              <a:t> методичного </a:t>
            </a:r>
            <a:r>
              <a:rPr lang="ru-RU" sz="2800" dirty="0" err="1"/>
              <a:t>підходу</a:t>
            </a:r>
            <a:r>
              <a:rPr lang="ru-RU" sz="2800" dirty="0"/>
              <a:t>;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повинен</a:t>
            </a:r>
            <a:br>
              <a:rPr lang="uk-UA" b="1" dirty="0"/>
            </a:b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133</TotalTime>
  <Words>382</Words>
  <Application>Microsoft Office PowerPoint</Application>
  <PresentationFormat>Екран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Candara</vt:lpstr>
      <vt:lpstr>Symbol</vt:lpstr>
      <vt:lpstr>Волна</vt:lpstr>
      <vt:lpstr>Оцінка земель і реєстрація земельних ділянок</vt:lpstr>
      <vt:lpstr>Презентація PowerPoint</vt:lpstr>
      <vt:lpstr>Мета вивчення навчального курсу</vt:lpstr>
      <vt:lpstr>Головним завданням курсу є : </vt:lpstr>
      <vt:lpstr>Теми курсу</vt:lpstr>
      <vt:lpstr>Теми курсу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Зоя Калініченко</cp:lastModifiedBy>
  <cp:revision>21</cp:revision>
  <dcterms:created xsi:type="dcterms:W3CDTF">2016-01-28T05:54:17Z</dcterms:created>
  <dcterms:modified xsi:type="dcterms:W3CDTF">2024-08-27T09:36:58Z</dcterms:modified>
</cp:coreProperties>
</file>