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3"/>
  </p:notesMasterIdLst>
  <p:sldIdLst>
    <p:sldId id="555" r:id="rId2"/>
    <p:sldId id="557" r:id="rId3"/>
    <p:sldId id="558" r:id="rId4"/>
    <p:sldId id="560" r:id="rId5"/>
    <p:sldId id="561" r:id="rId6"/>
    <p:sldId id="563" r:id="rId7"/>
    <p:sldId id="564" r:id="rId8"/>
    <p:sldId id="565" r:id="rId9"/>
    <p:sldId id="566" r:id="rId10"/>
    <p:sldId id="562" r:id="rId11"/>
    <p:sldId id="5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7DA"/>
    <a:srgbClr val="FF5050"/>
    <a:srgbClr val="FFFFFF"/>
    <a:srgbClr val="333333"/>
    <a:srgbClr val="FF9933"/>
    <a:srgbClr val="CC3300"/>
    <a:srgbClr val="C5C5C5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70" autoAdjust="0"/>
    <p:restoredTop sz="75801" autoAdjust="0"/>
  </p:normalViewPr>
  <p:slideViewPr>
    <p:cSldViewPr>
      <p:cViewPr varScale="1">
        <p:scale>
          <a:sx n="70" d="100"/>
          <a:sy n="70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7F1C16-9E6E-47B4-9D4C-4A285A498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05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15DEA-BA96-4881-9368-9B8B202A7E6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28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F2AD6-4881-4D36-812F-7B5D956EE4E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9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15DEA-BA96-4881-9368-9B8B202A7E6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32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BBD024-A57D-504B-A415-B03B456CDDDB}" type="slidenum">
              <a:rPr lang="en-US"/>
              <a:pPr/>
              <a:t>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7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450C3-DC5E-4D54-86E1-4A02C1173D6B}" type="slidenum">
              <a:rPr lang="en-CA" smtClean="0"/>
              <a:pPr/>
              <a:t>10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84906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defTabSz="896203">
              <a:defRPr/>
            </a:pPr>
            <a:r>
              <a:rPr lang="en-US" dirty="0"/>
              <a:t>Great names are a powerful force in the branding – most importantly is to make a connection with your audience, and help to build a brand awareness that ignites the passions of your customers. </a:t>
            </a:r>
          </a:p>
          <a:p>
            <a:pPr defTabSz="896203">
              <a:defRPr/>
            </a:pPr>
            <a:endParaRPr lang="en-US" dirty="0"/>
          </a:p>
          <a:p>
            <a:pPr defTabSz="896203">
              <a:defRPr/>
            </a:pPr>
            <a:r>
              <a:rPr lang="en-US" b="1" dirty="0"/>
              <a:t>Memorable</a:t>
            </a:r>
            <a:r>
              <a:rPr lang="en-US" dirty="0"/>
              <a:t>: relevant and compelling</a:t>
            </a:r>
          </a:p>
          <a:p>
            <a:pPr defTabSz="896203">
              <a:defRPr/>
            </a:pPr>
            <a:endParaRPr lang="en-US" dirty="0"/>
          </a:p>
          <a:p>
            <a:pPr defTabSz="896203">
              <a:defRPr/>
            </a:pPr>
            <a:r>
              <a:rPr lang="en-US" b="1" dirty="0"/>
              <a:t>Meaning</a:t>
            </a:r>
            <a:r>
              <a:rPr lang="en-US" dirty="0"/>
              <a:t>: tells a story (your brand story) that can grow over time – add layers of depth (example of consumer brand that has evolved)? VISA  (From a word that initially meant only a stamp on a passport, Visa has surrounded its name with a host of associations--travel, access, opportunities, identity, official status--that allow it to tell the right story at the right time.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Voice: </a:t>
            </a:r>
            <a:r>
              <a:rPr lang="en-US" dirty="0" smtClean="0"/>
              <a:t>say it out loud</a:t>
            </a:r>
            <a:r>
              <a:rPr lang="en-US" baseline="0" dirty="0" smtClean="0"/>
              <a:t> – will your clients like saying it?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Imagine: </a:t>
            </a:r>
            <a:r>
              <a:rPr lang="en-US" dirty="0"/>
              <a:t>Even the best name may not seem terrific the first time you hear it. As your name evolves into a brand, it will acquire more and richer associations. Give the names you’re considering a chance to grow on you.</a:t>
            </a:r>
          </a:p>
          <a:p>
            <a:endParaRPr lang="en-US" dirty="0"/>
          </a:p>
          <a:p>
            <a:r>
              <a:rPr lang="en-US" b="1" dirty="0"/>
              <a:t>Defy: </a:t>
            </a:r>
            <a:r>
              <a:rPr lang="en-US" dirty="0"/>
              <a:t>Great names grab your attention by breaking the rules--but a name that defies your expectations may also appear scary.  Blackberry originally named “</a:t>
            </a:r>
            <a:r>
              <a:rPr lang="en-US" dirty="0" err="1"/>
              <a:t>ProMail</a:t>
            </a:r>
            <a:r>
              <a:rPr lang="en-US" dirty="0"/>
              <a:t>” </a:t>
            </a:r>
          </a:p>
          <a:p>
            <a:endParaRPr lang="en-US" dirty="0"/>
          </a:p>
          <a:p>
            <a:r>
              <a:rPr lang="en-US" b="1" dirty="0"/>
              <a:t>Difference: </a:t>
            </a:r>
            <a:r>
              <a:rPr lang="en-US" dirty="0"/>
              <a:t>Use your name to focus on what makes your brand special. Look at your category and where it’s headed. What do customers expect? How can your name signal something new?</a:t>
            </a:r>
          </a:p>
          <a:p>
            <a:r>
              <a:rPr lang="uk-UA" dirty="0" err="1" smtClean="0"/>
              <a:t>зня</a:t>
            </a:r>
            <a:endParaRPr lang="en-US" dirty="0"/>
          </a:p>
          <a:p>
            <a:r>
              <a:rPr lang="en-US" b="1" dirty="0"/>
              <a:t>More: </a:t>
            </a:r>
            <a:r>
              <a:rPr lang="en-US" dirty="0"/>
              <a:t>The </a:t>
            </a:r>
            <a:r>
              <a:rPr lang="en-US" dirty="0" smtClean="0"/>
              <a:t>first 10 -15 statement</a:t>
            </a:r>
            <a:r>
              <a:rPr lang="en-US" baseline="0" dirty="0" smtClean="0"/>
              <a:t>s </a:t>
            </a:r>
            <a:r>
              <a:rPr lang="en-US" dirty="0" smtClean="0"/>
              <a:t>you </a:t>
            </a:r>
            <a:r>
              <a:rPr lang="en-US" dirty="0"/>
              <a:t>think of are likely to be the same ones your competitors tossed around. To arrive at a name that meets all your objectives, you need a list that’s both broad and deep. 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Evolve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Remember </a:t>
            </a:r>
            <a:r>
              <a:rPr lang="en-US" dirty="0" smtClean="0"/>
              <a:t>that</a:t>
            </a:r>
            <a:r>
              <a:rPr lang="en-US" baseline="0" dirty="0" smtClean="0"/>
              <a:t> a brand is </a:t>
            </a:r>
            <a:r>
              <a:rPr lang="en-US" dirty="0" smtClean="0"/>
              <a:t>elastic</a:t>
            </a:r>
            <a:r>
              <a:rPr lang="en-US" dirty="0"/>
              <a:t>--you can stretch them to mean what you want.  EG: “Virgin” As a word, “virgin” brings to mind anything from wool and olive oil to Mary and The Material Girl. But as a brand name, Virgin has come to stand for a provocative attitude that can sell everything from prepaid mobile phones to vacations in orbit.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F2AD6-4881-4D36-812F-7B5D956EE4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1"/>
          <p:cNvPicPr>
            <a:picLocks noChangeAspect="1" noChangeArrowheads="1"/>
          </p:cNvPicPr>
          <p:nvPr userDrawn="1"/>
        </p:nvPicPr>
        <p:blipFill>
          <a:blip r:embed="rId3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4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5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2"/>
          <p:cNvPicPr>
            <a:picLocks noChangeAspect="1" noChangeArrowheads="1"/>
          </p:cNvPicPr>
          <p:nvPr userDrawn="1"/>
        </p:nvPicPr>
        <p:blipFill>
          <a:blip r:embed="rId6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3"/>
          <p:cNvPicPr>
            <a:picLocks noChangeAspect="1" noChangeArrowheads="1"/>
          </p:cNvPicPr>
          <p:nvPr userDrawn="1"/>
        </p:nvPicPr>
        <p:blipFill>
          <a:blip r:embed="rId7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4"/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rtlCol="0" anchor="ctr">
            <a:normAutofit/>
          </a:bodyPr>
          <a:lstStyle>
            <a:lvl1pPr>
              <a:defRPr lang="uk-UA" altLang="en-US" sz="4400" kern="1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uk-UA" altLang="en-US" dirty="0" err="1"/>
              <a:t>Образец</a:t>
            </a:r>
            <a:r>
              <a:rPr lang="uk-UA" altLang="en-US" dirty="0"/>
              <a:t>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352010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8B6F-8BC5-4532-8A09-C2EA0F5FE3B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012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/>
          <a:srcRect l="13239" t="36472" r="9813" b="42093"/>
          <a:stretch>
            <a:fillRect/>
          </a:stretch>
        </p:blipFill>
        <p:spPr bwMode="auto">
          <a:xfrm>
            <a:off x="469900" y="6237288"/>
            <a:ext cx="2505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lang="ru-RU" sz="3200" kern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2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ru-RU" sz="2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ru-RU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ru-RU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678C94"/>
                </a:solidFill>
              </a:defRPr>
            </a:lvl1pPr>
          </a:lstStyle>
          <a:p>
            <a:pPr>
              <a:defRPr/>
            </a:pPr>
            <a:fld id="{815A6961-4FB0-46BA-B3EE-22B1F0480C35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05062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2"/>
          <p:cNvSpPr txBox="1">
            <a:spLocks/>
          </p:cNvSpPr>
          <p:nvPr userDrawn="1"/>
        </p:nvSpPr>
        <p:spPr>
          <a:xfrm>
            <a:off x="0" y="3213100"/>
            <a:ext cx="9144000" cy="33147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1800" algn="l">
              <a:defRPr/>
            </a:pPr>
            <a:endParaRPr lang="uk-UA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uk-U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2060575"/>
            <a:ext cx="9144000" cy="1081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0700" algn="l">
              <a:defRPr/>
            </a:pPr>
            <a:endParaRPr lang="uk-UA" sz="3200" b="1" cap="all" dirty="0" smtClean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2"/>
          <p:cNvPicPr>
            <a:picLocks noChangeAspect="1" noChangeArrowheads="1"/>
          </p:cNvPicPr>
          <p:nvPr userDrawn="1"/>
        </p:nvPicPr>
        <p:blipFill>
          <a:blip r:embed="rId3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3"/>
          <p:cNvPicPr>
            <a:picLocks noChangeAspect="1" noChangeArrowheads="1"/>
          </p:cNvPicPr>
          <p:nvPr userDrawn="1"/>
        </p:nvPicPr>
        <p:blipFill>
          <a:blip r:embed="rId4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5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424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xtLst/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>
            <a:noFill/>
          </a:ln>
          <a:extLst/>
        </p:spPr>
        <p:txBody>
          <a:bodyPr rtlCol="0">
            <a:normAutofit/>
          </a:bodyPr>
          <a:lstStyle>
            <a:lvl1pPr>
              <a:defRPr lang="ru-RU" sz="2400" kern="1200" smtClean="0">
                <a:solidFill>
                  <a:srgbClr val="3E3E40"/>
                </a:solidFill>
              </a:defRPr>
            </a:lvl1pPr>
            <a:lvl2pPr>
              <a:defRPr lang="ru-RU" sz="2000" kern="120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smtClean="0">
                <a:solidFill>
                  <a:srgbClr val="3E3E40"/>
                </a:solidFill>
                <a:ea typeface="+mn-ea"/>
              </a:defRPr>
            </a:lvl3pPr>
            <a:lvl4pPr>
              <a:defRPr lang="ru-RU" sz="2000" kern="1200" smtClean="0">
                <a:solidFill>
                  <a:srgbClr val="3E3E40"/>
                </a:solidFill>
                <a:ea typeface="+mn-ea"/>
              </a:defRPr>
            </a:lvl4pPr>
            <a:lvl5pPr>
              <a:defRPr lang="ru-RU" sz="2000" kern="120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>
            <a:noFill/>
          </a:ln>
          <a:extLst/>
        </p:spPr>
        <p:txBody>
          <a:bodyPr rtlCol="0">
            <a:normAutofit/>
          </a:bodyPr>
          <a:lstStyle>
            <a:lvl1pPr>
              <a:defRPr lang="ru-RU" sz="2400" kern="1200" dirty="0" smtClean="0">
                <a:solidFill>
                  <a:srgbClr val="3E3E40"/>
                </a:solidFill>
              </a:defRPr>
            </a:lvl1pPr>
            <a:lvl2pPr>
              <a:defRPr lang="ru-RU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ru-RU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ru-RU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5EADE-A290-4EBD-8D0C-BEE0E63A28F9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  <p:pic>
        <p:nvPicPr>
          <p:cNvPr id="10" name="Рисунок 21"/>
          <p:cNvPicPr>
            <a:picLocks noChangeAspect="1" noChangeArrowheads="1"/>
          </p:cNvPicPr>
          <p:nvPr userDrawn="1"/>
        </p:nvPicPr>
        <p:blipFill>
          <a:blip r:embed="rId2"/>
          <a:srcRect l="13239" t="36472" r="9813" b="42093"/>
          <a:stretch>
            <a:fillRect/>
          </a:stretch>
        </p:blipFill>
        <p:spPr bwMode="auto">
          <a:xfrm>
            <a:off x="469900" y="6237288"/>
            <a:ext cx="2505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236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670E-5AA1-45C1-A6A0-9D6A8EBF60AC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  <p:pic>
        <p:nvPicPr>
          <p:cNvPr id="5" name="Рисунок 21"/>
          <p:cNvPicPr>
            <a:picLocks noChangeAspect="1" noChangeArrowheads="1"/>
          </p:cNvPicPr>
          <p:nvPr userDrawn="1"/>
        </p:nvPicPr>
        <p:blipFill>
          <a:blip r:embed="rId2"/>
          <a:srcRect l="13239" t="36472" r="9813" b="42093"/>
          <a:stretch>
            <a:fillRect/>
          </a:stretch>
        </p:blipFill>
        <p:spPr bwMode="auto">
          <a:xfrm>
            <a:off x="251520" y="6254761"/>
            <a:ext cx="2505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88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uk-UA" sz="2400" b="1" dirty="0" smtClean="0"/>
            </a:lvl1pPr>
          </a:lstStyle>
          <a:p>
            <a:pPr marL="0" lvl="0" indent="0">
              <a:buNone/>
            </a:pPr>
            <a:r>
              <a:rPr lang="uk-UA" dirty="0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uk-UA" sz="2400" kern="1200" dirty="0" smtClean="0">
                <a:solidFill>
                  <a:srgbClr val="3E3E40"/>
                </a:solidFill>
              </a:defRPr>
            </a:lvl1pPr>
            <a:lvl2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uk-UA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en-US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uk-UA" sz="2400" b="1" dirty="0" smtClean="0"/>
            </a:lvl1pPr>
          </a:lstStyle>
          <a:p>
            <a:pPr marL="0" lvl="0" indent="0">
              <a:buNone/>
            </a:pPr>
            <a:r>
              <a:rPr lang="uk-UA" dirty="0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uk-UA" sz="2400" kern="1200" dirty="0" smtClean="0">
                <a:solidFill>
                  <a:srgbClr val="3E3E40"/>
                </a:solidFill>
              </a:defRPr>
            </a:lvl1pPr>
            <a:lvl2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uk-UA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en-US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9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B6A299-A66E-43B0-875B-AFB22AF17E33}" type="datetime1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10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E74CE9-E707-4F36-97F2-3D11F69D7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xtLst/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77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rgbClr val="417F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10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ADBB12-E773-4792-B0D7-E6EFBA2AC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Рисунок 21"/>
          <p:cNvPicPr>
            <a:picLocks noChangeAspect="1" noChangeArrowheads="1"/>
          </p:cNvPicPr>
          <p:nvPr userDrawn="1"/>
        </p:nvPicPr>
        <p:blipFill>
          <a:blip r:embed="rId2"/>
          <a:srcRect l="13239" t="36472" r="9813" b="42093"/>
          <a:stretch>
            <a:fillRect/>
          </a:stretch>
        </p:blipFill>
        <p:spPr bwMode="auto">
          <a:xfrm>
            <a:off x="469900" y="6237288"/>
            <a:ext cx="2505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69900" y="116632"/>
            <a:ext cx="8229600" cy="1143000"/>
          </a:xfrm>
          <a:noFill/>
          <a:ln>
            <a:noFill/>
          </a:ln>
          <a:extLst/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/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1"/>
          <p:cNvPicPr>
            <a:picLocks noChangeAspect="1" noChangeArrowheads="1"/>
          </p:cNvPicPr>
          <p:nvPr userDrawn="1"/>
        </p:nvPicPr>
        <p:blipFill>
          <a:blip r:embed="rId3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4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5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2"/>
          <p:cNvPicPr>
            <a:picLocks noChangeAspect="1" noChangeArrowheads="1"/>
          </p:cNvPicPr>
          <p:nvPr userDrawn="1"/>
        </p:nvPicPr>
        <p:blipFill>
          <a:blip r:embed="rId6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/>
          <p:cNvPicPr>
            <a:picLocks noChangeAspect="1" noChangeArrowheads="1"/>
          </p:cNvPicPr>
          <p:nvPr userDrawn="1"/>
        </p:nvPicPr>
        <p:blipFill>
          <a:blip r:embed="rId7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  <p:extLst>
      <p:ext uri="{BB962C8B-B14F-4D97-AF65-F5344CB8AC3E}">
        <p14:creationId xmlns:p14="http://schemas.microsoft.com/office/powerpoint/2010/main" val="424019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dirty="0" smtClean="0"/>
              <a:t>Образец текста</a:t>
            </a:r>
          </a:p>
          <a:p>
            <a:pPr lvl="1"/>
            <a:r>
              <a:rPr lang="uk-UA" altLang="en-US" dirty="0" smtClean="0"/>
              <a:t>Второй уровень</a:t>
            </a:r>
          </a:p>
          <a:p>
            <a:pPr lvl="2"/>
            <a:r>
              <a:rPr lang="uk-UA" altLang="en-US" dirty="0" smtClean="0"/>
              <a:t>Третий уровень</a:t>
            </a:r>
          </a:p>
          <a:p>
            <a:pPr lvl="3"/>
            <a:r>
              <a:rPr lang="uk-UA" altLang="en-US" dirty="0" smtClean="0"/>
              <a:t>Четвертый уровень</a:t>
            </a:r>
          </a:p>
          <a:p>
            <a:pPr lvl="4"/>
            <a:r>
              <a:rPr lang="uk-UA" altLang="en-US" dirty="0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uk-UA" alt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78C94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565D0BF8-3ED7-4709-8978-483AA1739B78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05261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78" r:id="rId7"/>
    <p:sldLayoutId id="214748368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rgbClr val="000000"/>
          </a:solidFill>
          <a:latin typeface="Tahoma" pitchFamily="34" charset="0"/>
          <a:cs typeface="Tahoma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rgbClr val="000000"/>
          </a:solidFill>
          <a:latin typeface="Tahoma" pitchFamily="34" charset="0"/>
          <a:cs typeface="Tahoma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rgbClr val="000000"/>
          </a:solidFill>
          <a:latin typeface="Tahoma" pitchFamily="34" charset="0"/>
          <a:cs typeface="Tahoma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Tahoma" pitchFamily="34" charset="0"/>
          <a:cs typeface="Tahoma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00199" y="1412776"/>
            <a:ext cx="7056784" cy="280831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7.6. Умови </a:t>
            </a:r>
            <a:r>
              <a:rPr lang="uk-UA" sz="32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успіху. Фактори, які слід враховувати</a:t>
            </a:r>
          </a:p>
        </p:txBody>
      </p:sp>
    </p:spTree>
    <p:extLst>
      <p:ext uri="{BB962C8B-B14F-4D97-AF65-F5344CB8AC3E}">
        <p14:creationId xmlns:p14="http://schemas.microsoft.com/office/powerpoint/2010/main" val="35418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3347" y="836712"/>
          <a:ext cx="8857306" cy="540060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434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3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3737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Слабкий</a:t>
                      </a:r>
                      <a:r>
                        <a:rPr lang="uk-UA" sz="2400" baseline="0" dirty="0" smtClean="0"/>
                        <a:t> бренд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Сильний бренд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572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Інформація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Відносини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572">
                <a:tc>
                  <a:txBody>
                    <a:bodyPr/>
                    <a:lstStyle/>
                    <a:p>
                      <a:r>
                        <a:rPr lang="uk-UA" sz="2000" b="1" dirty="0" err="1" smtClean="0"/>
                        <a:t>Впізнається</a:t>
                      </a:r>
                      <a:r>
                        <a:rPr lang="uk-UA" sz="2000" b="1" dirty="0" smtClean="0"/>
                        <a:t> споживачами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Улюблений</a:t>
                      </a:r>
                      <a:r>
                        <a:rPr lang="uk-UA" b="1" baseline="0" dirty="0" smtClean="0"/>
                        <a:t> людьми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572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Типовий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Персональний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572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Представляє</a:t>
                      </a:r>
                      <a:r>
                        <a:rPr lang="uk-UA" sz="2000" b="1" baseline="0" dirty="0" smtClean="0"/>
                        <a:t> оповідання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Створює історію любові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572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Обіцяє якість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Дотик</a:t>
                      </a:r>
                      <a:r>
                        <a:rPr lang="uk-UA" b="1" baseline="0" dirty="0" smtClean="0"/>
                        <a:t> чуттєвості</a:t>
                      </a:r>
                      <a:r>
                        <a:rPr lang="en-US" b="1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572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Символічний</a:t>
                      </a:r>
                      <a:r>
                        <a:rPr lang="uk-UA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Канонічний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0572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Визначений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Спонукальний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0572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Ствердження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Оповідання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0572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Визначені</a:t>
                      </a:r>
                      <a:r>
                        <a:rPr lang="uk-UA" sz="2000" b="1" baseline="0" dirty="0" smtClean="0"/>
                        <a:t> властивості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Окутаний таємницею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0572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Цінності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Дух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0572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Професійний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Нестримно творчий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0572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Агенція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Компанія</a:t>
                      </a:r>
                      <a:r>
                        <a:rPr lang="uk-UA" b="1" baseline="0" dirty="0" smtClean="0"/>
                        <a:t> ідей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4544" name="Прямокутник 2"/>
          <p:cNvSpPr>
            <a:spLocks noChangeArrowheads="1"/>
          </p:cNvSpPr>
          <p:nvPr/>
        </p:nvSpPr>
        <p:spPr bwMode="auto">
          <a:xfrm>
            <a:off x="0" y="6124"/>
            <a:ext cx="9144000" cy="61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/>
            <a:r>
              <a:rPr lang="uk-UA" sz="32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Зверніть увагу:</a:t>
            </a:r>
            <a:endParaRPr lang="uk-UA" sz="3200" b="1" cap="all" dirty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cxnSp>
        <p:nvCxnSpPr>
          <p:cNvPr id="5" name="Пряма сполучна лінія 9"/>
          <p:cNvCxnSpPr/>
          <p:nvPr/>
        </p:nvCxnSpPr>
        <p:spPr>
          <a:xfrm>
            <a:off x="482600" y="620688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2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Сильні бренди</a:t>
            </a:r>
            <a:r>
              <a:rPr lang="en-US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mtClean="0"/>
              <a:t>Незабутні</a:t>
            </a:r>
            <a:endParaRPr lang="en-US" smtClean="0"/>
          </a:p>
          <a:p>
            <a:r>
              <a:rPr lang="uk-UA" smtClean="0"/>
              <a:t>Змістовні</a:t>
            </a:r>
            <a:endParaRPr lang="en-US" smtClean="0"/>
          </a:p>
          <a:p>
            <a:r>
              <a:rPr lang="uk-UA" smtClean="0"/>
              <a:t>Є голосом громади</a:t>
            </a:r>
            <a:endParaRPr lang="en-US" smtClean="0"/>
          </a:p>
          <a:p>
            <a:r>
              <a:rPr lang="uk-UA" smtClean="0"/>
              <a:t>Спрямовані у майбутнє</a:t>
            </a:r>
            <a:endParaRPr lang="en-US" smtClean="0"/>
          </a:p>
          <a:p>
            <a:r>
              <a:rPr lang="uk-UA" smtClean="0"/>
              <a:t>Кидають виклик стереотипам та «запереченням»</a:t>
            </a:r>
            <a:endParaRPr lang="en-US" smtClean="0"/>
          </a:p>
          <a:p>
            <a:r>
              <a:rPr lang="uk-UA" smtClean="0"/>
              <a:t>Вирізняють серед інших</a:t>
            </a:r>
            <a:endParaRPr lang="en-US" smtClean="0"/>
          </a:p>
          <a:p>
            <a:r>
              <a:rPr lang="uk-UA" smtClean="0"/>
              <a:t>Розвиваються і зростають разом із громадою</a:t>
            </a:r>
            <a:r>
              <a:rPr lang="en-US" smtClean="0"/>
              <a:t> </a:t>
            </a:r>
            <a:endParaRPr lang="en-US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74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NO 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66" y="1916832"/>
            <a:ext cx="89646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Що таке брендінг і брендінг території</a:t>
            </a:r>
            <a:r>
              <a:rPr lang="en-US" smtClean="0"/>
              <a:t>?</a:t>
            </a:r>
            <a:endParaRPr lang="en-CA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628801"/>
            <a:ext cx="8407248" cy="42484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81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39825"/>
          </a:xfrm>
        </p:spPr>
        <p:txBody>
          <a:bodyPr/>
          <a:lstStyle/>
          <a:p>
            <a:r>
              <a:rPr lang="uk-UA" smtClean="0"/>
              <a:t>Показники успіху</a:t>
            </a:r>
            <a:endParaRPr lang="en-CA" dirty="0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Формує прийняття поточних рішень </a:t>
            </a:r>
            <a:endParaRPr lang="en-CA" sz="2800" dirty="0" smtClean="0"/>
          </a:p>
          <a:p>
            <a:r>
              <a:rPr lang="uk-UA" sz="2800" dirty="0" smtClean="0"/>
              <a:t>Мотивує громаду і групи партнерів</a:t>
            </a:r>
            <a:endParaRPr lang="en-CA" sz="2800" dirty="0" smtClean="0"/>
          </a:p>
          <a:p>
            <a:r>
              <a:rPr lang="uk-UA" sz="2800" dirty="0" smtClean="0"/>
              <a:t>Гнучкий і легко адаптується з метою задоволення потреб різних установ, груп та бізнесів із конкретними ініціативами маркетингу</a:t>
            </a:r>
            <a:r>
              <a:rPr lang="en-US" sz="2800" dirty="0" smtClean="0"/>
              <a:t>,</a:t>
            </a:r>
            <a:r>
              <a:rPr lang="uk-UA" sz="2800" dirty="0" smtClean="0"/>
              <a:t> одночасно зберігаючи узгодженість</a:t>
            </a:r>
            <a:endParaRPr lang="en-CA" sz="2800" dirty="0" smtClean="0"/>
          </a:p>
          <a:p>
            <a:r>
              <a:rPr lang="uk-UA" sz="2800" dirty="0" smtClean="0"/>
              <a:t>Автентичний і знаходить відгук у громадян, бізнесу, різних груп громади </a:t>
            </a:r>
            <a:endParaRPr lang="en-CA" sz="28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81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Сильний бренд починається з</a:t>
            </a:r>
            <a:r>
              <a:rPr lang="en-US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Бажання відрізнятися від конкурентів </a:t>
            </a:r>
            <a:endParaRPr lang="en-US" smtClean="0"/>
          </a:p>
          <a:p>
            <a:r>
              <a:rPr lang="uk-UA" smtClean="0"/>
              <a:t>Посилення унікальної платформи позиціонування</a:t>
            </a:r>
            <a:endParaRPr lang="en-US" smtClean="0"/>
          </a:p>
          <a:p>
            <a:r>
              <a:rPr lang="uk-UA" smtClean="0"/>
              <a:t>Пожвавлення діалогу із громадянами, бізнесом та інвесторами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02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4"/>
          <p:cNvGrpSpPr>
            <a:grpSpLocks/>
          </p:cNvGrpSpPr>
          <p:nvPr/>
        </p:nvGrpSpPr>
        <p:grpSpPr bwMode="auto">
          <a:xfrm>
            <a:off x="1828799" y="381000"/>
            <a:ext cx="6559625" cy="6477000"/>
            <a:chOff x="0" y="0"/>
            <a:chExt cx="3436" cy="3451"/>
          </a:xfrm>
        </p:grpSpPr>
        <p:sp>
          <p:nvSpPr>
            <p:cNvPr id="16386" name="Oval 5"/>
            <p:cNvSpPr>
              <a:spLocks/>
            </p:cNvSpPr>
            <p:nvPr/>
          </p:nvSpPr>
          <p:spPr bwMode="auto">
            <a:xfrm>
              <a:off x="0" y="22"/>
              <a:ext cx="3418" cy="34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rgbClr val="92D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grpSp>
          <p:nvGrpSpPr>
            <p:cNvPr id="16387" name="Group 6"/>
            <p:cNvGrpSpPr>
              <a:grpSpLocks/>
            </p:cNvGrpSpPr>
            <p:nvPr/>
          </p:nvGrpSpPr>
          <p:grpSpPr bwMode="auto">
            <a:xfrm>
              <a:off x="1147" y="1161"/>
              <a:ext cx="1127" cy="1124"/>
              <a:chOff x="0" y="0"/>
              <a:chExt cx="1126" cy="1124"/>
            </a:xfrm>
          </p:grpSpPr>
          <p:sp>
            <p:nvSpPr>
              <p:cNvPr id="16412" name="Oval 7"/>
              <p:cNvSpPr>
                <a:spLocks/>
              </p:cNvSpPr>
              <p:nvPr/>
            </p:nvSpPr>
            <p:spPr bwMode="auto">
              <a:xfrm>
                <a:off x="0" y="0"/>
                <a:ext cx="1126" cy="1124"/>
              </a:xfrm>
              <a:prstGeom prst="ellipse">
                <a:avLst/>
              </a:prstGeom>
              <a:solidFill>
                <a:srgbClr val="CF001E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16413" name="Rectangle 8"/>
              <p:cNvSpPr>
                <a:spLocks/>
              </p:cNvSpPr>
              <p:nvPr/>
            </p:nvSpPr>
            <p:spPr bwMode="auto">
              <a:xfrm>
                <a:off x="116" y="365"/>
                <a:ext cx="898" cy="3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4290" tIns="34290" rIns="74230" bIns="34290" anchor="ctr">
                <a:spAutoFit/>
              </a:bodyPr>
              <a:lstStyle/>
              <a:p>
                <a:pPr marL="4763" algn="ctr" defTabSz="822325"/>
                <a:r>
                  <a:rPr lang="uk-UA" sz="4300" dirty="0" smtClean="0">
                    <a:solidFill>
                      <a:schemeClr val="bg1"/>
                    </a:solidFill>
                    <a:latin typeface="Concorde Nova" charset="0"/>
                    <a:sym typeface="Concorde Nova" charset="0"/>
                  </a:rPr>
                  <a:t>Бренд</a:t>
                </a:r>
                <a:endParaRPr lang="en-US" sz="4300" dirty="0">
                  <a:solidFill>
                    <a:schemeClr val="bg1"/>
                  </a:solidFill>
                  <a:latin typeface="Concorde Nova" charset="0"/>
                  <a:sym typeface="Concorde Nova" charset="0"/>
                </a:endParaRPr>
              </a:p>
            </p:txBody>
          </p:sp>
        </p:grpSp>
        <p:sp>
          <p:nvSpPr>
            <p:cNvPr id="16388" name="Line 9"/>
            <p:cNvSpPr>
              <a:spLocks noChangeShapeType="1"/>
            </p:cNvSpPr>
            <p:nvPr/>
          </p:nvSpPr>
          <p:spPr bwMode="auto">
            <a:xfrm>
              <a:off x="0" y="1724"/>
              <a:ext cx="1138" cy="1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89" name="Line 10"/>
            <p:cNvSpPr>
              <a:spLocks noChangeShapeType="1"/>
            </p:cNvSpPr>
            <p:nvPr/>
          </p:nvSpPr>
          <p:spPr bwMode="auto">
            <a:xfrm>
              <a:off x="213" y="860"/>
              <a:ext cx="999" cy="578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90" name="Line 11"/>
            <p:cNvSpPr>
              <a:spLocks noChangeShapeType="1"/>
            </p:cNvSpPr>
            <p:nvPr/>
          </p:nvSpPr>
          <p:spPr bwMode="auto">
            <a:xfrm>
              <a:off x="853" y="242"/>
              <a:ext cx="567" cy="985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91" name="Line 12"/>
            <p:cNvSpPr>
              <a:spLocks noChangeShapeType="1"/>
            </p:cNvSpPr>
            <p:nvPr/>
          </p:nvSpPr>
          <p:spPr bwMode="auto">
            <a:xfrm flipH="1">
              <a:off x="1709" y="0"/>
              <a:ext cx="1" cy="1158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92" name="Line 13"/>
            <p:cNvSpPr>
              <a:spLocks noChangeShapeType="1"/>
            </p:cNvSpPr>
            <p:nvPr/>
          </p:nvSpPr>
          <p:spPr bwMode="auto">
            <a:xfrm flipH="1">
              <a:off x="1991" y="243"/>
              <a:ext cx="567" cy="979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93" name="Line 14"/>
            <p:cNvSpPr>
              <a:spLocks noChangeShapeType="1"/>
            </p:cNvSpPr>
            <p:nvPr/>
          </p:nvSpPr>
          <p:spPr bwMode="auto">
            <a:xfrm flipH="1">
              <a:off x="2196" y="861"/>
              <a:ext cx="999" cy="575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94" name="Line 15"/>
            <p:cNvSpPr>
              <a:spLocks noChangeShapeType="1"/>
            </p:cNvSpPr>
            <p:nvPr/>
          </p:nvSpPr>
          <p:spPr bwMode="auto">
            <a:xfrm rot="10800000">
              <a:off x="2282" y="1721"/>
              <a:ext cx="1154" cy="2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95" name="Line 16"/>
            <p:cNvSpPr>
              <a:spLocks noChangeShapeType="1"/>
            </p:cNvSpPr>
            <p:nvPr/>
          </p:nvSpPr>
          <p:spPr bwMode="auto">
            <a:xfrm rot="10800000">
              <a:off x="2205" y="1998"/>
              <a:ext cx="996" cy="577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96" name="Line 17"/>
            <p:cNvSpPr>
              <a:spLocks noChangeShapeType="1"/>
            </p:cNvSpPr>
            <p:nvPr/>
          </p:nvSpPr>
          <p:spPr bwMode="auto">
            <a:xfrm rot="10800000">
              <a:off x="2000" y="2220"/>
              <a:ext cx="563" cy="979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97" name="Line 18"/>
            <p:cNvSpPr>
              <a:spLocks noChangeShapeType="1"/>
            </p:cNvSpPr>
            <p:nvPr/>
          </p:nvSpPr>
          <p:spPr bwMode="auto">
            <a:xfrm rot="10800000" flipH="1">
              <a:off x="1709" y="2298"/>
              <a:ext cx="1" cy="1153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98" name="Line 19"/>
            <p:cNvSpPr>
              <a:spLocks noChangeShapeType="1"/>
            </p:cNvSpPr>
            <p:nvPr/>
          </p:nvSpPr>
          <p:spPr bwMode="auto">
            <a:xfrm rot="10800000" flipH="1">
              <a:off x="836" y="2206"/>
              <a:ext cx="589" cy="1018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99" name="Line 20"/>
            <p:cNvSpPr>
              <a:spLocks noChangeShapeType="1"/>
            </p:cNvSpPr>
            <p:nvPr/>
          </p:nvSpPr>
          <p:spPr bwMode="auto">
            <a:xfrm rot="10800000" flipH="1">
              <a:off x="205" y="2003"/>
              <a:ext cx="1006" cy="579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400" name="Rectangle 21"/>
            <p:cNvSpPr>
              <a:spLocks/>
            </p:cNvSpPr>
            <p:nvPr/>
          </p:nvSpPr>
          <p:spPr bwMode="auto">
            <a:xfrm>
              <a:off x="1019" y="340"/>
              <a:ext cx="654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Зв'язки з</a:t>
              </a:r>
            </a:p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 громадськістю</a:t>
              </a:r>
              <a:endParaRPr lang="en-US" sz="1400" dirty="0">
                <a:solidFill>
                  <a:schemeClr val="bg1"/>
                </a:solidFill>
                <a:latin typeface="Lucida Grande" charset="0"/>
                <a:sym typeface="Lucida Grande" charset="0"/>
              </a:endParaRPr>
            </a:p>
          </p:txBody>
        </p:sp>
        <p:sp>
          <p:nvSpPr>
            <p:cNvPr id="16401" name="Rectangle 22"/>
            <p:cNvSpPr>
              <a:spLocks/>
            </p:cNvSpPr>
            <p:nvPr/>
          </p:nvSpPr>
          <p:spPr bwMode="auto">
            <a:xfrm>
              <a:off x="1872" y="373"/>
              <a:ext cx="376" cy="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Реклама</a:t>
              </a:r>
              <a:endParaRPr lang="en-US" sz="1400" dirty="0">
                <a:solidFill>
                  <a:schemeClr val="bg1"/>
                </a:solidFill>
                <a:latin typeface="Lucida Grande" charset="0"/>
                <a:sym typeface="Lucida Grande" charset="0"/>
              </a:endParaRPr>
            </a:p>
          </p:txBody>
        </p:sp>
        <p:sp>
          <p:nvSpPr>
            <p:cNvPr id="16402" name="Rectangle 23"/>
            <p:cNvSpPr>
              <a:spLocks/>
            </p:cNvSpPr>
            <p:nvPr/>
          </p:nvSpPr>
          <p:spPr bwMode="auto">
            <a:xfrm>
              <a:off x="2436" y="804"/>
              <a:ext cx="442" cy="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Поведінка</a:t>
              </a:r>
              <a:endParaRPr lang="en-US" sz="1400" dirty="0">
                <a:solidFill>
                  <a:schemeClr val="bg1"/>
                </a:solidFill>
                <a:latin typeface="Lucida Grande" charset="0"/>
                <a:sym typeface="Lucida Grande" charset="0"/>
              </a:endParaRPr>
            </a:p>
          </p:txBody>
        </p:sp>
        <p:sp>
          <p:nvSpPr>
            <p:cNvPr id="16403" name="Rectangle 24"/>
            <p:cNvSpPr>
              <a:spLocks/>
            </p:cNvSpPr>
            <p:nvPr/>
          </p:nvSpPr>
          <p:spPr bwMode="auto">
            <a:xfrm>
              <a:off x="2880" y="1378"/>
              <a:ext cx="160" cy="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Ім'я</a:t>
              </a:r>
              <a:endParaRPr lang="en-US" sz="1400" dirty="0">
                <a:solidFill>
                  <a:schemeClr val="bg1"/>
                </a:solidFill>
                <a:latin typeface="Lucida Grande" charset="0"/>
                <a:sym typeface="Lucida Grande" charset="0"/>
              </a:endParaRPr>
            </a:p>
          </p:txBody>
        </p:sp>
        <p:sp>
          <p:nvSpPr>
            <p:cNvPr id="16404" name="Rectangle 25"/>
            <p:cNvSpPr>
              <a:spLocks/>
            </p:cNvSpPr>
            <p:nvPr/>
          </p:nvSpPr>
          <p:spPr bwMode="auto">
            <a:xfrm>
              <a:off x="2532" y="1924"/>
              <a:ext cx="77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Індивідуальність</a:t>
              </a:r>
              <a:r>
                <a:rPr lang="en-US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/</a:t>
              </a:r>
            </a:p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логотип</a:t>
              </a:r>
              <a:endParaRPr lang="en-US" sz="1400" dirty="0">
                <a:solidFill>
                  <a:schemeClr val="bg1"/>
                </a:solidFill>
                <a:latin typeface="Lucida Grande" charset="0"/>
                <a:sym typeface="Lucida Grande" charset="0"/>
              </a:endParaRPr>
            </a:p>
          </p:txBody>
        </p:sp>
        <p:sp>
          <p:nvSpPr>
            <p:cNvPr id="16405" name="Rectangle 26"/>
            <p:cNvSpPr>
              <a:spLocks/>
            </p:cNvSpPr>
            <p:nvPr/>
          </p:nvSpPr>
          <p:spPr bwMode="auto">
            <a:xfrm>
              <a:off x="2498" y="2575"/>
              <a:ext cx="238" cy="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Люди</a:t>
              </a:r>
              <a:endParaRPr lang="en-US" sz="1400" dirty="0">
                <a:solidFill>
                  <a:schemeClr val="bg1"/>
                </a:solidFill>
                <a:latin typeface="Lucida Grande" charset="0"/>
                <a:sym typeface="Lucida Grande" charset="0"/>
              </a:endParaRPr>
            </a:p>
          </p:txBody>
        </p:sp>
        <p:sp>
          <p:nvSpPr>
            <p:cNvPr id="16406" name="Rectangle 27"/>
            <p:cNvSpPr>
              <a:spLocks/>
            </p:cNvSpPr>
            <p:nvPr/>
          </p:nvSpPr>
          <p:spPr bwMode="auto">
            <a:xfrm>
              <a:off x="1794" y="2931"/>
              <a:ext cx="508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Продукти</a:t>
              </a:r>
            </a:p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 і підтримка</a:t>
              </a:r>
              <a:endParaRPr lang="en-US" sz="1400" dirty="0">
                <a:solidFill>
                  <a:schemeClr val="bg1"/>
                </a:solidFill>
                <a:latin typeface="Lucida Grande" charset="0"/>
                <a:sym typeface="Lucida Grande" charset="0"/>
              </a:endParaRPr>
            </a:p>
          </p:txBody>
        </p:sp>
        <p:sp>
          <p:nvSpPr>
            <p:cNvPr id="16407" name="Rectangle 28"/>
            <p:cNvSpPr>
              <a:spLocks/>
            </p:cNvSpPr>
            <p:nvPr/>
          </p:nvSpPr>
          <p:spPr bwMode="auto">
            <a:xfrm>
              <a:off x="1076" y="2931"/>
              <a:ext cx="547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Присутність </a:t>
              </a:r>
            </a:p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в інтернеті</a:t>
              </a:r>
              <a:endParaRPr lang="en-US" sz="1400" dirty="0">
                <a:solidFill>
                  <a:schemeClr val="bg1"/>
                </a:solidFill>
                <a:latin typeface="Lucida Grande" charset="0"/>
                <a:sym typeface="Lucida Grande" charset="0"/>
              </a:endParaRPr>
            </a:p>
          </p:txBody>
        </p:sp>
        <p:sp>
          <p:nvSpPr>
            <p:cNvPr id="16408" name="Rectangle 29"/>
            <p:cNvSpPr>
              <a:spLocks/>
            </p:cNvSpPr>
            <p:nvPr/>
          </p:nvSpPr>
          <p:spPr bwMode="auto">
            <a:xfrm>
              <a:off x="385" y="2546"/>
              <a:ext cx="757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Взаємовідносини</a:t>
              </a:r>
            </a:p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Із інвестором</a:t>
              </a:r>
              <a:endParaRPr lang="en-US" sz="1400" dirty="0">
                <a:solidFill>
                  <a:schemeClr val="bg1"/>
                </a:solidFill>
                <a:latin typeface="Lucida Grande" charset="0"/>
                <a:sym typeface="Lucida Grande" charset="0"/>
              </a:endParaRPr>
            </a:p>
          </p:txBody>
        </p:sp>
        <p:sp>
          <p:nvSpPr>
            <p:cNvPr id="16409" name="Rectangle 30"/>
            <p:cNvSpPr>
              <a:spLocks/>
            </p:cNvSpPr>
            <p:nvPr/>
          </p:nvSpPr>
          <p:spPr bwMode="auto">
            <a:xfrm>
              <a:off x="229" y="1897"/>
              <a:ext cx="609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Корпоративні </a:t>
              </a:r>
            </a:p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комунікації</a:t>
              </a:r>
              <a:endParaRPr lang="en-US" sz="1400" dirty="0">
                <a:solidFill>
                  <a:schemeClr val="bg1"/>
                </a:solidFill>
                <a:latin typeface="Lucida Grande" charset="0"/>
                <a:sym typeface="Lucida Grande" charset="0"/>
              </a:endParaRPr>
            </a:p>
          </p:txBody>
        </p:sp>
        <p:sp>
          <p:nvSpPr>
            <p:cNvPr id="16410" name="Rectangle 31"/>
            <p:cNvSpPr>
              <a:spLocks/>
            </p:cNvSpPr>
            <p:nvPr/>
          </p:nvSpPr>
          <p:spPr bwMode="auto">
            <a:xfrm>
              <a:off x="231" y="1381"/>
              <a:ext cx="560" cy="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Середовище</a:t>
              </a:r>
              <a:endParaRPr lang="en-US" sz="1400" dirty="0">
                <a:solidFill>
                  <a:schemeClr val="bg1"/>
                </a:solidFill>
                <a:latin typeface="Lucida Grande" charset="0"/>
                <a:sym typeface="Lucida Grande" charset="0"/>
              </a:endParaRPr>
            </a:p>
          </p:txBody>
        </p:sp>
        <p:sp>
          <p:nvSpPr>
            <p:cNvPr id="16411" name="Rectangle 32"/>
            <p:cNvSpPr>
              <a:spLocks/>
            </p:cNvSpPr>
            <p:nvPr/>
          </p:nvSpPr>
          <p:spPr bwMode="auto">
            <a:xfrm>
              <a:off x="549" y="758"/>
              <a:ext cx="441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Рекламні </a:t>
              </a:r>
            </a:p>
            <a:p>
              <a:pPr algn="ctr" defTabSz="822325">
                <a:lnSpc>
                  <a:spcPct val="75000"/>
                </a:lnSpc>
              </a:pPr>
              <a:r>
                <a:rPr lang="uk-UA" sz="1400" dirty="0" smtClean="0">
                  <a:solidFill>
                    <a:schemeClr val="bg1"/>
                  </a:solidFill>
                  <a:latin typeface="Lucida Grande" charset="0"/>
                  <a:sym typeface="Lucida Grande" charset="0"/>
                </a:rPr>
                <a:t>матеріали</a:t>
              </a:r>
              <a:endParaRPr lang="en-US" sz="1400" dirty="0">
                <a:solidFill>
                  <a:schemeClr val="bg1"/>
                </a:solidFill>
                <a:latin typeface="Lucida Grande" charset="0"/>
                <a:sym typeface="Lucida Grande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92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6629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-104" charset="0"/>
              </a:rPr>
              <a:t> </a:t>
            </a:r>
            <a:endParaRPr lang="en-CA">
              <a:solidFill>
                <a:srgbClr val="660033"/>
              </a:solidFill>
              <a:latin typeface="Times New Roman" pitchFamily="-104" charset="0"/>
            </a:endParaRPr>
          </a:p>
        </p:txBody>
      </p:sp>
      <p:sp>
        <p:nvSpPr>
          <p:cNvPr id="1843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Визначте дані \ інформацію необхідні для відповіді на запитання </a:t>
            </a:r>
            <a:r>
              <a:rPr lang="en-US" sz="2800" dirty="0" smtClean="0"/>
              <a:t>(</a:t>
            </a:r>
            <a:r>
              <a:rPr lang="uk-UA" sz="2800" dirty="0" smtClean="0"/>
              <a:t>проект дослідження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Хто</a:t>
            </a:r>
            <a:r>
              <a:rPr lang="en-US" sz="2800" dirty="0" smtClean="0"/>
              <a:t>  </a:t>
            </a:r>
            <a:r>
              <a:rPr lang="uk-UA" sz="2800" dirty="0" smtClean="0"/>
              <a:t>Що</a:t>
            </a:r>
            <a:r>
              <a:rPr lang="en-US" sz="2800" dirty="0" smtClean="0"/>
              <a:t>   </a:t>
            </a:r>
            <a:r>
              <a:rPr lang="uk-UA" sz="2800" dirty="0" smtClean="0"/>
              <a:t>Де</a:t>
            </a:r>
            <a:r>
              <a:rPr lang="en-US" sz="2800" dirty="0" smtClean="0"/>
              <a:t>   </a:t>
            </a:r>
            <a:r>
              <a:rPr lang="uk-UA" sz="2800" dirty="0" smtClean="0"/>
              <a:t>Коли</a:t>
            </a:r>
            <a:r>
              <a:rPr lang="en-US" sz="2800" dirty="0" smtClean="0"/>
              <a:t>  </a:t>
            </a:r>
            <a:r>
              <a:rPr lang="uk-UA" sz="2800" dirty="0" smtClean="0"/>
              <a:t>Як</a:t>
            </a:r>
          </a:p>
          <a:p>
            <a:r>
              <a:rPr lang="uk-UA" sz="2800" dirty="0" smtClean="0"/>
              <a:t>Що теперішні мешканці \ </a:t>
            </a:r>
            <a:r>
              <a:rPr lang="uk-UA" sz="2800" dirty="0" err="1" smtClean="0"/>
              <a:t>стейкхолдери</a:t>
            </a:r>
            <a:r>
              <a:rPr lang="uk-UA" sz="2800" dirty="0" smtClean="0"/>
              <a:t> говорять про моє місто</a:t>
            </a:r>
            <a:r>
              <a:rPr lang="en-US" sz="2800" dirty="0" smtClean="0"/>
              <a:t>?</a:t>
            </a:r>
          </a:p>
          <a:p>
            <a:r>
              <a:rPr lang="uk-UA" sz="2800" dirty="0" smtClean="0"/>
              <a:t>Хто являється цільовим ринком</a:t>
            </a:r>
            <a:r>
              <a:rPr lang="en-US" sz="2800" dirty="0" smtClean="0"/>
              <a:t>? </a:t>
            </a:r>
            <a:r>
              <a:rPr lang="uk-UA" sz="2800" dirty="0" smtClean="0"/>
              <a:t>І які в них сфери діяльності</a:t>
            </a:r>
            <a:r>
              <a:rPr lang="en-US" sz="2800" dirty="0" smtClean="0"/>
              <a:t>?</a:t>
            </a:r>
          </a:p>
          <a:p>
            <a:r>
              <a:rPr lang="uk-UA" sz="2800" dirty="0" smtClean="0"/>
              <a:t>Як моя цільова аудиторія сприймає моє місто</a:t>
            </a:r>
            <a:r>
              <a:rPr lang="en-US" sz="2800" dirty="0" smtClean="0"/>
              <a:t>?</a:t>
            </a:r>
          </a:p>
          <a:p>
            <a:r>
              <a:rPr lang="uk-UA" sz="2800" dirty="0" smtClean="0"/>
              <a:t>Що я маю розповідати про своє місто</a:t>
            </a:r>
            <a:r>
              <a:rPr lang="en-US" sz="2800" dirty="0" smtClean="0"/>
              <a:t>?</a:t>
            </a:r>
          </a:p>
          <a:p>
            <a:endParaRPr lang="en-C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63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Створення ідентичності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Визначається за результатами дослідження</a:t>
            </a:r>
            <a:endParaRPr lang="en-US" smtClean="0"/>
          </a:p>
          <a:p>
            <a:r>
              <a:rPr lang="uk-UA" smtClean="0"/>
              <a:t>З'являються спільні теми та ключові повідомлення</a:t>
            </a:r>
            <a:endParaRPr lang="en-US" smtClean="0"/>
          </a:p>
          <a:p>
            <a:r>
              <a:rPr lang="uk-UA" smtClean="0"/>
              <a:t>Сприйняття аудиторії \ стейкхолдерів</a:t>
            </a:r>
            <a:endParaRPr lang="en-US" smtClean="0"/>
          </a:p>
          <a:p>
            <a:pPr lvl="1"/>
            <a:r>
              <a:rPr lang="uk-UA" smtClean="0"/>
              <a:t>Що необхідно посилити</a:t>
            </a:r>
            <a:endParaRPr lang="en-US" smtClean="0"/>
          </a:p>
          <a:p>
            <a:pPr lvl="1"/>
            <a:r>
              <a:rPr lang="uk-UA" smtClean="0"/>
              <a:t>Що необхідно змінити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31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Елементи успіху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Брендменеджер</a:t>
            </a:r>
            <a:r>
              <a:rPr lang="uk-UA" dirty="0" smtClean="0"/>
              <a:t> </a:t>
            </a:r>
            <a:r>
              <a:rPr lang="uk-UA" dirty="0" err="1" smtClean="0"/>
              <a:t>Реджайни</a:t>
            </a:r>
            <a:r>
              <a:rPr lang="uk-UA" dirty="0" smtClean="0"/>
              <a:t> відмітив, що </a:t>
            </a:r>
            <a:r>
              <a:rPr lang="uk-UA" dirty="0" smtClean="0">
                <a:solidFill>
                  <a:srgbClr val="C00000"/>
                </a:solidFill>
              </a:rPr>
              <a:t>залучення громад</a:t>
            </a:r>
            <a:r>
              <a:rPr lang="uk-UA" dirty="0" smtClean="0"/>
              <a:t>и було найважливішою частиною у визначенні ресурсів та об'єктів соціальної інфраструктури, які відрізняють місто, і, врешті, це відіграло значну роль у формуванні ідентичності бренду території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66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Елементи успіху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Широке залучення </a:t>
            </a:r>
            <a:r>
              <a:rPr lang="uk-UA" dirty="0" err="1" smtClean="0"/>
              <a:t>стейкхолдерів</a:t>
            </a:r>
            <a:r>
              <a:rPr lang="en-US" dirty="0" smtClean="0"/>
              <a:t>: </a:t>
            </a:r>
            <a:r>
              <a:rPr lang="uk-UA" dirty="0" smtClean="0"/>
              <a:t>робота із представниками важливих культурних, політичних та інституційних організацій</a:t>
            </a:r>
            <a:r>
              <a:rPr lang="en-US" dirty="0" smtClean="0"/>
              <a:t>. </a:t>
            </a:r>
          </a:p>
          <a:p>
            <a:r>
              <a:rPr lang="uk-UA" dirty="0" smtClean="0"/>
              <a:t>Залучення громади</a:t>
            </a:r>
            <a:r>
              <a:rPr lang="en-US" dirty="0" smtClean="0"/>
              <a:t>: </a:t>
            </a:r>
            <a:r>
              <a:rPr lang="uk-UA" dirty="0" smtClean="0"/>
              <a:t>запрошення громадян до участі у процесі і наданні коментарів та зауважень</a:t>
            </a:r>
            <a:r>
              <a:rPr lang="en-US" dirty="0" smtClean="0"/>
              <a:t>. </a:t>
            </a:r>
          </a:p>
          <a:p>
            <a:r>
              <a:rPr lang="uk-UA" dirty="0" smtClean="0"/>
              <a:t>Політична воля</a:t>
            </a:r>
            <a:r>
              <a:rPr lang="en-US" dirty="0" smtClean="0"/>
              <a:t>: </a:t>
            </a:r>
            <a:r>
              <a:rPr lang="uk-UA" dirty="0" smtClean="0"/>
              <a:t>Мер та міська рада розуміють роль, яку може відігравати </a:t>
            </a:r>
            <a:r>
              <a:rPr lang="uk-UA" dirty="0" err="1" smtClean="0"/>
              <a:t>брендінг</a:t>
            </a:r>
            <a:r>
              <a:rPr lang="uk-UA" dirty="0" smtClean="0"/>
              <a:t> у залученні інвестицій, талановитих фахівців та у розвитку туризму</a:t>
            </a:r>
            <a:r>
              <a:rPr lang="en-US" dirty="0" smtClean="0"/>
              <a:t>. </a:t>
            </a:r>
          </a:p>
          <a:p>
            <a:r>
              <a:rPr lang="uk-UA" dirty="0" smtClean="0"/>
              <a:t>Добре відпрацьована методологія</a:t>
            </a:r>
            <a:r>
              <a:rPr lang="en-US" dirty="0" smtClean="0"/>
              <a:t>: </a:t>
            </a:r>
            <a:r>
              <a:rPr lang="uk-UA" dirty="0" smtClean="0"/>
              <a:t>робота із командою професіоналів які могли би розробити та управляти процесом, водночас розкриваючи сутність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68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</TotalTime>
  <Words>669</Words>
  <Application>Microsoft Office PowerPoint</Application>
  <PresentationFormat>Экран (4:3)</PresentationFormat>
  <Paragraphs>109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Край</vt:lpstr>
      <vt:lpstr>Презентация PowerPoint</vt:lpstr>
      <vt:lpstr>Що таке брендінг і брендінг території?</vt:lpstr>
      <vt:lpstr>Показники успіху</vt:lpstr>
      <vt:lpstr>Сильний бренд починається з: </vt:lpstr>
      <vt:lpstr>Презентация PowerPoint</vt:lpstr>
      <vt:lpstr>Визначте дані \ інформацію необхідні для відповіді на запитання (проект дослідження)</vt:lpstr>
      <vt:lpstr>Створення ідентичності</vt:lpstr>
      <vt:lpstr>Елементи успіху </vt:lpstr>
      <vt:lpstr>Елементи успіху </vt:lpstr>
      <vt:lpstr>Презентация PowerPoint</vt:lpstr>
      <vt:lpstr>Сильні бренди: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ПІДТРИМКА РОЗВИТКУ МІСЦЕВОГО БІЗНЕСУ (ПІДПРИЄМНИЦТВА)</dc:title>
  <dc:creator>test</dc:creator>
  <cp:lastModifiedBy>Владелец</cp:lastModifiedBy>
  <cp:revision>357</cp:revision>
  <dcterms:created xsi:type="dcterms:W3CDTF">2013-10-27T07:38:19Z</dcterms:created>
  <dcterms:modified xsi:type="dcterms:W3CDTF">2022-01-25T19:39:39Z</dcterms:modified>
</cp:coreProperties>
</file>