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6" r:id="rId3"/>
    <p:sldId id="259" r:id="rId4"/>
    <p:sldId id="288" r:id="rId5"/>
    <p:sldId id="289" r:id="rId6"/>
    <p:sldId id="290" r:id="rId7"/>
    <p:sldId id="291" r:id="rId8"/>
    <p:sldId id="292" r:id="rId9"/>
    <p:sldId id="287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A53"/>
    <a:srgbClr val="808080"/>
    <a:srgbClr val="222752"/>
    <a:srgbClr val="211E54"/>
    <a:srgbClr val="F4E59C"/>
    <a:srgbClr val="DDDDDD"/>
    <a:srgbClr val="B2B2B2"/>
    <a:srgbClr val="0E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4" autoAdjust="0"/>
    <p:restoredTop sz="94660"/>
  </p:normalViewPr>
  <p:slideViewPr>
    <p:cSldViewPr>
      <p:cViewPr varScale="1">
        <p:scale>
          <a:sx n="125" d="100"/>
          <a:sy n="125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95958-2DE8-4AAC-9260-AED2BA9B4C3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6662-7E57-418C-AFDD-C8AEC7E60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8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662-7E57-418C-AFDD-C8AEC7E600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5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352800"/>
            <a:ext cx="6400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A8DA0F-09F8-4751-9D7E-B40256F4B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958138" y="1857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0428-F839-4465-8E79-9F4E716CF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DCE2B-5266-4566-A06B-A9AE7259A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329F818-6C17-4C30-AE13-E54DD934B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414D-D3E7-4794-9F05-4F3F37BA6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0FF9-801A-4775-BDBA-ED648E727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B9528-4DA8-4B12-81EE-0A67CE9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2E285-BCF6-4A25-B7E1-C322D36B1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F03DC-BC55-41A7-A321-FD184E6EB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2B652-B45C-4187-97FC-5EE1BEE6C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11F0-1C96-44EB-BA83-D8338861F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F0452-249A-4B0A-8B19-004C16969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p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ltGray">
          <a:xfrm>
            <a:off x="6831013" y="0"/>
            <a:ext cx="2312987" cy="3200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CED9B1-BE99-4DB6-9F97-5BCB516AD5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933450"/>
            <a:ext cx="8077200" cy="76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63529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0645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340769"/>
            <a:ext cx="8136904" cy="208823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І СТРАТЕГІЇ ДІЯЛЬНОСТІ СОЦІАЛЬНИХ ПРАЦІВНИКІВ У ГРОМАДІ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громаді</a:t>
            </a:r>
            <a:r>
              <a:rPr lang="ru-RU" dirty="0" smtClean="0"/>
              <a:t> (А. </a:t>
            </a:r>
            <a:r>
              <a:rPr lang="ru-RU" dirty="0" err="1" smtClean="0"/>
              <a:t>Гілхріст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400" y="1340768"/>
            <a:ext cx="3936876" cy="4464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А. </a:t>
            </a:r>
            <a:r>
              <a:rPr lang="ru-RU" sz="2400" dirty="0" err="1"/>
              <a:t>Гілхріст</a:t>
            </a:r>
            <a:r>
              <a:rPr lang="ru-RU" sz="2400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працівника</a:t>
            </a:r>
            <a:r>
              <a:rPr lang="ru-RU" sz="2400" dirty="0"/>
              <a:t> в </a:t>
            </a:r>
            <a:r>
              <a:rPr lang="ru-RU" sz="2400" dirty="0" err="1"/>
              <a:t>громаді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ключових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доводиться </a:t>
            </a:r>
            <a:r>
              <a:rPr lang="ru-RU" sz="2400" dirty="0" err="1"/>
              <a:t>виконувати</a:t>
            </a:r>
            <a:r>
              <a:rPr lang="ru-RU" sz="2400" dirty="0"/>
              <a:t>. Вона </a:t>
            </a:r>
            <a:r>
              <a:rPr lang="ru-RU" sz="2400" dirty="0" err="1"/>
              <a:t>виділяє</a:t>
            </a:r>
            <a:r>
              <a:rPr lang="ru-RU" sz="2400" dirty="0"/>
              <a:t>,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ключові</a:t>
            </a:r>
            <a:r>
              <a:rPr lang="ru-RU" sz="2400" dirty="0"/>
              <a:t>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організатор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захисник</a:t>
            </a:r>
            <a:r>
              <a:rPr lang="ru-RU" sz="2400" dirty="0" smtClean="0"/>
              <a:t> прав;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розхитувач</a:t>
            </a:r>
            <a:r>
              <a:rPr lang="ru-RU" sz="2400" dirty="0" smtClean="0"/>
              <a:t> устрою;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вчитель</a:t>
            </a:r>
            <a:r>
              <a:rPr lang="ru-RU" sz="2400" dirty="0" smtClean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</a:t>
            </a:r>
            <a:r>
              <a:rPr lang="ru-RU" sz="2400" dirty="0" err="1" smtClean="0"/>
              <a:t>умінь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порадник</a:t>
            </a:r>
            <a:r>
              <a:rPr lang="ru-RU" sz="2400" dirty="0"/>
              <a:t>.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916832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громаді</a:t>
            </a:r>
            <a:r>
              <a:rPr lang="ru-RU" dirty="0" smtClean="0"/>
              <a:t> (А. </a:t>
            </a:r>
            <a:r>
              <a:rPr lang="ru-RU" dirty="0" err="1" smtClean="0"/>
              <a:t>Гілхріст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04890"/>
            <a:ext cx="5142696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 в </a:t>
            </a:r>
            <a:r>
              <a:rPr lang="ru-RU" sz="2400" dirty="0" err="1"/>
              <a:t>громаді</a:t>
            </a:r>
            <a:r>
              <a:rPr lang="ru-RU" sz="2400" dirty="0"/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бути </a:t>
            </a:r>
            <a:r>
              <a:rPr lang="ru-RU" sz="2400" dirty="0" err="1"/>
              <a:t>медіатором</a:t>
            </a:r>
            <a:r>
              <a:rPr lang="ru-RU" sz="2400" dirty="0"/>
              <a:t> (</a:t>
            </a:r>
            <a:r>
              <a:rPr lang="ru-RU" sz="2400" dirty="0" err="1"/>
              <a:t>посередником</a:t>
            </a:r>
            <a:r>
              <a:rPr lang="ru-RU" sz="2400" dirty="0"/>
              <a:t>), </a:t>
            </a:r>
            <a:r>
              <a:rPr lang="ru-RU" sz="2400" dirty="0" err="1"/>
              <a:t>фасилітатором</a:t>
            </a:r>
            <a:r>
              <a:rPr lang="ru-RU" sz="2400" dirty="0"/>
              <a:t>, агентом з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, менеджером, </a:t>
            </a:r>
            <a:r>
              <a:rPr lang="ru-RU" sz="2400" dirty="0" err="1"/>
              <a:t>експертом</a:t>
            </a:r>
            <a:r>
              <a:rPr lang="ru-RU" sz="2400" dirty="0"/>
              <a:t>, </a:t>
            </a:r>
            <a:r>
              <a:rPr lang="ru-RU" sz="2400" dirty="0" err="1"/>
              <a:t>лідером</a:t>
            </a:r>
            <a:r>
              <a:rPr lang="ru-RU" sz="2400" dirty="0"/>
              <a:t>, секретарем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Робота в </a:t>
            </a:r>
            <a:r>
              <a:rPr lang="ru-RU" sz="2400" dirty="0" err="1"/>
              <a:t>громаді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й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ж </a:t>
            </a:r>
            <a:r>
              <a:rPr lang="ru-RU" sz="2400" dirty="0" err="1"/>
              <a:t>складові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й </a:t>
            </a:r>
            <a:r>
              <a:rPr lang="ru-RU" sz="2400" dirty="0" err="1"/>
              <a:t>індивідуальна</a:t>
            </a:r>
            <a:r>
              <a:rPr lang="ru-RU" sz="2400" dirty="0"/>
              <a:t> </a:t>
            </a:r>
            <a:r>
              <a:rPr lang="ru-RU" sz="2400" dirty="0" err="1"/>
              <a:t>соціальна</a:t>
            </a:r>
            <a:r>
              <a:rPr lang="ru-RU" sz="2400" dirty="0"/>
              <a:t> робота —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, </a:t>
            </a:r>
            <a:r>
              <a:rPr lang="ru-RU" sz="2400" dirty="0" err="1" smtClean="0"/>
              <a:t>складання</a:t>
            </a:r>
            <a:r>
              <a:rPr lang="ru-RU" sz="2400" dirty="0" smtClean="0"/>
              <a:t> </a:t>
            </a:r>
            <a:r>
              <a:rPr lang="ru-RU" sz="2400" dirty="0"/>
              <a:t>плану </a:t>
            </a:r>
            <a:r>
              <a:rPr lang="ru-RU" sz="2400" dirty="0" err="1"/>
              <a:t>втручання</a:t>
            </a:r>
            <a:r>
              <a:rPr lang="ru-RU" sz="2400" dirty="0"/>
              <a:t>, </a:t>
            </a:r>
            <a:r>
              <a:rPr lang="ru-RU" sz="2400" dirty="0" err="1"/>
              <a:t>втручання</a:t>
            </a:r>
            <a:r>
              <a:rPr lang="ru-RU" sz="2400" dirty="0"/>
              <a:t>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/>
              <a:t>грунтується</a:t>
            </a:r>
            <a:r>
              <a:rPr lang="ru-RU" sz="2400" dirty="0"/>
              <a:t> на </a:t>
            </a:r>
            <a:r>
              <a:rPr lang="ru-RU" sz="2400" dirty="0" err="1"/>
              <a:t>інших</a:t>
            </a:r>
            <a:r>
              <a:rPr lang="ru-RU" sz="2400" dirty="0"/>
              <a:t> методах та </a:t>
            </a:r>
            <a:r>
              <a:rPr lang="ru-RU" sz="2400" dirty="0" err="1"/>
              <a:t>підходах</a:t>
            </a:r>
            <a:r>
              <a:rPr lang="ru-RU" sz="2400" dirty="0"/>
              <a:t>. 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696" y="1844824"/>
            <a:ext cx="3957449" cy="34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dirty="0" smtClean="0"/>
              <a:t>Тактики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400" y="1340768"/>
            <a:ext cx="5142696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Загалом</a:t>
            </a:r>
            <a:r>
              <a:rPr lang="ru-RU" sz="2400" dirty="0"/>
              <a:t>, у </a:t>
            </a:r>
            <a:r>
              <a:rPr lang="ru-RU" sz="2400" dirty="0" err="1"/>
              <a:t>літературі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тактики </a:t>
            </a:r>
            <a:r>
              <a:rPr lang="ru-RU" sz="2400" dirty="0" err="1"/>
              <a:t>роботи</a:t>
            </a:r>
            <a:r>
              <a:rPr lang="ru-RU" sz="2400" dirty="0"/>
              <a:t> в </a:t>
            </a:r>
            <a:r>
              <a:rPr lang="ru-RU" sz="2400" dirty="0" err="1"/>
              <a:t>громаді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на три </a:t>
            </a:r>
            <a:r>
              <a:rPr lang="ru-RU" sz="2400" dirty="0" err="1"/>
              <a:t>групи</a:t>
            </a:r>
            <a:r>
              <a:rPr lang="ru-RU" sz="2400" dirty="0"/>
              <a:t>: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співпраця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кампаній</a:t>
            </a:r>
            <a:r>
              <a:rPr lang="ru-RU" sz="24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боротьба</a:t>
            </a:r>
            <a:r>
              <a:rPr lang="ru-RU" sz="2400" dirty="0"/>
              <a:t>. 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800328"/>
            <a:ext cx="4282420" cy="2846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871716"/>
            <a:ext cx="3359638" cy="2891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248" y="4149080"/>
            <a:ext cx="3209043" cy="22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dirty="0" smtClean="0"/>
              <a:t>Тактика </a:t>
            </a:r>
            <a:r>
              <a:rPr lang="ru-RU" dirty="0" err="1" smtClean="0"/>
              <a:t>співпраці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400" y="1340768"/>
            <a:ext cx="4494624" cy="51125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Тактика </a:t>
            </a:r>
            <a:r>
              <a:rPr lang="ru-RU" sz="2400" dirty="0" err="1"/>
              <a:t>співпраці</a:t>
            </a:r>
            <a:r>
              <a:rPr lang="ru-RU" sz="2400" dirty="0"/>
              <a:t> </a:t>
            </a:r>
            <a:r>
              <a:rPr lang="ru-RU" sz="2400" dirty="0" err="1"/>
              <a:t>ґрунтується</a:t>
            </a:r>
            <a:r>
              <a:rPr lang="ru-RU" sz="2400" dirty="0"/>
              <a:t> на </a:t>
            </a:r>
            <a:r>
              <a:rPr lang="ru-RU" sz="2400" dirty="0" err="1"/>
              <a:t>досягненні</a:t>
            </a:r>
            <a:r>
              <a:rPr lang="ru-RU" sz="2400" dirty="0"/>
              <a:t> </a:t>
            </a:r>
            <a:r>
              <a:rPr lang="ru-RU" sz="2400" dirty="0" smtClean="0"/>
              <a:t>консенсусу </a:t>
            </a:r>
            <a:r>
              <a:rPr lang="ru-RU" sz="2400" dirty="0"/>
              <a:t>як </a:t>
            </a:r>
            <a:r>
              <a:rPr lang="ru-RU" sz="2400" dirty="0" err="1"/>
              <a:t>усередині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(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усіма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прошарками</a:t>
            </a:r>
            <a:r>
              <a:rPr lang="ru-RU" sz="2400" dirty="0"/>
              <a:t> і </a:t>
            </a:r>
            <a:r>
              <a:rPr lang="ru-RU" sz="2400" dirty="0" err="1"/>
              <a:t>групами</a:t>
            </a:r>
            <a:r>
              <a:rPr lang="ru-RU" sz="2400" dirty="0"/>
              <a:t>), так і з </a:t>
            </a:r>
            <a:r>
              <a:rPr lang="ru-RU" sz="2400" dirty="0" err="1"/>
              <a:t>зовнішніми</a:t>
            </a:r>
            <a:r>
              <a:rPr lang="ru-RU" sz="2400" dirty="0"/>
              <a:t> </a:t>
            </a:r>
            <a:r>
              <a:rPr lang="ru-RU" sz="2400" dirty="0" err="1"/>
              <a:t>сильними</a:t>
            </a:r>
            <a:r>
              <a:rPr lang="ru-RU" sz="2400" dirty="0"/>
              <a:t> та </a:t>
            </a:r>
            <a:r>
              <a:rPr lang="ru-RU" sz="2400" dirty="0" err="1"/>
              <a:t>владними</a:t>
            </a:r>
            <a:r>
              <a:rPr lang="ru-RU" sz="2400" dirty="0"/>
              <a:t> структурами (</a:t>
            </a:r>
            <a:r>
              <a:rPr lang="ru-RU" sz="2400" dirty="0" err="1" smtClean="0"/>
              <a:t>політичними</a:t>
            </a:r>
            <a:r>
              <a:rPr lang="ru-RU" sz="2400" dirty="0"/>
              <a:t>, </a:t>
            </a:r>
            <a:r>
              <a:rPr lang="ru-RU" sz="2400" dirty="0" err="1"/>
              <a:t>адміністративними</a:t>
            </a:r>
            <a:r>
              <a:rPr lang="ru-RU" sz="2400" dirty="0"/>
              <a:t>, </a:t>
            </a:r>
            <a:r>
              <a:rPr lang="ru-RU" sz="2400" dirty="0" err="1"/>
              <a:t>фінансовими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у </a:t>
            </a:r>
            <a:r>
              <a:rPr lang="ru-RU" sz="2400" dirty="0" err="1"/>
              <a:t>громаді</a:t>
            </a:r>
            <a:r>
              <a:rPr lang="ru-RU" sz="2400" dirty="0"/>
              <a:t> таких </a:t>
            </a:r>
            <a:r>
              <a:rPr lang="ru-RU" sz="2400" dirty="0" err="1"/>
              <a:t>внутрішніх</a:t>
            </a:r>
            <a:r>
              <a:rPr lang="ru-RU" sz="2400" dirty="0"/>
              <a:t> </a:t>
            </a:r>
            <a:r>
              <a:rPr lang="ru-RU" sz="2400" dirty="0" err="1"/>
              <a:t>взаємин</a:t>
            </a:r>
            <a:r>
              <a:rPr lang="ru-RU" sz="2400" dirty="0"/>
              <a:t> та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зв’язків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ґрунтуються</a:t>
            </a:r>
            <a:r>
              <a:rPr lang="ru-RU" sz="2400" dirty="0"/>
              <a:t> на </a:t>
            </a:r>
            <a:r>
              <a:rPr lang="ru-RU" sz="2400" dirty="0" err="1"/>
              <a:t>домовленостях</a:t>
            </a:r>
            <a:r>
              <a:rPr lang="ru-RU" sz="2400" dirty="0"/>
              <a:t>, а не на </a:t>
            </a:r>
            <a:r>
              <a:rPr lang="ru-RU" sz="2400" dirty="0" err="1"/>
              <a:t>конфлікті</a:t>
            </a:r>
            <a:r>
              <a:rPr lang="ru-RU" sz="2400" dirty="0"/>
              <a:t>. 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84784"/>
            <a:ext cx="4243516" cy="42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0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dirty="0" smtClean="0"/>
              <a:t>Тактика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400" y="1340768"/>
            <a:ext cx="3918560" cy="47525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Кампанія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групові</a:t>
            </a:r>
            <a:r>
              <a:rPr lang="ru-RU" sz="2400" dirty="0"/>
              <a:t> </a:t>
            </a:r>
            <a:r>
              <a:rPr lang="ru-RU" sz="2400" dirty="0" err="1"/>
              <a:t>зусилля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переконання</a:t>
            </a:r>
            <a:r>
              <a:rPr lang="ru-RU" sz="2400" dirty="0"/>
              <a:t> </a:t>
            </a:r>
            <a:r>
              <a:rPr lang="ru-RU" sz="2400" dirty="0" err="1" smtClean="0"/>
              <a:t>системи</a:t>
            </a:r>
            <a:r>
              <a:rPr lang="ru-RU" sz="2400" dirty="0"/>
              <a:t>, на яку </a:t>
            </a:r>
            <a:r>
              <a:rPr lang="ru-RU" sz="2400" dirty="0" err="1"/>
              <a:t>спрямовані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, у </a:t>
            </a:r>
            <a:r>
              <a:rPr lang="ru-RU" sz="2400" dirty="0" err="1"/>
              <a:t>необхідності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та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потрібних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. </a:t>
            </a:r>
            <a:br>
              <a:rPr lang="ru-RU" sz="2400" dirty="0"/>
            </a:b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Брак </a:t>
            </a:r>
            <a:r>
              <a:rPr lang="ru-RU" sz="2400" dirty="0"/>
              <a:t>консенсусу </a:t>
            </a:r>
            <a:r>
              <a:rPr lang="ru-RU" sz="2400" dirty="0" err="1" smtClean="0"/>
              <a:t>перешкоджає</a:t>
            </a:r>
            <a:r>
              <a:rPr lang="ru-RU" sz="2400" dirty="0" smtClean="0"/>
              <a:t> </a:t>
            </a:r>
            <a:r>
              <a:rPr lang="ru-RU" sz="2400" dirty="0" err="1"/>
              <a:t>застосуванню</a:t>
            </a:r>
            <a:r>
              <a:rPr lang="ru-RU" sz="2400" dirty="0"/>
              <a:t> тактики </a:t>
            </a:r>
            <a:r>
              <a:rPr lang="ru-RU" sz="2400" dirty="0" err="1"/>
              <a:t>співпраці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не </a:t>
            </a:r>
            <a:r>
              <a:rPr lang="ru-RU" sz="2400" dirty="0" err="1"/>
              <a:t>виявляє</a:t>
            </a:r>
            <a:r>
              <a:rPr lang="ru-RU" sz="2400" dirty="0"/>
              <a:t> </a:t>
            </a:r>
            <a:r>
              <a:rPr lang="ru-RU" sz="2400" dirty="0" err="1" smtClean="0"/>
              <a:t>очевидної</a:t>
            </a:r>
            <a:r>
              <a:rPr lang="ru-RU" sz="2400" dirty="0" smtClean="0"/>
              <a:t> </a:t>
            </a:r>
            <a:r>
              <a:rPr lang="ru-RU" sz="2400" dirty="0" err="1"/>
              <a:t>незгоди</a:t>
            </a:r>
            <a:r>
              <a:rPr lang="ru-RU" sz="2400" dirty="0"/>
              <a:t>. 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80483"/>
            <a:ext cx="40576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dirty="0" smtClean="0"/>
              <a:t>Тактика </a:t>
            </a:r>
            <a:r>
              <a:rPr lang="ru-RU" dirty="0" err="1" smtClean="0"/>
              <a:t>боротьби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400" y="1340768"/>
            <a:ext cx="4494624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Запорукою</a:t>
            </a:r>
            <a:r>
              <a:rPr lang="ru-RU" sz="2400" dirty="0"/>
              <a:t> </a:t>
            </a:r>
            <a:r>
              <a:rPr lang="ru-RU" sz="2400" dirty="0" err="1"/>
              <a:t>успіху</a:t>
            </a:r>
            <a:r>
              <a:rPr lang="ru-RU" sz="2400" dirty="0"/>
              <a:t> </a:t>
            </a:r>
            <a:r>
              <a:rPr lang="ru-RU" sz="2400" dirty="0" smtClean="0"/>
              <a:t>тактики </a:t>
            </a:r>
            <a:r>
              <a:rPr lang="ru-RU" sz="2400" dirty="0" err="1" smtClean="0"/>
              <a:t>боротьби</a:t>
            </a:r>
            <a:r>
              <a:rPr lang="ru-RU" sz="2400" dirty="0" smtClean="0"/>
              <a:t> є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 smtClean="0"/>
              <a:t>яскравого</a:t>
            </a:r>
            <a:r>
              <a:rPr lang="ru-RU" sz="2400" dirty="0"/>
              <a:t>, </a:t>
            </a:r>
            <a:r>
              <a:rPr lang="ru-RU" sz="2400" dirty="0" err="1"/>
              <a:t>емоційно</a:t>
            </a:r>
            <a:r>
              <a:rPr lang="ru-RU" sz="2400" dirty="0"/>
              <a:t> </a:t>
            </a:r>
            <a:r>
              <a:rPr lang="ru-RU" sz="2400" dirty="0" err="1"/>
              <a:t>забарвленого</a:t>
            </a:r>
            <a:r>
              <a:rPr lang="ru-RU" sz="2400" dirty="0"/>
              <a:t> символу (логотипа, </a:t>
            </a:r>
            <a:r>
              <a:rPr lang="ru-RU" sz="2400" dirty="0" err="1"/>
              <a:t>малюнка</a:t>
            </a:r>
            <a:r>
              <a:rPr lang="ru-RU" sz="2400" dirty="0"/>
              <a:t>, </a:t>
            </a:r>
            <a:r>
              <a:rPr lang="ru-RU" sz="2400" dirty="0" err="1"/>
              <a:t>пісні</a:t>
            </a:r>
            <a:r>
              <a:rPr lang="ru-RU" sz="2400" dirty="0"/>
              <a:t>, особи </a:t>
            </a:r>
            <a:r>
              <a:rPr lang="ru-RU" sz="2400" dirty="0" err="1"/>
              <a:t>тощо</a:t>
            </a:r>
            <a:r>
              <a:rPr lang="ru-RU" sz="2400" dirty="0"/>
              <a:t>), а </a:t>
            </a:r>
            <a:r>
              <a:rPr lang="ru-RU" sz="2400" dirty="0" err="1"/>
              <a:t>також</a:t>
            </a:r>
            <a:r>
              <a:rPr lang="ru-RU" sz="2400" dirty="0"/>
              <a:t> гасла </a:t>
            </a:r>
            <a:r>
              <a:rPr lang="ru-RU" sz="2400" dirty="0" err="1"/>
              <a:t>кампанії</a:t>
            </a:r>
            <a:r>
              <a:rPr lang="ru-RU" sz="2400" dirty="0"/>
              <a:t>, </a:t>
            </a:r>
            <a:r>
              <a:rPr lang="ru-RU" sz="2400" dirty="0" err="1"/>
              <a:t>зрозумілого</a:t>
            </a:r>
            <a:r>
              <a:rPr lang="ru-RU" sz="2400" dirty="0"/>
              <a:t> для широкого кола людей.</a:t>
            </a:r>
            <a:br>
              <a:rPr lang="ru-RU" sz="2400" dirty="0"/>
            </a:b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До </a:t>
            </a:r>
            <a:r>
              <a:rPr lang="ru-RU" sz="2400" dirty="0"/>
              <a:t>широкого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кампанії</a:t>
            </a:r>
            <a:r>
              <a:rPr lang="ru-RU" sz="2400" dirty="0"/>
              <a:t> </a:t>
            </a:r>
            <a:r>
              <a:rPr lang="ru-RU" sz="2400" dirty="0" err="1"/>
              <a:t>віднесено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вужчі</a:t>
            </a:r>
            <a:r>
              <a:rPr lang="ru-RU" sz="2400" dirty="0"/>
              <a:t> </a:t>
            </a:r>
            <a:r>
              <a:rPr lang="ru-RU" sz="2400" dirty="0" smtClean="0"/>
              <a:t>тактики</a:t>
            </a:r>
            <a:r>
              <a:rPr lang="ru-RU" sz="2400" dirty="0"/>
              <a:t>, як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переконання</a:t>
            </a:r>
            <a:r>
              <a:rPr lang="ru-RU" sz="2400" dirty="0"/>
              <a:t> й </a:t>
            </a:r>
            <a:r>
              <a:rPr lang="ru-RU" sz="2400" dirty="0" err="1"/>
              <a:t>лобіювання</a:t>
            </a:r>
            <a:r>
              <a:rPr lang="ru-RU" sz="2400" dirty="0"/>
              <a:t> та </a:t>
            </a:r>
            <a:r>
              <a:rPr lang="ru-RU" sz="2400" dirty="0" err="1"/>
              <a:t>звернення</a:t>
            </a:r>
            <a:r>
              <a:rPr lang="ru-RU" sz="2400" dirty="0"/>
              <a:t> до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628800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uk-UA" dirty="0" smtClean="0"/>
              <a:t>Як бути ефективним </a:t>
            </a:r>
            <a:r>
              <a:rPr lang="uk-UA" dirty="0" err="1" smtClean="0"/>
              <a:t>фасилітатором</a:t>
            </a:r>
            <a:r>
              <a:rPr lang="uk-UA" dirty="0" smtClean="0"/>
              <a:t>?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3400" y="1340768"/>
            <a:ext cx="7662976" cy="31683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фасилітатора</a:t>
            </a:r>
            <a:r>
              <a:rPr lang="ru-RU" sz="2400" dirty="0"/>
              <a:t> – </a:t>
            </a:r>
            <a:r>
              <a:rPr lang="ru-RU" sz="2400" dirty="0" err="1"/>
              <a:t>допомогти</a:t>
            </a:r>
            <a:r>
              <a:rPr lang="ru-RU" sz="2400" dirty="0"/>
              <a:t> кожному </a:t>
            </a:r>
            <a:r>
              <a:rPr lang="ru-RU" sz="2400" dirty="0" err="1"/>
              <a:t>думати</a:t>
            </a:r>
            <a:r>
              <a:rPr lang="ru-RU" sz="2400" dirty="0"/>
              <a:t> </a:t>
            </a:r>
            <a:r>
              <a:rPr lang="ru-RU" sz="2400" dirty="0" err="1"/>
              <a:t>найкращим</a:t>
            </a:r>
            <a:r>
              <a:rPr lang="ru-RU" sz="2400" dirty="0"/>
              <a:t> чином.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: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залучати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повноцінної</a:t>
            </a:r>
            <a:r>
              <a:rPr lang="ru-RU" sz="2400" dirty="0"/>
              <a:t> </a:t>
            </a:r>
            <a:r>
              <a:rPr lang="ru-RU" sz="2400" dirty="0" err="1"/>
              <a:t>участі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/>
              <a:t>взаєморозумінню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стимулювати</a:t>
            </a:r>
            <a:r>
              <a:rPr lang="ru-RU" sz="2400" dirty="0" smtClean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 </a:t>
            </a:r>
            <a:r>
              <a:rPr lang="ru-RU" sz="2400" dirty="0" err="1"/>
              <a:t>взаємоприйнятних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культивувати</a:t>
            </a:r>
            <a:r>
              <a:rPr lang="ru-RU" sz="2400" dirty="0" smtClean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.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221088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uk-UA" dirty="0" smtClean="0"/>
              <a:t>18 технік уміння слухати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4938464" cy="5400600"/>
          </a:xfrm>
        </p:spPr>
        <p:txBody>
          <a:bodyPr/>
          <a:lstStyle/>
          <a:p>
            <a:r>
              <a:rPr lang="ru-RU" sz="2400" dirty="0" err="1" smtClean="0"/>
              <a:t>Повага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стилів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  </a:t>
            </a:r>
          </a:p>
          <a:p>
            <a:r>
              <a:rPr lang="ru-RU" sz="2400" dirty="0" err="1" smtClean="0"/>
              <a:t>Перефразування</a:t>
            </a:r>
            <a:r>
              <a:rPr lang="ru-RU" sz="2400" dirty="0" smtClean="0"/>
              <a:t> </a:t>
            </a:r>
            <a:r>
              <a:rPr lang="ru-RU" sz="2400" i="1" dirty="0"/>
              <a:t> </a:t>
            </a:r>
            <a:r>
              <a:rPr lang="ru-RU" sz="2400" dirty="0"/>
              <a:t>– </a:t>
            </a:r>
            <a:r>
              <a:rPr lang="ru-RU" sz="2400" dirty="0" err="1"/>
              <a:t>даємо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, </a:t>
            </a:r>
            <a:r>
              <a:rPr lang="ru-RU" sz="2400" dirty="0" err="1" smtClean="0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почули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err="1" smtClean="0"/>
              <a:t>Розпитування</a:t>
            </a:r>
            <a:r>
              <a:rPr lang="ru-RU" sz="2400" dirty="0"/>
              <a:t> - </a:t>
            </a:r>
            <a:r>
              <a:rPr lang="ru-RU" sz="2400" dirty="0" err="1" smtClean="0"/>
              <a:t>допомога</a:t>
            </a:r>
            <a:r>
              <a:rPr lang="ru-RU" sz="2400" dirty="0" smtClean="0"/>
              <a:t> </a:t>
            </a:r>
            <a:r>
              <a:rPr lang="ru-RU" sz="2400" dirty="0" err="1"/>
              <a:t>учаснику</a:t>
            </a:r>
            <a:r>
              <a:rPr lang="ru-RU" sz="2400" dirty="0"/>
              <a:t> у </a:t>
            </a:r>
            <a:r>
              <a:rPr lang="ru-RU" sz="2400" dirty="0" err="1"/>
              <a:t>висловленні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. </a:t>
            </a:r>
          </a:p>
          <a:p>
            <a:r>
              <a:rPr lang="ru-RU" sz="2400" dirty="0"/>
              <a:t> </a:t>
            </a:r>
            <a:r>
              <a:rPr lang="ru-RU" sz="2400" dirty="0" err="1" smtClean="0"/>
              <a:t>Віддзеркалення</a:t>
            </a:r>
            <a:r>
              <a:rPr lang="ru-RU" sz="2400" dirty="0"/>
              <a:t> - </a:t>
            </a:r>
            <a:r>
              <a:rPr lang="ru-RU" sz="2400" dirty="0" err="1" smtClean="0"/>
              <a:t>допомагає</a:t>
            </a:r>
            <a:r>
              <a:rPr lang="ru-RU" sz="2400" dirty="0" smtClean="0"/>
              <a:t> </a:t>
            </a:r>
            <a:r>
              <a:rPr lang="ru-RU" sz="2400" dirty="0" err="1"/>
              <a:t>побудувати</a:t>
            </a:r>
            <a:r>
              <a:rPr lang="ru-RU" sz="2400" dirty="0"/>
              <a:t> </a:t>
            </a:r>
            <a:r>
              <a:rPr lang="ru-RU" sz="2400" dirty="0" err="1" smtClean="0"/>
              <a:t>довіру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Прискорює</a:t>
            </a:r>
            <a:r>
              <a:rPr lang="ru-RU" sz="2400" dirty="0" smtClean="0"/>
              <a:t> </a:t>
            </a:r>
            <a:r>
              <a:rPr lang="ru-RU" sz="2400" dirty="0"/>
              <a:t>темп </a:t>
            </a:r>
            <a:r>
              <a:rPr lang="ru-RU" sz="2400" dirty="0" err="1"/>
              <a:t>повільних</a:t>
            </a:r>
            <a:r>
              <a:rPr lang="ru-RU" sz="2400" dirty="0"/>
              <a:t> </a:t>
            </a:r>
            <a:r>
              <a:rPr lang="ru-RU" sz="2400" dirty="0" err="1"/>
              <a:t>дискусій</a:t>
            </a:r>
            <a:r>
              <a:rPr lang="ru-RU" sz="2400" dirty="0"/>
              <a:t>.</a:t>
            </a:r>
          </a:p>
          <a:p>
            <a:r>
              <a:rPr lang="ru-RU" sz="2400" dirty="0"/>
              <a:t> </a:t>
            </a:r>
            <a:r>
              <a:rPr lang="ru-RU" sz="2400" dirty="0" err="1" smtClean="0"/>
              <a:t>Збір</a:t>
            </a:r>
            <a:r>
              <a:rPr lang="ru-RU" sz="2400" dirty="0" smtClean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записуємо</a:t>
            </a:r>
            <a:r>
              <a:rPr lang="ru-RU" sz="2400" dirty="0" smtClean="0"/>
              <a:t> </a:t>
            </a:r>
            <a:r>
              <a:rPr lang="ru-RU" sz="2400" dirty="0" err="1"/>
              <a:t>їх</a:t>
            </a:r>
            <a:r>
              <a:rPr lang="ru-RU" sz="2400" dirty="0"/>
              <a:t> списком.</a:t>
            </a:r>
          </a:p>
          <a:p>
            <a:r>
              <a:rPr lang="ru-RU" sz="2400" dirty="0"/>
              <a:t> </a:t>
            </a:r>
            <a:r>
              <a:rPr lang="ru-RU" sz="2400" dirty="0" err="1" smtClean="0"/>
              <a:t>Стекінг</a:t>
            </a:r>
            <a:r>
              <a:rPr lang="ru-RU" sz="2400" i="1" dirty="0" smtClean="0"/>
              <a:t> </a:t>
            </a:r>
            <a:r>
              <a:rPr lang="ru-RU" sz="2400" i="1" dirty="0"/>
              <a:t>-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висловитися</a:t>
            </a:r>
            <a:r>
              <a:rPr lang="ru-RU" sz="2400" dirty="0"/>
              <a:t> по </a:t>
            </a:r>
            <a:r>
              <a:rPr lang="ru-RU" sz="2400" dirty="0" err="1"/>
              <a:t>черзі</a:t>
            </a:r>
            <a:r>
              <a:rPr lang="ru-RU" sz="2400" dirty="0"/>
              <a:t>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60848"/>
            <a:ext cx="4098032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uk-UA" dirty="0" smtClean="0"/>
              <a:t>18 технік уміння слухати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4752528" cy="5112568"/>
          </a:xfrm>
        </p:spPr>
        <p:txBody>
          <a:bodyPr/>
          <a:lstStyle/>
          <a:p>
            <a:r>
              <a:rPr lang="ru-RU" sz="2400" dirty="0"/>
              <a:t> </a:t>
            </a:r>
            <a:r>
              <a:rPr lang="ru-RU" sz="2400" dirty="0" err="1"/>
              <a:t>Трекінг</a:t>
            </a:r>
            <a:r>
              <a:rPr lang="ru-RU" sz="2400" i="1" dirty="0"/>
              <a:t> </a:t>
            </a:r>
            <a:r>
              <a:rPr lang="ru-RU" sz="2400" dirty="0"/>
              <a:t>- </a:t>
            </a:r>
            <a:r>
              <a:rPr lang="ru-RU" sz="2400" dirty="0" err="1"/>
              <a:t>відслідковування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ліній</a:t>
            </a:r>
            <a:r>
              <a:rPr lang="ru-RU" sz="2400" dirty="0"/>
              <a:t> </a:t>
            </a:r>
            <a:r>
              <a:rPr lang="ru-RU" sz="2400" dirty="0" err="1"/>
              <a:t>обговорення</a:t>
            </a:r>
            <a:r>
              <a:rPr lang="ru-RU" sz="2400" dirty="0"/>
              <a:t> – </a:t>
            </a:r>
            <a:r>
              <a:rPr lang="ru-RU" sz="2400" dirty="0" err="1"/>
              <a:t>розгалуження</a:t>
            </a:r>
            <a:r>
              <a:rPr lang="ru-RU" sz="2400" dirty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. </a:t>
            </a:r>
          </a:p>
          <a:p>
            <a:r>
              <a:rPr lang="ru-RU" sz="2400" dirty="0"/>
              <a:t> </a:t>
            </a:r>
            <a:r>
              <a:rPr lang="ru-RU" sz="2400" dirty="0" err="1" smtClean="0"/>
              <a:t>Підбадьорення</a:t>
            </a:r>
            <a:r>
              <a:rPr lang="ru-RU" sz="2400" i="1" dirty="0" smtClean="0"/>
              <a:t> -</a:t>
            </a:r>
            <a:r>
              <a:rPr lang="ru-RU" sz="2400" dirty="0" smtClean="0"/>
              <a:t> «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бажає</a:t>
            </a:r>
            <a:r>
              <a:rPr lang="ru-RU" sz="2400" dirty="0"/>
              <a:t> </a:t>
            </a:r>
            <a:r>
              <a:rPr lang="ru-RU" sz="2400" dirty="0" err="1"/>
              <a:t>поділитися</a:t>
            </a:r>
            <a:r>
              <a:rPr lang="ru-RU" sz="2400" dirty="0" smtClean="0"/>
              <a:t>?»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err="1" smtClean="0"/>
              <a:t>Врівноваження</a:t>
            </a:r>
            <a:r>
              <a:rPr lang="ru-RU" sz="2400" dirty="0" smtClean="0"/>
              <a:t> – «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/>
              <a:t>є </a:t>
            </a:r>
            <a:r>
              <a:rPr lang="ru-RU" sz="2400" dirty="0" err="1"/>
              <a:t>інші</a:t>
            </a:r>
            <a:r>
              <a:rPr lang="ru-RU" sz="2400" dirty="0"/>
              <a:t> погляди на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 smtClean="0"/>
              <a:t>?»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err="1" smtClean="0"/>
              <a:t>Розговорити</a:t>
            </a:r>
            <a:r>
              <a:rPr lang="ru-RU" sz="2400" dirty="0" smtClean="0"/>
              <a:t> </a:t>
            </a:r>
            <a:r>
              <a:rPr lang="ru-RU" sz="2400" dirty="0" err="1"/>
              <a:t>мовчунів</a:t>
            </a:r>
            <a:r>
              <a:rPr lang="ru-RU" sz="2400" dirty="0"/>
              <a:t>.</a:t>
            </a:r>
          </a:p>
          <a:p>
            <a:r>
              <a:rPr lang="ru-RU" sz="2400" dirty="0"/>
              <a:t> 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/>
              <a:t>почуттів</a:t>
            </a:r>
            <a:r>
              <a:rPr lang="ru-RU" sz="2400" dirty="0"/>
              <a:t> - </a:t>
            </a:r>
            <a:r>
              <a:rPr lang="ru-RU" sz="2400" dirty="0" smtClean="0"/>
              <a:t>«я </a:t>
            </a:r>
            <a:r>
              <a:rPr lang="ru-RU" sz="2400" dirty="0" err="1"/>
              <a:t>розумію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 smtClean="0"/>
              <a:t>незадоволені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err="1" smtClean="0"/>
              <a:t>Прийняття</a:t>
            </a:r>
            <a:r>
              <a:rPr lang="ru-RU" sz="2400" dirty="0"/>
              <a:t> - будь-яка точка </a:t>
            </a:r>
            <a:r>
              <a:rPr lang="ru-RU" sz="2400" dirty="0" err="1"/>
              <a:t>зору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право на </a:t>
            </a:r>
            <a:r>
              <a:rPr lang="ru-RU" sz="2400" dirty="0" err="1" smtClean="0"/>
              <a:t>існування</a:t>
            </a:r>
            <a:r>
              <a:rPr lang="ru-RU" sz="2400" dirty="0"/>
              <a:t>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1683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uk-UA" dirty="0" smtClean="0"/>
              <a:t>18 технік уміння слухати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0344" y="1124744"/>
            <a:ext cx="8424936" cy="3096344"/>
          </a:xfrm>
        </p:spPr>
        <p:txBody>
          <a:bodyPr/>
          <a:lstStyle/>
          <a:p>
            <a:r>
              <a:rPr lang="ru-RU" sz="2400" dirty="0" err="1" smtClean="0"/>
              <a:t>Емпатія</a:t>
            </a:r>
            <a:r>
              <a:rPr lang="ru-RU" sz="2400" dirty="0"/>
              <a:t> - </a:t>
            </a:r>
            <a:r>
              <a:rPr lang="ru-RU" sz="2400" dirty="0" err="1" smtClean="0"/>
              <a:t>представити</a:t>
            </a:r>
            <a:r>
              <a:rPr lang="ru-RU" sz="2400" dirty="0" smtClean="0"/>
              <a:t> </a:t>
            </a:r>
            <a:r>
              <a:rPr lang="ru-RU" sz="2400" dirty="0"/>
              <a:t>себе на </a:t>
            </a:r>
            <a:r>
              <a:rPr lang="ru-RU" sz="2400" dirty="0" err="1"/>
              <a:t>місці</a:t>
            </a:r>
            <a:r>
              <a:rPr lang="ru-RU" sz="2400" dirty="0"/>
              <a:t>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err="1" smtClean="0"/>
              <a:t>Навмисне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мовчання</a:t>
            </a:r>
            <a:r>
              <a:rPr lang="ru-RU" sz="2400" dirty="0"/>
              <a:t> </a:t>
            </a:r>
            <a:r>
              <a:rPr lang="ru-RU" sz="2400" dirty="0" smtClean="0"/>
              <a:t>- «</a:t>
            </a:r>
            <a:r>
              <a:rPr lang="ru-RU" sz="2400" dirty="0"/>
              <a:t>давайте </a:t>
            </a:r>
            <a:r>
              <a:rPr lang="ru-RU" sz="2400" dirty="0" err="1"/>
              <a:t>зробимо</a:t>
            </a:r>
            <a:r>
              <a:rPr lang="ru-RU" sz="2400" dirty="0"/>
              <a:t> </a:t>
            </a:r>
            <a:r>
              <a:rPr lang="ru-RU" sz="2400" dirty="0" smtClean="0"/>
              <a:t>паузу».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dirty="0" err="1" smtClean="0"/>
              <a:t>Лінкування</a:t>
            </a:r>
            <a:r>
              <a:rPr lang="ru-RU" sz="2400" dirty="0"/>
              <a:t> - </a:t>
            </a:r>
            <a:r>
              <a:rPr lang="ru-RU" sz="2400" dirty="0" smtClean="0"/>
              <a:t>«Як </a:t>
            </a:r>
            <a:r>
              <a:rPr lang="ru-RU" sz="2400" dirty="0"/>
              <a:t>те, про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smtClean="0"/>
              <a:t>говорите </a:t>
            </a:r>
            <a:r>
              <a:rPr lang="ru-RU" sz="2400" dirty="0" err="1"/>
              <a:t>відноситься</a:t>
            </a:r>
            <a:r>
              <a:rPr lang="ru-RU" sz="2400" dirty="0"/>
              <a:t> до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/>
              <a:t>ми зараз </a:t>
            </a:r>
            <a:r>
              <a:rPr lang="ru-RU" sz="2400" dirty="0" err="1"/>
              <a:t>обговорюємо</a:t>
            </a:r>
            <a:r>
              <a:rPr lang="ru-RU" sz="2400" dirty="0" smtClean="0"/>
              <a:t>?». </a:t>
            </a:r>
          </a:p>
          <a:p>
            <a:r>
              <a:rPr lang="ru-RU" sz="2400" dirty="0" err="1" smtClean="0"/>
              <a:t>Пошук</a:t>
            </a:r>
            <a:r>
              <a:rPr lang="ru-RU" sz="2400" dirty="0" smtClean="0"/>
              <a:t> </a:t>
            </a:r>
            <a:r>
              <a:rPr lang="ru-RU" sz="2400" dirty="0" err="1"/>
              <a:t>точок</a:t>
            </a:r>
            <a:r>
              <a:rPr lang="ru-RU" sz="2400" dirty="0"/>
              <a:t> </a:t>
            </a:r>
            <a:r>
              <a:rPr lang="ru-RU" sz="2400" dirty="0" err="1"/>
              <a:t>перетину</a:t>
            </a:r>
            <a:r>
              <a:rPr lang="ru-RU" sz="2400" dirty="0"/>
              <a:t> - </a:t>
            </a:r>
            <a:r>
              <a:rPr lang="ru-RU" sz="2400" dirty="0" err="1" smtClean="0"/>
              <a:t>знайти</a:t>
            </a:r>
            <a:r>
              <a:rPr lang="ru-RU" sz="2400" dirty="0" smtClean="0"/>
              <a:t> </a:t>
            </a:r>
            <a:r>
              <a:rPr lang="ru-RU" sz="2400" dirty="0" err="1"/>
              <a:t>щось</a:t>
            </a:r>
            <a:r>
              <a:rPr lang="ru-RU" sz="2400" dirty="0"/>
              <a:t> </a:t>
            </a:r>
            <a:r>
              <a:rPr lang="ru-RU" sz="2400" dirty="0" err="1"/>
              <a:t>спільне</a:t>
            </a:r>
            <a:r>
              <a:rPr lang="ru-RU" sz="2400" dirty="0"/>
              <a:t>, </a:t>
            </a:r>
            <a:r>
              <a:rPr lang="ru-RU" sz="2400" dirty="0" err="1" smtClean="0"/>
              <a:t>об'єднуюче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Слухання</a:t>
            </a:r>
            <a:r>
              <a:rPr lang="ru-RU" sz="2400" dirty="0" smtClean="0"/>
              <a:t> </a:t>
            </a:r>
            <a:r>
              <a:rPr lang="ru-RU" sz="2400" dirty="0"/>
              <a:t>при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точки </a:t>
            </a:r>
            <a:r>
              <a:rPr lang="ru-RU" sz="2400" dirty="0" err="1"/>
              <a:t>зору</a:t>
            </a:r>
            <a:r>
              <a:rPr lang="ru-RU" sz="2400" dirty="0"/>
              <a:t> </a:t>
            </a:r>
            <a:r>
              <a:rPr lang="ru-RU" sz="2400" dirty="0" smtClean="0"/>
              <a:t>(</a:t>
            </a:r>
            <a:r>
              <a:rPr lang="ru-RU" sz="2400" dirty="0" err="1"/>
              <a:t>техніка</a:t>
            </a:r>
            <a:r>
              <a:rPr lang="ru-RU" sz="2400" dirty="0"/>
              <a:t>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капелюхів</a:t>
            </a:r>
            <a:r>
              <a:rPr lang="ru-RU" sz="2400" dirty="0" smtClean="0"/>
              <a:t>) - коли </a:t>
            </a:r>
            <a:r>
              <a:rPr lang="ru-RU" sz="2400" dirty="0" err="1"/>
              <a:t>фасилітатор</a:t>
            </a:r>
            <a:r>
              <a:rPr lang="ru-RU" sz="2400" dirty="0"/>
              <a:t> є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лідером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керівником</a:t>
            </a:r>
            <a:r>
              <a:rPr lang="ru-RU" sz="2400" dirty="0"/>
              <a:t>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- </a:t>
            </a:r>
            <a:r>
              <a:rPr lang="ru-RU" sz="2400" i="1" dirty="0" err="1"/>
              <a:t>Підведення</a:t>
            </a:r>
            <a:r>
              <a:rPr lang="ru-RU" sz="2400" i="1" dirty="0"/>
              <a:t> </a:t>
            </a:r>
            <a:r>
              <a:rPr lang="ru-RU" sz="2400" i="1" dirty="0" err="1"/>
              <a:t>підсумків</a:t>
            </a:r>
            <a:r>
              <a:rPr lang="ru-RU" sz="2400" dirty="0"/>
              <a:t> - резюме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та </a:t>
            </a:r>
            <a:r>
              <a:rPr lang="ru-RU" sz="2400" dirty="0" err="1"/>
              <a:t>узагальнення</a:t>
            </a:r>
            <a:r>
              <a:rPr lang="ru-RU" sz="2400" dirty="0"/>
              <a:t>, </a:t>
            </a:r>
            <a:r>
              <a:rPr lang="ru-RU" sz="2400" dirty="0" err="1" smtClean="0"/>
              <a:t>перефразування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усього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520468"/>
            <a:ext cx="3794437" cy="21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79512" y="1885837"/>
            <a:ext cx="762000" cy="665163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79512" y="2800237"/>
            <a:ext cx="762000" cy="665163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744795" y="2487479"/>
            <a:ext cx="8101205" cy="1885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934859" y="2030134"/>
            <a:ext cx="79111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/>
              <a:t>Завдання та навички соціальних працівників в громаді</a:t>
            </a:r>
            <a:endParaRPr lang="en-US" sz="2400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376362" y="19842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 flipV="1">
            <a:off x="789112" y="3401049"/>
            <a:ext cx="8056888" cy="878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888604" y="2894262"/>
            <a:ext cx="56565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/>
              <a:t>Ролі соціального працівника в громаді</a:t>
            </a:r>
            <a:endParaRPr lang="en-US" sz="2400" dirty="0"/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376362" y="28986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79512" y="3692412"/>
            <a:ext cx="762000" cy="665163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66" name="Group 106"/>
          <p:cNvGrpSpPr>
            <a:grpSpLocks/>
          </p:cNvGrpSpPr>
          <p:nvPr/>
        </p:nvGrpSpPr>
        <p:grpSpPr bwMode="auto">
          <a:xfrm>
            <a:off x="179512" y="4606812"/>
            <a:ext cx="762000" cy="665163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 flipV="1">
            <a:off x="789111" y="4283712"/>
            <a:ext cx="8056889" cy="9926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882951" y="3776924"/>
            <a:ext cx="53855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/>
              <a:t>Тактики соціальної роботи в громаді</a:t>
            </a:r>
            <a:endParaRPr lang="en-US" sz="2400" dirty="0"/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376362" y="37908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 flipV="1">
            <a:off x="789112" y="5186326"/>
            <a:ext cx="8063584" cy="30086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941512" y="4690811"/>
            <a:ext cx="53614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/>
              <a:t>Як бути ефективним </a:t>
            </a:r>
            <a:r>
              <a:rPr lang="uk-UA" sz="2400" dirty="0" err="1" smtClean="0"/>
              <a:t>фасилітатором</a:t>
            </a:r>
            <a:endParaRPr lang="en-US" sz="2400" dirty="0"/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376362" y="47052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85" y="5319874"/>
            <a:ext cx="1995719" cy="14967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5320259"/>
            <a:ext cx="1694657" cy="1496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9" y="5300039"/>
            <a:ext cx="1536460" cy="1536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060848"/>
            <a:ext cx="2693750" cy="2938636"/>
          </a:xfrm>
          <a:prstGeom prst="rect">
            <a:avLst/>
          </a:prstGeom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1752600" y="2286000"/>
            <a:ext cx="54864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7128792" cy="53285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20A53"/>
                </a:solidFill>
              </a:rPr>
              <a:t>Питання на семінарське заняття</a:t>
            </a:r>
          </a:p>
          <a:p>
            <a:pPr algn="ctr"/>
            <a:endParaRPr lang="uk-UA" dirty="0">
              <a:solidFill>
                <a:srgbClr val="020A53"/>
              </a:solidFill>
            </a:endParaRPr>
          </a:p>
          <a:p>
            <a:pPr algn="just"/>
            <a:r>
              <a:rPr lang="uk-UA" b="1" dirty="0" smtClean="0">
                <a:solidFill>
                  <a:srgbClr val="020A53"/>
                </a:solidFill>
              </a:rPr>
              <a:t>Теоретичні питання:</a:t>
            </a:r>
          </a:p>
          <a:p>
            <a:pPr algn="just"/>
            <a:r>
              <a:rPr lang="uk-UA" dirty="0">
                <a:solidFill>
                  <a:srgbClr val="020A53"/>
                </a:solidFill>
              </a:rPr>
              <a:t>Етапи розвитку соціальної роботи у громаді: організація служб у громаді; розвиток професіоналізму й компетентності у членів громади (співробітників та добровольців служб); боротьба за зміни (зокрема у соціальній політиці</a:t>
            </a:r>
            <a:r>
              <a:rPr lang="uk-UA" dirty="0" smtClean="0">
                <a:solidFill>
                  <a:srgbClr val="020A53"/>
                </a:solidFill>
              </a:rPr>
              <a:t>).</a:t>
            </a:r>
          </a:p>
          <a:p>
            <a:pPr algn="just"/>
            <a:r>
              <a:rPr lang="uk-UA" b="1" dirty="0" smtClean="0">
                <a:solidFill>
                  <a:srgbClr val="020A53"/>
                </a:solidFill>
              </a:rPr>
              <a:t>Творче завдання:</a:t>
            </a:r>
          </a:p>
          <a:p>
            <a:pPr algn="just"/>
            <a:r>
              <a:rPr lang="ru-RU" dirty="0" err="1" smtClean="0">
                <a:solidFill>
                  <a:srgbClr val="020A53"/>
                </a:solidFill>
              </a:rPr>
              <a:t>Зробити</a:t>
            </a:r>
            <a:r>
              <a:rPr lang="ru-RU" dirty="0" smtClean="0">
                <a:solidFill>
                  <a:srgbClr val="020A53"/>
                </a:solidFill>
              </a:rPr>
              <a:t> доклад і </a:t>
            </a:r>
            <a:r>
              <a:rPr lang="ru-RU" dirty="0" err="1" smtClean="0">
                <a:solidFill>
                  <a:srgbClr val="020A53"/>
                </a:solidFill>
              </a:rPr>
              <a:t>презентацію</a:t>
            </a:r>
            <a:r>
              <a:rPr lang="ru-RU" dirty="0" smtClean="0">
                <a:solidFill>
                  <a:srgbClr val="020A53"/>
                </a:solidFill>
              </a:rPr>
              <a:t> на тему: «</a:t>
            </a:r>
            <a:r>
              <a:rPr lang="ru-RU" dirty="0" err="1" smtClean="0">
                <a:solidFill>
                  <a:srgbClr val="020A53"/>
                </a:solidFill>
              </a:rPr>
              <a:t>Технології</a:t>
            </a:r>
            <a:r>
              <a:rPr lang="ru-RU" dirty="0" smtClean="0">
                <a:solidFill>
                  <a:srgbClr val="020A53"/>
                </a:solidFill>
              </a:rPr>
              <a:t> </a:t>
            </a:r>
            <a:r>
              <a:rPr lang="ru-RU" dirty="0" err="1" smtClean="0">
                <a:solidFill>
                  <a:srgbClr val="020A53"/>
                </a:solidFill>
              </a:rPr>
              <a:t>соціальної</a:t>
            </a:r>
            <a:r>
              <a:rPr lang="ru-RU" dirty="0" smtClean="0">
                <a:solidFill>
                  <a:srgbClr val="020A53"/>
                </a:solidFill>
              </a:rPr>
              <a:t> </a:t>
            </a:r>
            <a:r>
              <a:rPr lang="ru-RU" dirty="0" err="1" smtClean="0">
                <a:solidFill>
                  <a:srgbClr val="020A53"/>
                </a:solidFill>
              </a:rPr>
              <a:t>роботи</a:t>
            </a:r>
            <a:r>
              <a:rPr lang="ru-RU" dirty="0" smtClean="0">
                <a:solidFill>
                  <a:srgbClr val="020A53"/>
                </a:solidFill>
              </a:rPr>
              <a:t> в </a:t>
            </a:r>
            <a:r>
              <a:rPr lang="ru-RU" dirty="0" err="1" smtClean="0">
                <a:solidFill>
                  <a:srgbClr val="020A53"/>
                </a:solidFill>
              </a:rPr>
              <a:t>зарубіжних</a:t>
            </a:r>
            <a:r>
              <a:rPr lang="ru-RU" dirty="0" smtClean="0">
                <a:solidFill>
                  <a:srgbClr val="020A53"/>
                </a:solidFill>
              </a:rPr>
              <a:t> </a:t>
            </a:r>
            <a:r>
              <a:rPr lang="ru-RU" dirty="0" err="1" smtClean="0">
                <a:solidFill>
                  <a:srgbClr val="020A53"/>
                </a:solidFill>
              </a:rPr>
              <a:t>країнах</a:t>
            </a:r>
            <a:r>
              <a:rPr lang="ru-RU" dirty="0" smtClean="0">
                <a:solidFill>
                  <a:srgbClr val="020A53"/>
                </a:solidFill>
              </a:rPr>
              <a:t>» (за </a:t>
            </a:r>
            <a:r>
              <a:rPr lang="ru-RU" dirty="0" err="1" smtClean="0">
                <a:solidFill>
                  <a:srgbClr val="020A53"/>
                </a:solidFill>
              </a:rPr>
              <a:t>вибором</a:t>
            </a:r>
            <a:r>
              <a:rPr lang="ru-RU" dirty="0" smtClean="0">
                <a:solidFill>
                  <a:srgbClr val="020A53"/>
                </a:solidFill>
              </a:rPr>
              <a:t> студента).</a:t>
            </a:r>
            <a:endParaRPr lang="ru-RU" dirty="0">
              <a:solidFill>
                <a:srgbClr val="020A5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b="0" dirty="0" err="1"/>
              <a:t>Завдання</a:t>
            </a:r>
            <a:r>
              <a:rPr lang="ru-RU" b="0" dirty="0"/>
              <a:t> </a:t>
            </a:r>
            <a:r>
              <a:rPr lang="ru-RU" b="0" dirty="0" err="1" smtClean="0"/>
              <a:t>соціальних</a:t>
            </a:r>
            <a:r>
              <a:rPr lang="ru-RU" b="0" dirty="0" smtClean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9168" y="1412776"/>
            <a:ext cx="4042792" cy="45014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Попри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моделей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громаді</a:t>
            </a:r>
            <a:r>
              <a:rPr lang="ru-RU" sz="2400" dirty="0"/>
              <a:t>,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займаються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видом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володіти</a:t>
            </a:r>
            <a:r>
              <a:rPr lang="ru-RU" sz="2400" dirty="0"/>
              <a:t> </a:t>
            </a:r>
            <a:r>
              <a:rPr lang="ru-RU" sz="2400" dirty="0" err="1"/>
              <a:t>певним</a:t>
            </a:r>
            <a:r>
              <a:rPr lang="ru-RU" sz="2400" dirty="0"/>
              <a:t> набором </a:t>
            </a:r>
            <a:r>
              <a:rPr lang="ru-RU" sz="2400" dirty="0" err="1"/>
              <a:t>знань</a:t>
            </a:r>
            <a:r>
              <a:rPr lang="ru-RU" sz="2400" dirty="0"/>
              <a:t>, </a:t>
            </a:r>
            <a:r>
              <a:rPr lang="ru-RU" sz="2400" dirty="0" err="1"/>
              <a:t>навичок</a:t>
            </a:r>
            <a:r>
              <a:rPr lang="ru-RU" sz="2400" dirty="0"/>
              <a:t> та </a:t>
            </a:r>
            <a:r>
              <a:rPr lang="ru-RU" sz="2400" dirty="0" err="1"/>
              <a:t>методів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  <a:endParaRPr lang="en-US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12776"/>
            <a:ext cx="428625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0" y="4482792"/>
            <a:ext cx="2375208" cy="2375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b="0" dirty="0" err="1"/>
              <a:t>Завдання</a:t>
            </a:r>
            <a:r>
              <a:rPr lang="ru-RU" b="0" dirty="0"/>
              <a:t> </a:t>
            </a:r>
            <a:r>
              <a:rPr lang="ru-RU" b="0" dirty="0" err="1" smtClean="0"/>
              <a:t>соціальних</a:t>
            </a:r>
            <a:r>
              <a:rPr lang="ru-RU" b="0" dirty="0" smtClean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189132"/>
            <a:ext cx="8640960" cy="34213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smtClean="0"/>
              <a:t>такому: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налагодження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підтримка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 з </a:t>
            </a:r>
            <a:r>
              <a:rPr lang="ru-RU" sz="2400" dirty="0" err="1"/>
              <a:t>індивідами</a:t>
            </a:r>
            <a:r>
              <a:rPr lang="ru-RU" sz="2400" dirty="0"/>
              <a:t>, </a:t>
            </a:r>
            <a:r>
              <a:rPr lang="ru-RU" sz="2400" dirty="0" err="1"/>
              <a:t>групами</a:t>
            </a:r>
            <a:r>
              <a:rPr lang="ru-RU" sz="2400" dirty="0"/>
              <a:t> та </a:t>
            </a:r>
            <a:r>
              <a:rPr lang="ru-RU" sz="2400" dirty="0" err="1" smtClean="0"/>
              <a:t>організаціями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</a:t>
            </a:r>
            <a:r>
              <a:rPr lang="ru-RU" sz="2400" dirty="0" err="1"/>
              <a:t>спільноти</a:t>
            </a:r>
            <a:r>
              <a:rPr lang="ru-RU" sz="2400" dirty="0"/>
              <a:t>,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та потреб </a:t>
            </a:r>
            <a:r>
              <a:rPr lang="ru-RU" sz="2400" dirty="0" err="1" smtClean="0"/>
              <a:t>спільноти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/>
              <a:t>стратегічного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та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, </a:t>
            </a:r>
            <a:r>
              <a:rPr lang="ru-RU" sz="2400" dirty="0" err="1"/>
              <a:t>завдань</a:t>
            </a:r>
            <a:r>
              <a:rPr lang="ru-RU" sz="2400" dirty="0"/>
              <a:t> і </a:t>
            </a:r>
            <a:r>
              <a:rPr lang="ru-RU" sz="2400" dirty="0" err="1" smtClean="0"/>
              <a:t>пріоритетів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підтримка</a:t>
            </a:r>
            <a:r>
              <a:rPr lang="ru-RU" sz="2400" dirty="0" smtClean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підтримка</a:t>
            </a:r>
            <a:r>
              <a:rPr lang="ru-RU" sz="2400" dirty="0" smtClean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та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;</a:t>
            </a:r>
            <a:endParaRPr lang="en-US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58" y="4581128"/>
            <a:ext cx="6667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5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b="0" dirty="0" err="1"/>
              <a:t>Завдання</a:t>
            </a:r>
            <a:r>
              <a:rPr lang="ru-RU" b="0" dirty="0"/>
              <a:t> </a:t>
            </a:r>
            <a:r>
              <a:rPr lang="ru-RU" b="0" dirty="0" err="1" smtClean="0"/>
              <a:t>соціальних</a:t>
            </a:r>
            <a:r>
              <a:rPr lang="ru-RU" b="0" dirty="0" smtClean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5472608" cy="54726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робота </a:t>
            </a:r>
            <a:r>
              <a:rPr lang="ru-RU" sz="2400" dirty="0"/>
              <a:t>з </a:t>
            </a:r>
            <a:r>
              <a:rPr lang="ru-RU" sz="2400" dirty="0" err="1"/>
              <a:t>конфліктами</a:t>
            </a:r>
            <a:r>
              <a:rPr lang="ru-RU" sz="2400" dirty="0"/>
              <a:t> </a:t>
            </a:r>
            <a:r>
              <a:rPr lang="ru-RU" sz="2400" dirty="0" err="1" smtClean="0"/>
              <a:t>поміж</a:t>
            </a:r>
            <a:r>
              <a:rPr lang="ru-RU" sz="2400" dirty="0" smtClean="0"/>
              <a:t> </a:t>
            </a:r>
            <a:r>
              <a:rPr lang="ru-RU" sz="2400" dirty="0" err="1"/>
              <a:t>групами</a:t>
            </a:r>
            <a:r>
              <a:rPr lang="ru-RU" sz="2400" dirty="0"/>
              <a:t> й </a:t>
            </a:r>
            <a:r>
              <a:rPr lang="ru-RU" sz="2400" dirty="0" err="1" smtClean="0"/>
              <a:t>організаціями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співробітництво</a:t>
            </a:r>
            <a:r>
              <a:rPr lang="ru-RU" sz="2400" dirty="0" smtClean="0"/>
              <a:t> </a:t>
            </a:r>
            <a:r>
              <a:rPr lang="ru-RU" sz="2400" dirty="0"/>
              <a:t>й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/>
              <a:t>переговорів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 smtClean="0"/>
              <a:t>установами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втручання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розробку</a:t>
            </a:r>
            <a:r>
              <a:rPr lang="ru-RU" sz="2400" dirty="0"/>
              <a:t> й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 smtClean="0"/>
              <a:t>політики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усний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письмовий</a:t>
            </a:r>
            <a:r>
              <a:rPr lang="ru-RU" sz="2400" dirty="0"/>
              <a:t> </a:t>
            </a:r>
            <a:r>
              <a:rPr lang="ru-RU" sz="2400" dirty="0" err="1"/>
              <a:t>зв’язок</a:t>
            </a:r>
            <a:r>
              <a:rPr lang="ru-RU" sz="2400" dirty="0"/>
              <a:t> з </a:t>
            </a:r>
            <a:r>
              <a:rPr lang="ru-RU" sz="2400" dirty="0" err="1"/>
              <a:t>індивідами</a:t>
            </a:r>
            <a:r>
              <a:rPr lang="ru-RU" sz="2400" dirty="0"/>
              <a:t>, </a:t>
            </a:r>
            <a:r>
              <a:rPr lang="ru-RU" sz="2400" dirty="0" err="1"/>
              <a:t>групами</a:t>
            </a:r>
            <a:r>
              <a:rPr lang="ru-RU" sz="2400" dirty="0"/>
              <a:t> й </a:t>
            </a:r>
            <a:r>
              <a:rPr lang="ru-RU" sz="2400" dirty="0" err="1" smtClean="0"/>
              <a:t>організаціями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робота </a:t>
            </a:r>
            <a:r>
              <a:rPr lang="ru-RU" sz="2400" dirty="0"/>
              <a:t>з </a:t>
            </a:r>
            <a:r>
              <a:rPr lang="ru-RU" sz="2400" dirty="0" err="1"/>
              <a:t>конкретними</a:t>
            </a:r>
            <a:r>
              <a:rPr lang="ru-RU" sz="2400" dirty="0"/>
              <a:t> людьми,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 smtClean="0"/>
              <a:t>консультування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керування</a:t>
            </a:r>
            <a:r>
              <a:rPr lang="ru-RU" sz="2400" dirty="0" smtClean="0"/>
              <a:t> </a:t>
            </a:r>
            <a:r>
              <a:rPr lang="ru-RU" sz="2400" dirty="0"/>
              <a:t>ресурсами,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штатний</a:t>
            </a:r>
            <a:r>
              <a:rPr lang="ru-RU" sz="2400" dirty="0"/>
              <a:t> </a:t>
            </a:r>
            <a:r>
              <a:rPr lang="ru-RU" sz="2400" dirty="0" err="1"/>
              <a:t>розпис</a:t>
            </a:r>
            <a:r>
              <a:rPr lang="ru-RU" sz="2400" dirty="0"/>
              <a:t> та </a:t>
            </a:r>
            <a:r>
              <a:rPr lang="ru-RU" sz="2400" dirty="0" smtClean="0"/>
              <a:t>бюджет;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підтримка</a:t>
            </a:r>
            <a:r>
              <a:rPr lang="ru-RU" sz="2400" dirty="0" smtClean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та </a:t>
            </a:r>
            <a:r>
              <a:rPr lang="ru-RU" sz="2400" dirty="0" err="1"/>
              <a:t>організацій</a:t>
            </a:r>
            <a:r>
              <a:rPr lang="ru-RU" sz="2400" dirty="0"/>
              <a:t> в </a:t>
            </a:r>
            <a:r>
              <a:rPr lang="ru-RU" sz="2400" dirty="0" err="1"/>
              <a:t>отриманні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</a:t>
            </a:r>
            <a:r>
              <a:rPr lang="ru-RU" sz="2400" dirty="0"/>
              <a:t>через заявки на грант;</a:t>
            </a:r>
            <a:endParaRPr lang="en-US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90" y="191683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65104"/>
            <a:ext cx="5472608" cy="3025929"/>
          </a:xfrm>
          <a:prstGeom prst="rect">
            <a:avLst/>
          </a:prstGeom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b="0" dirty="0" err="1"/>
              <a:t>Завдання</a:t>
            </a:r>
            <a:r>
              <a:rPr lang="ru-RU" b="0" dirty="0"/>
              <a:t> </a:t>
            </a:r>
            <a:r>
              <a:rPr lang="ru-RU" b="0" dirty="0" err="1" smtClean="0"/>
              <a:t>соціальних</a:t>
            </a:r>
            <a:r>
              <a:rPr lang="ru-RU" b="0" dirty="0" smtClean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4248472" cy="33123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контроль </a:t>
            </a:r>
            <a:r>
              <a:rPr lang="ru-RU" sz="2400" dirty="0"/>
              <a:t>та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 smtClean="0"/>
              <a:t>найефективнішого</a:t>
            </a:r>
            <a:r>
              <a:rPr lang="ru-RU" sz="2400" dirty="0" smtClean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відрахування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груп</a:t>
            </a:r>
            <a:r>
              <a:rPr lang="ru-RU" sz="2400" dirty="0"/>
              <a:t>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ефективного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; 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розробка</a:t>
            </a:r>
            <a:r>
              <a:rPr lang="ru-RU" sz="2400" dirty="0"/>
              <a:t>, контроль та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стратегій</a:t>
            </a:r>
            <a:r>
              <a:rPr lang="ru-RU" sz="2400" dirty="0"/>
              <a:t> </a:t>
            </a:r>
            <a:r>
              <a:rPr lang="ru-RU" sz="2400" dirty="0" err="1"/>
              <a:t>рівних</a:t>
            </a:r>
            <a:r>
              <a:rPr lang="ru-RU" sz="2400" dirty="0"/>
              <a:t> </a:t>
            </a:r>
            <a:r>
              <a:rPr lang="ru-RU" sz="2400" dirty="0" err="1" smtClean="0"/>
              <a:t>можливостей</a:t>
            </a:r>
            <a:r>
              <a:rPr lang="ru-RU" sz="2400" dirty="0"/>
              <a:t>. </a:t>
            </a:r>
            <a:endParaRPr lang="en-US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268760"/>
            <a:ext cx="46151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b="0" dirty="0" err="1" smtClean="0"/>
              <a:t>Навички</a:t>
            </a:r>
            <a:r>
              <a:rPr lang="ru-RU" b="0" dirty="0" smtClean="0"/>
              <a:t> </a:t>
            </a:r>
            <a:r>
              <a:rPr lang="ru-RU" b="0" dirty="0" err="1"/>
              <a:t>соціальних</a:t>
            </a:r>
            <a:r>
              <a:rPr lang="ru-RU" b="0" dirty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5945832" cy="55446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 smtClean="0"/>
              <a:t>соціальному</a:t>
            </a:r>
            <a:r>
              <a:rPr lang="ru-RU" sz="2400" dirty="0" smtClean="0"/>
              <a:t> </a:t>
            </a:r>
            <a:r>
              <a:rPr lang="ru-RU" sz="2400" dirty="0" err="1"/>
              <a:t>працівникові</a:t>
            </a:r>
            <a:r>
              <a:rPr lang="ru-RU" sz="2400" dirty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три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r>
              <a:rPr lang="ru-RU" sz="24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</a:t>
            </a:r>
            <a:r>
              <a:rPr lang="ru-RU" sz="2400" dirty="0"/>
              <a:t> та </a:t>
            </a:r>
            <a:r>
              <a:rPr lang="ru-RU" sz="2400" dirty="0" err="1" smtClean="0"/>
              <a:t>теорій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та </a:t>
            </a:r>
            <a:r>
              <a:rPr lang="ru-RU" sz="2400" dirty="0" err="1"/>
              <a:t>міжособистісної</a:t>
            </a:r>
            <a:r>
              <a:rPr lang="ru-RU" sz="2400" dirty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400" dirty="0"/>
              <a:t>: </a:t>
            </a:r>
            <a:r>
              <a:rPr lang="ru-RU" sz="2400" dirty="0" err="1"/>
              <a:t>техніки</a:t>
            </a:r>
            <a:r>
              <a:rPr lang="ru-RU" sz="2400" dirty="0"/>
              <a:t> </a:t>
            </a:r>
            <a:r>
              <a:rPr lang="ru-RU" sz="2400" dirty="0" err="1"/>
              <a:t>втручання</a:t>
            </a:r>
            <a:r>
              <a:rPr lang="ru-RU" sz="2400" dirty="0"/>
              <a:t> - </a:t>
            </a:r>
            <a:r>
              <a:rPr lang="ru-RU" sz="2400" dirty="0" err="1"/>
              <a:t>комунікація</a:t>
            </a:r>
            <a:r>
              <a:rPr lang="ru-RU" sz="2400" dirty="0"/>
              <a:t>, </a:t>
            </a:r>
            <a:r>
              <a:rPr lang="ru-RU" sz="2400" dirty="0" err="1"/>
              <a:t>інтерв’ювання</a:t>
            </a:r>
            <a:r>
              <a:rPr lang="ru-RU" sz="2400" dirty="0"/>
              <a:t>, </a:t>
            </a:r>
            <a:r>
              <a:rPr lang="ru-RU" sz="2400" dirty="0" err="1"/>
              <a:t>фасилітація</a:t>
            </a:r>
            <a:r>
              <a:rPr lang="ru-RU" sz="2400" dirty="0"/>
              <a:t> (</a:t>
            </a:r>
            <a:r>
              <a:rPr lang="ru-RU" sz="2400" dirty="0" err="1"/>
              <a:t>допомога</a:t>
            </a:r>
            <a:r>
              <a:rPr lang="ru-RU" sz="2400" dirty="0"/>
              <a:t> у </a:t>
            </a:r>
            <a:r>
              <a:rPr lang="ru-RU" sz="2400" dirty="0" err="1"/>
              <a:t>спілкуванні</a:t>
            </a:r>
            <a:r>
              <a:rPr lang="ru-RU" sz="2400" dirty="0"/>
              <a:t>)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 smtClean="0"/>
              <a:t>посередництво</a:t>
            </a:r>
            <a:r>
              <a:rPr lang="ru-RU" sz="2400" dirty="0" smtClean="0"/>
              <a:t> </a:t>
            </a:r>
            <a:r>
              <a:rPr lang="ru-RU" sz="2400" dirty="0"/>
              <a:t>й переговори, </a:t>
            </a:r>
            <a:r>
              <a:rPr lang="ru-RU" sz="2400" dirty="0" err="1"/>
              <a:t>планування</a:t>
            </a:r>
            <a:r>
              <a:rPr lang="ru-RU" sz="2400" dirty="0"/>
              <a:t> та </a:t>
            </a:r>
            <a:r>
              <a:rPr lang="ru-RU" sz="2400" dirty="0" err="1"/>
              <a:t>оцінювання</a:t>
            </a:r>
            <a:r>
              <a:rPr lang="ru-RU" sz="2400" dirty="0"/>
              <a:t>; 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навички</a:t>
            </a:r>
            <a:r>
              <a:rPr lang="ru-RU" sz="2400" dirty="0"/>
              <a:t>: </a:t>
            </a:r>
            <a:r>
              <a:rPr lang="ru-RU" sz="2400" dirty="0" err="1" smtClean="0"/>
              <a:t>збір</a:t>
            </a:r>
            <a:r>
              <a:rPr lang="ru-RU" sz="2400" dirty="0" smtClean="0"/>
              <a:t>, </a:t>
            </a:r>
            <a:r>
              <a:rPr lang="ru-RU" sz="2400" dirty="0" err="1"/>
              <a:t>перевірка</a:t>
            </a:r>
            <a:r>
              <a:rPr lang="ru-RU" sz="2400" dirty="0"/>
              <a:t> та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 smtClean="0"/>
              <a:t>комп’ютерних</a:t>
            </a:r>
            <a:r>
              <a:rPr lang="ru-RU" sz="2400" dirty="0" smtClean="0"/>
              <a:t> </a:t>
            </a:r>
            <a:r>
              <a:rPr lang="ru-RU" sz="2400" dirty="0"/>
              <a:t>баз </a:t>
            </a:r>
            <a:r>
              <a:rPr lang="ru-RU" sz="2400" dirty="0" err="1"/>
              <a:t>даних</a:t>
            </a:r>
            <a:r>
              <a:rPr lang="ru-RU" sz="2400" dirty="0"/>
              <a:t>, </a:t>
            </a:r>
            <a:r>
              <a:rPr lang="ru-RU" sz="2400" dirty="0" err="1"/>
              <a:t>підготовка</a:t>
            </a:r>
            <a:r>
              <a:rPr lang="ru-RU" sz="2400" dirty="0"/>
              <a:t>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комп’ютера</a:t>
            </a:r>
            <a:r>
              <a:rPr lang="ru-RU" sz="2400" dirty="0"/>
              <a:t>, </a:t>
            </a:r>
            <a:r>
              <a:rPr lang="ru-RU" sz="2400" dirty="0" err="1"/>
              <a:t>користування</a:t>
            </a:r>
            <a:r>
              <a:rPr lang="ru-RU" sz="2400" dirty="0"/>
              <a:t> </a:t>
            </a:r>
            <a:r>
              <a:rPr lang="ru-RU" sz="2400" dirty="0" err="1"/>
              <a:t>Інтернетом</a:t>
            </a:r>
            <a:r>
              <a:rPr lang="ru-RU" sz="2400" dirty="0"/>
              <a:t> та веб-дизайн. </a:t>
            </a:r>
            <a:endParaRPr lang="en-US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632" y="1988840"/>
            <a:ext cx="326236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8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10344" y="9188"/>
            <a:ext cx="8003232" cy="922114"/>
          </a:xfrm>
        </p:spPr>
        <p:txBody>
          <a:bodyPr/>
          <a:lstStyle/>
          <a:p>
            <a:r>
              <a:rPr lang="ru-RU" b="0" dirty="0" err="1" smtClean="0"/>
              <a:t>Навички</a:t>
            </a:r>
            <a:r>
              <a:rPr lang="ru-RU" b="0" dirty="0" smtClean="0"/>
              <a:t> </a:t>
            </a:r>
            <a:r>
              <a:rPr lang="ru-RU" b="0" dirty="0" err="1"/>
              <a:t>соціальних</a:t>
            </a:r>
            <a:r>
              <a:rPr lang="ru-RU" b="0" dirty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/>
              <a:t>громаді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0344" y="1124744"/>
            <a:ext cx="3857600" cy="2592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Оскільки</a:t>
            </a:r>
            <a:r>
              <a:rPr lang="ru-RU" sz="2400" dirty="0"/>
              <a:t> робота в </a:t>
            </a:r>
            <a:r>
              <a:rPr lang="ru-RU" sz="2400" dirty="0" err="1"/>
              <a:t>громаді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до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, то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володіти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лідерськими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якостями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70245"/>
            <a:ext cx="4609391" cy="3451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4" y="3267077"/>
            <a:ext cx="3607922" cy="2217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581128"/>
            <a:ext cx="3436059" cy="2237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410324"/>
            <a:ext cx="3109950" cy="20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2381"/>
            <a:ext cx="7467600" cy="563562"/>
          </a:xfrm>
        </p:spPr>
        <p:txBody>
          <a:bodyPr/>
          <a:lstStyle/>
          <a:p>
            <a:r>
              <a:rPr lang="ru-RU" b="0" dirty="0" err="1"/>
              <a:t>Ролі</a:t>
            </a:r>
            <a:r>
              <a:rPr lang="ru-RU" b="0" dirty="0"/>
              <a:t> </a:t>
            </a:r>
            <a:r>
              <a:rPr lang="ru-RU" b="0" dirty="0" err="1"/>
              <a:t>соціальних</a:t>
            </a:r>
            <a:r>
              <a:rPr lang="ru-RU" b="0" dirty="0"/>
              <a:t> </a:t>
            </a:r>
            <a:r>
              <a:rPr lang="ru-RU" b="0" dirty="0" err="1"/>
              <a:t>працівників</a:t>
            </a:r>
            <a:r>
              <a:rPr lang="ru-RU" b="0" dirty="0"/>
              <a:t> у </a:t>
            </a:r>
            <a:r>
              <a:rPr lang="ru-RU" b="0" dirty="0" err="1" smtClean="0"/>
              <a:t>громаді</a:t>
            </a:r>
            <a:r>
              <a:rPr lang="ru-RU" b="0" dirty="0" smtClean="0"/>
              <a:t> в рамках </a:t>
            </a:r>
            <a:r>
              <a:rPr lang="ru-RU" b="0" dirty="0" err="1" smtClean="0"/>
              <a:t>різних</a:t>
            </a:r>
            <a:r>
              <a:rPr lang="ru-RU" b="0" dirty="0" smtClean="0"/>
              <a:t> моделей</a:t>
            </a:r>
            <a:endParaRPr lang="en-US" dirty="0"/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10922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2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1125538" y="235585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11430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1143000" y="2378075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6371" name="Group 51"/>
          <p:cNvGrpSpPr>
            <a:grpSpLocks/>
          </p:cNvGrpSpPr>
          <p:nvPr/>
        </p:nvGrpSpPr>
        <p:grpSpPr bwMode="auto">
          <a:xfrm>
            <a:off x="1836738" y="2039938"/>
            <a:ext cx="642937" cy="642937"/>
            <a:chOff x="1289" y="582"/>
            <a:chExt cx="668" cy="668"/>
          </a:xfrm>
        </p:grpSpPr>
        <p:sp>
          <p:nvSpPr>
            <p:cNvPr id="56372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6373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374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375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376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377" name="Text Box 57"/>
          <p:cNvSpPr txBox="1">
            <a:spLocks noChangeArrowheads="1"/>
          </p:cNvSpPr>
          <p:nvPr/>
        </p:nvSpPr>
        <p:spPr bwMode="gray">
          <a:xfrm>
            <a:off x="1974850" y="21320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378" name="Text Box 58"/>
          <p:cNvSpPr txBox="1">
            <a:spLocks noChangeArrowheads="1"/>
          </p:cNvSpPr>
          <p:nvPr/>
        </p:nvSpPr>
        <p:spPr bwMode="gray">
          <a:xfrm>
            <a:off x="1144672" y="2801938"/>
            <a:ext cx="20574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1400" b="1" dirty="0">
                <a:solidFill>
                  <a:srgbClr val="C00000"/>
                </a:solidFill>
              </a:rPr>
              <a:t>Сусідська </a:t>
            </a:r>
            <a:r>
              <a:rPr lang="uk-UA" sz="1400" b="1" dirty="0" smtClean="0">
                <a:solidFill>
                  <a:srgbClr val="C00000"/>
                </a:solidFill>
              </a:rPr>
              <a:t>модель</a:t>
            </a:r>
            <a:r>
              <a:rPr lang="en-US" sz="1400" b="1" dirty="0" smtClean="0">
                <a:solidFill>
                  <a:srgbClr val="C00000"/>
                </a:solidFill>
              </a:rPr>
              <a:t>/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C00000"/>
                </a:solidFill>
              </a:rPr>
              <a:t>«</a:t>
            </a:r>
            <a:r>
              <a:rPr lang="ru-RU" sz="1400" b="1" dirty="0" err="1">
                <a:solidFill>
                  <a:srgbClr val="C00000"/>
                </a:solidFill>
              </a:rPr>
              <a:t>Дії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всередині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громади</a:t>
            </a:r>
            <a:r>
              <a:rPr lang="ru-RU" sz="1400" b="1" dirty="0">
                <a:solidFill>
                  <a:srgbClr val="C00000"/>
                </a:solidFill>
              </a:rPr>
              <a:t>»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1400" dirty="0" err="1" smtClean="0">
                <a:solidFill>
                  <a:srgbClr val="020A53"/>
                </a:solidFill>
              </a:rPr>
              <a:t>Посередники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>
                <a:solidFill>
                  <a:srgbClr val="020A53"/>
                </a:solidFill>
              </a:rPr>
              <a:t>у </a:t>
            </a:r>
            <a:r>
              <a:rPr lang="ru-RU" sz="1400" dirty="0" err="1">
                <a:solidFill>
                  <a:srgbClr val="020A53"/>
                </a:solidFill>
              </a:rPr>
              <a:t>процесі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змін</a:t>
            </a:r>
            <a:r>
              <a:rPr lang="ru-RU" sz="1400" dirty="0">
                <a:solidFill>
                  <a:srgbClr val="020A53"/>
                </a:solidFill>
              </a:rPr>
              <a:t> та </a:t>
            </a:r>
            <a:r>
              <a:rPr lang="ru-RU" sz="1400" dirty="0" err="1">
                <a:solidFill>
                  <a:srgbClr val="020A53"/>
                </a:solidFill>
              </a:rPr>
              <a:t>організатора</a:t>
            </a:r>
            <a:r>
              <a:rPr lang="ru-RU" sz="1400" dirty="0">
                <a:solidFill>
                  <a:srgbClr val="020A53"/>
                </a:solidFill>
              </a:rPr>
              <a:t> невеликих </a:t>
            </a:r>
            <a:r>
              <a:rPr lang="ru-RU" sz="1400" dirty="0" err="1">
                <a:solidFill>
                  <a:srgbClr val="020A53"/>
                </a:solidFill>
              </a:rPr>
              <a:t>груп</a:t>
            </a:r>
            <a:r>
              <a:rPr lang="ru-RU" sz="1400" dirty="0">
                <a:solidFill>
                  <a:srgbClr val="020A53"/>
                </a:solidFill>
              </a:rPr>
              <a:t>, </a:t>
            </a:r>
            <a:r>
              <a:rPr lang="ru-RU" sz="1400" dirty="0" err="1">
                <a:solidFill>
                  <a:srgbClr val="020A53"/>
                </a:solidFill>
              </a:rPr>
              <a:t>орієнтованих</a:t>
            </a:r>
            <a:r>
              <a:rPr lang="ru-RU" sz="1400" dirty="0">
                <a:solidFill>
                  <a:srgbClr val="020A53"/>
                </a:solidFill>
              </a:rPr>
              <a:t> на </a:t>
            </a:r>
            <a:r>
              <a:rPr lang="ru-RU" sz="1400" dirty="0" err="1">
                <a:solidFill>
                  <a:srgbClr val="020A53"/>
                </a:solidFill>
              </a:rPr>
              <a:t>розв’язання</a:t>
            </a:r>
            <a:r>
              <a:rPr lang="ru-RU" sz="1400" dirty="0">
                <a:solidFill>
                  <a:srgbClr val="020A53"/>
                </a:solidFill>
              </a:rPr>
              <a:t> конкретного </a:t>
            </a:r>
            <a:r>
              <a:rPr lang="ru-RU" sz="1400" dirty="0" err="1">
                <a:solidFill>
                  <a:srgbClr val="020A53"/>
                </a:solidFill>
              </a:rPr>
              <a:t>завдання</a:t>
            </a:r>
            <a:endParaRPr lang="en-US" sz="1400" dirty="0">
              <a:solidFill>
                <a:srgbClr val="020A53"/>
              </a:solidFill>
              <a:latin typeface="Verdana" pitchFamily="34" charset="0"/>
            </a:endParaRPr>
          </a:p>
        </p:txBody>
      </p:sp>
      <p:sp>
        <p:nvSpPr>
          <p:cNvPr id="56379" name="AutoShape 59"/>
          <p:cNvSpPr>
            <a:spLocks noChangeArrowheads="1"/>
          </p:cNvSpPr>
          <p:nvPr/>
        </p:nvSpPr>
        <p:spPr bwMode="gray">
          <a:xfrm>
            <a:off x="58166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1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5849938" y="235585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58674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5867400" y="2378075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6383" name="Group 63"/>
          <p:cNvGrpSpPr>
            <a:grpSpLocks/>
          </p:cNvGrpSpPr>
          <p:nvPr/>
        </p:nvGrpSpPr>
        <p:grpSpPr bwMode="auto">
          <a:xfrm>
            <a:off x="6561138" y="2039938"/>
            <a:ext cx="642937" cy="642937"/>
            <a:chOff x="1289" y="582"/>
            <a:chExt cx="668" cy="668"/>
          </a:xfrm>
        </p:grpSpPr>
        <p:sp>
          <p:nvSpPr>
            <p:cNvPr id="56384" name="Oval 64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6385" name="Oval 65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386" name="Oval 66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387" name="Oval 67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388" name="Oval 68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389" name="Text Box 69"/>
          <p:cNvSpPr txBox="1">
            <a:spLocks noChangeArrowheads="1"/>
          </p:cNvSpPr>
          <p:nvPr/>
        </p:nvSpPr>
        <p:spPr bwMode="gray">
          <a:xfrm>
            <a:off x="6699250" y="21320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90" name="Text Box 70"/>
          <p:cNvSpPr txBox="1">
            <a:spLocks noChangeArrowheads="1"/>
          </p:cNvSpPr>
          <p:nvPr/>
        </p:nvSpPr>
        <p:spPr bwMode="gray">
          <a:xfrm>
            <a:off x="5849938" y="2833967"/>
            <a:ext cx="2130425" cy="2039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C00000"/>
                </a:solidFill>
              </a:rPr>
              <a:t>«</a:t>
            </a:r>
            <a:r>
              <a:rPr lang="ru-RU" sz="1400" b="1" dirty="0" err="1">
                <a:solidFill>
                  <a:srgbClr val="C00000"/>
                </a:solidFill>
              </a:rPr>
              <a:t>Місцева</a:t>
            </a:r>
            <a:r>
              <a:rPr lang="ru-RU" sz="1400" b="1" dirty="0">
                <a:solidFill>
                  <a:srgbClr val="C00000"/>
                </a:solidFill>
              </a:rPr>
              <a:t>/</a:t>
            </a:r>
            <a:r>
              <a:rPr lang="ru-RU" sz="1400" b="1" dirty="0" err="1">
                <a:solidFill>
                  <a:srgbClr val="C00000"/>
                </a:solidFill>
              </a:rPr>
              <a:t>громадська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політика</a:t>
            </a:r>
            <a:r>
              <a:rPr lang="ru-RU" sz="1400" b="1" dirty="0">
                <a:solidFill>
                  <a:srgbClr val="C00000"/>
                </a:solidFill>
              </a:rPr>
              <a:t>»</a:t>
            </a:r>
            <a:endParaRPr lang="ru-RU" sz="1400" dirty="0" smtClean="0">
              <a:solidFill>
                <a:srgbClr val="C00000"/>
              </a:solidFill>
            </a:endParaRPr>
          </a:p>
          <a:p>
            <a:pPr eaLnBrk="0" hangingPunct="0"/>
            <a:endParaRPr lang="ru-RU" sz="1400" dirty="0">
              <a:solidFill>
                <a:srgbClr val="020A53"/>
              </a:solidFill>
            </a:endParaRPr>
          </a:p>
          <a:p>
            <a:pPr algn="ctr" eaLnBrk="0" hangingPunct="0"/>
            <a:r>
              <a:rPr lang="ru-RU" sz="1400" dirty="0" err="1" smtClean="0">
                <a:solidFill>
                  <a:srgbClr val="020A53"/>
                </a:solidFill>
              </a:rPr>
              <a:t>Організатори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груп</a:t>
            </a:r>
            <a:r>
              <a:rPr lang="ru-RU" sz="1400" dirty="0">
                <a:solidFill>
                  <a:srgbClr val="020A53"/>
                </a:solidFill>
              </a:rPr>
              <a:t> людей, </a:t>
            </a:r>
            <a:r>
              <a:rPr lang="ru-RU" sz="1400" dirty="0" err="1">
                <a:solidFill>
                  <a:srgbClr val="020A53"/>
                </a:solidFill>
              </a:rPr>
              <a:t>котрі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зазнають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 smtClean="0">
                <a:solidFill>
                  <a:srgbClr val="020A53"/>
                </a:solidFill>
              </a:rPr>
              <a:t>дискримінації</a:t>
            </a:r>
            <a:r>
              <a:rPr lang="ru-RU" sz="1400" dirty="0" smtClean="0">
                <a:solidFill>
                  <a:srgbClr val="020A53"/>
                </a:solidFill>
              </a:rPr>
              <a:t>: </a:t>
            </a:r>
            <a:r>
              <a:rPr lang="ru-RU" sz="1400" dirty="0" err="1" smtClean="0">
                <a:solidFill>
                  <a:srgbClr val="020A53"/>
                </a:solidFill>
              </a:rPr>
              <a:t>мобілізація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мас</a:t>
            </a:r>
            <a:r>
              <a:rPr lang="ru-RU" sz="1400" dirty="0">
                <a:solidFill>
                  <a:srgbClr val="020A53"/>
                </a:solidFill>
              </a:rPr>
              <a:t>, а </a:t>
            </a:r>
            <a:r>
              <a:rPr lang="ru-RU" sz="1400" dirty="0" err="1">
                <a:solidFill>
                  <a:srgbClr val="020A53"/>
                </a:solidFill>
              </a:rPr>
              <a:t>також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вплив</a:t>
            </a:r>
            <a:r>
              <a:rPr lang="ru-RU" sz="1400" dirty="0">
                <a:solidFill>
                  <a:srgbClr val="020A53"/>
                </a:solidFill>
              </a:rPr>
              <a:t> на </a:t>
            </a:r>
            <a:r>
              <a:rPr lang="ru-RU" sz="1400" dirty="0" err="1" smtClean="0">
                <a:solidFill>
                  <a:srgbClr val="020A53"/>
                </a:solidFill>
              </a:rPr>
              <a:t>політичний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процес</a:t>
            </a:r>
            <a:r>
              <a:rPr lang="ru-RU" sz="1400" dirty="0">
                <a:solidFill>
                  <a:srgbClr val="020A53"/>
                </a:solidFill>
              </a:rPr>
              <a:t>.</a:t>
            </a:r>
            <a:endParaRPr lang="en-US" sz="1400" dirty="0">
              <a:solidFill>
                <a:srgbClr val="020A53"/>
              </a:solidFill>
              <a:latin typeface="Verdana" pitchFamily="34" charset="0"/>
            </a:endParaRPr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4544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487738" y="235585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5052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505200" y="2378075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95" name="Oval 75"/>
          <p:cNvSpPr>
            <a:spLocks noChangeArrowheads="1"/>
          </p:cNvSpPr>
          <p:nvPr/>
        </p:nvSpPr>
        <p:spPr bwMode="gray">
          <a:xfrm>
            <a:off x="4198938" y="2039938"/>
            <a:ext cx="642937" cy="642937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6396" name="Oval 76"/>
          <p:cNvSpPr>
            <a:spLocks noChangeArrowheads="1"/>
          </p:cNvSpPr>
          <p:nvPr/>
        </p:nvSpPr>
        <p:spPr bwMode="gray">
          <a:xfrm>
            <a:off x="4205288" y="2044700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6397" name="Oval 77"/>
          <p:cNvSpPr>
            <a:spLocks noChangeArrowheads="1"/>
          </p:cNvSpPr>
          <p:nvPr/>
        </p:nvSpPr>
        <p:spPr bwMode="gray">
          <a:xfrm>
            <a:off x="4213225" y="2047875"/>
            <a:ext cx="608013" cy="60801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6398" name="Oval 78"/>
          <p:cNvSpPr>
            <a:spLocks noChangeArrowheads="1"/>
          </p:cNvSpPr>
          <p:nvPr/>
        </p:nvSpPr>
        <p:spPr bwMode="gray">
          <a:xfrm>
            <a:off x="4219575" y="2054225"/>
            <a:ext cx="577850" cy="5667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6399" name="Oval 79"/>
          <p:cNvSpPr>
            <a:spLocks noChangeArrowheads="1"/>
          </p:cNvSpPr>
          <p:nvPr/>
        </p:nvSpPr>
        <p:spPr bwMode="gray">
          <a:xfrm>
            <a:off x="4254500" y="2070100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6400" name="Text Box 80"/>
          <p:cNvSpPr txBox="1">
            <a:spLocks noChangeArrowheads="1"/>
          </p:cNvSpPr>
          <p:nvPr/>
        </p:nvSpPr>
        <p:spPr bwMode="gray">
          <a:xfrm>
            <a:off x="4337050" y="21320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3530600" y="2801938"/>
            <a:ext cx="20574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b="1" dirty="0">
                <a:solidFill>
                  <a:srgbClr val="C00000"/>
                </a:solidFill>
              </a:rPr>
              <a:t> «</a:t>
            </a:r>
            <a:r>
              <a:rPr lang="ru-RU" sz="1400" b="1" dirty="0" err="1">
                <a:solidFill>
                  <a:srgbClr val="C00000"/>
                </a:solidFill>
              </a:rPr>
              <a:t>Розвиток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громади</a:t>
            </a:r>
            <a:r>
              <a:rPr lang="ru-RU" sz="1400" b="1" dirty="0">
                <a:solidFill>
                  <a:srgbClr val="C00000"/>
                </a:solidFill>
              </a:rPr>
              <a:t>»</a:t>
            </a:r>
            <a:endParaRPr lang="ru-RU" sz="1400" dirty="0" smtClean="0">
              <a:solidFill>
                <a:srgbClr val="C00000"/>
              </a:solidFill>
            </a:endParaRPr>
          </a:p>
          <a:p>
            <a:pPr eaLnBrk="0" hangingPunct="0"/>
            <a:endParaRPr lang="ru-RU" sz="1400" dirty="0">
              <a:solidFill>
                <a:srgbClr val="020A53"/>
              </a:solidFill>
            </a:endParaRPr>
          </a:p>
          <a:p>
            <a:pPr algn="ctr" eaLnBrk="0" hangingPunct="0"/>
            <a:r>
              <a:rPr lang="ru-RU" sz="1400" dirty="0" err="1" smtClean="0">
                <a:solidFill>
                  <a:srgbClr val="020A53"/>
                </a:solidFill>
              </a:rPr>
              <a:t>Агенти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змін</a:t>
            </a:r>
            <a:r>
              <a:rPr lang="ru-RU" sz="1400" dirty="0">
                <a:solidFill>
                  <a:srgbClr val="020A53"/>
                </a:solidFill>
              </a:rPr>
              <a:t>, </a:t>
            </a:r>
            <a:r>
              <a:rPr lang="ru-RU" sz="1400" dirty="0" err="1" smtClean="0">
                <a:solidFill>
                  <a:srgbClr val="020A53"/>
                </a:solidFill>
              </a:rPr>
              <a:t>що</a:t>
            </a:r>
            <a:r>
              <a:rPr lang="ru-RU" sz="1400" dirty="0" smtClean="0">
                <a:solidFill>
                  <a:srgbClr val="020A53"/>
                </a:solidFill>
              </a:rPr>
              <a:t> не </a:t>
            </a:r>
            <a:r>
              <a:rPr lang="ru-RU" sz="1400" dirty="0" err="1">
                <a:solidFill>
                  <a:srgbClr val="020A53"/>
                </a:solidFill>
              </a:rPr>
              <a:t>тільки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 smtClean="0">
                <a:solidFill>
                  <a:srgbClr val="020A53"/>
                </a:solidFill>
              </a:rPr>
              <a:t>збирають</a:t>
            </a:r>
            <a:r>
              <a:rPr lang="ru-RU" sz="1400" dirty="0" smtClean="0">
                <a:solidFill>
                  <a:srgbClr val="020A53"/>
                </a:solidFill>
              </a:rPr>
              <a:t> та </a:t>
            </a:r>
            <a:r>
              <a:rPr lang="ru-RU" sz="1400" dirty="0" err="1" smtClean="0">
                <a:solidFill>
                  <a:srgbClr val="020A53"/>
                </a:solidFill>
              </a:rPr>
              <a:t>аналізують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дані</a:t>
            </a:r>
            <a:r>
              <a:rPr lang="ru-RU" sz="1400" dirty="0">
                <a:solidFill>
                  <a:srgbClr val="020A53"/>
                </a:solidFill>
              </a:rPr>
              <a:t>, а й </a:t>
            </a:r>
            <a:r>
              <a:rPr lang="ru-RU" sz="1400" dirty="0" err="1" smtClean="0">
                <a:solidFill>
                  <a:srgbClr val="020A53"/>
                </a:solidFill>
              </a:rPr>
              <a:t>маневрують</a:t>
            </a:r>
            <a:r>
              <a:rPr lang="ru-RU" sz="1400" dirty="0" smtClean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між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різними</a:t>
            </a:r>
            <a:r>
              <a:rPr lang="ru-RU" sz="1400" dirty="0">
                <a:solidFill>
                  <a:srgbClr val="020A53"/>
                </a:solidFill>
              </a:rPr>
              <a:t> </a:t>
            </a:r>
            <a:r>
              <a:rPr lang="ru-RU" sz="1400" dirty="0" err="1">
                <a:solidFill>
                  <a:srgbClr val="020A53"/>
                </a:solidFill>
              </a:rPr>
              <a:t>установами</a:t>
            </a:r>
            <a:r>
              <a:rPr lang="ru-RU" sz="1400" dirty="0">
                <a:solidFill>
                  <a:srgbClr val="020A53"/>
                </a:solidFill>
              </a:rPr>
              <a:t> та органами </a:t>
            </a:r>
            <a:r>
              <a:rPr lang="ru-RU" sz="1400" dirty="0" err="1">
                <a:solidFill>
                  <a:srgbClr val="020A53"/>
                </a:solidFill>
              </a:rPr>
              <a:t>влади</a:t>
            </a:r>
            <a:r>
              <a:rPr lang="ru-RU" sz="1400" dirty="0">
                <a:solidFill>
                  <a:srgbClr val="020A53"/>
                </a:solidFill>
              </a:rPr>
              <a:t>.</a:t>
            </a:r>
            <a:endParaRPr lang="en-US" sz="1400" dirty="0">
              <a:solidFill>
                <a:srgbClr val="020A53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07" y="5227638"/>
            <a:ext cx="1790700" cy="15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244366"/>
            <a:ext cx="1537072" cy="153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56" y="5244366"/>
            <a:ext cx="1515814" cy="150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sample_dark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100</TotalTime>
  <Words>680</Words>
  <Application>Microsoft Office PowerPoint</Application>
  <PresentationFormat>Экран (4:3)</PresentationFormat>
  <Paragraphs>112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11</vt:lpstr>
      <vt:lpstr>ФУНКЦІЇ І СТРАТЕГІЇ ДІЯЛЬНОСТІ СОЦІАЛЬНИХ ПРАЦІВНИКІВ У ГРОМАДІ</vt:lpstr>
      <vt:lpstr>План</vt:lpstr>
      <vt:lpstr>Завдання соціальних працівників у громаді</vt:lpstr>
      <vt:lpstr>Завдання соціальних працівників у громаді</vt:lpstr>
      <vt:lpstr>Завдання соціальних працівників у громаді</vt:lpstr>
      <vt:lpstr>Завдання соціальних працівників у громаді</vt:lpstr>
      <vt:lpstr>Навички соціальних працівників у громаді</vt:lpstr>
      <vt:lpstr>Навички соціальних працівників у громаді</vt:lpstr>
      <vt:lpstr>Ролі соціальних працівників у громаді в рамках різних моделей</vt:lpstr>
      <vt:lpstr>Ролі соціального працівника в громаді (А. Гілхріст)</vt:lpstr>
      <vt:lpstr>Ролі соціального працівника в громаді (А. Гілхріст)</vt:lpstr>
      <vt:lpstr>Тактики соціальної роботи в громаді</vt:lpstr>
      <vt:lpstr>Тактика співпраці</vt:lpstr>
      <vt:lpstr>Тактика проведення кампанії</vt:lpstr>
      <vt:lpstr>Тактика боротьби</vt:lpstr>
      <vt:lpstr>Як бути ефективним фасилітатором?</vt:lpstr>
      <vt:lpstr>18 технік уміння слухати</vt:lpstr>
      <vt:lpstr>18 технік уміння слухати</vt:lpstr>
      <vt:lpstr>18 технік уміння слухати</vt:lpstr>
      <vt:lpstr>Презентация PowerPoint</vt:lpstr>
    </vt:vector>
  </TitlesOfParts>
  <Company>ARSAGERA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RePack by Diakov</cp:lastModifiedBy>
  <cp:revision>12</cp:revision>
  <dcterms:created xsi:type="dcterms:W3CDTF">2013-02-15T11:58:52Z</dcterms:created>
  <dcterms:modified xsi:type="dcterms:W3CDTF">2017-11-15T08:27:15Z</dcterms:modified>
</cp:coreProperties>
</file>