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4" r:id="rId1"/>
  </p:sldMasterIdLst>
  <p:sldIdLst>
    <p:sldId id="256" r:id="rId2"/>
    <p:sldId id="267" r:id="rId3"/>
    <p:sldId id="278" r:id="rId4"/>
    <p:sldId id="279" r:id="rId5"/>
    <p:sldId id="280" r:id="rId6"/>
    <p:sldId id="281" r:id="rId7"/>
    <p:sldId id="272" r:id="rId8"/>
    <p:sldId id="28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2" autoAdjust="0"/>
    <p:restoredTop sz="94680" autoAdjust="0"/>
  </p:normalViewPr>
  <p:slideViewPr>
    <p:cSldViewPr>
      <p:cViewPr>
        <p:scale>
          <a:sx n="117" d="100"/>
          <a:sy n="117" d="100"/>
        </p:scale>
        <p:origin x="-1109" y="2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FAD6A5-547F-4900-BAAD-BB476DFC25A4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1C6950-004F-4F6D-823E-60F41D6A9F78}">
      <dgm:prSet custT="1"/>
      <dgm:spPr/>
      <dgm:t>
        <a:bodyPr/>
        <a:lstStyle/>
        <a:p>
          <a:pPr rtl="0"/>
          <a:r>
            <a:rPr lang="uk-UA" sz="700" b="1" dirty="0" smtClean="0"/>
            <a:t> </a:t>
          </a:r>
          <a:r>
            <a:rPr lang="uk-UA" sz="2000" b="1" dirty="0" smtClean="0"/>
            <a:t>субсидія</a:t>
          </a:r>
          <a:r>
            <a:rPr lang="uk-UA" sz="700" b="1" dirty="0" smtClean="0"/>
            <a:t> -</a:t>
          </a:r>
          <a:endParaRPr lang="ru-RU" sz="700" dirty="0"/>
        </a:p>
      </dgm:t>
    </dgm:pt>
    <dgm:pt modelId="{37DD2997-58B3-4F0C-9153-722A25838C12}" type="parTrans" cxnId="{9119DB75-F738-433F-B9D1-8A0C4997A7A7}">
      <dgm:prSet/>
      <dgm:spPr/>
      <dgm:t>
        <a:bodyPr/>
        <a:lstStyle/>
        <a:p>
          <a:endParaRPr lang="ru-RU"/>
        </a:p>
      </dgm:t>
    </dgm:pt>
    <dgm:pt modelId="{3663B071-7955-4003-855C-6C7CFFA3EEC6}" type="sibTrans" cxnId="{9119DB75-F738-433F-B9D1-8A0C4997A7A7}">
      <dgm:prSet/>
      <dgm:spPr/>
      <dgm:t>
        <a:bodyPr/>
        <a:lstStyle/>
        <a:p>
          <a:endParaRPr lang="ru-RU"/>
        </a:p>
      </dgm:t>
    </dgm:pt>
    <dgm:pt modelId="{045D7DE9-0164-454A-94B9-DA2C7ADE48E9}">
      <dgm:prSet custT="1"/>
      <dgm:spPr/>
      <dgm:t>
        <a:bodyPr/>
        <a:lstStyle/>
        <a:p>
          <a:pPr rtl="0"/>
          <a:r>
            <a:rPr lang="uk-UA" sz="1200" b="1" dirty="0" smtClean="0"/>
            <a:t> </a:t>
          </a:r>
          <a:r>
            <a:rPr lang="uk-UA" sz="1400" b="0" dirty="0" smtClean="0"/>
            <a:t>дотація вирівнювання</a:t>
          </a:r>
          <a:endParaRPr lang="ru-RU" sz="1400" b="0" dirty="0"/>
        </a:p>
      </dgm:t>
    </dgm:pt>
    <dgm:pt modelId="{30460D51-7B21-4258-9EFC-21B12DD5E50B}" type="parTrans" cxnId="{E12FD869-A491-4BA8-B771-159C70904A48}">
      <dgm:prSet/>
      <dgm:spPr/>
      <dgm:t>
        <a:bodyPr/>
        <a:lstStyle/>
        <a:p>
          <a:endParaRPr lang="ru-RU"/>
        </a:p>
      </dgm:t>
    </dgm:pt>
    <dgm:pt modelId="{087E50F6-3257-4B95-B956-EE7F0D7EAE94}" type="sibTrans" cxnId="{E12FD869-A491-4BA8-B771-159C70904A48}">
      <dgm:prSet/>
      <dgm:spPr/>
      <dgm:t>
        <a:bodyPr/>
        <a:lstStyle/>
        <a:p>
          <a:endParaRPr lang="ru-RU"/>
        </a:p>
      </dgm:t>
    </dgm:pt>
    <dgm:pt modelId="{73B722D3-D89F-4B0A-8763-74BE0DA1756E}">
      <dgm:prSet/>
      <dgm:spPr/>
      <dgm:t>
        <a:bodyPr/>
        <a:lstStyle/>
        <a:p>
          <a:r>
            <a:rPr lang="uk-UA" b="0" dirty="0" smtClean="0"/>
            <a:t>г</a:t>
          </a:r>
          <a:r>
            <a:rPr lang="ru-RU" dirty="0" err="1" smtClean="0"/>
            <a:t>рошова</a:t>
          </a:r>
          <a:r>
            <a:rPr lang="ru-RU" dirty="0" smtClean="0"/>
            <a:t> </a:t>
          </a:r>
          <a:r>
            <a:rPr lang="ru-RU" dirty="0" err="1" smtClean="0"/>
            <a:t>допомога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надається</a:t>
          </a:r>
          <a:r>
            <a:rPr lang="ru-RU" dirty="0" smtClean="0"/>
            <a:t> державою за </a:t>
          </a:r>
          <a:r>
            <a:rPr lang="ru-RU" dirty="0" err="1" smtClean="0"/>
            <a:t>рахунок</a:t>
          </a:r>
          <a:r>
            <a:rPr lang="ru-RU" dirty="0" smtClean="0"/>
            <a:t> </a:t>
          </a:r>
          <a:r>
            <a:rPr lang="ru-RU" dirty="0" err="1" smtClean="0"/>
            <a:t>коштів</a:t>
          </a:r>
          <a:r>
            <a:rPr lang="ru-RU" dirty="0" smtClean="0"/>
            <a:t> бюджету, а </a:t>
          </a:r>
          <a:r>
            <a:rPr lang="ru-RU" dirty="0" err="1" smtClean="0"/>
            <a:t>також</a:t>
          </a:r>
          <a:r>
            <a:rPr lang="ru-RU" dirty="0" smtClean="0"/>
            <a:t> </a:t>
          </a:r>
          <a:r>
            <a:rPr lang="ru-RU" dirty="0" err="1" smtClean="0"/>
            <a:t>спеціальних</a:t>
          </a:r>
          <a:r>
            <a:rPr lang="ru-RU" dirty="0" smtClean="0"/>
            <a:t> </a:t>
          </a:r>
          <a:r>
            <a:rPr lang="ru-RU" dirty="0" err="1" smtClean="0"/>
            <a:t>фондів</a:t>
          </a:r>
          <a:r>
            <a:rPr lang="ru-RU" dirty="0" smtClean="0"/>
            <a:t> </a:t>
          </a:r>
          <a:r>
            <a:rPr lang="ru-RU" dirty="0" err="1" smtClean="0"/>
            <a:t>юридичним</a:t>
          </a:r>
          <a:r>
            <a:rPr lang="ru-RU" dirty="0" smtClean="0"/>
            <a:t> особам, </a:t>
          </a:r>
          <a:r>
            <a:rPr lang="ru-RU" dirty="0" err="1" smtClean="0"/>
            <a:t>місцевим</a:t>
          </a:r>
          <a:r>
            <a:rPr lang="ru-RU" dirty="0" smtClean="0"/>
            <a:t> </a:t>
          </a:r>
          <a:r>
            <a:rPr lang="ru-RU" dirty="0" err="1" smtClean="0"/>
            <a:t>державним</a:t>
          </a:r>
          <a:r>
            <a:rPr lang="ru-RU" dirty="0" smtClean="0"/>
            <a:t> органам, </a:t>
          </a:r>
          <a:r>
            <a:rPr lang="ru-RU" dirty="0" err="1" smtClean="0"/>
            <a:t>іншим</a:t>
          </a:r>
          <a:r>
            <a:rPr lang="ru-RU" dirty="0" smtClean="0"/>
            <a:t> державам</a:t>
          </a:r>
          <a:endParaRPr lang="ru-RU" dirty="0"/>
        </a:p>
      </dgm:t>
    </dgm:pt>
    <dgm:pt modelId="{926457EC-26E1-4D50-AB78-E9599B69A843}" type="parTrans" cxnId="{4A2192A7-4807-49CE-9140-F12199C7C4BA}">
      <dgm:prSet/>
      <dgm:spPr/>
      <dgm:t>
        <a:bodyPr/>
        <a:lstStyle/>
        <a:p>
          <a:endParaRPr lang="ru-RU"/>
        </a:p>
      </dgm:t>
    </dgm:pt>
    <dgm:pt modelId="{C9C22191-FB35-4132-B3D0-CDA8E454ABE3}" type="sibTrans" cxnId="{4A2192A7-4807-49CE-9140-F12199C7C4BA}">
      <dgm:prSet/>
      <dgm:spPr/>
      <dgm:t>
        <a:bodyPr/>
        <a:lstStyle/>
        <a:p>
          <a:endParaRPr lang="ru-RU"/>
        </a:p>
      </dgm:t>
    </dgm:pt>
    <dgm:pt modelId="{4FC47591-351F-4911-AF5A-1E4176ECAC59}">
      <dgm:prSet custT="1"/>
      <dgm:spPr/>
      <dgm:t>
        <a:bodyPr/>
        <a:lstStyle/>
        <a:p>
          <a:r>
            <a:rPr lang="uk-UA" sz="1600" b="1" dirty="0" smtClean="0"/>
            <a:t>субвенція</a:t>
          </a:r>
          <a:r>
            <a:rPr lang="uk-UA" sz="2000" b="1" dirty="0" smtClean="0"/>
            <a:t> </a:t>
          </a:r>
          <a:endParaRPr lang="ru-RU" sz="2000" dirty="0"/>
        </a:p>
      </dgm:t>
    </dgm:pt>
    <dgm:pt modelId="{63F43357-5E94-4FA5-933F-02D7232827C2}" type="parTrans" cxnId="{1CE799D3-9CAC-42E7-ACE1-38DB3BFD9A00}">
      <dgm:prSet/>
      <dgm:spPr/>
      <dgm:t>
        <a:bodyPr/>
        <a:lstStyle/>
        <a:p>
          <a:endParaRPr lang="ru-RU"/>
        </a:p>
      </dgm:t>
    </dgm:pt>
    <dgm:pt modelId="{898ADDAF-C0C2-4193-A075-69441280680A}" type="sibTrans" cxnId="{1CE799D3-9CAC-42E7-ACE1-38DB3BFD9A00}">
      <dgm:prSet/>
      <dgm:spPr/>
      <dgm:t>
        <a:bodyPr/>
        <a:lstStyle/>
        <a:p>
          <a:endParaRPr lang="ru-RU"/>
        </a:p>
      </dgm:t>
    </dgm:pt>
    <dgm:pt modelId="{E36BD4A1-0F8F-41B4-B4CE-CC11995E96C5}">
      <dgm:prSet/>
      <dgm:spPr/>
      <dgm:t>
        <a:bodyPr/>
        <a:lstStyle/>
        <a:p>
          <a:pPr rtl="0"/>
          <a:r>
            <a:rPr lang="uk-UA" b="1" dirty="0" smtClean="0"/>
            <a:t>місцевим бюджетам – як з боку держави, так і обласних рад (для ОТГ), для збалансування бюджетів</a:t>
          </a:r>
          <a:endParaRPr lang="ru-RU" dirty="0"/>
        </a:p>
      </dgm:t>
    </dgm:pt>
    <dgm:pt modelId="{9A187955-87E9-483B-8FA2-032DD8F95741}" type="parTrans" cxnId="{CEC5A150-DE92-439F-985F-B671BD6F120A}">
      <dgm:prSet/>
      <dgm:spPr/>
    </dgm:pt>
    <dgm:pt modelId="{36410E17-FBFC-4C90-90BF-9C8BA4222C8A}" type="sibTrans" cxnId="{CEC5A150-DE92-439F-985F-B671BD6F120A}">
      <dgm:prSet/>
      <dgm:spPr/>
    </dgm:pt>
    <dgm:pt modelId="{98A9EED1-C282-487D-B75D-73DB18268233}">
      <dgm:prSet/>
      <dgm:spPr/>
      <dgm:t>
        <a:bodyPr/>
        <a:lstStyle/>
        <a:p>
          <a:r>
            <a:rPr lang="uk-UA" dirty="0" smtClean="0"/>
            <a:t>Цільова допомога з конкретною метою, наприклад, на соціальні цілі, у випадку стихійного лиха</a:t>
          </a:r>
          <a:endParaRPr lang="ru-RU" dirty="0"/>
        </a:p>
      </dgm:t>
    </dgm:pt>
    <dgm:pt modelId="{120B2B09-24ED-44DE-ABFA-8989F4258DCE}" type="parTrans" cxnId="{4709BC2E-DC7B-4AD0-9FC9-BCD8F5CE8777}">
      <dgm:prSet/>
      <dgm:spPr/>
    </dgm:pt>
    <dgm:pt modelId="{1280A836-54FB-426C-83CD-F5EB9C6DAA4A}" type="sibTrans" cxnId="{4709BC2E-DC7B-4AD0-9FC9-BCD8F5CE8777}">
      <dgm:prSet/>
      <dgm:spPr/>
    </dgm:pt>
    <dgm:pt modelId="{D66FECF4-971D-41A4-8B05-9EB5FD8B8D28}" type="pres">
      <dgm:prSet presAssocID="{33FAD6A5-547F-4900-BAAD-BB476DFC25A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D58EB4-BED3-4D8D-BB87-F2A27E19CD07}" type="pres">
      <dgm:prSet presAssocID="{C41C6950-004F-4F6D-823E-60F41D6A9F78}" presName="composite" presStyleCnt="0"/>
      <dgm:spPr/>
    </dgm:pt>
    <dgm:pt modelId="{2230C218-2C20-4E37-AE46-CBCFC84A5012}" type="pres">
      <dgm:prSet presAssocID="{C41C6950-004F-4F6D-823E-60F41D6A9F78}" presName="parentText" presStyleLbl="alignNode1" presStyleIdx="0" presStyleCnt="3" custScaleX="14273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CB0711-5EA2-4E44-8C7A-DBDDDCBB8AA5}" type="pres">
      <dgm:prSet presAssocID="{C41C6950-004F-4F6D-823E-60F41D6A9F78}" presName="descendantText" presStyleLbl="alignAcc1" presStyleIdx="0" presStyleCnt="3" custScaleX="1016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9974AD-2111-4BF4-8765-543AD163ABDE}" type="pres">
      <dgm:prSet presAssocID="{3663B071-7955-4003-855C-6C7CFFA3EEC6}" presName="sp" presStyleCnt="0"/>
      <dgm:spPr/>
    </dgm:pt>
    <dgm:pt modelId="{718888DE-BDD6-43FD-B105-9A2392CA6582}" type="pres">
      <dgm:prSet presAssocID="{4FC47591-351F-4911-AF5A-1E4176ECAC59}" presName="composite" presStyleCnt="0"/>
      <dgm:spPr/>
    </dgm:pt>
    <dgm:pt modelId="{29538F53-1570-46EE-8CC3-349BB40FF72F}" type="pres">
      <dgm:prSet presAssocID="{4FC47591-351F-4911-AF5A-1E4176ECAC59}" presName="parentText" presStyleLbl="alignNode1" presStyleIdx="1" presStyleCnt="3" custLinFactNeighborX="13040" custLinFactNeighborY="169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9A7D90-D476-479C-A1BB-F70FB7C3FABC}" type="pres">
      <dgm:prSet presAssocID="{4FC47591-351F-4911-AF5A-1E4176ECAC59}" presName="descendantText" presStyleLbl="alignAcc1" presStyleIdx="1" presStyleCnt="3" custLinFactNeighborX="9510" custLinFactNeighborY="26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160F61-A9F1-4941-9F18-D667DF51CACA}" type="pres">
      <dgm:prSet presAssocID="{898ADDAF-C0C2-4193-A075-69441280680A}" presName="sp" presStyleCnt="0"/>
      <dgm:spPr/>
    </dgm:pt>
    <dgm:pt modelId="{181B4F60-1444-41CF-B11D-3A98AD2B9A9B}" type="pres">
      <dgm:prSet presAssocID="{045D7DE9-0164-454A-94B9-DA2C7ADE48E9}" presName="composite" presStyleCnt="0"/>
      <dgm:spPr/>
    </dgm:pt>
    <dgm:pt modelId="{A220D23B-4410-4386-B15B-62509DD5C101}" type="pres">
      <dgm:prSet presAssocID="{045D7DE9-0164-454A-94B9-DA2C7ADE48E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26928B-B6D3-4ECD-A33C-620A9F32452C}" type="pres">
      <dgm:prSet presAssocID="{045D7DE9-0164-454A-94B9-DA2C7ADE48E9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E799D3-9CAC-42E7-ACE1-38DB3BFD9A00}" srcId="{33FAD6A5-547F-4900-BAAD-BB476DFC25A4}" destId="{4FC47591-351F-4911-AF5A-1E4176ECAC59}" srcOrd="1" destOrd="0" parTransId="{63F43357-5E94-4FA5-933F-02D7232827C2}" sibTransId="{898ADDAF-C0C2-4193-A075-69441280680A}"/>
    <dgm:cxn modelId="{CEC5A150-DE92-439F-985F-B671BD6F120A}" srcId="{045D7DE9-0164-454A-94B9-DA2C7ADE48E9}" destId="{E36BD4A1-0F8F-41B4-B4CE-CC11995E96C5}" srcOrd="0" destOrd="0" parTransId="{9A187955-87E9-483B-8FA2-032DD8F95741}" sibTransId="{36410E17-FBFC-4C90-90BF-9C8BA4222C8A}"/>
    <dgm:cxn modelId="{4A2192A7-4807-49CE-9140-F12199C7C4BA}" srcId="{C41C6950-004F-4F6D-823E-60F41D6A9F78}" destId="{73B722D3-D89F-4B0A-8763-74BE0DA1756E}" srcOrd="0" destOrd="0" parTransId="{926457EC-26E1-4D50-AB78-E9599B69A843}" sibTransId="{C9C22191-FB35-4132-B3D0-CDA8E454ABE3}"/>
    <dgm:cxn modelId="{6FCC5507-A465-435B-884A-5328EEF79B01}" type="presOf" srcId="{33FAD6A5-547F-4900-BAAD-BB476DFC25A4}" destId="{D66FECF4-971D-41A4-8B05-9EB5FD8B8D28}" srcOrd="0" destOrd="0" presId="urn:microsoft.com/office/officeart/2005/8/layout/chevron2"/>
    <dgm:cxn modelId="{6069184E-93F8-4FBE-9CCE-396397E36D57}" type="presOf" srcId="{4FC47591-351F-4911-AF5A-1E4176ECAC59}" destId="{29538F53-1570-46EE-8CC3-349BB40FF72F}" srcOrd="0" destOrd="0" presId="urn:microsoft.com/office/officeart/2005/8/layout/chevron2"/>
    <dgm:cxn modelId="{4A2824E6-EF60-4AEB-AEAD-990774C182D4}" type="presOf" srcId="{C41C6950-004F-4F6D-823E-60F41D6A9F78}" destId="{2230C218-2C20-4E37-AE46-CBCFC84A5012}" srcOrd="0" destOrd="0" presId="urn:microsoft.com/office/officeart/2005/8/layout/chevron2"/>
    <dgm:cxn modelId="{77945C68-F4C0-45F1-9403-AF0A8A9EA49D}" type="presOf" srcId="{E36BD4A1-0F8F-41B4-B4CE-CC11995E96C5}" destId="{2F26928B-B6D3-4ECD-A33C-620A9F32452C}" srcOrd="0" destOrd="0" presId="urn:microsoft.com/office/officeart/2005/8/layout/chevron2"/>
    <dgm:cxn modelId="{CDD28268-587D-418C-ADF0-376791608081}" type="presOf" srcId="{045D7DE9-0164-454A-94B9-DA2C7ADE48E9}" destId="{A220D23B-4410-4386-B15B-62509DD5C101}" srcOrd="0" destOrd="0" presId="urn:microsoft.com/office/officeart/2005/8/layout/chevron2"/>
    <dgm:cxn modelId="{1B0BC14F-7B29-475D-A256-F76B41095DB1}" type="presOf" srcId="{98A9EED1-C282-487D-B75D-73DB18268233}" destId="{EC9A7D90-D476-479C-A1BB-F70FB7C3FABC}" srcOrd="0" destOrd="0" presId="urn:microsoft.com/office/officeart/2005/8/layout/chevron2"/>
    <dgm:cxn modelId="{9119DB75-F738-433F-B9D1-8A0C4997A7A7}" srcId="{33FAD6A5-547F-4900-BAAD-BB476DFC25A4}" destId="{C41C6950-004F-4F6D-823E-60F41D6A9F78}" srcOrd="0" destOrd="0" parTransId="{37DD2997-58B3-4F0C-9153-722A25838C12}" sibTransId="{3663B071-7955-4003-855C-6C7CFFA3EEC6}"/>
    <dgm:cxn modelId="{E12FD869-A491-4BA8-B771-159C70904A48}" srcId="{33FAD6A5-547F-4900-BAAD-BB476DFC25A4}" destId="{045D7DE9-0164-454A-94B9-DA2C7ADE48E9}" srcOrd="2" destOrd="0" parTransId="{30460D51-7B21-4258-9EFC-21B12DD5E50B}" sibTransId="{087E50F6-3257-4B95-B956-EE7F0D7EAE94}"/>
    <dgm:cxn modelId="{4709BC2E-DC7B-4AD0-9FC9-BCD8F5CE8777}" srcId="{4FC47591-351F-4911-AF5A-1E4176ECAC59}" destId="{98A9EED1-C282-487D-B75D-73DB18268233}" srcOrd="0" destOrd="0" parTransId="{120B2B09-24ED-44DE-ABFA-8989F4258DCE}" sibTransId="{1280A836-54FB-426C-83CD-F5EB9C6DAA4A}"/>
    <dgm:cxn modelId="{211F8818-7EBC-4CFF-A3C9-C376246FDEC2}" type="presOf" srcId="{73B722D3-D89F-4B0A-8763-74BE0DA1756E}" destId="{E7CB0711-5EA2-4E44-8C7A-DBDDDCBB8AA5}" srcOrd="0" destOrd="0" presId="urn:microsoft.com/office/officeart/2005/8/layout/chevron2"/>
    <dgm:cxn modelId="{F0FC549E-5E7B-4850-A69E-538E48E84F5C}" type="presParOf" srcId="{D66FECF4-971D-41A4-8B05-9EB5FD8B8D28}" destId="{28D58EB4-BED3-4D8D-BB87-F2A27E19CD07}" srcOrd="0" destOrd="0" presId="urn:microsoft.com/office/officeart/2005/8/layout/chevron2"/>
    <dgm:cxn modelId="{F589A9AC-38E4-457C-B361-9DA7D22EEC2A}" type="presParOf" srcId="{28D58EB4-BED3-4D8D-BB87-F2A27E19CD07}" destId="{2230C218-2C20-4E37-AE46-CBCFC84A5012}" srcOrd="0" destOrd="0" presId="urn:microsoft.com/office/officeart/2005/8/layout/chevron2"/>
    <dgm:cxn modelId="{340A51EE-06EE-494B-A17E-B51736C4924F}" type="presParOf" srcId="{28D58EB4-BED3-4D8D-BB87-F2A27E19CD07}" destId="{E7CB0711-5EA2-4E44-8C7A-DBDDDCBB8AA5}" srcOrd="1" destOrd="0" presId="urn:microsoft.com/office/officeart/2005/8/layout/chevron2"/>
    <dgm:cxn modelId="{3E7A86DF-A80B-4203-8C21-A523E4FCAED3}" type="presParOf" srcId="{D66FECF4-971D-41A4-8B05-9EB5FD8B8D28}" destId="{CA9974AD-2111-4BF4-8765-543AD163ABDE}" srcOrd="1" destOrd="0" presId="urn:microsoft.com/office/officeart/2005/8/layout/chevron2"/>
    <dgm:cxn modelId="{4AFEE973-C404-4E30-9AFA-D51DD466FAF5}" type="presParOf" srcId="{D66FECF4-971D-41A4-8B05-9EB5FD8B8D28}" destId="{718888DE-BDD6-43FD-B105-9A2392CA6582}" srcOrd="2" destOrd="0" presId="urn:microsoft.com/office/officeart/2005/8/layout/chevron2"/>
    <dgm:cxn modelId="{12B2B6BF-638A-40E3-99E9-F4F15BFCBD3F}" type="presParOf" srcId="{718888DE-BDD6-43FD-B105-9A2392CA6582}" destId="{29538F53-1570-46EE-8CC3-349BB40FF72F}" srcOrd="0" destOrd="0" presId="urn:microsoft.com/office/officeart/2005/8/layout/chevron2"/>
    <dgm:cxn modelId="{BDCEDDF0-10A0-4A27-B57D-24285BAF05FE}" type="presParOf" srcId="{718888DE-BDD6-43FD-B105-9A2392CA6582}" destId="{EC9A7D90-D476-479C-A1BB-F70FB7C3FABC}" srcOrd="1" destOrd="0" presId="urn:microsoft.com/office/officeart/2005/8/layout/chevron2"/>
    <dgm:cxn modelId="{363FA044-EB78-41DE-BFEC-F1B138E7B6F4}" type="presParOf" srcId="{D66FECF4-971D-41A4-8B05-9EB5FD8B8D28}" destId="{FB160F61-A9F1-4941-9F18-D667DF51CACA}" srcOrd="3" destOrd="0" presId="urn:microsoft.com/office/officeart/2005/8/layout/chevron2"/>
    <dgm:cxn modelId="{9F149614-9146-4293-BA1C-AB27FBE8C283}" type="presParOf" srcId="{D66FECF4-971D-41A4-8B05-9EB5FD8B8D28}" destId="{181B4F60-1444-41CF-B11D-3A98AD2B9A9B}" srcOrd="4" destOrd="0" presId="urn:microsoft.com/office/officeart/2005/8/layout/chevron2"/>
    <dgm:cxn modelId="{068BB924-FFDC-401F-8809-85A5DE3CAA72}" type="presParOf" srcId="{181B4F60-1444-41CF-B11D-3A98AD2B9A9B}" destId="{A220D23B-4410-4386-B15B-62509DD5C101}" srcOrd="0" destOrd="0" presId="urn:microsoft.com/office/officeart/2005/8/layout/chevron2"/>
    <dgm:cxn modelId="{46657971-675D-4AFA-A954-2B97DE76F33F}" type="presParOf" srcId="{181B4F60-1444-41CF-B11D-3A98AD2B9A9B}" destId="{2F26928B-B6D3-4ECD-A33C-620A9F32452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30C218-2C20-4E37-AE46-CBCFC84A5012}">
      <dsp:nvSpPr>
        <dsp:cNvPr id="0" name=""/>
        <dsp:cNvSpPr/>
      </dsp:nvSpPr>
      <dsp:spPr>
        <a:xfrm rot="5400000">
          <a:off x="-135378" y="4861"/>
          <a:ext cx="1420603" cy="14193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700" b="1" kern="1200" dirty="0" smtClean="0"/>
            <a:t> </a:t>
          </a:r>
          <a:r>
            <a:rPr lang="uk-UA" sz="2000" b="1" kern="1200" dirty="0" smtClean="0"/>
            <a:t>субсидія</a:t>
          </a:r>
          <a:r>
            <a:rPr lang="uk-UA" sz="700" b="1" kern="1200" dirty="0" smtClean="0"/>
            <a:t> -</a:t>
          </a:r>
          <a:endParaRPr lang="ru-RU" sz="700" kern="1200" dirty="0"/>
        </a:p>
      </dsp:txBody>
      <dsp:txXfrm rot="-5400000">
        <a:off x="-134760" y="713927"/>
        <a:ext cx="1419368" cy="1235"/>
      </dsp:txXfrm>
    </dsp:sp>
    <dsp:sp modelId="{E7CB0711-5EA2-4E44-8C7A-DBDDDCBB8AA5}">
      <dsp:nvSpPr>
        <dsp:cNvPr id="0" name=""/>
        <dsp:cNvSpPr/>
      </dsp:nvSpPr>
      <dsp:spPr>
        <a:xfrm rot="5400000">
          <a:off x="4101588" y="-3082259"/>
          <a:ext cx="923877" cy="70968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b="0" kern="1200" dirty="0" smtClean="0"/>
            <a:t>г</a:t>
          </a:r>
          <a:r>
            <a:rPr lang="ru-RU" sz="2000" kern="1200" dirty="0" err="1" smtClean="0"/>
            <a:t>рошова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допомога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що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надається</a:t>
          </a:r>
          <a:r>
            <a:rPr lang="ru-RU" sz="2000" kern="1200" dirty="0" smtClean="0"/>
            <a:t> державою за </a:t>
          </a:r>
          <a:r>
            <a:rPr lang="ru-RU" sz="2000" kern="1200" dirty="0" err="1" smtClean="0"/>
            <a:t>рахунок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коштів</a:t>
          </a:r>
          <a:r>
            <a:rPr lang="ru-RU" sz="2000" kern="1200" dirty="0" smtClean="0"/>
            <a:t> бюджету, а </a:t>
          </a:r>
          <a:r>
            <a:rPr lang="ru-RU" sz="2000" kern="1200" dirty="0" err="1" smtClean="0"/>
            <a:t>також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спеціальних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фондів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юридичним</a:t>
          </a:r>
          <a:r>
            <a:rPr lang="ru-RU" sz="2000" kern="1200" dirty="0" smtClean="0"/>
            <a:t> особам, </a:t>
          </a:r>
          <a:r>
            <a:rPr lang="ru-RU" sz="2000" kern="1200" dirty="0" err="1" smtClean="0"/>
            <a:t>місцевим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державним</a:t>
          </a:r>
          <a:r>
            <a:rPr lang="ru-RU" sz="2000" kern="1200" dirty="0" smtClean="0"/>
            <a:t> органам, </a:t>
          </a:r>
          <a:r>
            <a:rPr lang="ru-RU" sz="2000" kern="1200" dirty="0" err="1" smtClean="0"/>
            <a:t>іншим</a:t>
          </a:r>
          <a:r>
            <a:rPr lang="ru-RU" sz="2000" kern="1200" dirty="0" smtClean="0"/>
            <a:t> державам</a:t>
          </a:r>
          <a:endParaRPr lang="ru-RU" sz="2000" kern="1200" dirty="0"/>
        </a:p>
      </dsp:txBody>
      <dsp:txXfrm rot="-5400000">
        <a:off x="1015085" y="49344"/>
        <a:ext cx="7051784" cy="833677"/>
      </dsp:txXfrm>
    </dsp:sp>
    <dsp:sp modelId="{29538F53-1570-46EE-8CC3-349BB40FF72F}">
      <dsp:nvSpPr>
        <dsp:cNvPr id="0" name=""/>
        <dsp:cNvSpPr/>
      </dsp:nvSpPr>
      <dsp:spPr>
        <a:xfrm rot="5400000">
          <a:off x="-218179" y="1465747"/>
          <a:ext cx="1420603" cy="9944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/>
            <a:t>субвенція</a:t>
          </a:r>
          <a:r>
            <a:rPr lang="uk-UA" sz="2000" b="1" kern="1200" dirty="0" smtClean="0"/>
            <a:t> </a:t>
          </a:r>
          <a:endParaRPr lang="ru-RU" sz="2000" kern="1200" dirty="0"/>
        </a:p>
      </dsp:txBody>
      <dsp:txXfrm rot="-5400000">
        <a:off x="-5088" y="1749867"/>
        <a:ext cx="994422" cy="426181"/>
      </dsp:txXfrm>
    </dsp:sp>
    <dsp:sp modelId="{EC9A7D90-D476-479C-A1BB-F70FB7C3FABC}">
      <dsp:nvSpPr>
        <dsp:cNvPr id="0" name=""/>
        <dsp:cNvSpPr/>
      </dsp:nvSpPr>
      <dsp:spPr>
        <a:xfrm rot="5400000">
          <a:off x="4024119" y="-1777045"/>
          <a:ext cx="923391" cy="69827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Цільова допомога з конкретною метою, наприклад, на соціальні цілі, у випадку стихійного лиха</a:t>
          </a:r>
          <a:endParaRPr lang="ru-RU" sz="2000" kern="1200" dirty="0"/>
        </a:p>
      </dsp:txBody>
      <dsp:txXfrm rot="-5400000">
        <a:off x="994422" y="1297728"/>
        <a:ext cx="6937709" cy="833239"/>
      </dsp:txXfrm>
    </dsp:sp>
    <dsp:sp modelId="{A220D23B-4410-4386-B15B-62509DD5C101}">
      <dsp:nvSpPr>
        <dsp:cNvPr id="0" name=""/>
        <dsp:cNvSpPr/>
      </dsp:nvSpPr>
      <dsp:spPr>
        <a:xfrm rot="5400000">
          <a:off x="-347851" y="2666057"/>
          <a:ext cx="1420603" cy="9944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dirty="0" smtClean="0"/>
            <a:t> </a:t>
          </a:r>
          <a:r>
            <a:rPr lang="uk-UA" sz="1400" b="0" kern="1200" dirty="0" smtClean="0"/>
            <a:t>дотація вирівнювання</a:t>
          </a:r>
          <a:endParaRPr lang="ru-RU" sz="1400" b="0" kern="1200" dirty="0"/>
        </a:p>
      </dsp:txBody>
      <dsp:txXfrm rot="-5400000">
        <a:off x="-134760" y="2950177"/>
        <a:ext cx="994422" cy="426181"/>
      </dsp:txXfrm>
    </dsp:sp>
    <dsp:sp modelId="{2F26928B-B6D3-4ECD-A33C-620A9F32452C}">
      <dsp:nvSpPr>
        <dsp:cNvPr id="0" name=""/>
        <dsp:cNvSpPr/>
      </dsp:nvSpPr>
      <dsp:spPr>
        <a:xfrm rot="5400000">
          <a:off x="3889357" y="-576729"/>
          <a:ext cx="923391" cy="69827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b="1" kern="1200" dirty="0" smtClean="0"/>
            <a:t>місцевим бюджетам – як з боку держави, так і обласних рад (для ОТГ), для збалансування бюджетів</a:t>
          </a:r>
          <a:endParaRPr lang="ru-RU" sz="2000" kern="1200" dirty="0"/>
        </a:p>
      </dsp:txBody>
      <dsp:txXfrm rot="-5400000">
        <a:off x="859660" y="2498044"/>
        <a:ext cx="6937709" cy="8332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Регіональна політика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sz="5400" dirty="0" smtClean="0"/>
              <a:t>інструменти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513010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Інструменти регіональної політики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Державне регулювання доходів регіональних бюджетів 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4031430" cy="3172968"/>
          </a:xfrm>
        </p:spPr>
        <p:txBody>
          <a:bodyPr>
            <a:normAutofit/>
          </a:bodyPr>
          <a:lstStyle/>
          <a:p>
            <a:r>
              <a:rPr lang="uk-U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Політика </a:t>
            </a:r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вирівнювання</a:t>
            </a:r>
            <a:endParaRPr lang="ru-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7083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кожен рівень влади встановлює і збирає свої податки</a:t>
            </a:r>
            <a:r>
              <a:rPr lang="uk-UA" dirty="0"/>
              <a:t>, тобто є декілька рівні податків (незалежних) – федеральний, суб’єктів федерації, місцевий. Підприємці платять визначені податки в кожен бюджет (Швейцарія, частково Росія).</a:t>
            </a:r>
            <a:endParaRPr lang="ru-RU" dirty="0"/>
          </a:p>
          <a:p>
            <a:pPr lvl="0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рамках певного виду загальнодержавного податку є кілька ставок</a:t>
            </a:r>
            <a:r>
              <a:rPr lang="uk-UA" dirty="0"/>
              <a:t>, що самостійно встановлюються різними рівнями влади, тобто підприємці платять один і той же податок одночасно в різні бюджети за різними ставками, і таким чином у бюджети різних рівнів одночасно надходять однойменні види податків (США, частково Росія).</a:t>
            </a:r>
            <a:endParaRPr lang="ru-RU" dirty="0"/>
          </a:p>
          <a:p>
            <a:pPr lvl="0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нормативний поділ між бюджетами різних рівнів доходів від конкретних видів податків, які збираються за одними ставками по всій території країни</a:t>
            </a:r>
            <a:r>
              <a:rPr lang="uk-UA" dirty="0"/>
              <a:t>. Розподіл здійснюється в певній пропорції, в місцевий бюджет нараховується часка доходу, яка може бути зібрана на цій території.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548680"/>
            <a:ext cx="7756263" cy="1054250"/>
          </a:xfrm>
        </p:spPr>
        <p:txBody>
          <a:bodyPr/>
          <a:lstStyle/>
          <a:p>
            <a:r>
              <a:rPr lang="ru-RU" dirty="0" err="1" smtClean="0"/>
              <a:t>Регулювання</a:t>
            </a:r>
            <a:r>
              <a:rPr lang="ru-RU" dirty="0" smtClean="0"/>
              <a:t> </a:t>
            </a:r>
            <a:r>
              <a:rPr lang="ru-RU" dirty="0" err="1" smtClean="0"/>
              <a:t>доходів</a:t>
            </a:r>
            <a:r>
              <a:rPr lang="ru-RU" dirty="0" smtClean="0"/>
              <a:t> </a:t>
            </a:r>
            <a:r>
              <a:rPr lang="ru-RU" dirty="0" err="1" smtClean="0"/>
              <a:t>бюджетів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7385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/>
              <a:t>В Німеччині податок на додану вартість ділиться між федерацією, землями і територіальними общинами у пропорції 42,5%:42,5%:</a:t>
            </a:r>
            <a:r>
              <a:rPr lang="uk-UA" dirty="0" smtClean="0"/>
              <a:t>15%</a:t>
            </a:r>
          </a:p>
          <a:p>
            <a:pPr lvl="0"/>
            <a:r>
              <a:rPr lang="uk-UA" dirty="0" err="1" smtClean="0"/>
              <a:t>корпораційний</a:t>
            </a:r>
            <a:r>
              <a:rPr lang="uk-UA" dirty="0" smtClean="0"/>
              <a:t> </a:t>
            </a:r>
            <a:r>
              <a:rPr lang="uk-UA" dirty="0"/>
              <a:t>податок – між федераціями і землями у пропорції 50%:50%.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наприклад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8934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unna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764704"/>
            <a:ext cx="7488831" cy="5400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6537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uk-UA" dirty="0"/>
              <a:t>США – За ст. 8 Конституції Конгрес призначає витрати тільки на «загальний добробут США», що перешкоджає прямому перерозподілу коштів на користь штатів. Оформлення субсидій для штатів є довготривалою юридичною процедурою. Субсидії з федерального бюджету покривають 20 – 30% розходів штатів.</a:t>
            </a:r>
            <a:endParaRPr lang="ru-RU" dirty="0"/>
          </a:p>
          <a:p>
            <a:r>
              <a:rPr lang="uk-UA" dirty="0"/>
              <a:t>Німеччина – виходять з норми податкових надходжень на одну людину в бюджети земель. Землі, у яких цей показник вище норми, перераховують кошти іншим землям, де цей показник низький, причому перерахування йде «напряму», минаючи федеральний бюджет.</a:t>
            </a:r>
            <a:endParaRPr lang="ru-RU" dirty="0"/>
          </a:p>
          <a:p>
            <a:r>
              <a:rPr lang="uk-UA" dirty="0"/>
              <a:t>Австралія – 80% податків надходить у федеральний бюджет. Субсидії штатам надаються з цього бюджету. Характерний жорсткий контроль за витратами штатів. </a:t>
            </a:r>
            <a:endParaRPr lang="ru-RU" dirty="0"/>
          </a:p>
          <a:p>
            <a:r>
              <a:rPr lang="uk-UA" dirty="0"/>
              <a:t>Швейцарія – політика вирівнювання довго не проводилася у зв’язку зі специфікою податкової політики: федеральна влади збирає митні податки і деякі акцизи. Практично всі податки збирають кантони. Вирівнювання йде стихійно за рахунок міграції населення.</a:t>
            </a:r>
            <a:endParaRPr lang="ru-RU" dirty="0"/>
          </a:p>
          <a:p>
            <a:r>
              <a:rPr lang="uk-UA" dirty="0"/>
              <a:t>Окремим інструментом регіональної політики може бути утворення СЕЗ – спеціальних економічних зон, особливо у транскордонних регіонах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Політика вирівнювання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4209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uk-UA" sz="3200" b="1" dirty="0" smtClean="0"/>
              <a:t>– </a:t>
            </a:r>
            <a:r>
              <a:rPr lang="uk-UA" sz="3200" b="1" dirty="0"/>
              <a:t>кошти, які безоплатно передаються з одного бюджету в </a:t>
            </a:r>
            <a:r>
              <a:rPr lang="uk-UA" sz="3200" b="1" dirty="0" smtClean="0"/>
              <a:t>інший</a:t>
            </a:r>
            <a:endParaRPr lang="ru-RU" sz="3200" b="1" dirty="0"/>
          </a:p>
          <a:p>
            <a:pPr algn="just"/>
            <a:endParaRPr lang="ru-RU" sz="32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570156"/>
            <a:ext cx="8352928" cy="1054250"/>
          </a:xfrm>
        </p:spPr>
        <p:txBody>
          <a:bodyPr/>
          <a:lstStyle/>
          <a:p>
            <a:r>
              <a:rPr lang="uk-UA" b="1" dirty="0" smtClean="0"/>
              <a:t>Міжбюджетні трансферти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1329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9001020"/>
              </p:ext>
            </p:extLst>
          </p:nvPr>
        </p:nvGraphicFramePr>
        <p:xfrm>
          <a:off x="467545" y="2248347"/>
          <a:ext cx="7977208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Види трансфертів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64945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1641</TotalTime>
  <Words>430</Words>
  <Application>Microsoft Office PowerPoint</Application>
  <PresentationFormat>Экран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Твердый переплет</vt:lpstr>
      <vt:lpstr>Регіональна політика</vt:lpstr>
      <vt:lpstr>Інструменти регіональної політики </vt:lpstr>
      <vt:lpstr>Регулювання доходів бюджетів</vt:lpstr>
      <vt:lpstr>наприклад</vt:lpstr>
      <vt:lpstr>Презентация PowerPoint</vt:lpstr>
      <vt:lpstr>Політика вирівнювання</vt:lpstr>
      <vt:lpstr>Міжбюджетні трансферти</vt:lpstr>
      <vt:lpstr>Види трансфертів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Регіональна політика</dc:title>
  <dc:creator>User</dc:creator>
  <cp:lastModifiedBy>User</cp:lastModifiedBy>
  <cp:revision>24</cp:revision>
  <dcterms:created xsi:type="dcterms:W3CDTF">2020-11-10T05:29:05Z</dcterms:created>
  <dcterms:modified xsi:type="dcterms:W3CDTF">2023-03-15T19:38:24Z</dcterms:modified>
</cp:coreProperties>
</file>