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9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9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0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0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2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6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9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2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4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4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2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6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6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6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6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7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7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7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7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8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8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9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0" name="Group 1"/>
          <p:cNvGrpSpPr/>
          <p:nvPr/>
        </p:nvGrpSpPr>
        <p:grpSpPr>
          <a:xfrm>
            <a:off x="0" y="228600"/>
            <a:ext cx="2849400" cy="6636600"/>
            <a:chOff x="0" y="228600"/>
            <a:chExt cx="2849400" cy="6636600"/>
          </a:xfrm>
        </p:grpSpPr>
        <p:sp>
          <p:nvSpPr>
            <p:cNvPr id="31" name="CustomShape 2"/>
            <p:cNvSpPr/>
            <p:nvPr/>
          </p:nvSpPr>
          <p:spPr>
            <a:xfrm>
              <a:off x="0" y="2575080"/>
              <a:ext cx="98640" cy="6238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 name="CustomShape 3"/>
            <p:cNvSpPr/>
            <p:nvPr/>
          </p:nvSpPr>
          <p:spPr>
            <a:xfrm>
              <a:off x="128520" y="3156480"/>
              <a:ext cx="644400" cy="23202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807120" y="5447160"/>
              <a:ext cx="607320" cy="14180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959760" y="6503760"/>
              <a:ext cx="169200" cy="3614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100800" y="3201120"/>
              <a:ext cx="819720" cy="33264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22320" y="228600"/>
              <a:ext cx="104040" cy="29257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 name="CustomShape 8"/>
            <p:cNvSpPr/>
            <p:nvPr/>
          </p:nvSpPr>
          <p:spPr>
            <a:xfrm>
              <a:off x="78120" y="2944080"/>
              <a:ext cx="75960" cy="4917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8" name="CustomShape 9"/>
            <p:cNvSpPr/>
            <p:nvPr/>
          </p:nvSpPr>
          <p:spPr>
            <a:xfrm>
              <a:off x="769680" y="5478840"/>
              <a:ext cx="187920" cy="10227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9" name="CustomShape 10"/>
            <p:cNvSpPr/>
            <p:nvPr/>
          </p:nvSpPr>
          <p:spPr>
            <a:xfrm>
              <a:off x="775440" y="1398960"/>
              <a:ext cx="2073960" cy="40460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922680" y="6530040"/>
              <a:ext cx="159840" cy="3351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1" name="CustomShape 12"/>
            <p:cNvSpPr/>
            <p:nvPr/>
          </p:nvSpPr>
          <p:spPr>
            <a:xfrm>
              <a:off x="769680" y="5359320"/>
              <a:ext cx="35280" cy="2196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2" name="CustomShape 13"/>
            <p:cNvSpPr/>
            <p:nvPr/>
          </p:nvSpPr>
          <p:spPr>
            <a:xfrm>
              <a:off x="849960" y="6244560"/>
              <a:ext cx="236520" cy="6202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3" name="Group 14"/>
          <p:cNvGrpSpPr/>
          <p:nvPr/>
        </p:nvGrpSpPr>
        <p:grpSpPr>
          <a:xfrm>
            <a:off x="27360" y="-720"/>
            <a:ext cx="2354400" cy="6851880"/>
            <a:chOff x="27360" y="-720"/>
            <a:chExt cx="2354400" cy="6851880"/>
          </a:xfrm>
        </p:grpSpPr>
        <p:sp>
          <p:nvSpPr>
            <p:cNvPr id="14" name="CustomShape 15"/>
            <p:cNvSpPr/>
            <p:nvPr/>
          </p:nvSpPr>
          <p:spPr>
            <a:xfrm>
              <a:off x="27360" y="-720"/>
              <a:ext cx="492120" cy="43988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 name="CustomShape 16"/>
            <p:cNvSpPr/>
            <p:nvPr/>
          </p:nvSpPr>
          <p:spPr>
            <a:xfrm>
              <a:off x="550440" y="4316400"/>
              <a:ext cx="421200" cy="15786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6" name="CustomShape 17"/>
            <p:cNvSpPr/>
            <p:nvPr/>
          </p:nvSpPr>
          <p:spPr>
            <a:xfrm>
              <a:off x="1006200" y="5862600"/>
              <a:ext cx="428760" cy="9885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7" name="CustomShape 18"/>
            <p:cNvSpPr/>
            <p:nvPr/>
          </p:nvSpPr>
          <p:spPr>
            <a:xfrm>
              <a:off x="521640" y="4364280"/>
              <a:ext cx="549720" cy="22338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8" name="CustomShape 19"/>
            <p:cNvSpPr/>
            <p:nvPr/>
          </p:nvSpPr>
          <p:spPr>
            <a:xfrm>
              <a:off x="468000" y="1289160"/>
              <a:ext cx="172080" cy="30250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9" name="CustomShape 20"/>
            <p:cNvSpPr/>
            <p:nvPr/>
          </p:nvSpPr>
          <p:spPr>
            <a:xfrm>
              <a:off x="1111680" y="6571440"/>
              <a:ext cx="132120" cy="2793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0" name="CustomShape 21"/>
            <p:cNvSpPr/>
            <p:nvPr/>
          </p:nvSpPr>
          <p:spPr>
            <a:xfrm>
              <a:off x="502560" y="4107600"/>
              <a:ext cx="80280" cy="5094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 name="CustomShape 22"/>
            <p:cNvSpPr/>
            <p:nvPr/>
          </p:nvSpPr>
          <p:spPr>
            <a:xfrm>
              <a:off x="973800" y="3145680"/>
              <a:ext cx="1407960" cy="27147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 name="CustomShape 23"/>
            <p:cNvSpPr/>
            <p:nvPr/>
          </p:nvSpPr>
          <p:spPr>
            <a:xfrm>
              <a:off x="1073520" y="6600240"/>
              <a:ext cx="118440" cy="2509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3" name="CustomShape 24"/>
            <p:cNvSpPr/>
            <p:nvPr/>
          </p:nvSpPr>
          <p:spPr>
            <a:xfrm>
              <a:off x="973800" y="5897160"/>
              <a:ext cx="135720" cy="6721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4" name="CustomShape 25"/>
            <p:cNvSpPr/>
            <p:nvPr/>
          </p:nvSpPr>
          <p:spPr>
            <a:xfrm>
              <a:off x="973800" y="5772600"/>
              <a:ext cx="36000" cy="2257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5" name="CustomShape 26"/>
            <p:cNvSpPr/>
            <p:nvPr/>
          </p:nvSpPr>
          <p:spPr>
            <a:xfrm>
              <a:off x="1006200" y="6322680"/>
              <a:ext cx="208440" cy="5284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6" name="CustomShape 27"/>
          <p:cNvSpPr/>
          <p:nvPr/>
        </p:nvSpPr>
        <p:spPr>
          <a:xfrm>
            <a:off x="0" y="0"/>
            <a:ext cx="180720" cy="68558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7" name="CustomShape 28"/>
          <p:cNvSpPr/>
          <p:nvPr/>
        </p:nvSpPr>
        <p:spPr>
          <a:xfrm>
            <a:off x="0" y="4323960"/>
            <a:ext cx="1742400" cy="776520"/>
          </a:xfrm>
          <a:custGeom>
            <a:avLst/>
            <a:gdLst/>
            <a:ahLst/>
            <a:cxn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8"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9"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6" name="Group 1"/>
          <p:cNvGrpSpPr/>
          <p:nvPr/>
        </p:nvGrpSpPr>
        <p:grpSpPr>
          <a:xfrm>
            <a:off x="0" y="228600"/>
            <a:ext cx="2849400" cy="6636600"/>
            <a:chOff x="0" y="228600"/>
            <a:chExt cx="2849400" cy="6636600"/>
          </a:xfrm>
        </p:grpSpPr>
        <p:sp>
          <p:nvSpPr>
            <p:cNvPr id="67" name="CustomShape 2"/>
            <p:cNvSpPr/>
            <p:nvPr/>
          </p:nvSpPr>
          <p:spPr>
            <a:xfrm>
              <a:off x="0" y="2575080"/>
              <a:ext cx="98640" cy="6238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8" name="CustomShape 3"/>
            <p:cNvSpPr/>
            <p:nvPr/>
          </p:nvSpPr>
          <p:spPr>
            <a:xfrm>
              <a:off x="128520" y="3156480"/>
              <a:ext cx="644400" cy="23202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9" name="CustomShape 4"/>
            <p:cNvSpPr/>
            <p:nvPr/>
          </p:nvSpPr>
          <p:spPr>
            <a:xfrm>
              <a:off x="807120" y="5447160"/>
              <a:ext cx="607320" cy="14180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0" name="CustomShape 5"/>
            <p:cNvSpPr/>
            <p:nvPr/>
          </p:nvSpPr>
          <p:spPr>
            <a:xfrm>
              <a:off x="959760" y="6503760"/>
              <a:ext cx="169200" cy="3614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1" name="CustomShape 6"/>
            <p:cNvSpPr/>
            <p:nvPr/>
          </p:nvSpPr>
          <p:spPr>
            <a:xfrm>
              <a:off x="100800" y="3201120"/>
              <a:ext cx="819720" cy="33264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2" name="CustomShape 7"/>
            <p:cNvSpPr/>
            <p:nvPr/>
          </p:nvSpPr>
          <p:spPr>
            <a:xfrm>
              <a:off x="22320" y="228600"/>
              <a:ext cx="104040" cy="29257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3" name="CustomShape 8"/>
            <p:cNvSpPr/>
            <p:nvPr/>
          </p:nvSpPr>
          <p:spPr>
            <a:xfrm>
              <a:off x="78120" y="2944080"/>
              <a:ext cx="75960" cy="4917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4" name="CustomShape 9"/>
            <p:cNvSpPr/>
            <p:nvPr/>
          </p:nvSpPr>
          <p:spPr>
            <a:xfrm>
              <a:off x="769680" y="5478840"/>
              <a:ext cx="187920" cy="10227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5" name="CustomShape 10"/>
            <p:cNvSpPr/>
            <p:nvPr/>
          </p:nvSpPr>
          <p:spPr>
            <a:xfrm>
              <a:off x="775440" y="1398960"/>
              <a:ext cx="2073960" cy="40460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6" name="CustomShape 11"/>
            <p:cNvSpPr/>
            <p:nvPr/>
          </p:nvSpPr>
          <p:spPr>
            <a:xfrm>
              <a:off x="922680" y="6530040"/>
              <a:ext cx="159840" cy="3351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7" name="CustomShape 12"/>
            <p:cNvSpPr/>
            <p:nvPr/>
          </p:nvSpPr>
          <p:spPr>
            <a:xfrm>
              <a:off x="769680" y="5359320"/>
              <a:ext cx="35280" cy="2196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8" name="CustomShape 13"/>
            <p:cNvSpPr/>
            <p:nvPr/>
          </p:nvSpPr>
          <p:spPr>
            <a:xfrm>
              <a:off x="849960" y="6244560"/>
              <a:ext cx="236520" cy="6202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79" name="Group 14"/>
          <p:cNvGrpSpPr/>
          <p:nvPr/>
        </p:nvGrpSpPr>
        <p:grpSpPr>
          <a:xfrm>
            <a:off x="27360" y="-720"/>
            <a:ext cx="2354400" cy="6851880"/>
            <a:chOff x="27360" y="-720"/>
            <a:chExt cx="2354400" cy="6851880"/>
          </a:xfrm>
        </p:grpSpPr>
        <p:sp>
          <p:nvSpPr>
            <p:cNvPr id="80" name="CustomShape 15"/>
            <p:cNvSpPr/>
            <p:nvPr/>
          </p:nvSpPr>
          <p:spPr>
            <a:xfrm>
              <a:off x="27360" y="-720"/>
              <a:ext cx="492120" cy="43988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1" name="CustomShape 16"/>
            <p:cNvSpPr/>
            <p:nvPr/>
          </p:nvSpPr>
          <p:spPr>
            <a:xfrm>
              <a:off x="550440" y="4316400"/>
              <a:ext cx="421200" cy="15786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2" name="CustomShape 17"/>
            <p:cNvSpPr/>
            <p:nvPr/>
          </p:nvSpPr>
          <p:spPr>
            <a:xfrm>
              <a:off x="1006200" y="5862600"/>
              <a:ext cx="428760" cy="9885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3" name="CustomShape 18"/>
            <p:cNvSpPr/>
            <p:nvPr/>
          </p:nvSpPr>
          <p:spPr>
            <a:xfrm>
              <a:off x="521640" y="4364280"/>
              <a:ext cx="549720" cy="22338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4" name="CustomShape 19"/>
            <p:cNvSpPr/>
            <p:nvPr/>
          </p:nvSpPr>
          <p:spPr>
            <a:xfrm>
              <a:off x="468000" y="1289160"/>
              <a:ext cx="172080" cy="30250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5" name="CustomShape 20"/>
            <p:cNvSpPr/>
            <p:nvPr/>
          </p:nvSpPr>
          <p:spPr>
            <a:xfrm>
              <a:off x="1111680" y="6571440"/>
              <a:ext cx="132120" cy="2793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6" name="CustomShape 21"/>
            <p:cNvSpPr/>
            <p:nvPr/>
          </p:nvSpPr>
          <p:spPr>
            <a:xfrm>
              <a:off x="502560" y="4107600"/>
              <a:ext cx="80280" cy="5094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7" name="CustomShape 22"/>
            <p:cNvSpPr/>
            <p:nvPr/>
          </p:nvSpPr>
          <p:spPr>
            <a:xfrm>
              <a:off x="973800" y="3145680"/>
              <a:ext cx="1407960" cy="27147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8" name="CustomShape 23"/>
            <p:cNvSpPr/>
            <p:nvPr/>
          </p:nvSpPr>
          <p:spPr>
            <a:xfrm>
              <a:off x="1073520" y="6600240"/>
              <a:ext cx="118440" cy="2509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9" name="CustomShape 24"/>
            <p:cNvSpPr/>
            <p:nvPr/>
          </p:nvSpPr>
          <p:spPr>
            <a:xfrm>
              <a:off x="973800" y="5897160"/>
              <a:ext cx="135720" cy="6721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0" name="CustomShape 25"/>
            <p:cNvSpPr/>
            <p:nvPr/>
          </p:nvSpPr>
          <p:spPr>
            <a:xfrm>
              <a:off x="973800" y="5772600"/>
              <a:ext cx="36000" cy="2257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1" name="CustomShape 26"/>
            <p:cNvSpPr/>
            <p:nvPr/>
          </p:nvSpPr>
          <p:spPr>
            <a:xfrm>
              <a:off x="1006200" y="6322680"/>
              <a:ext cx="208440" cy="5284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92" name="CustomShape 27"/>
          <p:cNvSpPr/>
          <p:nvPr/>
        </p:nvSpPr>
        <p:spPr>
          <a:xfrm>
            <a:off x="0" y="0"/>
            <a:ext cx="180720" cy="68558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93" name="CustomShape 28"/>
          <p:cNvSpPr/>
          <p:nvPr/>
        </p:nvSpPr>
        <p:spPr>
          <a:xfrm flipV="1">
            <a:off x="-2160" y="709920"/>
            <a:ext cx="1586520" cy="50508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94"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95"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2" name="Group 1"/>
          <p:cNvGrpSpPr/>
          <p:nvPr/>
        </p:nvGrpSpPr>
        <p:grpSpPr>
          <a:xfrm>
            <a:off x="0" y="228600"/>
            <a:ext cx="2849400" cy="6636600"/>
            <a:chOff x="0" y="228600"/>
            <a:chExt cx="2849400" cy="6636600"/>
          </a:xfrm>
        </p:grpSpPr>
        <p:sp>
          <p:nvSpPr>
            <p:cNvPr id="133" name="CustomShape 2"/>
            <p:cNvSpPr/>
            <p:nvPr/>
          </p:nvSpPr>
          <p:spPr>
            <a:xfrm>
              <a:off x="0" y="2575080"/>
              <a:ext cx="98640" cy="6238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4" name="CustomShape 3"/>
            <p:cNvSpPr/>
            <p:nvPr/>
          </p:nvSpPr>
          <p:spPr>
            <a:xfrm>
              <a:off x="128520" y="3156480"/>
              <a:ext cx="644400" cy="23202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5" name="CustomShape 4"/>
            <p:cNvSpPr/>
            <p:nvPr/>
          </p:nvSpPr>
          <p:spPr>
            <a:xfrm>
              <a:off x="807120" y="5447160"/>
              <a:ext cx="607320" cy="14180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6" name="CustomShape 5"/>
            <p:cNvSpPr/>
            <p:nvPr/>
          </p:nvSpPr>
          <p:spPr>
            <a:xfrm>
              <a:off x="959760" y="6503760"/>
              <a:ext cx="169200" cy="3614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7" name="CustomShape 6"/>
            <p:cNvSpPr/>
            <p:nvPr/>
          </p:nvSpPr>
          <p:spPr>
            <a:xfrm>
              <a:off x="100800" y="3201120"/>
              <a:ext cx="819720" cy="33264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8" name="CustomShape 7"/>
            <p:cNvSpPr/>
            <p:nvPr/>
          </p:nvSpPr>
          <p:spPr>
            <a:xfrm>
              <a:off x="22320" y="228600"/>
              <a:ext cx="104040" cy="29257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9" name="CustomShape 8"/>
            <p:cNvSpPr/>
            <p:nvPr/>
          </p:nvSpPr>
          <p:spPr>
            <a:xfrm>
              <a:off x="78120" y="2944080"/>
              <a:ext cx="75960" cy="4917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0" name="CustomShape 9"/>
            <p:cNvSpPr/>
            <p:nvPr/>
          </p:nvSpPr>
          <p:spPr>
            <a:xfrm>
              <a:off x="769680" y="5478840"/>
              <a:ext cx="187920" cy="10227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1" name="CustomShape 10"/>
            <p:cNvSpPr/>
            <p:nvPr/>
          </p:nvSpPr>
          <p:spPr>
            <a:xfrm>
              <a:off x="775440" y="1398960"/>
              <a:ext cx="2073960" cy="40460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2" name="CustomShape 11"/>
            <p:cNvSpPr/>
            <p:nvPr/>
          </p:nvSpPr>
          <p:spPr>
            <a:xfrm>
              <a:off x="922680" y="6530040"/>
              <a:ext cx="159840" cy="3351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3" name="CustomShape 12"/>
            <p:cNvSpPr/>
            <p:nvPr/>
          </p:nvSpPr>
          <p:spPr>
            <a:xfrm>
              <a:off x="769680" y="5359320"/>
              <a:ext cx="35280" cy="2196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4" name="CustomShape 13"/>
            <p:cNvSpPr/>
            <p:nvPr/>
          </p:nvSpPr>
          <p:spPr>
            <a:xfrm>
              <a:off x="849960" y="6244560"/>
              <a:ext cx="236520" cy="6202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45" name="Group 14"/>
          <p:cNvGrpSpPr/>
          <p:nvPr/>
        </p:nvGrpSpPr>
        <p:grpSpPr>
          <a:xfrm>
            <a:off x="27360" y="-720"/>
            <a:ext cx="2354400" cy="6851880"/>
            <a:chOff x="27360" y="-720"/>
            <a:chExt cx="2354400" cy="6851880"/>
          </a:xfrm>
        </p:grpSpPr>
        <p:sp>
          <p:nvSpPr>
            <p:cNvPr id="146" name="CustomShape 15"/>
            <p:cNvSpPr/>
            <p:nvPr/>
          </p:nvSpPr>
          <p:spPr>
            <a:xfrm>
              <a:off x="27360" y="-720"/>
              <a:ext cx="492120" cy="43988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7" name="CustomShape 16"/>
            <p:cNvSpPr/>
            <p:nvPr/>
          </p:nvSpPr>
          <p:spPr>
            <a:xfrm>
              <a:off x="550440" y="4316400"/>
              <a:ext cx="421200" cy="15786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8" name="CustomShape 17"/>
            <p:cNvSpPr/>
            <p:nvPr/>
          </p:nvSpPr>
          <p:spPr>
            <a:xfrm>
              <a:off x="1006200" y="5862600"/>
              <a:ext cx="428760" cy="9885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9" name="CustomShape 18"/>
            <p:cNvSpPr/>
            <p:nvPr/>
          </p:nvSpPr>
          <p:spPr>
            <a:xfrm>
              <a:off x="521640" y="4364280"/>
              <a:ext cx="549720" cy="22338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0" name="CustomShape 19"/>
            <p:cNvSpPr/>
            <p:nvPr/>
          </p:nvSpPr>
          <p:spPr>
            <a:xfrm>
              <a:off x="468000" y="1289160"/>
              <a:ext cx="172080" cy="30250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1" name="CustomShape 20"/>
            <p:cNvSpPr/>
            <p:nvPr/>
          </p:nvSpPr>
          <p:spPr>
            <a:xfrm>
              <a:off x="1111680" y="6571440"/>
              <a:ext cx="132120" cy="2793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2" name="CustomShape 21"/>
            <p:cNvSpPr/>
            <p:nvPr/>
          </p:nvSpPr>
          <p:spPr>
            <a:xfrm>
              <a:off x="502560" y="4107600"/>
              <a:ext cx="80280" cy="5094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3" name="CustomShape 22"/>
            <p:cNvSpPr/>
            <p:nvPr/>
          </p:nvSpPr>
          <p:spPr>
            <a:xfrm>
              <a:off x="973800" y="3145680"/>
              <a:ext cx="1407960" cy="27147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4" name="CustomShape 23"/>
            <p:cNvSpPr/>
            <p:nvPr/>
          </p:nvSpPr>
          <p:spPr>
            <a:xfrm>
              <a:off x="1073520" y="6600240"/>
              <a:ext cx="118440" cy="2509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5" name="CustomShape 24"/>
            <p:cNvSpPr/>
            <p:nvPr/>
          </p:nvSpPr>
          <p:spPr>
            <a:xfrm>
              <a:off x="973800" y="5897160"/>
              <a:ext cx="135720" cy="6721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6" name="CustomShape 25"/>
            <p:cNvSpPr/>
            <p:nvPr/>
          </p:nvSpPr>
          <p:spPr>
            <a:xfrm>
              <a:off x="973800" y="5772600"/>
              <a:ext cx="36000" cy="2257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7" name="CustomShape 26"/>
            <p:cNvSpPr/>
            <p:nvPr/>
          </p:nvSpPr>
          <p:spPr>
            <a:xfrm>
              <a:off x="1006200" y="6322680"/>
              <a:ext cx="208440" cy="5284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158" name="CustomShape 27"/>
          <p:cNvSpPr/>
          <p:nvPr/>
        </p:nvSpPr>
        <p:spPr>
          <a:xfrm>
            <a:off x="0" y="0"/>
            <a:ext cx="180720" cy="68558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159" name="CustomShape 28"/>
          <p:cNvSpPr/>
          <p:nvPr/>
        </p:nvSpPr>
        <p:spPr>
          <a:xfrm flipV="1">
            <a:off x="-2160" y="709920"/>
            <a:ext cx="1586520" cy="50508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60" name="PlaceHolder 29"/>
          <p:cNvSpPr>
            <a:spLocks noGrp="1"/>
          </p:cNvSpPr>
          <p:nvPr>
            <p:ph type="title"/>
          </p:nvPr>
        </p:nvSpPr>
        <p:spPr>
          <a:xfrm>
            <a:off x="609480" y="273240"/>
            <a:ext cx="10972080" cy="1145160"/>
          </a:xfrm>
          <a:prstGeom prst="rect">
            <a:avLst/>
          </a:prstGeom>
        </p:spPr>
        <p:txBody>
          <a:bodyPr lIns="0" tIns="0" rIns="0" bIns="0" anchor="ctr">
            <a:spAutoFit/>
          </a:bodyPr>
          <a:lstStyle/>
          <a:p>
            <a:r>
              <a:rPr lang="ru-RU" sz="1800" b="0" strike="noStrike" spc="-1">
                <a:solidFill>
                  <a:srgbClr val="000000"/>
                </a:solidFill>
                <a:latin typeface="Arial"/>
              </a:rPr>
              <a:t>Для правки текста заглавия щёлкните мышью</a:t>
            </a:r>
          </a:p>
        </p:txBody>
      </p:sp>
      <p:sp>
        <p:nvSpPr>
          <p:cNvPr id="161"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8" name="Group 1"/>
          <p:cNvGrpSpPr/>
          <p:nvPr/>
        </p:nvGrpSpPr>
        <p:grpSpPr>
          <a:xfrm>
            <a:off x="0" y="228600"/>
            <a:ext cx="2849400" cy="6636600"/>
            <a:chOff x="0" y="228600"/>
            <a:chExt cx="2849400" cy="6636600"/>
          </a:xfrm>
        </p:grpSpPr>
        <p:sp>
          <p:nvSpPr>
            <p:cNvPr id="199" name="CustomShape 2"/>
            <p:cNvSpPr/>
            <p:nvPr/>
          </p:nvSpPr>
          <p:spPr>
            <a:xfrm>
              <a:off x="0" y="2575080"/>
              <a:ext cx="98640" cy="6238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0" name="CustomShape 3"/>
            <p:cNvSpPr/>
            <p:nvPr/>
          </p:nvSpPr>
          <p:spPr>
            <a:xfrm>
              <a:off x="128520" y="3156480"/>
              <a:ext cx="644400" cy="23202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1" name="CustomShape 4"/>
            <p:cNvSpPr/>
            <p:nvPr/>
          </p:nvSpPr>
          <p:spPr>
            <a:xfrm>
              <a:off x="807120" y="5447160"/>
              <a:ext cx="607320" cy="14180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2" name="CustomShape 5"/>
            <p:cNvSpPr/>
            <p:nvPr/>
          </p:nvSpPr>
          <p:spPr>
            <a:xfrm>
              <a:off x="959760" y="6503760"/>
              <a:ext cx="169200" cy="3614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3" name="CustomShape 6"/>
            <p:cNvSpPr/>
            <p:nvPr/>
          </p:nvSpPr>
          <p:spPr>
            <a:xfrm>
              <a:off x="100800" y="3201120"/>
              <a:ext cx="819720" cy="33264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4" name="CustomShape 7"/>
            <p:cNvSpPr/>
            <p:nvPr/>
          </p:nvSpPr>
          <p:spPr>
            <a:xfrm>
              <a:off x="22320" y="228600"/>
              <a:ext cx="104040" cy="29257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5" name="CustomShape 8"/>
            <p:cNvSpPr/>
            <p:nvPr/>
          </p:nvSpPr>
          <p:spPr>
            <a:xfrm>
              <a:off x="78120" y="2944080"/>
              <a:ext cx="75960" cy="4917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6" name="CustomShape 9"/>
            <p:cNvSpPr/>
            <p:nvPr/>
          </p:nvSpPr>
          <p:spPr>
            <a:xfrm>
              <a:off x="769680" y="5478840"/>
              <a:ext cx="187920" cy="10227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7" name="CustomShape 10"/>
            <p:cNvSpPr/>
            <p:nvPr/>
          </p:nvSpPr>
          <p:spPr>
            <a:xfrm>
              <a:off x="775440" y="1398960"/>
              <a:ext cx="2073960" cy="40460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8" name="CustomShape 11"/>
            <p:cNvSpPr/>
            <p:nvPr/>
          </p:nvSpPr>
          <p:spPr>
            <a:xfrm>
              <a:off x="922680" y="6530040"/>
              <a:ext cx="159840" cy="3351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9" name="CustomShape 12"/>
            <p:cNvSpPr/>
            <p:nvPr/>
          </p:nvSpPr>
          <p:spPr>
            <a:xfrm>
              <a:off x="769680" y="5359320"/>
              <a:ext cx="35280" cy="2196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10" name="CustomShape 13"/>
            <p:cNvSpPr/>
            <p:nvPr/>
          </p:nvSpPr>
          <p:spPr>
            <a:xfrm>
              <a:off x="849960" y="6244560"/>
              <a:ext cx="236520" cy="6202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211" name="Group 14"/>
          <p:cNvGrpSpPr/>
          <p:nvPr/>
        </p:nvGrpSpPr>
        <p:grpSpPr>
          <a:xfrm>
            <a:off x="27360" y="-720"/>
            <a:ext cx="2354400" cy="6851880"/>
            <a:chOff x="27360" y="-720"/>
            <a:chExt cx="2354400" cy="6851880"/>
          </a:xfrm>
        </p:grpSpPr>
        <p:sp>
          <p:nvSpPr>
            <p:cNvPr id="212" name="CustomShape 15"/>
            <p:cNvSpPr/>
            <p:nvPr/>
          </p:nvSpPr>
          <p:spPr>
            <a:xfrm>
              <a:off x="27360" y="-720"/>
              <a:ext cx="492120" cy="43988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3" name="CustomShape 16"/>
            <p:cNvSpPr/>
            <p:nvPr/>
          </p:nvSpPr>
          <p:spPr>
            <a:xfrm>
              <a:off x="550440" y="4316400"/>
              <a:ext cx="421200" cy="15786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4" name="CustomShape 17"/>
            <p:cNvSpPr/>
            <p:nvPr/>
          </p:nvSpPr>
          <p:spPr>
            <a:xfrm>
              <a:off x="1006200" y="5862600"/>
              <a:ext cx="428760" cy="9885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5" name="CustomShape 18"/>
            <p:cNvSpPr/>
            <p:nvPr/>
          </p:nvSpPr>
          <p:spPr>
            <a:xfrm>
              <a:off x="521640" y="4364280"/>
              <a:ext cx="549720" cy="22338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6" name="CustomShape 19"/>
            <p:cNvSpPr/>
            <p:nvPr/>
          </p:nvSpPr>
          <p:spPr>
            <a:xfrm>
              <a:off x="468000" y="1289160"/>
              <a:ext cx="172080" cy="30250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7" name="CustomShape 20"/>
            <p:cNvSpPr/>
            <p:nvPr/>
          </p:nvSpPr>
          <p:spPr>
            <a:xfrm>
              <a:off x="1111680" y="6571440"/>
              <a:ext cx="132120" cy="2793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8" name="CustomShape 21"/>
            <p:cNvSpPr/>
            <p:nvPr/>
          </p:nvSpPr>
          <p:spPr>
            <a:xfrm>
              <a:off x="502560" y="4107600"/>
              <a:ext cx="80280" cy="5094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9" name="CustomShape 22"/>
            <p:cNvSpPr/>
            <p:nvPr/>
          </p:nvSpPr>
          <p:spPr>
            <a:xfrm>
              <a:off x="973800" y="3145680"/>
              <a:ext cx="1407960" cy="27147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0" name="CustomShape 23"/>
            <p:cNvSpPr/>
            <p:nvPr/>
          </p:nvSpPr>
          <p:spPr>
            <a:xfrm>
              <a:off x="1073520" y="6600240"/>
              <a:ext cx="118440" cy="2509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1" name="CustomShape 24"/>
            <p:cNvSpPr/>
            <p:nvPr/>
          </p:nvSpPr>
          <p:spPr>
            <a:xfrm>
              <a:off x="973800" y="5897160"/>
              <a:ext cx="135720" cy="6721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2" name="CustomShape 25"/>
            <p:cNvSpPr/>
            <p:nvPr/>
          </p:nvSpPr>
          <p:spPr>
            <a:xfrm>
              <a:off x="973800" y="5772600"/>
              <a:ext cx="36000" cy="2257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3" name="CustomShape 26"/>
            <p:cNvSpPr/>
            <p:nvPr/>
          </p:nvSpPr>
          <p:spPr>
            <a:xfrm>
              <a:off x="1006200" y="6322680"/>
              <a:ext cx="208440" cy="5284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24" name="CustomShape 27"/>
          <p:cNvSpPr/>
          <p:nvPr/>
        </p:nvSpPr>
        <p:spPr>
          <a:xfrm>
            <a:off x="0" y="0"/>
            <a:ext cx="180720" cy="68558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25" name="CustomShape 28"/>
          <p:cNvSpPr/>
          <p:nvPr/>
        </p:nvSpPr>
        <p:spPr>
          <a:xfrm flipV="1">
            <a:off x="-2160" y="709920"/>
            <a:ext cx="1586520" cy="50508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26"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27"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4" name="Group 1"/>
          <p:cNvGrpSpPr/>
          <p:nvPr/>
        </p:nvGrpSpPr>
        <p:grpSpPr>
          <a:xfrm>
            <a:off x="0" y="228600"/>
            <a:ext cx="2849400" cy="6636600"/>
            <a:chOff x="0" y="228600"/>
            <a:chExt cx="2849400" cy="6636600"/>
          </a:xfrm>
        </p:grpSpPr>
        <p:sp>
          <p:nvSpPr>
            <p:cNvPr id="265" name="CustomShape 2"/>
            <p:cNvSpPr/>
            <p:nvPr/>
          </p:nvSpPr>
          <p:spPr>
            <a:xfrm>
              <a:off x="0" y="2575080"/>
              <a:ext cx="98640" cy="6238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6" name="CustomShape 3"/>
            <p:cNvSpPr/>
            <p:nvPr/>
          </p:nvSpPr>
          <p:spPr>
            <a:xfrm>
              <a:off x="128520" y="3156480"/>
              <a:ext cx="644400" cy="23202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7" name="CustomShape 4"/>
            <p:cNvSpPr/>
            <p:nvPr/>
          </p:nvSpPr>
          <p:spPr>
            <a:xfrm>
              <a:off x="807120" y="5447160"/>
              <a:ext cx="607320" cy="14180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8" name="CustomShape 5"/>
            <p:cNvSpPr/>
            <p:nvPr/>
          </p:nvSpPr>
          <p:spPr>
            <a:xfrm>
              <a:off x="959760" y="6503760"/>
              <a:ext cx="169200" cy="3614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9" name="CustomShape 6"/>
            <p:cNvSpPr/>
            <p:nvPr/>
          </p:nvSpPr>
          <p:spPr>
            <a:xfrm>
              <a:off x="100800" y="3201120"/>
              <a:ext cx="819720" cy="33264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0" name="CustomShape 7"/>
            <p:cNvSpPr/>
            <p:nvPr/>
          </p:nvSpPr>
          <p:spPr>
            <a:xfrm>
              <a:off x="22320" y="228600"/>
              <a:ext cx="104040" cy="29257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1" name="CustomShape 8"/>
            <p:cNvSpPr/>
            <p:nvPr/>
          </p:nvSpPr>
          <p:spPr>
            <a:xfrm>
              <a:off x="78120" y="2944080"/>
              <a:ext cx="75960" cy="4917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2" name="CustomShape 9"/>
            <p:cNvSpPr/>
            <p:nvPr/>
          </p:nvSpPr>
          <p:spPr>
            <a:xfrm>
              <a:off x="769680" y="5478840"/>
              <a:ext cx="187920" cy="10227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3" name="CustomShape 10"/>
            <p:cNvSpPr/>
            <p:nvPr/>
          </p:nvSpPr>
          <p:spPr>
            <a:xfrm>
              <a:off x="775440" y="1398960"/>
              <a:ext cx="2073960" cy="40460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4" name="CustomShape 11"/>
            <p:cNvSpPr/>
            <p:nvPr/>
          </p:nvSpPr>
          <p:spPr>
            <a:xfrm>
              <a:off x="922680" y="6530040"/>
              <a:ext cx="159840" cy="3351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5" name="CustomShape 12"/>
            <p:cNvSpPr/>
            <p:nvPr/>
          </p:nvSpPr>
          <p:spPr>
            <a:xfrm>
              <a:off x="769680" y="5359320"/>
              <a:ext cx="35280" cy="2196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6" name="CustomShape 13"/>
            <p:cNvSpPr/>
            <p:nvPr/>
          </p:nvSpPr>
          <p:spPr>
            <a:xfrm>
              <a:off x="849960" y="6244560"/>
              <a:ext cx="236520" cy="6202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277" name="Group 14"/>
          <p:cNvGrpSpPr/>
          <p:nvPr/>
        </p:nvGrpSpPr>
        <p:grpSpPr>
          <a:xfrm>
            <a:off x="27360" y="-720"/>
            <a:ext cx="2354400" cy="6851880"/>
            <a:chOff x="27360" y="-720"/>
            <a:chExt cx="2354400" cy="6851880"/>
          </a:xfrm>
        </p:grpSpPr>
        <p:sp>
          <p:nvSpPr>
            <p:cNvPr id="278" name="CustomShape 15"/>
            <p:cNvSpPr/>
            <p:nvPr/>
          </p:nvSpPr>
          <p:spPr>
            <a:xfrm>
              <a:off x="27360" y="-720"/>
              <a:ext cx="492120" cy="43988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79" name="CustomShape 16"/>
            <p:cNvSpPr/>
            <p:nvPr/>
          </p:nvSpPr>
          <p:spPr>
            <a:xfrm>
              <a:off x="550440" y="4316400"/>
              <a:ext cx="421200" cy="15786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0" name="CustomShape 17"/>
            <p:cNvSpPr/>
            <p:nvPr/>
          </p:nvSpPr>
          <p:spPr>
            <a:xfrm>
              <a:off x="1006200" y="5862600"/>
              <a:ext cx="428760" cy="9885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1" name="CustomShape 18"/>
            <p:cNvSpPr/>
            <p:nvPr/>
          </p:nvSpPr>
          <p:spPr>
            <a:xfrm>
              <a:off x="521640" y="4364280"/>
              <a:ext cx="549720" cy="22338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2" name="CustomShape 19"/>
            <p:cNvSpPr/>
            <p:nvPr/>
          </p:nvSpPr>
          <p:spPr>
            <a:xfrm>
              <a:off x="468000" y="1289160"/>
              <a:ext cx="172080" cy="30250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3" name="CustomShape 20"/>
            <p:cNvSpPr/>
            <p:nvPr/>
          </p:nvSpPr>
          <p:spPr>
            <a:xfrm>
              <a:off x="1111680" y="6571440"/>
              <a:ext cx="132120" cy="2793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4" name="CustomShape 21"/>
            <p:cNvSpPr/>
            <p:nvPr/>
          </p:nvSpPr>
          <p:spPr>
            <a:xfrm>
              <a:off x="502560" y="4107600"/>
              <a:ext cx="80280" cy="5094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5" name="CustomShape 22"/>
            <p:cNvSpPr/>
            <p:nvPr/>
          </p:nvSpPr>
          <p:spPr>
            <a:xfrm>
              <a:off x="973800" y="3145680"/>
              <a:ext cx="1407960" cy="27147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6" name="CustomShape 23"/>
            <p:cNvSpPr/>
            <p:nvPr/>
          </p:nvSpPr>
          <p:spPr>
            <a:xfrm>
              <a:off x="1073520" y="6600240"/>
              <a:ext cx="118440" cy="2509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7" name="CustomShape 24"/>
            <p:cNvSpPr/>
            <p:nvPr/>
          </p:nvSpPr>
          <p:spPr>
            <a:xfrm>
              <a:off x="973800" y="5897160"/>
              <a:ext cx="135720" cy="6721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8" name="CustomShape 25"/>
            <p:cNvSpPr/>
            <p:nvPr/>
          </p:nvSpPr>
          <p:spPr>
            <a:xfrm>
              <a:off x="973800" y="5772600"/>
              <a:ext cx="36000" cy="2257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9" name="CustomShape 26"/>
            <p:cNvSpPr/>
            <p:nvPr/>
          </p:nvSpPr>
          <p:spPr>
            <a:xfrm>
              <a:off x="1006200" y="6322680"/>
              <a:ext cx="208440" cy="5284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90" name="CustomShape 27"/>
          <p:cNvSpPr/>
          <p:nvPr/>
        </p:nvSpPr>
        <p:spPr>
          <a:xfrm>
            <a:off x="0" y="0"/>
            <a:ext cx="180720" cy="68558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91" name="CustomShape 28"/>
          <p:cNvSpPr/>
          <p:nvPr/>
        </p:nvSpPr>
        <p:spPr>
          <a:xfrm flipV="1">
            <a:off x="-2160" y="709920"/>
            <a:ext cx="1586520" cy="50508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92"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93"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30" name="Group 1"/>
          <p:cNvGrpSpPr/>
          <p:nvPr/>
        </p:nvGrpSpPr>
        <p:grpSpPr>
          <a:xfrm>
            <a:off x="0" y="228600"/>
            <a:ext cx="2849400" cy="6636600"/>
            <a:chOff x="0" y="228600"/>
            <a:chExt cx="2849400" cy="6636600"/>
          </a:xfrm>
        </p:grpSpPr>
        <p:sp>
          <p:nvSpPr>
            <p:cNvPr id="331" name="CustomShape 2"/>
            <p:cNvSpPr/>
            <p:nvPr/>
          </p:nvSpPr>
          <p:spPr>
            <a:xfrm>
              <a:off x="0" y="2575080"/>
              <a:ext cx="98640" cy="62388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2" name="CustomShape 3"/>
            <p:cNvSpPr/>
            <p:nvPr/>
          </p:nvSpPr>
          <p:spPr>
            <a:xfrm>
              <a:off x="128520" y="3156480"/>
              <a:ext cx="644400" cy="232020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3" name="CustomShape 4"/>
            <p:cNvSpPr/>
            <p:nvPr/>
          </p:nvSpPr>
          <p:spPr>
            <a:xfrm>
              <a:off x="807120" y="5447160"/>
              <a:ext cx="607320" cy="141804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4" name="CustomShape 5"/>
            <p:cNvSpPr/>
            <p:nvPr/>
          </p:nvSpPr>
          <p:spPr>
            <a:xfrm>
              <a:off x="959760" y="6503760"/>
              <a:ext cx="169200" cy="36144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5" name="CustomShape 6"/>
            <p:cNvSpPr/>
            <p:nvPr/>
          </p:nvSpPr>
          <p:spPr>
            <a:xfrm>
              <a:off x="100800" y="3201120"/>
              <a:ext cx="819720" cy="332640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6" name="CustomShape 7"/>
            <p:cNvSpPr/>
            <p:nvPr/>
          </p:nvSpPr>
          <p:spPr>
            <a:xfrm>
              <a:off x="22320" y="228600"/>
              <a:ext cx="104040" cy="292572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7" name="CustomShape 8"/>
            <p:cNvSpPr/>
            <p:nvPr/>
          </p:nvSpPr>
          <p:spPr>
            <a:xfrm>
              <a:off x="78120" y="2944080"/>
              <a:ext cx="75960" cy="49176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8" name="CustomShape 9"/>
            <p:cNvSpPr/>
            <p:nvPr/>
          </p:nvSpPr>
          <p:spPr>
            <a:xfrm>
              <a:off x="769680" y="5478840"/>
              <a:ext cx="187920" cy="102276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39" name="CustomShape 10"/>
            <p:cNvSpPr/>
            <p:nvPr/>
          </p:nvSpPr>
          <p:spPr>
            <a:xfrm>
              <a:off x="775440" y="1398960"/>
              <a:ext cx="2073960" cy="404604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40" name="CustomShape 11"/>
            <p:cNvSpPr/>
            <p:nvPr/>
          </p:nvSpPr>
          <p:spPr>
            <a:xfrm>
              <a:off x="922680" y="6530040"/>
              <a:ext cx="159840" cy="33516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41" name="CustomShape 12"/>
            <p:cNvSpPr/>
            <p:nvPr/>
          </p:nvSpPr>
          <p:spPr>
            <a:xfrm>
              <a:off x="769680" y="5359320"/>
              <a:ext cx="35280" cy="21960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42" name="CustomShape 13"/>
            <p:cNvSpPr/>
            <p:nvPr/>
          </p:nvSpPr>
          <p:spPr>
            <a:xfrm>
              <a:off x="849960" y="6244560"/>
              <a:ext cx="236520" cy="62028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343" name="Group 14"/>
          <p:cNvGrpSpPr/>
          <p:nvPr/>
        </p:nvGrpSpPr>
        <p:grpSpPr>
          <a:xfrm>
            <a:off x="27360" y="-720"/>
            <a:ext cx="2354400" cy="6851880"/>
            <a:chOff x="27360" y="-720"/>
            <a:chExt cx="2354400" cy="6851880"/>
          </a:xfrm>
        </p:grpSpPr>
        <p:sp>
          <p:nvSpPr>
            <p:cNvPr id="344" name="CustomShape 15"/>
            <p:cNvSpPr/>
            <p:nvPr/>
          </p:nvSpPr>
          <p:spPr>
            <a:xfrm>
              <a:off x="27360" y="-720"/>
              <a:ext cx="492120" cy="439884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5" name="CustomShape 16"/>
            <p:cNvSpPr/>
            <p:nvPr/>
          </p:nvSpPr>
          <p:spPr>
            <a:xfrm>
              <a:off x="550440" y="4316400"/>
              <a:ext cx="421200" cy="157860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6" name="CustomShape 17"/>
            <p:cNvSpPr/>
            <p:nvPr/>
          </p:nvSpPr>
          <p:spPr>
            <a:xfrm>
              <a:off x="1006200" y="5862600"/>
              <a:ext cx="428760" cy="98856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7" name="CustomShape 18"/>
            <p:cNvSpPr/>
            <p:nvPr/>
          </p:nvSpPr>
          <p:spPr>
            <a:xfrm>
              <a:off x="521640" y="4364280"/>
              <a:ext cx="549720" cy="223380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8" name="CustomShape 19"/>
            <p:cNvSpPr/>
            <p:nvPr/>
          </p:nvSpPr>
          <p:spPr>
            <a:xfrm>
              <a:off x="468000" y="1289160"/>
              <a:ext cx="172080" cy="302508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49" name="CustomShape 20"/>
            <p:cNvSpPr/>
            <p:nvPr/>
          </p:nvSpPr>
          <p:spPr>
            <a:xfrm>
              <a:off x="1111680" y="6571440"/>
              <a:ext cx="132120" cy="27936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0" name="CustomShape 21"/>
            <p:cNvSpPr/>
            <p:nvPr/>
          </p:nvSpPr>
          <p:spPr>
            <a:xfrm>
              <a:off x="502560" y="4107600"/>
              <a:ext cx="80280" cy="50940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1" name="CustomShape 22"/>
            <p:cNvSpPr/>
            <p:nvPr/>
          </p:nvSpPr>
          <p:spPr>
            <a:xfrm>
              <a:off x="973800" y="3145680"/>
              <a:ext cx="1407960" cy="271476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2" name="CustomShape 23"/>
            <p:cNvSpPr/>
            <p:nvPr/>
          </p:nvSpPr>
          <p:spPr>
            <a:xfrm>
              <a:off x="1073520" y="6600240"/>
              <a:ext cx="118440" cy="25092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3" name="CustomShape 24"/>
            <p:cNvSpPr/>
            <p:nvPr/>
          </p:nvSpPr>
          <p:spPr>
            <a:xfrm>
              <a:off x="973800" y="5897160"/>
              <a:ext cx="135720" cy="67212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4" name="CustomShape 25"/>
            <p:cNvSpPr/>
            <p:nvPr/>
          </p:nvSpPr>
          <p:spPr>
            <a:xfrm>
              <a:off x="973800" y="5772600"/>
              <a:ext cx="36000" cy="22572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355" name="CustomShape 26"/>
            <p:cNvSpPr/>
            <p:nvPr/>
          </p:nvSpPr>
          <p:spPr>
            <a:xfrm>
              <a:off x="1006200" y="6322680"/>
              <a:ext cx="208440" cy="52848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356" name="CustomShape 27"/>
          <p:cNvSpPr/>
          <p:nvPr/>
        </p:nvSpPr>
        <p:spPr>
          <a:xfrm>
            <a:off x="0" y="0"/>
            <a:ext cx="180720" cy="685584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357" name="CustomShape 28"/>
          <p:cNvSpPr/>
          <p:nvPr/>
        </p:nvSpPr>
        <p:spPr>
          <a:xfrm flipV="1">
            <a:off x="-2160" y="709920"/>
            <a:ext cx="1586520" cy="50508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358"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359"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1095480" y="857160"/>
            <a:ext cx="10571040" cy="32144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100000"/>
              </a:lnSpc>
            </a:pPr>
            <a:r>
              <a:rPr lang="ru-RU" sz="5400" b="1" strike="noStrike" spc="-1">
                <a:solidFill>
                  <a:srgbClr val="FF0000"/>
                </a:solidFill>
                <a:latin typeface="Century Gothic"/>
                <a:ea typeface="DejaVu Sans"/>
              </a:rPr>
              <a:t>Лекція № 3</a:t>
            </a:r>
            <a:endParaRPr lang="ru-RU" sz="5400" b="0" strike="noStrike" spc="-1">
              <a:latin typeface="Arial"/>
            </a:endParaRPr>
          </a:p>
          <a:p>
            <a:pPr algn="ctr">
              <a:lnSpc>
                <a:spcPct val="100000"/>
              </a:lnSpc>
            </a:pPr>
            <a:r>
              <a:t/>
            </a:r>
            <a:br/>
            <a:r>
              <a:rPr lang="ru-RU" sz="3200" b="1" strike="noStrike" spc="-1">
                <a:solidFill>
                  <a:srgbClr val="000000"/>
                </a:solidFill>
                <a:latin typeface="Arial"/>
                <a:ea typeface="DejaVu Sans"/>
              </a:rPr>
              <a:t>Тема: </a:t>
            </a:r>
            <a:r>
              <a:rPr lang="ru-RU" sz="3800" b="1" strike="noStrike" spc="-1">
                <a:solidFill>
                  <a:srgbClr val="002060"/>
                </a:solidFill>
                <a:latin typeface="Arial"/>
                <a:ea typeface="DejaVu Sans"/>
              </a:rPr>
              <a:t>Рекреаційна діяльність. </a:t>
            </a:r>
            <a:endParaRPr lang="ru-RU" sz="3800" b="0" strike="noStrike" spc="-1">
              <a:latin typeface="Arial"/>
            </a:endParaRPr>
          </a:p>
          <a:p>
            <a:pPr algn="ctr">
              <a:lnSpc>
                <a:spcPct val="100000"/>
              </a:lnSpc>
            </a:pPr>
            <a:r>
              <a:rPr lang="ru-RU" sz="3800" b="1" strike="noStrike" spc="-1">
                <a:solidFill>
                  <a:srgbClr val="002060"/>
                </a:solidFill>
                <a:latin typeface="Arial"/>
                <a:ea typeface="DejaVu Sans"/>
              </a:rPr>
              <a:t>Класифікація і структурні особливості рекреаційної діяльності</a:t>
            </a:r>
            <a:endParaRPr lang="ru-RU" sz="3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595440" y="357120"/>
            <a:ext cx="11072520" cy="6156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В умовах сучасного суспільства не окремий індивід, а родина стає основним споживачем рекреаційних послуг. Тому організаторам рекреаційної діяльності доводиться враховувати </a:t>
            </a:r>
            <a:r>
              <a:rPr lang="ru-RU" sz="1800" b="1" strike="noStrike" spc="-1">
                <a:solidFill>
                  <a:srgbClr val="7030A0"/>
                </a:solidFill>
                <a:latin typeface="Arial"/>
                <a:ea typeface="DejaVu Sans"/>
              </a:rPr>
              <a:t>специфічні рекреаційні потреби сімей</a:t>
            </a:r>
            <a:r>
              <a:rPr lang="ru-RU" sz="1800" b="1" strike="noStrike" spc="-1">
                <a:solidFill>
                  <a:srgbClr val="000000"/>
                </a:solidFill>
                <a:latin typeface="Arial"/>
                <a:ea typeface="DejaVu Sans"/>
              </a:rPr>
              <a:t>. До них відносяться потреби: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у вихованні та зміцненні здоров'я дітей,</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у відпочинку в канікулярний час учнів,</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у відновленні здоров'я одного з членів сім'ї, коли особисті потреби інших її членів відходять на другий план,</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потреба в житлі, розрахованому на проживання у ньому не однієї людини або групи не пов'язаних один з одним людей, а сім'ї.</a:t>
            </a:r>
            <a:endParaRPr lang="ru-RU" sz="1800" b="0" strike="noStrike" spc="-1">
              <a:latin typeface="Arial"/>
            </a:endParaRPr>
          </a:p>
          <a:p>
            <a:pPr algn="just">
              <a:lnSpc>
                <a:spcPct val="100000"/>
              </a:lnSpc>
            </a:pPr>
            <a:r>
              <a:rPr lang="ru-RU" sz="2000" b="1" strike="noStrike" spc="-1">
                <a:solidFill>
                  <a:srgbClr val="FF0000"/>
                </a:solidFill>
                <a:latin typeface="Arial"/>
                <a:ea typeface="DejaVu Sans"/>
              </a:rPr>
              <a:t>Особисті рекреаційні потреби. </a:t>
            </a:r>
            <a:r>
              <a:rPr lang="ru-RU" sz="1800" b="1" strike="noStrike" spc="-1">
                <a:solidFill>
                  <a:srgbClr val="000000"/>
                </a:solidFill>
                <a:latin typeface="Arial"/>
                <a:ea typeface="DejaVu Sans"/>
              </a:rPr>
              <a:t>Діапазон особистих потреб, що задовольняються шляхом рекреаційної діяльності, досить широкий. Серед них можна виділити наступні потреби: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в сприятливому природному середовищі,</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в здоров'ї,</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спілкуванні з іншими людьми,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розвагах,</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зняття стомлення,</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творчої діяльності,</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зміні видів діяльності та місце її прояви,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в пізнанні світу, що тісно пов'язане з потребою в задоволенні допитливості і першовідкриття,</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у подоланні перешкод,</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задоволенні естетичних потреб.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666720" y="285840"/>
            <a:ext cx="11072520" cy="5879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Arial"/>
                <a:ea typeface="DejaVu Sans"/>
              </a:rPr>
              <a:t>Потреби людини задовольняються через її практичну діяльність.</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В ході її у людей виробляються певні </a:t>
            </a:r>
            <a:r>
              <a:rPr lang="ru-RU" sz="1900" b="1" i="1" strike="noStrike" spc="-1">
                <a:solidFill>
                  <a:srgbClr val="7030A0"/>
                </a:solidFill>
                <a:latin typeface="Arial"/>
                <a:ea typeface="DejaVu Sans"/>
              </a:rPr>
              <a:t>стереотипи поведінки</a:t>
            </a:r>
            <a:r>
              <a:rPr lang="ru-RU" sz="1900" b="1" strike="noStrike" spc="-1">
                <a:solidFill>
                  <a:srgbClr val="000000"/>
                </a:solidFill>
                <a:latin typeface="Arial"/>
                <a:ea typeface="DejaVu Sans"/>
              </a:rPr>
              <a:t>. Це відноситься і до рекреаційної діяльності. </a:t>
            </a:r>
            <a:endParaRPr lang="ru-RU" sz="1900" b="0" strike="noStrike" spc="-1">
              <a:latin typeface="Arial"/>
            </a:endParaRPr>
          </a:p>
          <a:p>
            <a:pPr algn="just">
              <a:lnSpc>
                <a:spcPct val="100000"/>
              </a:lnSpc>
            </a:pPr>
            <a:r>
              <a:rPr lang="ru-RU" sz="1900" b="1" i="1" strike="noStrike" spc="-1">
                <a:solidFill>
                  <a:srgbClr val="002060"/>
                </a:solidFill>
                <a:latin typeface="Arial"/>
                <a:ea typeface="DejaVu Sans"/>
              </a:rPr>
              <a:t>Кожній рекреаційній потребі відповідає певна безліч рекреаційних занять, і люди при описі своїх потреб оперують уже сформованими наборами цих занять. </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При цьому одне заняття може бути пов'язано з необхідністю задоволення кількох потреб.</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Так, </a:t>
            </a:r>
            <a:r>
              <a:rPr lang="ru-RU" sz="1900" b="1" strike="noStrike" spc="-1">
                <a:solidFill>
                  <a:srgbClr val="FF0000"/>
                </a:solidFill>
                <a:latin typeface="Arial"/>
                <a:ea typeface="DejaVu Sans"/>
              </a:rPr>
              <a:t>«катання на лижах» </a:t>
            </a:r>
            <a:r>
              <a:rPr lang="ru-RU" sz="1900" b="1" strike="noStrike" spc="-1">
                <a:solidFill>
                  <a:srgbClr val="000000"/>
                </a:solidFill>
                <a:latin typeface="Arial"/>
                <a:ea typeface="DejaVu Sans"/>
              </a:rPr>
              <a:t>приховує в собі потребу в знятті втоми після одноманітної роботи, у фізичному розвитку, в спілкуванні з природою.</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Зв'язки між групами рекреаційних потреб. </a:t>
            </a:r>
            <a:r>
              <a:rPr lang="ru-RU" sz="1900" b="1" strike="noStrike" spc="-1">
                <a:solidFill>
                  <a:srgbClr val="000000"/>
                </a:solidFill>
                <a:latin typeface="Arial"/>
                <a:ea typeface="DejaVu Sans"/>
              </a:rPr>
              <a:t>Ділення рекреаційних потреб на суспільні, групові та особисті не може бути жорстким і беззастережним. </a:t>
            </a:r>
            <a:r>
              <a:rPr lang="ru-RU" sz="1900" b="1" i="1" strike="noStrike" spc="-1">
                <a:solidFill>
                  <a:srgbClr val="7030A0"/>
                </a:solidFill>
                <a:latin typeface="Arial"/>
                <a:ea typeface="DejaVu Sans"/>
              </a:rPr>
              <a:t>Особисті потреби </a:t>
            </a:r>
            <a:r>
              <a:rPr lang="ru-RU" sz="1900" b="1" strike="noStrike" spc="-1">
                <a:solidFill>
                  <a:srgbClr val="000000"/>
                </a:solidFill>
                <a:latin typeface="Arial"/>
                <a:ea typeface="DejaVu Sans"/>
              </a:rPr>
              <a:t>тісно пов'язані з </a:t>
            </a:r>
            <a:r>
              <a:rPr lang="ru-RU" sz="1900" b="1" i="1" strike="noStrike" spc="-1">
                <a:solidFill>
                  <a:srgbClr val="7030A0"/>
                </a:solidFill>
                <a:latin typeface="Arial"/>
                <a:ea typeface="DejaVu Sans"/>
              </a:rPr>
              <a:t>груповими</a:t>
            </a:r>
            <a:r>
              <a:rPr lang="ru-RU" sz="1900" b="1" strike="noStrike" spc="-1">
                <a:solidFill>
                  <a:srgbClr val="000000"/>
                </a:solidFill>
                <a:latin typeface="Arial"/>
                <a:ea typeface="DejaVu Sans"/>
              </a:rPr>
              <a:t> та </a:t>
            </a:r>
            <a:r>
              <a:rPr lang="ru-RU" sz="1900" b="1" i="1" strike="noStrike" spc="-1">
                <a:solidFill>
                  <a:srgbClr val="7030A0"/>
                </a:solidFill>
                <a:latin typeface="Arial"/>
                <a:ea typeface="DejaVu Sans"/>
              </a:rPr>
              <a:t>суспільними</a:t>
            </a:r>
            <a:r>
              <a:rPr lang="ru-RU" sz="1900" b="1" strike="noStrike" spc="-1">
                <a:solidFill>
                  <a:srgbClr val="000000"/>
                </a:solidFill>
                <a:latin typeface="Arial"/>
                <a:ea typeface="DejaVu Sans"/>
              </a:rPr>
              <a:t>, вони змінюються разом із зміною суспільства. Останнє формує в людей нові, більш прогресивні потреби, прагне, щоб особисті, групові і суспільні потреби узгоджувалися.</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Рекреаційні потреби населення дають змогу розвитку рекреаційної діяльності. </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Використання рекреаційних ресурсів в містах і пригородніх районах в наш час відбувається стихійно, без врахування екологічної ситуації, яка, з одного боку - здійснює негативний вплив на здоров’я відпочиваючого населення, а, з іншої – перевищує допустимі навантаження на екосистеми.</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Крім того, неорганізований відпочинок і туризм негативно впливають на розвиток туристичного бізнесу і не приносить можливого прибутку в бюджет регіону. </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 name="Picture 4"/>
          <p:cNvPicPr/>
          <p:nvPr/>
        </p:nvPicPr>
        <p:blipFill>
          <a:blip r:embed="rId2"/>
          <a:stretch/>
        </p:blipFill>
        <p:spPr>
          <a:xfrm>
            <a:off x="166680" y="0"/>
            <a:ext cx="3857400" cy="3857400"/>
          </a:xfrm>
          <a:prstGeom prst="rect">
            <a:avLst/>
          </a:prstGeom>
          <a:ln>
            <a:noFill/>
          </a:ln>
        </p:spPr>
      </p:pic>
      <p:pic>
        <p:nvPicPr>
          <p:cNvPr id="420" name="Picture 6"/>
          <p:cNvPicPr/>
          <p:nvPr/>
        </p:nvPicPr>
        <p:blipFill>
          <a:blip r:embed="rId3"/>
          <a:stretch/>
        </p:blipFill>
        <p:spPr>
          <a:xfrm>
            <a:off x="0" y="4000680"/>
            <a:ext cx="3952440" cy="2428560"/>
          </a:xfrm>
          <a:prstGeom prst="rect">
            <a:avLst/>
          </a:prstGeom>
          <a:ln>
            <a:noFill/>
          </a:ln>
        </p:spPr>
      </p:pic>
      <p:pic>
        <p:nvPicPr>
          <p:cNvPr id="421" name="Picture 8"/>
          <p:cNvPicPr/>
          <p:nvPr/>
        </p:nvPicPr>
        <p:blipFill>
          <a:blip r:embed="rId4"/>
          <a:stretch/>
        </p:blipFill>
        <p:spPr>
          <a:xfrm>
            <a:off x="3881520" y="214200"/>
            <a:ext cx="4285800" cy="3376800"/>
          </a:xfrm>
          <a:prstGeom prst="rect">
            <a:avLst/>
          </a:prstGeom>
          <a:ln>
            <a:noFill/>
          </a:ln>
        </p:spPr>
      </p:pic>
      <p:pic>
        <p:nvPicPr>
          <p:cNvPr id="422" name="Picture 10"/>
          <p:cNvPicPr/>
          <p:nvPr/>
        </p:nvPicPr>
        <p:blipFill>
          <a:blip r:embed="rId5"/>
          <a:stretch/>
        </p:blipFill>
        <p:spPr>
          <a:xfrm>
            <a:off x="3881520" y="3908160"/>
            <a:ext cx="4428720" cy="2949480"/>
          </a:xfrm>
          <a:prstGeom prst="rect">
            <a:avLst/>
          </a:prstGeom>
          <a:ln>
            <a:noFill/>
          </a:ln>
        </p:spPr>
      </p:pic>
      <p:pic>
        <p:nvPicPr>
          <p:cNvPr id="423" name="Picture 12"/>
          <p:cNvPicPr/>
          <p:nvPr/>
        </p:nvPicPr>
        <p:blipFill>
          <a:blip r:embed="rId6"/>
          <a:stretch/>
        </p:blipFill>
        <p:spPr>
          <a:xfrm>
            <a:off x="8167680" y="213480"/>
            <a:ext cx="4024080" cy="3286440"/>
          </a:xfrm>
          <a:prstGeom prst="rect">
            <a:avLst/>
          </a:prstGeom>
          <a:ln>
            <a:noFill/>
          </a:ln>
        </p:spPr>
      </p:pic>
      <p:pic>
        <p:nvPicPr>
          <p:cNvPr id="424" name="Picture 14"/>
          <p:cNvPicPr/>
          <p:nvPr/>
        </p:nvPicPr>
        <p:blipFill>
          <a:blip r:embed="rId7"/>
          <a:stretch/>
        </p:blipFill>
        <p:spPr>
          <a:xfrm>
            <a:off x="8334360" y="3714840"/>
            <a:ext cx="3857400" cy="3142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286920" y="295560"/>
            <a:ext cx="11429640" cy="639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strike="noStrike" spc="-1">
                <a:solidFill>
                  <a:srgbClr val="00B050"/>
                </a:solidFill>
                <a:latin typeface="Arial"/>
                <a:ea typeface="DejaVu Sans"/>
              </a:rPr>
              <a:t>Рекреаційна діяльність характеризується: </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           - економічною,          - соціально-культурною,             - методико-біологічною функціями</a:t>
            </a:r>
            <a:r>
              <a:rPr lang="ru-RU" sz="1800" b="1" strike="noStrike" spc="-1">
                <a:solidFill>
                  <a:srgbClr val="000000"/>
                </a:solidFill>
                <a:latin typeface="Arial"/>
                <a:ea typeface="DejaVu Sans"/>
              </a:rPr>
              <a:t>.</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1) </a:t>
            </a:r>
            <a:r>
              <a:rPr lang="ru-RU" sz="1800" b="1" i="1" strike="noStrike" spc="-1">
                <a:solidFill>
                  <a:srgbClr val="FF0000"/>
                </a:solidFill>
                <a:latin typeface="Arial"/>
                <a:ea typeface="DejaVu Sans"/>
              </a:rPr>
              <a:t>Економічна функція рекреаційної діяльності </a:t>
            </a:r>
            <a:r>
              <a:rPr lang="ru-RU" sz="1800" b="1" strike="noStrike" spc="-1">
                <a:solidFill>
                  <a:srgbClr val="000000"/>
                </a:solidFill>
                <a:latin typeface="Arial"/>
                <a:ea typeface="DejaVu Sans"/>
              </a:rPr>
              <a:t>полягає в розширеному відтворенні робочої сили, підвищенні продуктивності праці, збільшенні фонду робочого часу. Рекреація сприяє розвитку сфери обслуговування населення, вирівнюванню рівня розвитку районів, раціональному, науково-обґрунтованому використанню природних багатств краю.</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2) </a:t>
            </a:r>
            <a:r>
              <a:rPr lang="ru-RU" sz="1800" b="1" i="1" strike="noStrike" spc="-1">
                <a:solidFill>
                  <a:srgbClr val="FF0000"/>
                </a:solidFill>
                <a:latin typeface="Arial"/>
                <a:ea typeface="DejaVu Sans"/>
              </a:rPr>
              <a:t>Методико-біологічна функція рекреаційної діяльності </a:t>
            </a:r>
            <a:r>
              <a:rPr lang="ru-RU" sz="1800" b="1" strike="noStrike" spc="-1">
                <a:solidFill>
                  <a:srgbClr val="000000"/>
                </a:solidFill>
                <a:latin typeface="Arial"/>
                <a:ea typeface="DejaVu Sans"/>
              </a:rPr>
              <a:t>– це зниження захворюваності, збільшення тривалості життя людей.</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3) </a:t>
            </a:r>
            <a:r>
              <a:rPr lang="ru-RU" sz="1800" b="1" i="1" strike="noStrike" spc="-1">
                <a:solidFill>
                  <a:srgbClr val="FF0000"/>
                </a:solidFill>
                <a:latin typeface="Arial"/>
                <a:ea typeface="DejaVu Sans"/>
              </a:rPr>
              <a:t>Соціально-культурна функція</a:t>
            </a:r>
            <a:r>
              <a:rPr lang="ru-RU" sz="1800" b="1" strike="noStrike" spc="-1">
                <a:solidFill>
                  <a:srgbClr val="000000"/>
                </a:solidFill>
                <a:latin typeface="Arial"/>
                <a:ea typeface="DejaVu Sans"/>
              </a:rPr>
              <a:t> полягає в пізнанні навколишнього світу, спілкуванні людини з природою. Вона знаходить відображення в рості творчої активності, розширенні кругозору, покращенні психологічного клімату в трудових колективах.</a:t>
            </a:r>
            <a:endParaRPr lang="ru-RU" sz="1800" b="0" strike="noStrike" spc="-1">
              <a:latin typeface="Arial"/>
            </a:endParaRPr>
          </a:p>
          <a:p>
            <a:pPr algn="just">
              <a:lnSpc>
                <a:spcPct val="100000"/>
              </a:lnSpc>
            </a:pPr>
            <a:r>
              <a:rPr lang="ru-RU" sz="1800" b="1" i="1" u="sng" strike="noStrike" spc="-1">
                <a:solidFill>
                  <a:srgbClr val="FF0000"/>
                </a:solidFill>
                <a:uFillTx/>
                <a:latin typeface="Arial"/>
                <a:ea typeface="DejaVu Sans"/>
              </a:rPr>
              <a:t>Економічна функція </a:t>
            </a:r>
            <a:r>
              <a:rPr lang="ru-RU" sz="1800" b="1" strike="noStrike" spc="-1">
                <a:solidFill>
                  <a:srgbClr val="000000"/>
                </a:solidFill>
                <a:latin typeface="Arial"/>
                <a:ea typeface="DejaVu Sans"/>
              </a:rPr>
              <a:t>рекреації пов'язана з роллю людини як основної продуктивної сили суспільства, зі специфікою економічних форм задоволення рекреаційних потреб і з вирішенням шляхом організації рекреаційної діяльності деяких господарських проблем. До таких проблем належать підвищення рівня зайнятості населення, розвиток сфери обслуговування та благоустрою побуту місцевого населення, збалансування грошових доходів і витрат населення на більш високому рівні і т.д.</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Ці економічні функції пов'язані з медико-біологічними і соціальнокультурним функціями, але вони мають в той же час самостійне значення.</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Економічні вимоги </a:t>
            </a:r>
            <a:r>
              <a:rPr lang="ru-RU" sz="1800" b="1" strike="noStrike" spc="-1">
                <a:solidFill>
                  <a:srgbClr val="000000"/>
                </a:solidFill>
                <a:latin typeface="Arial"/>
                <a:ea typeface="DejaVu Sans"/>
              </a:rPr>
              <a:t>(розвиток продуктивних сил, зростання продуктивності праці, зростання сукупного суспільного продукту) багато в чому диктують необхідність організації рекреаційної діяльності і визначають структуру і пріоритет медико-біологічних і соціально-культурних функцій.</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1023840" y="571320"/>
            <a:ext cx="10715400" cy="4782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000000"/>
                </a:solidFill>
                <a:latin typeface="Arial"/>
                <a:ea typeface="DejaVu Sans"/>
              </a:rPr>
              <a:t>Найсуттєвішими </a:t>
            </a:r>
            <a:r>
              <a:rPr lang="ru-RU" sz="2200" b="1" i="1" strike="noStrike" spc="-1">
                <a:solidFill>
                  <a:srgbClr val="FF0000"/>
                </a:solidFill>
                <a:latin typeface="Arial"/>
                <a:ea typeface="DejaVu Sans"/>
              </a:rPr>
              <a:t>економічними функціями </a:t>
            </a:r>
            <a:r>
              <a:rPr lang="ru-RU" sz="2200" b="1" strike="noStrike" spc="-1">
                <a:solidFill>
                  <a:srgbClr val="000000"/>
                </a:solidFill>
                <a:latin typeface="Arial"/>
                <a:ea typeface="DejaVu Sans"/>
              </a:rPr>
              <a:t>є:</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 розширене відтворення робочої сили, </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 формування господарських систем, що забезпечують задоволення рекреаційних потреб,</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 забезпечення відповідності товарних фондів та їх структури споживчому попиту,</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 джерело валютних надходжень.</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Рекреаційна діяльність на відміну від трудової діяльності людини протікає в сфері споживання. </a:t>
            </a:r>
            <a:endParaRPr lang="ru-RU" sz="2200" b="0" strike="noStrike" spc="-1">
              <a:latin typeface="Arial"/>
            </a:endParaRPr>
          </a:p>
          <a:p>
            <a:pPr algn="just">
              <a:lnSpc>
                <a:spcPct val="100000"/>
              </a:lnSpc>
            </a:pPr>
            <a:r>
              <a:rPr lang="ru-RU" sz="2200" b="1" i="1" strike="noStrike" spc="-1">
                <a:solidFill>
                  <a:srgbClr val="7030A0"/>
                </a:solidFill>
                <a:latin typeface="Arial"/>
                <a:ea typeface="DejaVu Sans"/>
              </a:rPr>
              <a:t>Є три шляхи задоволення рекреаційних потреб:·</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1. за рахунок ринку товарів і послуг;</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2. у формі безпосереднього позаробочого придбання продуктів і послуг, головним чином, в рамках суспільних фондів споживання;</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3. у формі самообслуговування.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738000" y="571320"/>
            <a:ext cx="10929600" cy="5879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Arial"/>
                <a:ea typeface="DejaVu Sans"/>
              </a:rPr>
              <a:t>Задоволення рекреаційних потреб забезпечується сукупністю послуг і товарів, пов'язаних між собою. Тут діють принципи: взаємозамінності (субституції) і взаємодоповнюваності (компліментарності).</a:t>
            </a:r>
            <a:endParaRPr lang="ru-RU" sz="1900" b="0" strike="noStrike" spc="-1">
              <a:latin typeface="Arial"/>
            </a:endParaRPr>
          </a:p>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В організаційному та економічному плані істотні два аспекти </a:t>
            </a:r>
            <a:r>
              <a:rPr lang="ru-RU" sz="1900" b="1" strike="noStrike" spc="-1">
                <a:solidFill>
                  <a:srgbClr val="FF0000"/>
                </a:solidFill>
                <a:latin typeface="Arial"/>
                <a:ea typeface="DejaVu Sans"/>
              </a:rPr>
              <a:t>взаємозамінності</a:t>
            </a:r>
            <a:r>
              <a:rPr lang="ru-RU" sz="1900" b="1" strike="noStrike" spc="-1">
                <a:solidFill>
                  <a:srgbClr val="000000"/>
                </a:solidFill>
                <a:latin typeface="Arial"/>
                <a:ea typeface="DejaVu Sans"/>
              </a:rPr>
              <a:t>.</a:t>
            </a:r>
            <a:endParaRPr lang="ru-RU" sz="1900" b="0" strike="noStrike" spc="-1">
              <a:latin typeface="Arial"/>
            </a:endParaRPr>
          </a:p>
          <a:p>
            <a:pPr algn="just">
              <a:lnSpc>
                <a:spcPct val="100000"/>
              </a:lnSpc>
            </a:pPr>
            <a:r>
              <a:rPr lang="ru-RU" sz="1900" b="1" strike="noStrike" spc="-1">
                <a:solidFill>
                  <a:srgbClr val="7030A0"/>
                </a:solidFill>
                <a:latin typeface="Arial"/>
                <a:ea typeface="DejaVu Sans"/>
              </a:rPr>
              <a:t>По-перше</a:t>
            </a:r>
            <a:r>
              <a:rPr lang="ru-RU" sz="1900" b="1" strike="noStrike" spc="-1">
                <a:solidFill>
                  <a:srgbClr val="000000"/>
                </a:solidFill>
                <a:latin typeface="Arial"/>
                <a:ea typeface="DejaVu Sans"/>
              </a:rPr>
              <a:t>, взаємозамінність однакових за функцією послуг, що розрізняються лише за якістю (наприклад, переміщення забезпечується різними видами транспорту, з різним ступенем комфортності і при різних швидкостях руху).</a:t>
            </a:r>
            <a:endParaRPr lang="ru-RU" sz="1900" b="0" strike="noStrike" spc="-1">
              <a:latin typeface="Arial"/>
            </a:endParaRPr>
          </a:p>
          <a:p>
            <a:pPr algn="just">
              <a:lnSpc>
                <a:spcPct val="100000"/>
              </a:lnSpc>
            </a:pPr>
            <a:r>
              <a:rPr lang="ru-RU" sz="1900" b="1" strike="noStrike" spc="-1">
                <a:solidFill>
                  <a:srgbClr val="7030A0"/>
                </a:solidFill>
                <a:latin typeface="Arial"/>
                <a:ea typeface="DejaVu Sans"/>
              </a:rPr>
              <a:t>По-друге</a:t>
            </a:r>
            <a:r>
              <a:rPr lang="ru-RU" sz="1900" b="1" strike="noStrike" spc="-1">
                <a:solidFill>
                  <a:srgbClr val="000000"/>
                </a:solidFill>
                <a:latin typeface="Arial"/>
                <a:ea typeface="DejaVu Sans"/>
              </a:rPr>
              <a:t>, взаємозамінність послуг, які задовольняють одну потребу (наприклад, лижна прогулянка може бути замінена катанням на ковзанах, купання в морі - купанням в річці або басейні).</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Таким чином, при розгляді проблеми взаємозамінності необхідно враховувати особливості кожного каналу задоволення потреб. </a:t>
            </a:r>
            <a:endParaRPr lang="ru-RU" sz="1900" b="0" strike="noStrike" spc="-1">
              <a:latin typeface="Arial"/>
            </a:endParaRPr>
          </a:p>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Під </a:t>
            </a:r>
            <a:r>
              <a:rPr lang="ru-RU" sz="1900" b="1" strike="noStrike" spc="-1">
                <a:solidFill>
                  <a:srgbClr val="FF0000"/>
                </a:solidFill>
                <a:latin typeface="Arial"/>
                <a:ea typeface="DejaVu Sans"/>
              </a:rPr>
              <a:t>взаємодоповнюваністю</a:t>
            </a:r>
            <a:r>
              <a:rPr lang="ru-RU" sz="1900" b="1" strike="noStrike" spc="-1">
                <a:solidFill>
                  <a:srgbClr val="000000"/>
                </a:solidFill>
                <a:latin typeface="Arial"/>
                <a:ea typeface="DejaVu Sans"/>
              </a:rPr>
              <a:t> розуміється такий економічний зв'язок, коли користування однією послугою передбачає придбання ще ряду одиничних або комплексних послуг. Наприклад, придбання транспортних послуг для переміщення в район відпочинку автоматично викликає потреби в засобах розміщення підприємств харчування в місці відпочинку. При цьому задоволення потреб, заради яких робляться подорожі - головних в рекреаційній діяльності - не приймають товарної форми. Перебування в місцях зі сприятливим кліматом, купання в морі, прогулянки лісом, огляд культурно-історичних пам'яток найчастіше не вимагають від туриста прямих витрат грошей. </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ustomShape 1"/>
          <p:cNvSpPr/>
          <p:nvPr/>
        </p:nvSpPr>
        <p:spPr>
          <a:xfrm>
            <a:off x="880920" y="429480"/>
            <a:ext cx="10572480" cy="6158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Послуги, що забезпечують рекреаційну діяльність, створюються при різних суспільно-необхідних затрат праці. У зв'язку з цим виникають передумови для утворення «</a:t>
            </a:r>
            <a:r>
              <a:rPr lang="ru-RU" sz="2000" b="1" i="1" strike="noStrike" spc="-1">
                <a:solidFill>
                  <a:srgbClr val="7030A0"/>
                </a:solidFill>
                <a:latin typeface="Arial"/>
                <a:ea typeface="DejaVu Sans"/>
              </a:rPr>
              <a:t>туристської ренти</a:t>
            </a:r>
            <a:r>
              <a:rPr lang="ru-RU" sz="2000" b="1" strike="noStrike" spc="-1">
                <a:solidFill>
                  <a:srgbClr val="000000"/>
                </a:solidFill>
                <a:latin typeface="Arial"/>
                <a:ea typeface="DejaVu Sans"/>
              </a:rPr>
              <a:t>», яка за допомогою системи цін може стягуватися підприємствами, що реалізують платні послуги і товари. Одним із шляхів задоволення рекреаційних потреб виступає ринок рекреаційних товарів і послуг, де останні є товаром. У цій якості вони беруть участь у задоволенні платоспроможного попиту населення.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Рекреаційні послуги виступають як одна з активних статей платоспроможного попиту. Розширення обсягу пропонованих рекреаційних товарів і послуг сприяють розширенню сфери пропозицій, зростання питомої ваги задоволеного платоспроможного попиту.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Розрізняють дві сторони </a:t>
            </a:r>
            <a:r>
              <a:rPr lang="ru-RU" sz="2000" b="1" i="1" strike="noStrike" spc="-1">
                <a:solidFill>
                  <a:srgbClr val="FF0000"/>
                </a:solidFill>
                <a:latin typeface="Arial"/>
                <a:ea typeface="DejaVu Sans"/>
              </a:rPr>
              <a:t>медико-біологічних функцій </a:t>
            </a:r>
            <a:r>
              <a:rPr lang="ru-RU" sz="2000" b="1" strike="noStrike" spc="-1">
                <a:solidFill>
                  <a:srgbClr val="000000"/>
                </a:solidFill>
                <a:latin typeface="Arial"/>
                <a:ea typeface="DejaVu Sans"/>
              </a:rPr>
              <a:t>рекреаційної діяльності: лікування та оздоровлення.</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Санаторно-курортне лікування </a:t>
            </a:r>
            <a:r>
              <a:rPr lang="ru-RU" sz="2000" b="1" strike="noStrike" spc="-1">
                <a:solidFill>
                  <a:srgbClr val="000000"/>
                </a:solidFill>
                <a:latin typeface="Arial"/>
                <a:ea typeface="DejaVu Sans"/>
              </a:rPr>
              <a:t>необхідно для відновлення здоров'я людей, що перенесли захворювання і потребують продовження лікувального процесу. Необхідність </a:t>
            </a:r>
            <a:r>
              <a:rPr lang="ru-RU" sz="2000" b="1" i="1" strike="noStrike" spc="-1">
                <a:solidFill>
                  <a:srgbClr val="7030A0"/>
                </a:solidFill>
                <a:latin typeface="Arial"/>
                <a:ea typeface="DejaVu Sans"/>
              </a:rPr>
              <a:t>оздоровлення</a:t>
            </a:r>
            <a:r>
              <a:rPr lang="ru-RU" sz="2000" b="1" strike="noStrike" spc="-1">
                <a:solidFill>
                  <a:srgbClr val="000000"/>
                </a:solidFill>
                <a:latin typeface="Arial"/>
                <a:ea typeface="DejaVu Sans"/>
              </a:rPr>
              <a:t> визначається тим, що під час трудової і побутової діяльності навіть у практично здорової людини виникає стан втоми - тимчасове зниження працездатності. Для попередження стомлення праця повинна змінюватися відпочинком.</a:t>
            </a:r>
            <a:endParaRPr lang="ru-RU" sz="2000" b="0" strike="noStrike" spc="-1">
              <a:latin typeface="Arial"/>
            </a:endParaRPr>
          </a:p>
          <a:p>
            <a:pPr>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809640" y="357120"/>
            <a:ext cx="11001240" cy="6168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Arial"/>
                <a:ea typeface="DejaVu Sans"/>
              </a:rPr>
              <a:t>Однією з найважливіших властивостей рекреаційної діяльності, що сприяють швидкому зняттю втоми, є її </a:t>
            </a:r>
            <a:r>
              <a:rPr lang="ru-RU" sz="1900" b="1" i="1" strike="noStrike" spc="-1">
                <a:solidFill>
                  <a:srgbClr val="7030A0"/>
                </a:solidFill>
                <a:latin typeface="Arial"/>
                <a:ea typeface="DejaVu Sans"/>
              </a:rPr>
              <a:t>активність</a:t>
            </a:r>
            <a:r>
              <a:rPr lang="ru-RU" sz="1900" b="1" strike="noStrike" spc="-1">
                <a:solidFill>
                  <a:srgbClr val="000000"/>
                </a:solidFill>
                <a:latin typeface="Arial"/>
                <a:ea typeface="DejaVu Sans"/>
              </a:rPr>
              <a:t>. </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При активній діяльності відновні процеси протікають швидше, ніж при пасивному відпочинку.</a:t>
            </a:r>
            <a:endParaRPr lang="ru-RU" sz="1900" b="0" strike="noStrike" spc="-1">
              <a:latin typeface="Arial"/>
            </a:endParaRPr>
          </a:p>
          <a:p>
            <a:pPr algn="just">
              <a:lnSpc>
                <a:spcPct val="100000"/>
              </a:lnSpc>
            </a:pPr>
            <a:r>
              <a:rPr lang="ru-RU" sz="1900" b="1" i="1" strike="noStrike" spc="-1">
                <a:solidFill>
                  <a:srgbClr val="7030A0"/>
                </a:solidFill>
                <a:latin typeface="Arial"/>
                <a:ea typeface="DejaVu Sans"/>
              </a:rPr>
              <a:t>Формою активної рекреаційної діяльності може бути переключення з одного виду діяльності на інший</a:t>
            </a:r>
            <a:r>
              <a:rPr lang="ru-RU" sz="1900" b="1" strike="noStrike" spc="-1">
                <a:solidFill>
                  <a:srgbClr val="000000"/>
                </a:solidFill>
                <a:latin typeface="Arial"/>
                <a:ea typeface="DejaVu Sans"/>
              </a:rPr>
              <a:t>. Таким чином, відмінна ознака активної діяльності - її </a:t>
            </a:r>
            <a:r>
              <a:rPr lang="ru-RU" sz="1900" b="1" strike="noStrike" spc="-1">
                <a:solidFill>
                  <a:srgbClr val="FF0000"/>
                </a:solidFill>
                <a:latin typeface="Arial"/>
                <a:ea typeface="DejaVu Sans"/>
              </a:rPr>
              <a:t>різноманітність</a:t>
            </a:r>
            <a:r>
              <a:rPr lang="ru-RU" sz="1900" b="1" strike="noStrike" spc="-1">
                <a:solidFill>
                  <a:srgbClr val="000000"/>
                </a:solidFill>
                <a:latin typeface="Arial"/>
                <a:ea typeface="DejaVu Sans"/>
              </a:rPr>
              <a:t>. Навіть переключення з одного виду розумової роботи на іншій - відвідування театру, читання книг, слухання музики - також активна рекреаційна діяльність. Але при всій важливості інтелектуальних занять особливе значення в якості форми активної рекреаційної діяльності має </a:t>
            </a:r>
            <a:r>
              <a:rPr lang="ru-RU" sz="1900" b="1" strike="noStrike" spc="-1">
                <a:solidFill>
                  <a:srgbClr val="FF0000"/>
                </a:solidFill>
                <a:latin typeface="Arial"/>
                <a:ea typeface="DejaVu Sans"/>
              </a:rPr>
              <a:t>фізична діяльність</a:t>
            </a:r>
            <a:r>
              <a:rPr lang="ru-RU" sz="1900" b="1" strike="noStrike" spc="-1">
                <a:solidFill>
                  <a:srgbClr val="000000"/>
                </a:solidFill>
                <a:latin typeface="Arial"/>
                <a:ea typeface="DejaVu Sans"/>
              </a:rPr>
              <a:t>. У середньому і літньому віці фізичні вправи, активізуючи організм і протидіючи процесу старіння, навіть важливіші, ніж в молодості.</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Врахування медико-біологічних функцій дозволяє сформулювати деякі </a:t>
            </a:r>
            <a:r>
              <a:rPr lang="ru-RU" sz="1900" b="1" i="1" strike="noStrike" spc="-1">
                <a:solidFill>
                  <a:srgbClr val="FF0000"/>
                </a:solidFill>
                <a:latin typeface="Arial"/>
                <a:ea typeface="DejaVu Sans"/>
              </a:rPr>
              <a:t>передумови організації рекреаційної діяльності:·</a:t>
            </a:r>
            <a:endParaRPr lang="ru-RU" sz="1900" b="0" strike="noStrike" spc="-1">
              <a:latin typeface="Arial"/>
            </a:endParaRPr>
          </a:p>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 широкий розвиток активних видів рекреаційної діяльності, пов'язаних з фізичною активністю;</a:t>
            </a:r>
            <a:endParaRPr lang="ru-RU" sz="1900" b="0" strike="noStrike" spc="-1">
              <a:latin typeface="Arial"/>
            </a:endParaRPr>
          </a:p>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 різноманітність діяльності, як необхідна умова ефективності заходів щодо відновлення здоров'я;</a:t>
            </a:r>
            <a:endParaRPr lang="ru-RU" sz="1900" b="0" strike="noStrike" spc="-1">
              <a:latin typeface="Arial"/>
            </a:endParaRPr>
          </a:p>
          <a:p>
            <a:pPr indent="-216000" algn="just">
              <a:lnSpc>
                <a:spcPct val="100000"/>
              </a:lnSpc>
              <a:buClr>
                <a:srgbClr val="000000"/>
              </a:buClr>
              <a:buFont typeface="Wingdings" charset="2"/>
              <a:buChar char=""/>
            </a:pPr>
            <a:r>
              <a:rPr lang="ru-RU" sz="1900" b="1" strike="noStrike" spc="-1">
                <a:solidFill>
                  <a:srgbClr val="000000"/>
                </a:solidFill>
                <a:latin typeface="Arial"/>
                <a:ea typeface="DejaVu Sans"/>
              </a:rPr>
              <a:t>- врахування особливостей всіх вікових контингентів і соціальнопрофесійних груп, що забезпечує відпочиваючим високу свободу вибору відповідно з їх психофізіологічними можливостями, схильностями і інтересами.</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ustomShape 1"/>
          <p:cNvSpPr/>
          <p:nvPr/>
        </p:nvSpPr>
        <p:spPr>
          <a:xfrm>
            <a:off x="351720" y="210960"/>
            <a:ext cx="11530440" cy="639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В якості однієї з функцій рекреаційної діяльності – </a:t>
            </a:r>
            <a:r>
              <a:rPr lang="ru-RU" sz="1800" b="1" strike="noStrike" spc="-1">
                <a:solidFill>
                  <a:srgbClr val="FF0000"/>
                </a:solidFill>
                <a:latin typeface="Arial"/>
                <a:ea typeface="DejaVu Sans"/>
              </a:rPr>
              <a:t>соціальнокультурній </a:t>
            </a:r>
            <a:r>
              <a:rPr lang="ru-RU" sz="1800" b="1" strike="noStrike" spc="-1">
                <a:solidFill>
                  <a:srgbClr val="000000"/>
                </a:solidFill>
                <a:latin typeface="Arial"/>
                <a:ea typeface="DejaVu Sans"/>
              </a:rPr>
              <a:t>- виділяють </a:t>
            </a:r>
            <a:r>
              <a:rPr lang="ru-RU" sz="1800" b="1" i="1" strike="noStrike" spc="-1">
                <a:solidFill>
                  <a:srgbClr val="7030A0"/>
                </a:solidFill>
                <a:latin typeface="Arial"/>
                <a:ea typeface="DejaVu Sans"/>
              </a:rPr>
              <a:t>розваги</a:t>
            </a:r>
            <a:r>
              <a:rPr lang="ru-RU" sz="1800" b="1" strike="noStrike" spc="-1">
                <a:solidFill>
                  <a:srgbClr val="000000"/>
                </a:solidFill>
                <a:latin typeface="Arial"/>
                <a:ea typeface="DejaVu Sans"/>
              </a:rPr>
              <a:t>, але не в чистому вигляді, а в поєднанні з заняттями, що виконують суспільно-корисні функції. Це чітко виражене у структурі занять на туристичних маршрутах, в організації відпочинку в санаторіях і будинках відпочинку. Таким чином, особисті потреби в розвазі виступають як один із засобів задоволення суспільних потреб у відновленні працездатності і розвитку особистості. Якщо відновлення працездатності та всебічний розвиток особистості є метою організації рекреаційної діяльності, то розвага - засобом досягнення цих цілей.</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Розвага</a:t>
            </a:r>
            <a:r>
              <a:rPr lang="ru-RU" sz="1800" b="1" strike="noStrike" spc="-1">
                <a:solidFill>
                  <a:srgbClr val="000000"/>
                </a:solidFill>
                <a:latin typeface="Arial"/>
                <a:ea typeface="DejaVu Sans"/>
              </a:rPr>
              <a:t> саме по собі не має соціальної цінності, але знаходить її, будучи одним із способів досягнення поставлених соціальних цілей. У багатьох країнах обслуговування рекреації йде шляхом розвитку </a:t>
            </a:r>
            <a:r>
              <a:rPr lang="ru-RU" sz="1800" b="1" i="1" u="sng" strike="noStrike" spc="-1">
                <a:solidFill>
                  <a:srgbClr val="7030A0"/>
                </a:solidFill>
                <a:uFillTx/>
                <a:latin typeface="Arial"/>
                <a:ea typeface="DejaVu Sans"/>
              </a:rPr>
              <a:t>індустрії розваг </a:t>
            </a:r>
            <a:r>
              <a:rPr lang="ru-RU" sz="1800" b="1" strike="noStrike" spc="-1">
                <a:solidFill>
                  <a:srgbClr val="000000"/>
                </a:solidFill>
                <a:latin typeface="Arial"/>
                <a:ea typeface="DejaVu Sans"/>
              </a:rPr>
              <a:t>(Лас-Вегас, Монте-Карло). Однак зростання ролі розважальних моментів нерідко зумовлює втрату функції пізнання і розвитку, а контакт із природою перетворюється в розвагу і суцільне поглинання інформації.</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Усі три функції рекреації тісно пов’язані між собою і виражаються у збільшенні національного прибутку і загальному підвищенні соціально-економічної ефективності суспільного виробництва.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Рекреаційна діяльність проявляється у вигляді конкретних рекреаційних занять чи циклів. </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За функціональними особливостями і цілями рекреаційна діяльність класифікується на види</a:t>
            </a:r>
            <a:r>
              <a:rPr lang="ru-RU" sz="1800" b="1" strike="noStrike" spc="-1">
                <a:solidFill>
                  <a:srgbClr val="000000"/>
                </a:solidFill>
                <a:latin typeface="Arial"/>
                <a:ea typeface="DejaVu Sans"/>
              </a:rPr>
              <a:t>: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лікувально-профілактична,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оздоровча,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спортивна,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утилітарна,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пізнавальна.</a:t>
            </a:r>
            <a:endParaRPr lang="ru-RU" sz="1800" b="0" strike="noStrike" spc="-1">
              <a:latin typeface="Arial"/>
            </a:endParaRPr>
          </a:p>
          <a:p>
            <a:pPr algn="just">
              <a:lnSpc>
                <a:spcPct val="100000"/>
              </a:lnSpc>
            </a:pPr>
            <a:r>
              <a:rPr lang="ru-RU" sz="1800" b="1" i="1" strike="noStrike" spc="-1">
                <a:solidFill>
                  <a:srgbClr val="00B050"/>
                </a:solidFill>
                <a:latin typeface="Arial"/>
                <a:ea typeface="DejaVu Sans"/>
              </a:rPr>
              <a:t>Життєві цикли рекреаційної діяльності </a:t>
            </a:r>
            <a:r>
              <a:rPr lang="ru-RU" sz="1800" b="1" strike="noStrike" spc="-1">
                <a:solidFill>
                  <a:srgbClr val="000000"/>
                </a:solidFill>
                <a:latin typeface="Arial"/>
                <a:ea typeface="DejaVu Sans"/>
              </a:rPr>
              <a:t>виявляються в чергуванні видів і форм рекреації, географічних районів і т.д.</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ustomShape 1"/>
          <p:cNvSpPr/>
          <p:nvPr/>
        </p:nvSpPr>
        <p:spPr>
          <a:xfrm>
            <a:off x="595440" y="214200"/>
            <a:ext cx="11215440" cy="6186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Різноманітність, комбінування і циклічність рекреаційних занять безпосереднім чином пов'язана з властивостями рекреаційних територій і їх організацією. Різноманітності занять повинна відповідати різноманітності рекреаційних ресурсів як природних, так і культурноісторичних. </a:t>
            </a:r>
            <a:endParaRPr lang="ru-RU" sz="1800" b="0" strike="noStrike" spc="-1">
              <a:latin typeface="Arial"/>
            </a:endParaRPr>
          </a:p>
          <a:p>
            <a:pPr algn="just">
              <a:lnSpc>
                <a:spcPct val="100000"/>
              </a:lnSpc>
            </a:pPr>
            <a:r>
              <a:rPr lang="ru-RU" sz="1800" b="1" strike="noStrike" spc="-1">
                <a:solidFill>
                  <a:srgbClr val="002060"/>
                </a:solidFill>
                <a:latin typeface="Arial"/>
                <a:ea typeface="DejaVu Sans"/>
              </a:rPr>
              <a:t>Комбінування і циклічність також можливі за наявності різноманітних ресурсів на певній території. </a:t>
            </a:r>
            <a:r>
              <a:rPr lang="ru-RU" sz="1800" b="1" strike="noStrike" spc="-1">
                <a:solidFill>
                  <a:srgbClr val="000000"/>
                </a:solidFill>
                <a:latin typeface="Arial"/>
                <a:ea typeface="DejaVu Sans"/>
              </a:rPr>
              <a:t>В районному плануванні функціональна різноманітність рекреаційної території (вибір природних комплексів, набір і розміщення інженерних споруд і т. д.) досягається на основі бюджету часу рекреанта, тобто з вказівкою набору і тривалості занять.</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Прояв властивостей рекреаційних циклів на глобальному і макротериторіальному рівнях може розцінюватися як задача територіальної організації рекреаційної галузі в цілому, тобто як забезпечення різноманітності пропозиції.</a:t>
            </a:r>
            <a:endParaRPr lang="ru-RU" sz="1800" b="0" strike="noStrike" spc="-1">
              <a:latin typeface="Arial"/>
            </a:endParaRPr>
          </a:p>
          <a:p>
            <a:pPr algn="just">
              <a:lnSpc>
                <a:spcPct val="100000"/>
              </a:lnSpc>
            </a:pPr>
            <a:r>
              <a:rPr lang="ru-RU" sz="2000" b="1" strike="noStrike" spc="-1">
                <a:solidFill>
                  <a:srgbClr val="FF0000"/>
                </a:solidFill>
                <a:latin typeface="Arial"/>
                <a:ea typeface="DejaVu Sans"/>
              </a:rPr>
              <a:t>Рекреаційна діяльність</a:t>
            </a:r>
            <a:r>
              <a:rPr lang="ru-RU" sz="1800" b="1" strike="noStrike" spc="-1">
                <a:solidFill>
                  <a:srgbClr val="000000"/>
                </a:solidFill>
                <a:latin typeface="Arial"/>
                <a:ea typeface="DejaVu Sans"/>
              </a:rPr>
              <a:t> охоплює певні види діяльності, пов’язані із туристичною, санаторно-курортною, лікувально-оздоровчою, спортивною метою. Кожен вид є певною мірою відокремленим і може бути організований незалежно від інших видів рекреаційної діяльності.</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Водночас через велику кількість спільних рис їх доцільно досліджувати як єдиний об’єкт економічної діяльності – рекреаційна діяльність.</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Мета здійснення рекреаційної діяльності збігається із видами діяльності рекреації та її функціональним призначенням.</a:t>
            </a:r>
            <a:endParaRPr lang="ru-RU" sz="1800" b="0" strike="noStrike" spc="-1">
              <a:latin typeface="Arial"/>
            </a:endParaRPr>
          </a:p>
          <a:p>
            <a:pPr algn="just">
              <a:lnSpc>
                <a:spcPct val="100000"/>
              </a:lnSpc>
            </a:pPr>
            <a:r>
              <a:rPr lang="ru-RU" sz="2000" b="1" i="1" strike="noStrike" spc="-1">
                <a:solidFill>
                  <a:srgbClr val="7030A0"/>
                </a:solidFill>
                <a:latin typeface="Arial"/>
                <a:ea typeface="DejaVu Sans"/>
              </a:rPr>
              <a:t>За тривалістю здійснення рекреаційна діяльність може бути:</a:t>
            </a:r>
            <a:endParaRPr lang="ru-RU" sz="20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короткотривалою (1–2 дні),</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середньотривалою (до 7 днів),</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довготривалою (понад 7 днів).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1452600" y="285840"/>
            <a:ext cx="9621720" cy="71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4800" b="1" strike="noStrike" spc="-1">
                <a:solidFill>
                  <a:srgbClr val="FF0000"/>
                </a:solidFill>
                <a:latin typeface="Century Gothic"/>
                <a:ea typeface="DejaVu Sans"/>
              </a:rPr>
              <a:t>План</a:t>
            </a:r>
            <a:endParaRPr lang="ru-RU" sz="4800" b="0" strike="noStrike" spc="-1">
              <a:latin typeface="Arial"/>
            </a:endParaRPr>
          </a:p>
        </p:txBody>
      </p:sp>
      <p:sp>
        <p:nvSpPr>
          <p:cNvPr id="399" name="CustomShape 2"/>
          <p:cNvSpPr/>
          <p:nvPr/>
        </p:nvSpPr>
        <p:spPr>
          <a:xfrm>
            <a:off x="1224000" y="1296000"/>
            <a:ext cx="10583280" cy="5346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01"/>
              </a:spcBef>
            </a:pPr>
            <a:r>
              <a:rPr lang="ru-RU" sz="1800" b="1" strike="noStrike" spc="-1">
                <a:solidFill>
                  <a:srgbClr val="000000"/>
                </a:solidFill>
                <a:latin typeface="Arial"/>
                <a:ea typeface="DejaVu Sans"/>
              </a:rPr>
              <a:t>1. Поняття рекреаційної діяльності.</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2. Класифікація рекреаційної діяльності за суспільною функцією і технологією.</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3. Класифікація рекреаційної діяльності за періодичністю і територіальною ознакою. </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4. Класифікація рекреаційної діяльності за характером організації.</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5. Класифікація рекреаційної діяльності за кількістю учасників.</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6. Класифікація рекреаційної діяльності за її тривалістю.</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7. Класифікація рекреаційної діяльності за ознакою рухливості.</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8. Класифікація рекреаційної діяльності за сезонною ознакою.</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9. Класифікація рекреаційної діяльності за характером використовуваних</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транспортних послуг.</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10. Класифікація рекреаційної діяльності за віковими показниками.</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11. Класифікація рекреаційної діяльності за правовим статусом.</a:t>
            </a:r>
            <a:endParaRPr lang="ru-RU" sz="1800" b="0" strike="noStrike" spc="-1">
              <a:latin typeface="Arial"/>
            </a:endParaRPr>
          </a:p>
          <a:p>
            <a:pPr algn="just">
              <a:lnSpc>
                <a:spcPct val="100000"/>
              </a:lnSpc>
              <a:spcBef>
                <a:spcPts val="601"/>
              </a:spcBef>
            </a:pPr>
            <a:r>
              <a:rPr lang="ru-RU" sz="1800" b="1" strike="noStrike" spc="-1">
                <a:solidFill>
                  <a:srgbClr val="000000"/>
                </a:solidFill>
                <a:latin typeface="Arial"/>
                <a:ea typeface="DejaVu Sans"/>
              </a:rPr>
              <a:t>12. Класифікація рекреаційної діяльності за тривалістю.</a:t>
            </a:r>
            <a:endParaRPr lang="ru-RU" sz="1800" b="0" strike="noStrike" spc="-1">
              <a:latin typeface="Arial"/>
            </a:endParaRPr>
          </a:p>
          <a:p>
            <a:pPr marL="432000" indent="-322200" algn="just">
              <a:lnSpc>
                <a:spcPct val="100000"/>
              </a:lnSpc>
              <a:spcBef>
                <a:spcPts val="601"/>
              </a:spcBef>
            </a:pPr>
            <a:r>
              <a:rPr lang="ru-RU" sz="2200" b="1" i="1" strike="noStrike" spc="-1">
                <a:solidFill>
                  <a:srgbClr val="FF0000"/>
                </a:solidFill>
                <a:latin typeface="Arial"/>
                <a:ea typeface="DejaVu Sans"/>
              </a:rPr>
              <a:t>Основні поняття:</a:t>
            </a:r>
            <a:r>
              <a:rPr lang="ru-RU" sz="2200" b="1" strike="noStrike" spc="-1">
                <a:solidFill>
                  <a:srgbClr val="FF0000"/>
                </a:solidFill>
                <a:latin typeface="Arial"/>
                <a:ea typeface="DejaVu Sans"/>
              </a:rPr>
              <a:t> рекреаційна територія, рекреаційний об’єкт,</a:t>
            </a:r>
            <a:endParaRPr lang="ru-RU" sz="2200" b="0" strike="noStrike" spc="-1">
              <a:latin typeface="Arial"/>
            </a:endParaRPr>
          </a:p>
          <a:p>
            <a:pPr marL="432000" indent="-322200" algn="just">
              <a:lnSpc>
                <a:spcPct val="100000"/>
              </a:lnSpc>
              <a:spcBef>
                <a:spcPts val="601"/>
              </a:spcBef>
            </a:pPr>
            <a:r>
              <a:rPr lang="ru-RU" sz="2200" b="1" strike="noStrike" spc="-1">
                <a:solidFill>
                  <a:srgbClr val="FF0000"/>
                </a:solidFill>
                <a:latin typeface="Arial"/>
                <a:ea typeface="DejaVu Sans"/>
              </a:rPr>
              <a:t>рекреаційна ємність, рекреаційне навантаження.</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738000" y="357120"/>
            <a:ext cx="10858320" cy="6188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7030A0"/>
                </a:solidFill>
                <a:latin typeface="Arial"/>
                <a:ea typeface="DejaVu Sans"/>
              </a:rPr>
              <a:t>Короткотривала рекреація</a:t>
            </a:r>
            <a:r>
              <a:rPr lang="ru-RU" sz="2000" b="1" strike="noStrike" spc="-1">
                <a:solidFill>
                  <a:srgbClr val="000000"/>
                </a:solidFill>
                <a:latin typeface="Arial"/>
                <a:ea typeface="DejaVu Sans"/>
              </a:rPr>
              <a:t>, як правило, пов’язана із відпочинком та відновленням фізичних сил людини. Короткотривала рекреація здійснюється переважно в межах населеного пункту, міста чи передмістя.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Основними видами діяльності при цьому є </a:t>
            </a:r>
            <a:r>
              <a:rPr lang="ru-RU" sz="2000" b="1" i="1" strike="noStrike" spc="-1">
                <a:solidFill>
                  <a:srgbClr val="000000"/>
                </a:solidFill>
                <a:latin typeface="Arial"/>
                <a:ea typeface="DejaVu Sans"/>
              </a:rPr>
              <a:t>відвідування театрів і кінотеатрів, прогулянки, відпочинок у паркових зонах, відпочинок за межами населеного пункту у лісових зонах (рекреаційних екосистемах)</a:t>
            </a:r>
            <a:r>
              <a:rPr lang="ru-RU" sz="2000" b="1" strike="noStrike" spc="-1">
                <a:solidFill>
                  <a:srgbClr val="000000"/>
                </a:solidFill>
                <a:latin typeface="Arial"/>
                <a:ea typeface="DejaVu Sans"/>
              </a:rPr>
              <a:t>.</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Основним видом короткотривалої рекреації є лише </a:t>
            </a:r>
            <a:r>
              <a:rPr lang="ru-RU" sz="2000" b="1" strike="noStrike" spc="-1">
                <a:solidFill>
                  <a:srgbClr val="002060"/>
                </a:solidFill>
                <a:latin typeface="Arial"/>
                <a:ea typeface="DejaVu Sans"/>
              </a:rPr>
              <a:t>організація відпочинку</a:t>
            </a:r>
            <a:r>
              <a:rPr lang="ru-RU" sz="2000" b="1" strike="noStrike" spc="-1">
                <a:solidFill>
                  <a:srgbClr val="000000"/>
                </a:solidFill>
                <a:latin typeface="Arial"/>
                <a:ea typeface="DejaVu Sans"/>
              </a:rPr>
              <a:t>.</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Середньотривала рекреація </a:t>
            </a:r>
            <a:r>
              <a:rPr lang="ru-RU" sz="2000" b="1" strike="noStrike" spc="-1">
                <a:solidFill>
                  <a:srgbClr val="000000"/>
                </a:solidFill>
                <a:latin typeface="Arial"/>
                <a:ea typeface="DejaVu Sans"/>
              </a:rPr>
              <a:t>здійснюється на спеціально призначених курортах на базі санаторіїв, пансіонатів, будинків відпочинку, баз відпочинку. Середньотривала рекреація передбачає як відпочинкову діяльність, так і санаторно-курортне лікування та профілактику захворювань, причому відпочинок має цільовий, а не загальний характер.</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При цьому використовують природні рекреаційні ресурси та умови відповідно до основного функціонального призначення та спеціалізації курортів. Переміщення населення відбувається в межах області, регіону чи країни з метою санаторно-курортного лікування та міжнародних поїздок з метою відпочинку.</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Довготривала рекреація </a:t>
            </a:r>
            <a:r>
              <a:rPr lang="ru-RU" sz="2000" b="1" strike="noStrike" spc="-1">
                <a:solidFill>
                  <a:srgbClr val="000000"/>
                </a:solidFill>
                <a:latin typeface="Arial"/>
                <a:ea typeface="DejaVu Sans"/>
              </a:rPr>
              <a:t>також відбувається на спеціально відведених курортних місцевостях.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CustomShape 1"/>
          <p:cNvSpPr/>
          <p:nvPr/>
        </p:nvSpPr>
        <p:spPr>
          <a:xfrm>
            <a:off x="595440" y="285840"/>
            <a:ext cx="11143800" cy="6188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7030A0"/>
                </a:solidFill>
                <a:latin typeface="Arial"/>
                <a:ea typeface="DejaVu Sans"/>
              </a:rPr>
              <a:t>Довготривала рекреація </a:t>
            </a:r>
            <a:r>
              <a:rPr lang="ru-RU" sz="2000" b="1" strike="noStrike" spc="-1">
                <a:solidFill>
                  <a:srgbClr val="000000"/>
                </a:solidFill>
                <a:latin typeface="Arial"/>
                <a:ea typeface="DejaVu Sans"/>
              </a:rPr>
              <a:t>менше пов’язана із відпочинком як цільовим видом діяльності, оскільки тут він швидше розглядається як тривала перерва у роботі, відлучення від виконання трудових обов’язків.</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Переважає у цьому випадку </a:t>
            </a:r>
            <a:r>
              <a:rPr lang="ru-RU" sz="2000" b="1" i="1" strike="noStrike" spc="-1">
                <a:solidFill>
                  <a:srgbClr val="000000"/>
                </a:solidFill>
                <a:latin typeface="Arial"/>
                <a:ea typeface="DejaVu Sans"/>
              </a:rPr>
              <a:t>санаторно-курортне лікування, профілактика захворювань</a:t>
            </a:r>
            <a:r>
              <a:rPr lang="ru-RU" sz="2000" b="1" strike="noStrike" spc="-1">
                <a:solidFill>
                  <a:srgbClr val="000000"/>
                </a:solidFill>
                <a:latin typeface="Arial"/>
                <a:ea typeface="DejaVu Sans"/>
              </a:rPr>
              <a:t>.</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Переміщення може відбуватися як в межах області, так і в межах країни, а також за її межі. Підсумком цього є виділення </a:t>
            </a:r>
            <a:r>
              <a:rPr lang="ru-RU" sz="2000" b="1" strike="noStrike" spc="-1">
                <a:solidFill>
                  <a:srgbClr val="FF0000"/>
                </a:solidFill>
                <a:latin typeface="Arial"/>
                <a:ea typeface="DejaVu Sans"/>
              </a:rPr>
              <a:t>щоденної, щотижневої та щорічної рекреації</a:t>
            </a:r>
            <a:r>
              <a:rPr lang="ru-RU" sz="2000" b="1" strike="noStrike" spc="-1">
                <a:solidFill>
                  <a:srgbClr val="000000"/>
                </a:solidFill>
                <a:latin typeface="Arial"/>
                <a:ea typeface="DejaVu Sans"/>
              </a:rPr>
              <a:t>.</a:t>
            </a:r>
            <a:endParaRPr lang="ru-RU" sz="2000" b="0" strike="noStrike" spc="-1">
              <a:latin typeface="Arial"/>
            </a:endParaRPr>
          </a:p>
          <a:p>
            <a:pPr algn="just">
              <a:lnSpc>
                <a:spcPct val="100000"/>
              </a:lnSpc>
            </a:pPr>
            <a:r>
              <a:rPr lang="ru-RU" sz="2000" b="1" i="1" strike="noStrike" spc="-1">
                <a:solidFill>
                  <a:srgbClr val="002060"/>
                </a:solidFill>
                <a:latin typeface="Arial"/>
                <a:ea typeface="DejaVu Sans"/>
              </a:rPr>
              <a:t>Виходячи із вільного вибору виду рекреаційної діяльності населенням, місця та тривалості його здійснення, можна виокремити такі види рекреації:</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a:t>
            </a:r>
            <a:r>
              <a:rPr lang="ru-RU" sz="2000" b="1" strike="noStrike" spc="-1">
                <a:solidFill>
                  <a:srgbClr val="FF0000"/>
                </a:solidFill>
                <a:latin typeface="Arial"/>
                <a:ea typeface="DejaVu Sans"/>
              </a:rPr>
              <a:t>внутрішня рекреація </a:t>
            </a:r>
            <a:r>
              <a:rPr lang="ru-RU" sz="2000" b="1" strike="noStrike" spc="-1">
                <a:solidFill>
                  <a:srgbClr val="000000"/>
                </a:solidFill>
                <a:latin typeface="Arial"/>
                <a:ea typeface="DejaVu Sans"/>
              </a:rPr>
              <a:t>– це рекреаційна діяльність людини за межами свого постійного місця проживання в межах регіону чи країни;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a:t>
            </a:r>
            <a:r>
              <a:rPr lang="ru-RU" sz="2000" b="1" strike="noStrike" spc="-1">
                <a:solidFill>
                  <a:srgbClr val="FF0000"/>
                </a:solidFill>
                <a:latin typeface="Arial"/>
                <a:ea typeface="DejaVu Sans"/>
              </a:rPr>
              <a:t>іноземна рекреація </a:t>
            </a:r>
            <a:r>
              <a:rPr lang="ru-RU" sz="2000" b="1" strike="noStrike" spc="-1">
                <a:solidFill>
                  <a:srgbClr val="000000"/>
                </a:solidFill>
                <a:latin typeface="Arial"/>
                <a:ea typeface="DejaVu Sans"/>
              </a:rPr>
              <a:t>(в’їзна) – це рекреаційна діяльність осіб нерезидентів, у спеціально призначеній місцевості в межах країни, громадянами якої вони не перебувають;</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a:t>
            </a:r>
            <a:r>
              <a:rPr lang="ru-RU" sz="2000" b="1" strike="noStrike" spc="-1">
                <a:solidFill>
                  <a:srgbClr val="FF0000"/>
                </a:solidFill>
                <a:latin typeface="Arial"/>
                <a:ea typeface="DejaVu Sans"/>
              </a:rPr>
              <a:t>зарубіжна рекреація </a:t>
            </a:r>
            <a:r>
              <a:rPr lang="ru-RU" sz="2000" b="1" strike="noStrike" spc="-1">
                <a:solidFill>
                  <a:srgbClr val="000000"/>
                </a:solidFill>
                <a:latin typeface="Arial"/>
                <a:ea typeface="DejaVu Sans"/>
              </a:rPr>
              <a:t>(виїзна) – це рекреаційна діяльність осіб резидентів країни у межах спеціально відведених місцевостей регіону та країни, що знаходяться за межами країни-походження та середовища їх проживання;</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a:t>
            </a:r>
            <a:r>
              <a:rPr lang="ru-RU" sz="2000" b="1" strike="noStrike" spc="-1">
                <a:solidFill>
                  <a:srgbClr val="FF0000"/>
                </a:solidFill>
                <a:latin typeface="Arial"/>
                <a:ea typeface="DejaVu Sans"/>
              </a:rPr>
              <a:t>прикордонна рекреація </a:t>
            </a:r>
            <a:r>
              <a:rPr lang="ru-RU" sz="2000" b="1" strike="noStrike" spc="-1">
                <a:solidFill>
                  <a:srgbClr val="000000"/>
                </a:solidFill>
                <a:latin typeface="Arial"/>
                <a:ea typeface="DejaVu Sans"/>
              </a:rPr>
              <a:t>– це рекреаційна діяльність людей, що мешкають у прикордонних територіях з метою здійснення рекреації на спеціально відведеній місцевості на термін, що не перевищує  24 години.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738000" y="428760"/>
            <a:ext cx="10929600" cy="60055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Окремо виділяють </a:t>
            </a:r>
            <a:r>
              <a:rPr lang="ru-RU" sz="2000" b="1" strike="noStrike" spc="-1">
                <a:solidFill>
                  <a:srgbClr val="002060"/>
                </a:solidFill>
                <a:latin typeface="Arial"/>
                <a:ea typeface="DejaVu Sans"/>
              </a:rPr>
              <a:t>рекреацію у межах країни, національну та міжнародну рекреацію</a:t>
            </a:r>
            <a:r>
              <a:rPr lang="ru-RU" sz="2000" b="1" strike="noStrike" spc="-1">
                <a:solidFill>
                  <a:srgbClr val="000000"/>
                </a:solidFill>
                <a:latin typeface="Arial"/>
                <a:ea typeface="DejaVu Sans"/>
              </a:rPr>
              <a:t>.</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Рекреація </a:t>
            </a:r>
            <a:r>
              <a:rPr lang="ru-RU" sz="2000" b="1" i="1" strike="noStrike" spc="-1">
                <a:solidFill>
                  <a:srgbClr val="FF0000"/>
                </a:solidFill>
                <a:latin typeface="Arial"/>
                <a:ea typeface="DejaVu Sans"/>
              </a:rPr>
              <a:t>в межах країни </a:t>
            </a:r>
            <a:r>
              <a:rPr lang="ru-RU" sz="2000" b="1" strike="noStrike" spc="-1">
                <a:solidFill>
                  <a:srgbClr val="000000"/>
                </a:solidFill>
                <a:latin typeface="Arial"/>
                <a:ea typeface="DejaVu Sans"/>
              </a:rPr>
              <a:t>охоплює внутрішню та іноземну (в’їзну) рекреацію.</a:t>
            </a: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Національна рекреація </a:t>
            </a:r>
            <a:r>
              <a:rPr lang="ru-RU" sz="2000" b="1" strike="noStrike" spc="-1">
                <a:solidFill>
                  <a:srgbClr val="000000"/>
                </a:solidFill>
                <a:latin typeface="Arial"/>
                <a:ea typeface="DejaVu Sans"/>
              </a:rPr>
              <a:t>охоплює внутрішню та зарубіжну (виїзну) рекреацію. </a:t>
            </a:r>
            <a:r>
              <a:rPr lang="ru-RU" sz="2000" b="1" i="1" strike="noStrike" spc="-1">
                <a:solidFill>
                  <a:srgbClr val="FF0000"/>
                </a:solidFill>
                <a:latin typeface="Arial"/>
                <a:ea typeface="DejaVu Sans"/>
              </a:rPr>
              <a:t>Міжнародна рекреація </a:t>
            </a:r>
            <a:r>
              <a:rPr lang="ru-RU" sz="2000" b="1" strike="noStrike" spc="-1">
                <a:solidFill>
                  <a:srgbClr val="000000"/>
                </a:solidFill>
                <a:latin typeface="Arial"/>
                <a:ea typeface="DejaVu Sans"/>
              </a:rPr>
              <a:t>охоплює сукупність іноземної (в’їзної) і зарубіжної (виїзної) рекреації.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Згідно з чинним Класифікатором видів економічної діяльності </a:t>
            </a:r>
            <a:r>
              <a:rPr lang="ru-RU" sz="2400" b="1" strike="noStrike" spc="-1">
                <a:solidFill>
                  <a:srgbClr val="7030A0"/>
                </a:solidFill>
                <a:latin typeface="Arial"/>
                <a:ea typeface="DejaVu Sans"/>
              </a:rPr>
              <a:t>рекреаційна діяльність </a:t>
            </a:r>
            <a:r>
              <a:rPr lang="ru-RU" sz="2000" b="1" strike="noStrike" spc="-1">
                <a:solidFill>
                  <a:srgbClr val="000000"/>
                </a:solidFill>
                <a:latin typeface="Arial"/>
                <a:ea typeface="DejaVu Sans"/>
              </a:rPr>
              <a:t>може бути визначена як </a:t>
            </a:r>
            <a:r>
              <a:rPr lang="ru-RU" sz="2000" b="1" i="1" u="sng" strike="noStrike" spc="-1">
                <a:solidFill>
                  <a:srgbClr val="000000"/>
                </a:solidFill>
                <a:uFillTx/>
                <a:latin typeface="Arial"/>
                <a:ea typeface="DejaVu Sans"/>
              </a:rPr>
              <a:t>процес об'єднання дій, які призводять до отримання відповідного набору продукції і послуг, на основі використання певних ресурсів: сировини, матеріалів, устаткування, робочої сили, технологічних процесів і т.д.</a:t>
            </a: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Структурно види економічної діяльності рекреаційного комплексу за класифікаційними рівнями можуть бути представлені 4 секціями, 4 розділами, 5 групами, 7 класами і 1 підкласом.</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Основними ознаками класифікації рекреаційної діяльності є, тривалість і місце проведення.</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За тривалістю рекреації виділяють:</a:t>
            </a:r>
            <a:endParaRPr lang="ru-RU" sz="2000" b="0" strike="noStrike" spc="-1">
              <a:latin typeface="Arial"/>
            </a:endParaRPr>
          </a:p>
          <a:p>
            <a:pPr indent="-216000" algn="just">
              <a:lnSpc>
                <a:spcPct val="100000"/>
              </a:lnSpc>
              <a:buClr>
                <a:srgbClr val="FF0000"/>
              </a:buClr>
              <a:buFont typeface="StarSymbol"/>
              <a:buChar char="-"/>
            </a:pPr>
            <a:r>
              <a:rPr lang="ru-RU" sz="2000" b="1" strike="noStrike" spc="-1">
                <a:solidFill>
                  <a:srgbClr val="FF0000"/>
                </a:solidFill>
                <a:latin typeface="Arial"/>
                <a:ea typeface="DejaVu Sans"/>
              </a:rPr>
              <a:t> туризм         </a:t>
            </a:r>
            <a:endParaRPr lang="ru-RU" sz="2000" b="0" strike="noStrike" spc="-1">
              <a:latin typeface="Arial"/>
            </a:endParaRPr>
          </a:p>
          <a:p>
            <a:pPr indent="-216000" algn="just">
              <a:lnSpc>
                <a:spcPct val="100000"/>
              </a:lnSpc>
              <a:buClr>
                <a:srgbClr val="FF0000"/>
              </a:buClr>
              <a:buFont typeface="StarSymbol"/>
              <a:buChar char="-"/>
            </a:pPr>
            <a:r>
              <a:rPr lang="ru-RU" sz="2000" b="1" strike="noStrike" spc="-1">
                <a:solidFill>
                  <a:srgbClr val="FF0000"/>
                </a:solidFill>
                <a:latin typeface="Arial"/>
                <a:ea typeface="DejaVu Sans"/>
              </a:rPr>
              <a:t> екскурсії.</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880920" y="318600"/>
            <a:ext cx="10710720" cy="6188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Часова відмінність між екскурсіями і туризмом досить ясна: все, що займає в рекреаційній діяльності </a:t>
            </a:r>
            <a:r>
              <a:rPr lang="ru-RU" sz="2000" b="1" strike="noStrike" spc="-1">
                <a:solidFill>
                  <a:srgbClr val="FF0000"/>
                </a:solidFill>
                <a:latin typeface="Arial"/>
                <a:ea typeface="DejaVu Sans"/>
              </a:rPr>
              <a:t>менше 24 годин </a:t>
            </a:r>
            <a:r>
              <a:rPr lang="ru-RU" sz="2000" b="1" strike="noStrike" spc="-1">
                <a:solidFill>
                  <a:srgbClr val="000000"/>
                </a:solidFill>
                <a:latin typeface="Arial"/>
                <a:ea typeface="DejaVu Sans"/>
              </a:rPr>
              <a:t>- </a:t>
            </a:r>
            <a:r>
              <a:rPr lang="ru-RU" sz="2000" b="1" u="sng" strike="noStrike" spc="-1">
                <a:solidFill>
                  <a:srgbClr val="7030A0"/>
                </a:solidFill>
                <a:uFillTx/>
                <a:latin typeface="Arial"/>
                <a:ea typeface="DejaVu Sans"/>
              </a:rPr>
              <a:t>екскурсії</a:t>
            </a:r>
            <a:r>
              <a:rPr lang="ru-RU" sz="2000" b="1" strike="noStrike" spc="-1">
                <a:solidFill>
                  <a:srgbClr val="000000"/>
                </a:solidFill>
                <a:latin typeface="Arial"/>
                <a:ea typeface="DejaVu Sans"/>
              </a:rPr>
              <a:t>, решта - </a:t>
            </a:r>
            <a:r>
              <a:rPr lang="ru-RU" sz="2000" b="1" u="sng" strike="noStrike" spc="-1">
                <a:solidFill>
                  <a:srgbClr val="7030A0"/>
                </a:solidFill>
                <a:uFillTx/>
                <a:latin typeface="Arial"/>
                <a:ea typeface="DejaVu Sans"/>
              </a:rPr>
              <a:t>туризм</a:t>
            </a:r>
            <a:r>
              <a:rPr lang="ru-RU" sz="2000" b="1" strike="noStrike" spc="-1">
                <a:solidFill>
                  <a:srgbClr val="000000"/>
                </a:solidFill>
                <a:latin typeface="Arial"/>
                <a:ea typeface="DejaVu Sans"/>
              </a:rPr>
              <a:t>.</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Види рекреаційної діяльності вельми різноманітні. </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Всі види відпочинку можна поділити на дві великі групи:</a:t>
            </a:r>
            <a:endParaRPr lang="ru-RU" sz="2000" b="0" strike="noStrike" spc="-1">
              <a:latin typeface="Arial"/>
            </a:endParaRPr>
          </a:p>
          <a:p>
            <a:pPr indent="-216000" algn="just">
              <a:lnSpc>
                <a:spcPct val="100000"/>
              </a:lnSpc>
              <a:buClr>
                <a:srgbClr val="000000"/>
              </a:buClr>
              <a:buFont typeface="StarSymbol"/>
              <a:buChar char="-"/>
            </a:pPr>
            <a:r>
              <a:rPr lang="ru-RU" sz="2000" b="1" strike="noStrike" spc="-1">
                <a:solidFill>
                  <a:srgbClr val="000000"/>
                </a:solidFill>
                <a:latin typeface="Arial"/>
                <a:ea typeface="DejaVu Sans"/>
              </a:rPr>
              <a:t>стаціонарні,    </a:t>
            </a:r>
            <a:endParaRPr lang="ru-RU" sz="2000" b="0" strike="noStrike" spc="-1">
              <a:latin typeface="Arial"/>
            </a:endParaRPr>
          </a:p>
          <a:p>
            <a:pPr indent="-216000" algn="just">
              <a:lnSpc>
                <a:spcPct val="100000"/>
              </a:lnSpc>
              <a:buClr>
                <a:srgbClr val="000000"/>
              </a:buClr>
              <a:buFont typeface="StarSymbol"/>
              <a:buChar char="-"/>
            </a:pPr>
            <a:r>
              <a:rPr lang="ru-RU" sz="2000" b="1" strike="noStrike" spc="-1">
                <a:solidFill>
                  <a:srgbClr val="000000"/>
                </a:solidFill>
                <a:latin typeface="Arial"/>
                <a:ea typeface="DejaVu Sans"/>
              </a:rPr>
              <a:t> мобільні.</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Інша класифікація розглядає відпочинок як:</a:t>
            </a:r>
            <a:endParaRPr lang="ru-RU" sz="2000" b="0" strike="noStrike" spc="-1">
              <a:latin typeface="Arial"/>
            </a:endParaRPr>
          </a:p>
          <a:p>
            <a:pPr indent="-216000" algn="just">
              <a:lnSpc>
                <a:spcPct val="100000"/>
              </a:lnSpc>
              <a:buClr>
                <a:srgbClr val="7030A0"/>
              </a:buClr>
              <a:buFont typeface="Wingdings" charset="2"/>
              <a:buChar char=""/>
            </a:pPr>
            <a:r>
              <a:rPr lang="ru-RU" sz="2000" b="1" i="1" strike="noStrike" spc="-1">
                <a:solidFill>
                  <a:srgbClr val="7030A0"/>
                </a:solidFill>
                <a:latin typeface="Arial"/>
                <a:ea typeface="DejaVu Sans"/>
              </a:rPr>
              <a:t> </a:t>
            </a:r>
            <a:r>
              <a:rPr lang="ru-RU" sz="2000" b="1" strike="noStrike" spc="-1">
                <a:solidFill>
                  <a:srgbClr val="000000"/>
                </a:solidFill>
                <a:latin typeface="Arial"/>
                <a:ea typeface="DejaVu Sans"/>
              </a:rPr>
              <a:t>тривалу категорію (лікувальний, оздоровчий, спортивний та пізнавальний туризм),</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короткочасну категорію.</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За сезонною ознакою в цих групах відпочинку можна виділити: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літні,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зимові,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види відпочинку перехідних сезонів.</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За віковими показниками розрізняють:</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відпочинок дошкільнят,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школярів,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молоді,</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осіб середнього віку,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відпочинок літнього населення.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CustomShape 1"/>
          <p:cNvSpPr/>
          <p:nvPr/>
        </p:nvSpPr>
        <p:spPr>
          <a:xfrm>
            <a:off x="1095480" y="642960"/>
            <a:ext cx="10143720" cy="37188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Для класифікації і угрупування рекреаційної діяльності застосовують найрізноманітніші підходи. </a:t>
            </a:r>
            <a:r>
              <a:rPr lang="ru-RU" sz="2000" b="1" strike="noStrike" spc="-1">
                <a:solidFill>
                  <a:srgbClr val="7030A0"/>
                </a:solidFill>
                <a:latin typeface="Arial"/>
                <a:ea typeface="DejaVu Sans"/>
              </a:rPr>
              <a:t>Найчастіше в їх основі лежать:</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мета подорожі,</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характер організації,</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правовий статус,</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тривалість подорожі,</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перебування рекреанта в певному місці,</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сезонність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характер пересування рекреанта,</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вік рекреанта,</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активність занять і т д </a:t>
            </a:r>
            <a:endParaRPr lang="ru-RU" sz="2000" b="0" strike="noStrike" spc="-1">
              <a:latin typeface="Arial"/>
            </a:endParaRPr>
          </a:p>
          <a:p>
            <a:pPr>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1238040" y="714240"/>
            <a:ext cx="10429560" cy="30164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Arial"/>
                <a:ea typeface="DejaVu Sans"/>
              </a:rPr>
              <a:t>Класифікація рекреаційної діяльності </a:t>
            </a:r>
            <a:r>
              <a:rPr lang="ru-RU" sz="2400" b="1" strike="noStrike" spc="-1">
                <a:solidFill>
                  <a:srgbClr val="000000"/>
                </a:solidFill>
                <a:latin typeface="Arial"/>
                <a:ea typeface="DejaVu Sans"/>
              </a:rPr>
              <a:t>має не тільки наукове, але й практичне значення. Вона структурує знання, надає змогу глибше зрозуміти сутність рекреації і туризму, допомагає розв’язати ряд проблем розвитку і територіальної організації рекреаційного господарства, визначити попит на окремі види рекреаційно-туристичних послуг, розрахувати внесок, який забезпечує рекреаційно-туристична галузь у виробництво внутрішнього валового продукту.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1023840" y="621720"/>
            <a:ext cx="10143720" cy="53024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Елементарні рекреаційні заняття (ЕРЗ) </a:t>
            </a:r>
            <a:r>
              <a:rPr lang="ru-RU" sz="1800" b="1" strike="noStrike" spc="-1">
                <a:solidFill>
                  <a:srgbClr val="000000"/>
                </a:solidFill>
                <a:latin typeface="Arial"/>
                <a:ea typeface="DejaVu Sans"/>
              </a:rPr>
              <a:t>є внутрішньо цілісна, однорідна, не роздільна на технологічні компоненти рекреаційна діяльність. Елементарні рекреаційні заняття служать основою для програм відпочинку, конструювання циклів рекреаційних занять. За даними зарубіжних соціологів, число ЕРЗ подвоюється кожні 10 років, до початку XXI ст. їх налічувалося вже понад 80 тис. видів. Кожне з ЕРЗ може бути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віднесено до класу лідируючих або «ведених», в залежності від того, чи є воно цільовим заняттям з позиції рекреаційних функцій.</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Виходячи з цього розрізняють:</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a:t>
            </a:r>
            <a:r>
              <a:rPr lang="ru-RU" sz="1800" b="1" strike="noStrike" spc="-1">
                <a:solidFill>
                  <a:srgbClr val="7030A0"/>
                </a:solidFill>
                <a:latin typeface="Arial"/>
                <a:ea typeface="DejaVu Sans"/>
              </a:rPr>
              <a:t>цільові ЕРЗ</a:t>
            </a:r>
            <a:r>
              <a:rPr lang="ru-RU" sz="1800" b="1" strike="noStrike" spc="-1">
                <a:solidFill>
                  <a:srgbClr val="000000"/>
                </a:solidFill>
                <a:latin typeface="Arial"/>
                <a:ea typeface="DejaVu Sans"/>
              </a:rPr>
              <a:t>, що є головним мотивом рекреаційної діяльності;</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a:t>
            </a:r>
            <a:r>
              <a:rPr lang="ru-RU" sz="1800" b="1" strike="noStrike" spc="-1">
                <a:solidFill>
                  <a:srgbClr val="7030A0"/>
                </a:solidFill>
                <a:latin typeface="Arial"/>
                <a:ea typeface="DejaVu Sans"/>
              </a:rPr>
              <a:t>додаткові ЕРЗ</a:t>
            </a:r>
            <a:r>
              <a:rPr lang="ru-RU" sz="1800" b="1" strike="noStrike" spc="-1">
                <a:solidFill>
                  <a:srgbClr val="000000"/>
                </a:solidFill>
                <a:latin typeface="Arial"/>
                <a:ea typeface="DejaVu Sans"/>
              </a:rPr>
              <a:t>, не реалізують основну мету рекреації, але вносять різноманітність у цикл рекреаційних занять, оживляючі його,</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a:t>
            </a:r>
            <a:r>
              <a:rPr lang="ru-RU" sz="1800" b="1" strike="noStrike" spc="-1">
                <a:solidFill>
                  <a:srgbClr val="7030A0"/>
                </a:solidFill>
                <a:latin typeface="Arial"/>
                <a:ea typeface="DejaVu Sans"/>
              </a:rPr>
              <a:t>супутні ЕРЗ, </a:t>
            </a:r>
            <a:r>
              <a:rPr lang="ru-RU" sz="1800" b="1" strike="noStrike" spc="-1">
                <a:solidFill>
                  <a:srgbClr val="000000"/>
                </a:solidFill>
                <a:latin typeface="Arial"/>
                <a:ea typeface="DejaVu Sans"/>
              </a:rPr>
              <a:t>що не дають специфічного рекреаційного ефекту, але необхідні за фізіологічними і технологічним обмеженням.</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Елементарні рекреаційні заняття в рамках одного циклу у певної взаємозалежності. З цих позицій їх характеризують: взаємозамінність (альтернативність), тобто можливість без видимого збитку для цілей рекреації замінити одне ЕРЗ на інше взаємозумовленість, тобто певна послідовність ЕРЗ з фіксацією їх тривалості та інтенсивності в циклі рекреаційних занять протипоказане тобто несумісність деяких ЕРЗ між собою в даний відрізок часу.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504000" y="241560"/>
            <a:ext cx="11291760" cy="5028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Найважливішою характеристикою ЕРЗ є </a:t>
            </a:r>
            <a:r>
              <a:rPr lang="ru-RU" sz="1800" b="1" strike="noStrike" spc="-1">
                <a:solidFill>
                  <a:srgbClr val="FF0000"/>
                </a:solidFill>
                <a:latin typeface="Arial"/>
                <a:ea typeface="DejaVu Sans"/>
              </a:rPr>
              <a:t>аттрактивність рекреаційної діяльності </a:t>
            </a:r>
            <a:r>
              <a:rPr lang="ru-RU" sz="1800" b="1" strike="noStrike" spc="-1">
                <a:solidFill>
                  <a:srgbClr val="000000"/>
                </a:solidFill>
                <a:latin typeface="Arial"/>
                <a:ea typeface="DejaVu Sans"/>
              </a:rPr>
              <a:t>- індивідуальна або групова привабливість занять рекреаційною діяльністю та їх поєднань. Інтенсивність рекреаційної діяльності свідчить про рівень задоволення рекреаційних потреб. Конкретні види діяльності у вільний час, спрямовані на відновлення сил індивіда, своєю послідовністю утворюють комбінації добового, тижневого, річного та життєвого циклів рекреаційної діяльності. Вони розрізняються за можливостями здійснювати ті чи інші рекреаційні дії в одиницю часу, що і визначає їх інтенсивність.</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Туризм є самим інтенсивним видом рекреаційних занять, оскільки в одиницю часу здатний задовольнити максимум рекреаційних потреб людини.</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Цикл рекреаційних занять (Црз):</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1) програма відпочинку, що дозволяє на основі поведінкових можливостей і зразків реалізовувати певні рекреаційні цілі, мотивації і домагання в конкретних умовах,</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2) взаємозалежне і взаємообумовлене поєднання ЕРЗ, що виникає на базі провідного (основного) заняття.</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Кожна людина самостійно, частіше не усвідомлено, конструює цикли рекреаційних занять виходячи з власних уявлень про корисність елементарних занять, їх аттрактивності, величини рекреаційного часу, звичок, моди, цін на послуги та товари, своїх доходів та інших факторів.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Найчастіше самостійно організована діяльність слабо відповідає рекреаційним потребам.  </a:t>
            </a:r>
            <a:endParaRPr lang="ru-RU" sz="1800" b="0" strike="noStrike" spc="-1">
              <a:latin typeface="Arial"/>
            </a:endParaRPr>
          </a:p>
        </p:txBody>
      </p:sp>
      <p:sp>
        <p:nvSpPr>
          <p:cNvPr id="440" name="CustomShape 2"/>
          <p:cNvSpPr/>
          <p:nvPr/>
        </p:nvSpPr>
        <p:spPr>
          <a:xfrm>
            <a:off x="648000" y="5297040"/>
            <a:ext cx="11304000" cy="1461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Цикли рекреаційних занять </a:t>
            </a:r>
            <a:r>
              <a:rPr lang="ru-RU" sz="1800" b="1" strike="noStrike" spc="-1">
                <a:solidFill>
                  <a:srgbClr val="000000"/>
                </a:solidFill>
                <a:latin typeface="Arial"/>
                <a:ea typeface="DejaVu Sans"/>
              </a:rPr>
              <a:t>повинні задовольняти двом головним вимогам: корисність і індивідуальна привабливість (аттрактивність).</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Цикли рекреаційних занять формуються з оптимальних сполучень ЕРЗ, відповідних поняттю «рекреаційний режим», і утворюють ієрархію: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добові, тижневі, річні та життєві Црз.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 name="Рисунок 383"/>
          <p:cNvPicPr/>
          <p:nvPr/>
        </p:nvPicPr>
        <p:blipFill>
          <a:blip r:embed="rId2"/>
          <a:srcRect l="29830" t="37712" r="32619" b="29419"/>
          <a:stretch/>
        </p:blipFill>
        <p:spPr>
          <a:xfrm>
            <a:off x="1809720" y="1928880"/>
            <a:ext cx="9072360" cy="4714560"/>
          </a:xfrm>
          <a:prstGeom prst="rect">
            <a:avLst/>
          </a:prstGeom>
          <a:ln>
            <a:noFill/>
          </a:ln>
        </p:spPr>
      </p:pic>
      <p:sp>
        <p:nvSpPr>
          <p:cNvPr id="442" name="CustomShape 1"/>
          <p:cNvSpPr/>
          <p:nvPr/>
        </p:nvSpPr>
        <p:spPr>
          <a:xfrm>
            <a:off x="1656000" y="101520"/>
            <a:ext cx="936900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FF0000"/>
                </a:solidFill>
                <a:latin typeface="Arial"/>
                <a:ea typeface="DejaVu Sans"/>
              </a:rPr>
              <a:t>Головними факторами, що обумовлюють рекреаційні атракції є:</a:t>
            </a:r>
            <a:endParaRPr lang="ru-RU" sz="1800" b="0" strike="noStrike" spc="-1">
              <a:latin typeface="Arial"/>
            </a:endParaRPr>
          </a:p>
          <a:p>
            <a:pPr>
              <a:lnSpc>
                <a:spcPct val="100000"/>
              </a:lnSpc>
            </a:pPr>
            <a:r>
              <a:rPr lang="ru-RU" sz="1800" b="1" strike="noStrike" spc="-1">
                <a:solidFill>
                  <a:srgbClr val="000000"/>
                </a:solidFill>
                <a:latin typeface="Arial"/>
                <a:ea typeface="DejaVu Sans"/>
              </a:rPr>
              <a:t>• вік (приклад формування рекреаційних потреб для різних вікових груп</a:t>
            </a:r>
            <a:endParaRPr lang="ru-RU" sz="1800" b="0" strike="noStrike" spc="-1">
              <a:latin typeface="Arial"/>
            </a:endParaRPr>
          </a:p>
          <a:p>
            <a:pPr>
              <a:lnSpc>
                <a:spcPct val="100000"/>
              </a:lnSpc>
            </a:pPr>
            <a:r>
              <a:rPr lang="ru-RU" sz="1800" b="1" strike="noStrike" spc="-1">
                <a:solidFill>
                  <a:srgbClr val="000000"/>
                </a:solidFill>
                <a:latin typeface="Arial"/>
                <a:ea typeface="DejaVu Sans"/>
              </a:rPr>
              <a:t>рекреантів наведений у табл.);</a:t>
            </a:r>
            <a:endParaRPr lang="ru-RU" sz="1800" b="0" strike="noStrike" spc="-1">
              <a:latin typeface="Arial"/>
            </a:endParaRPr>
          </a:p>
          <a:p>
            <a:pPr>
              <a:lnSpc>
                <a:spcPct val="100000"/>
              </a:lnSpc>
            </a:pPr>
            <a:r>
              <a:rPr lang="ru-RU" sz="1800" b="1" strike="noStrike" spc="-1">
                <a:solidFill>
                  <a:srgbClr val="000000"/>
                </a:solidFill>
                <a:latin typeface="Arial"/>
                <a:ea typeface="DejaVu Sans"/>
              </a:rPr>
              <a:t>• рівень доходів;</a:t>
            </a:r>
            <a:endParaRPr lang="ru-RU" sz="1800" b="0" strike="noStrike" spc="-1">
              <a:latin typeface="Arial"/>
            </a:endParaRPr>
          </a:p>
          <a:p>
            <a:pPr>
              <a:lnSpc>
                <a:spcPct val="100000"/>
              </a:lnSpc>
            </a:pPr>
            <a:r>
              <a:rPr lang="ru-RU" sz="1800" b="1" strike="noStrike" spc="-1">
                <a:solidFill>
                  <a:srgbClr val="000000"/>
                </a:solidFill>
                <a:latin typeface="Arial"/>
                <a:ea typeface="DejaVu Sans"/>
              </a:rPr>
              <a:t>• наявність вільного часу;</a:t>
            </a:r>
            <a:endParaRPr lang="ru-RU" sz="1800" b="0" strike="noStrike" spc="-1">
              <a:latin typeface="Arial"/>
            </a:endParaRPr>
          </a:p>
          <a:p>
            <a:pPr>
              <a:lnSpc>
                <a:spcPct val="100000"/>
              </a:lnSpc>
            </a:pPr>
            <a:r>
              <a:rPr lang="ru-RU" sz="1800" b="1" strike="noStrike" spc="-1">
                <a:solidFill>
                  <a:srgbClr val="000000"/>
                </a:solidFill>
                <a:latin typeface="Arial"/>
                <a:ea typeface="DejaVu Sans"/>
              </a:rPr>
              <a:t>• вартість путівки або туру.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1023840" y="169200"/>
            <a:ext cx="10711440" cy="853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ru-RU" sz="2800" b="1" strike="noStrike" spc="-1">
                <a:solidFill>
                  <a:srgbClr val="FF0000"/>
                </a:solidFill>
                <a:latin typeface="Arial"/>
                <a:ea typeface="DejaVu Sans"/>
              </a:rPr>
              <a:t>2. Класифікація рекреаційної діяльності за суспільною функцією і технологією</a:t>
            </a:r>
            <a:endParaRPr lang="ru-RU" sz="2800" b="0" strike="noStrike" spc="-1">
              <a:latin typeface="Arial"/>
            </a:endParaRPr>
          </a:p>
        </p:txBody>
      </p:sp>
      <p:sp>
        <p:nvSpPr>
          <p:cNvPr id="444" name="CustomShape 2"/>
          <p:cNvSpPr/>
          <p:nvPr/>
        </p:nvSpPr>
        <p:spPr>
          <a:xfrm>
            <a:off x="452520" y="1071720"/>
            <a:ext cx="11501280" cy="558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i="1" strike="noStrike" spc="-1">
                <a:solidFill>
                  <a:srgbClr val="002060"/>
                </a:solidFill>
                <a:latin typeface="Arial"/>
                <a:ea typeface="DejaVu Sans"/>
              </a:rPr>
              <a:t>Головною ознакою класифікації рекреаційної діяльності виступає її функціональна орієнтація. </a:t>
            </a:r>
            <a:endParaRPr lang="ru-RU" sz="1900" b="0" strike="noStrike" spc="-1">
              <a:latin typeface="Arial"/>
            </a:endParaRPr>
          </a:p>
          <a:p>
            <a:pPr algn="just">
              <a:lnSpc>
                <a:spcPct val="100000"/>
              </a:lnSpc>
            </a:pPr>
            <a:r>
              <a:rPr lang="ru-RU" sz="1900" b="1" i="1" strike="noStrike" spc="-1">
                <a:solidFill>
                  <a:srgbClr val="002060"/>
                </a:solidFill>
                <a:latin typeface="Arial"/>
                <a:ea typeface="DejaVu Sans"/>
              </a:rPr>
              <a:t>Класифікація І. За суспільною функцією і технологією виділяють лікувальну, оздоровчу, спортивну і пізнавальну рекреаційну діяльність.</a:t>
            </a:r>
            <a:endParaRPr lang="ru-RU" sz="1900" b="0" strike="noStrike" spc="-1">
              <a:latin typeface="Arial"/>
            </a:endParaRPr>
          </a:p>
          <a:p>
            <a:pPr algn="just">
              <a:lnSpc>
                <a:spcPct val="100000"/>
              </a:lnSpc>
            </a:pPr>
            <a:r>
              <a:rPr lang="ru-RU" sz="1900" b="1" i="1" u="sng" strike="noStrike" spc="-1">
                <a:solidFill>
                  <a:srgbClr val="FF0000"/>
                </a:solidFill>
                <a:uFillTx/>
                <a:latin typeface="Arial"/>
                <a:ea typeface="DejaVu Sans"/>
              </a:rPr>
              <a:t>Лікувально-курортна рекреація</a:t>
            </a:r>
            <a:r>
              <a:rPr lang="ru-RU" sz="1900" b="1" strike="noStrike" spc="-1">
                <a:solidFill>
                  <a:srgbClr val="FF0000"/>
                </a:solidFill>
                <a:latin typeface="Arial"/>
                <a:ea typeface="DejaVu Sans"/>
              </a:rPr>
              <a:t> </a:t>
            </a:r>
            <a:r>
              <a:rPr lang="ru-RU" sz="1900" b="1" strike="noStrike" spc="-1">
                <a:solidFill>
                  <a:srgbClr val="000000"/>
                </a:solidFill>
                <a:latin typeface="Arial"/>
                <a:ea typeface="DejaVu Sans"/>
              </a:rPr>
              <a:t>поділяється за основними лікувальними факторами: клімат, мінеральні джерела, лікувальні грязі. У відповідності з ними вона поділяється на такі групи: </a:t>
            </a:r>
            <a:r>
              <a:rPr lang="ru-RU" sz="1900" b="1" i="1" strike="noStrike" spc="-1">
                <a:solidFill>
                  <a:srgbClr val="00B050"/>
                </a:solidFill>
                <a:latin typeface="Arial"/>
                <a:ea typeface="DejaVu Sans"/>
              </a:rPr>
              <a:t>кліматолікування, бальнеолікування, грязелікування</a:t>
            </a:r>
            <a:r>
              <a:rPr lang="ru-RU" sz="1900" b="1" strike="noStrike" spc="-1">
                <a:solidFill>
                  <a:srgbClr val="000000"/>
                </a:solidFill>
                <a:latin typeface="Arial"/>
                <a:ea typeface="DejaVu Sans"/>
              </a:rPr>
              <a:t>. В залежності від їх сполучення можуть бути виділені: бальнеогрязелікування, клімато-грязелікування, клімато-бальнео-грязелікування.</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Умови лікувально-оздоровчої рекреації повинні строго відповідати медико-біологічним нормам.</a:t>
            </a:r>
            <a:endParaRPr lang="ru-RU" sz="1900" b="0" strike="noStrike" spc="-1">
              <a:latin typeface="Arial"/>
            </a:endParaRPr>
          </a:p>
          <a:p>
            <a:pPr algn="just">
              <a:lnSpc>
                <a:spcPct val="100000"/>
              </a:lnSpc>
            </a:pPr>
            <a:r>
              <a:rPr lang="ru-RU" sz="1900" b="1" i="1" u="sng" strike="noStrike" spc="-1">
                <a:solidFill>
                  <a:srgbClr val="FF0000"/>
                </a:solidFill>
                <a:uFillTx/>
                <a:latin typeface="Arial"/>
                <a:ea typeface="DejaVu Sans"/>
              </a:rPr>
              <a:t>Оздоровча і спортивна рекреація</a:t>
            </a:r>
            <a:r>
              <a:rPr lang="ru-RU" sz="1900" b="1" strike="noStrike" spc="-1">
                <a:solidFill>
                  <a:srgbClr val="FF0000"/>
                </a:solidFill>
                <a:latin typeface="Arial"/>
                <a:ea typeface="DejaVu Sans"/>
              </a:rPr>
              <a:t> </a:t>
            </a:r>
            <a:r>
              <a:rPr lang="ru-RU" sz="1900" b="1" strike="noStrike" spc="-1">
                <a:solidFill>
                  <a:srgbClr val="000000"/>
                </a:solidFill>
                <a:latin typeface="Arial"/>
                <a:ea typeface="DejaVu Sans"/>
              </a:rPr>
              <a:t>є найрізноманітнішою. Великою популярністю у всьому світі користується купально-пляжний відпочинок.</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Відпочинок </a:t>
            </a:r>
            <a:r>
              <a:rPr lang="ru-RU" sz="1900" b="1" i="1" strike="noStrike" spc="-1">
                <a:solidFill>
                  <a:srgbClr val="00B050"/>
                </a:solidFill>
                <a:latin typeface="Arial"/>
                <a:ea typeface="DejaVu Sans"/>
              </a:rPr>
              <a:t>біля і на воді </a:t>
            </a:r>
            <a:r>
              <a:rPr lang="ru-RU" sz="1900" b="1" strike="noStrike" spc="-1">
                <a:solidFill>
                  <a:srgbClr val="000000"/>
                </a:solidFill>
                <a:latin typeface="Arial"/>
                <a:ea typeface="DejaVu Sans"/>
              </a:rPr>
              <a:t>включає різні рекреаційні заняття: купання, сонячні ванни, прогулянки по березі, ігри в м'яч на пляжі, водні лижі. </a:t>
            </a:r>
            <a:r>
              <a:rPr lang="ru-RU" sz="1900" b="1" i="1" strike="noStrike" spc="-1">
                <a:solidFill>
                  <a:srgbClr val="00B050"/>
                </a:solidFill>
                <a:latin typeface="Arial"/>
                <a:ea typeface="DejaVu Sans"/>
              </a:rPr>
              <a:t>Прогулянковий і промислово-прогулянковий відпочинок </a:t>
            </a:r>
            <a:r>
              <a:rPr lang="ru-RU" sz="1900" b="1" strike="noStrike" spc="-1">
                <a:solidFill>
                  <a:srgbClr val="000000"/>
                </a:solidFill>
                <a:latin typeface="Arial"/>
                <a:ea typeface="DejaVu Sans"/>
              </a:rPr>
              <a:t>включає такі заняття, як прогулянки на відкритому повітрі, огляд краєвидів, збирання грибів і ягід, морських молюсків,</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коралів і інших дарів природи. </a:t>
            </a:r>
            <a:r>
              <a:rPr lang="ru-RU" sz="1900" b="1" i="1" strike="noStrike" spc="-1">
                <a:solidFill>
                  <a:srgbClr val="00B050"/>
                </a:solidFill>
                <a:latin typeface="Arial"/>
                <a:ea typeface="DejaVu Sans"/>
              </a:rPr>
              <a:t>Маршрутний туризм </a:t>
            </a:r>
            <a:r>
              <a:rPr lang="ru-RU" sz="1900" b="1" strike="noStrike" spc="-1">
                <a:solidFill>
                  <a:srgbClr val="000000"/>
                </a:solidFill>
                <a:latin typeface="Arial"/>
                <a:ea typeface="DejaVu Sans"/>
              </a:rPr>
              <a:t>часто ототожнюється з туризмом взагалі. Він може бути спортивним і любительським. За характером перешкод він поділяється на рівнинний і гірський.</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CustomShape 1"/>
          <p:cNvSpPr/>
          <p:nvPr/>
        </p:nvSpPr>
        <p:spPr>
          <a:xfrm>
            <a:off x="880920" y="428760"/>
            <a:ext cx="10501200" cy="5699880"/>
          </a:xfrm>
          <a:prstGeom prst="rect">
            <a:avLst/>
          </a:prstGeom>
          <a:solidFill>
            <a:schemeClr val="bg1"/>
          </a:solidFill>
          <a:ln>
            <a:solidFill>
              <a:schemeClr val="accent1"/>
            </a:solidFill>
          </a:ln>
        </p:spPr>
        <p:style>
          <a:lnRef idx="0">
            <a:scrgbClr r="0" g="0" b="0"/>
          </a:lnRef>
          <a:fillRef idx="0">
            <a:scrgbClr r="0" g="0" b="0"/>
          </a:fillRef>
          <a:effectRef idx="0">
            <a:scrgbClr r="0" g="0" b="0"/>
          </a:effectRef>
          <a:fontRef idx="minor"/>
        </p:style>
        <p:txBody>
          <a:bodyPr lIns="90000" tIns="45000" rIns="90000" bIns="45000">
            <a:spAutoFit/>
          </a:bodyPr>
          <a:lstStyle/>
          <a:p>
            <a:pPr marL="514440" indent="-514080">
              <a:lnSpc>
                <a:spcPct val="100000"/>
              </a:lnSpc>
              <a:buClr>
                <a:srgbClr val="FF0000"/>
              </a:buClr>
              <a:buFont typeface="StarSymbol"/>
              <a:buAutoNum type="arabicPeriod"/>
            </a:pPr>
            <a:r>
              <a:rPr lang="ru-RU" sz="2800" b="1" strike="noStrike" spc="-1">
                <a:solidFill>
                  <a:srgbClr val="FF0000"/>
                </a:solidFill>
                <a:latin typeface="Arial"/>
                <a:ea typeface="DejaVu Sans"/>
              </a:rPr>
              <a:t>Поняття рекреаційної діяльності.</a:t>
            </a:r>
            <a:endParaRPr lang="ru-RU" sz="2800" b="0" strike="noStrike" spc="-1">
              <a:latin typeface="Arial"/>
            </a:endParaRPr>
          </a:p>
          <a:p>
            <a:pPr marL="514440" indent="-514080">
              <a:lnSpc>
                <a:spcPct val="100000"/>
              </a:lnSpc>
            </a:pPr>
            <a:endParaRPr lang="ru-RU" sz="2800" b="0" strike="noStrike" spc="-1">
              <a:latin typeface="Arial"/>
            </a:endParaRPr>
          </a:p>
          <a:p>
            <a:pPr algn="just">
              <a:lnSpc>
                <a:spcPct val="100000"/>
              </a:lnSpc>
            </a:pPr>
            <a:r>
              <a:rPr lang="ru-RU" sz="2000" b="1" strike="noStrike" spc="-1">
                <a:solidFill>
                  <a:srgbClr val="7030A0"/>
                </a:solidFill>
                <a:latin typeface="Arial"/>
                <a:ea typeface="DejaVu Sans"/>
              </a:rPr>
              <a:t>Рекреаційна діяльність</a:t>
            </a:r>
            <a:r>
              <a:rPr lang="ru-RU" sz="2000" b="1" strike="noStrike" spc="-1">
                <a:solidFill>
                  <a:srgbClr val="000000"/>
                </a:solidFill>
                <a:latin typeface="Arial"/>
                <a:ea typeface="DejaVu Sans"/>
              </a:rPr>
              <a:t> безпосередньо впливає на економіку регіону та держави через споживання рекреаційних послуг. Опосередкований вплив рекреації проявляється у стимулюванні попиту на такі види економічної діяльності, як транспорт, зв’язок, готельне і ресторанне господарство, роздрібна торгівля, харчова промисловість, фінанси і страхування. Завдяки цьому покращується економічна ситуація в регіоні та державі, створюються додаткові робочі місця на постійній та сезонній основі.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Регіон та держава загалом отримують додаткові вигоди від притоку капіталу, зокрема вкладень коштів у розвиток інфраструктури регіону вітчизняними і іноземними інвесторами у результаті посилення зацікавлення з їхнього боку.</a:t>
            </a:r>
            <a:endParaRPr lang="ru-RU" sz="2000" b="0" strike="noStrike" spc="-1">
              <a:latin typeface="Arial"/>
            </a:endParaRPr>
          </a:p>
          <a:p>
            <a:pPr algn="just">
              <a:lnSpc>
                <a:spcPct val="100000"/>
              </a:lnSpc>
            </a:pPr>
            <a:r>
              <a:rPr lang="ru-RU" sz="2400" b="1" strike="noStrike" spc="-1">
                <a:solidFill>
                  <a:srgbClr val="7030A0"/>
                </a:solidFill>
                <a:latin typeface="Arial"/>
                <a:ea typeface="DejaVu Sans"/>
              </a:rPr>
              <a:t>Рекреаційна діяльність </a:t>
            </a:r>
            <a:r>
              <a:rPr lang="ru-RU" sz="2000" b="1" strike="noStrike" spc="-1">
                <a:solidFill>
                  <a:srgbClr val="000000"/>
                </a:solidFill>
                <a:latin typeface="Arial"/>
                <a:ea typeface="DejaVu Sans"/>
              </a:rPr>
              <a:t>- діяльність людини у вільний час, здійснювана з метою відновлення фізичних сил людини і характеризується різноманітністю поведінки людей і самоцінністю її процесу.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Життєдіяльність людини ділиться на 2 групи: </a:t>
            </a:r>
            <a:r>
              <a:rPr lang="ru-RU" sz="2000" b="1" i="1" strike="noStrike" spc="-1">
                <a:solidFill>
                  <a:srgbClr val="FF0000"/>
                </a:solidFill>
                <a:latin typeface="Arial"/>
                <a:ea typeface="DejaVu Sans"/>
              </a:rPr>
              <a:t>робочий</a:t>
            </a:r>
            <a:r>
              <a:rPr lang="ru-RU" sz="2000" b="1" strike="noStrike" spc="-1">
                <a:solidFill>
                  <a:srgbClr val="000000"/>
                </a:solidFill>
                <a:latin typeface="Arial"/>
                <a:ea typeface="DejaVu Sans"/>
              </a:rPr>
              <a:t> та </a:t>
            </a:r>
            <a:r>
              <a:rPr lang="ru-RU" sz="2000" b="1" i="1" strike="noStrike" spc="-1">
                <a:solidFill>
                  <a:srgbClr val="FF0000"/>
                </a:solidFill>
                <a:latin typeface="Arial"/>
                <a:ea typeface="DejaVu Sans"/>
              </a:rPr>
              <a:t>позаробочий</a:t>
            </a: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вільний</a:t>
            </a:r>
            <a:r>
              <a:rPr lang="ru-RU" sz="2000" b="1" strike="noStrike" spc="-1">
                <a:solidFill>
                  <a:srgbClr val="000000"/>
                </a:solidFill>
                <a:latin typeface="Arial"/>
                <a:ea typeface="DejaVu Sans"/>
              </a:rPr>
              <a:t>) час. Останній витрачається на задоволення біологічних потреб, домашню працю, і рекреаційну діяльність.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CustomShape 1"/>
          <p:cNvSpPr/>
          <p:nvPr/>
        </p:nvSpPr>
        <p:spPr>
          <a:xfrm>
            <a:off x="809640" y="428760"/>
            <a:ext cx="10854000" cy="5788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000000"/>
                </a:solidFill>
                <a:latin typeface="Arial"/>
                <a:ea typeface="DejaVu Sans"/>
              </a:rPr>
              <a:t>Великого розвитку набув </a:t>
            </a:r>
            <a:r>
              <a:rPr lang="ru-RU" sz="2200" b="1" i="1" strike="noStrike" spc="-1">
                <a:solidFill>
                  <a:srgbClr val="00B050"/>
                </a:solidFill>
                <a:latin typeface="Arial"/>
                <a:ea typeface="DejaVu Sans"/>
              </a:rPr>
              <a:t>водний туризм</a:t>
            </a:r>
            <a:r>
              <a:rPr lang="ru-RU" sz="2200" b="1" strike="noStrike" spc="-1">
                <a:solidFill>
                  <a:srgbClr val="000000"/>
                </a:solidFill>
                <a:latin typeface="Arial"/>
                <a:ea typeface="DejaVu Sans"/>
              </a:rPr>
              <a:t>, як прогулянковий, так і спортивний. Ці види включають водно-моторний спорт, воднолижний спорт, греблю на каное, парусний спорт і т.д. Як правило, ці види туризму сполучаються з купально-пляжним туризмом на берегах морів, озер і річок.</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До інших видів туризму долучаються </a:t>
            </a:r>
            <a:r>
              <a:rPr lang="ru-RU" sz="2200" b="1" i="1" strike="noStrike" spc="-1">
                <a:solidFill>
                  <a:srgbClr val="00B050"/>
                </a:solidFill>
                <a:latin typeface="Arial"/>
                <a:ea typeface="DejaVu Sans"/>
              </a:rPr>
              <a:t>підводний спортивний туризм, археологічний підводний туризм, риболовний туризм, полювальний туризм, в тому числі фото- та кінополювання, гірськолижний туризм, альпінізм</a:t>
            </a:r>
            <a:r>
              <a:rPr lang="ru-RU" sz="2200" b="1" strike="noStrike" spc="-1">
                <a:solidFill>
                  <a:srgbClr val="000000"/>
                </a:solidFill>
                <a:latin typeface="Arial"/>
                <a:ea typeface="DejaVu Sans"/>
              </a:rPr>
              <a:t>. Кожен з цих видів має свої особливості і поширення в різних регіонах.</a:t>
            </a:r>
            <a:endParaRPr lang="ru-RU" sz="2200" b="0" strike="noStrike" spc="-1">
              <a:latin typeface="Arial"/>
            </a:endParaRPr>
          </a:p>
          <a:p>
            <a:pPr algn="just">
              <a:lnSpc>
                <a:spcPct val="100000"/>
              </a:lnSpc>
            </a:pPr>
            <a:r>
              <a:rPr lang="ru-RU" sz="2200" b="1" i="1" u="sng" strike="noStrike" spc="-1">
                <a:solidFill>
                  <a:srgbClr val="FF0000"/>
                </a:solidFill>
                <a:uFillTx/>
                <a:latin typeface="Arial"/>
                <a:ea typeface="DejaVu Sans"/>
              </a:rPr>
              <a:t>Пізнавальна рекреація.</a:t>
            </a:r>
            <a:r>
              <a:rPr lang="ru-RU" sz="2200" b="1" i="1" strike="noStrike" spc="-1">
                <a:solidFill>
                  <a:srgbClr val="FF0000"/>
                </a:solidFill>
                <a:latin typeface="Arial"/>
                <a:ea typeface="DejaVu Sans"/>
              </a:rPr>
              <a:t> </a:t>
            </a:r>
            <a:r>
              <a:rPr lang="ru-RU" sz="2200" b="1" strike="noStrike" spc="-1">
                <a:solidFill>
                  <a:srgbClr val="000000"/>
                </a:solidFill>
                <a:latin typeface="Arial"/>
                <a:ea typeface="DejaVu Sans"/>
              </a:rPr>
              <a:t>Пізнавальні аспекти властиві значній частині рекреаційних занять. Однак виділяються суто </a:t>
            </a:r>
            <a:r>
              <a:rPr lang="ru-RU" sz="2200" b="1" i="1" strike="noStrike" spc="-1">
                <a:solidFill>
                  <a:srgbClr val="00B050"/>
                </a:solidFill>
                <a:latin typeface="Arial"/>
                <a:ea typeface="DejaVu Sans"/>
              </a:rPr>
              <a:t>пізнавальні рекреаційні заняття</a:t>
            </a:r>
            <a:r>
              <a:rPr lang="ru-RU" sz="2200" b="1" strike="noStrike" spc="-1">
                <a:solidFill>
                  <a:srgbClr val="000000"/>
                </a:solidFill>
                <a:latin typeface="Arial"/>
                <a:ea typeface="DejaVu Sans"/>
              </a:rPr>
              <a:t>, пов'язані з інформаційним "споживанням" культурних цінностей, т.б. оглядом культурно-історичних пам'яток, архітектурних ансамблів, а також ознайомленням з новими районами, країнами, їх етнографією, фольклором, природними явищами і господарськими об'єктами.</a:t>
            </a:r>
            <a:endParaRPr lang="ru-RU" sz="2200" b="0" strike="noStrike" spc="-1">
              <a:latin typeface="Arial"/>
            </a:endParaRPr>
          </a:p>
          <a:p>
            <a:pPr algn="just">
              <a:lnSpc>
                <a:spcPct val="100000"/>
              </a:lnSpc>
            </a:pPr>
            <a:r>
              <a:rPr lang="ru-RU" sz="2200" b="1" i="1" strike="noStrike" spc="-1">
                <a:solidFill>
                  <a:srgbClr val="00B050"/>
                </a:solidFill>
                <a:latin typeface="Arial"/>
                <a:ea typeface="DejaVu Sans"/>
              </a:rPr>
              <a:t>Конгресовий туризм </a:t>
            </a:r>
            <a:r>
              <a:rPr lang="ru-RU" sz="2200" b="1" strike="noStrike" spc="-1">
                <a:solidFill>
                  <a:srgbClr val="000000"/>
                </a:solidFill>
                <a:latin typeface="Arial"/>
                <a:ea typeface="DejaVu Sans"/>
              </a:rPr>
              <a:t>пов'язаний з розширенням міжнародних</a:t>
            </a:r>
            <a:r>
              <a:rPr lang="ru-RU" sz="2200" b="0" strike="noStrike" spc="-1">
                <a:solidFill>
                  <a:srgbClr val="000000"/>
                </a:solidFill>
                <a:latin typeface="Arial"/>
                <a:ea typeface="DejaVu Sans"/>
              </a:rPr>
              <a:t> </a:t>
            </a:r>
            <a:r>
              <a:rPr lang="ru-RU" sz="2200" b="1" strike="noStrike" spc="-1">
                <a:solidFill>
                  <a:srgbClr val="000000"/>
                </a:solidFill>
                <a:latin typeface="Arial"/>
                <a:ea typeface="DejaVu Sans"/>
              </a:rPr>
              <a:t>науково-технічних контактів між спеціалістами і вченими.</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CustomShape 1"/>
          <p:cNvSpPr/>
          <p:nvPr/>
        </p:nvSpPr>
        <p:spPr>
          <a:xfrm>
            <a:off x="1523880" y="624240"/>
            <a:ext cx="10285560" cy="946080"/>
          </a:xfrm>
          <a:prstGeom prst="rect">
            <a:avLst/>
          </a:prstGeom>
          <a:noFill/>
          <a:ln>
            <a:noFill/>
          </a:ln>
        </p:spPr>
        <p:style>
          <a:lnRef idx="0">
            <a:scrgbClr r="0" g="0" b="0"/>
          </a:lnRef>
          <a:fillRef idx="0">
            <a:scrgbClr r="0" g="0" b="0"/>
          </a:fillRef>
          <a:effectRef idx="0">
            <a:scrgbClr r="0" g="0" b="0"/>
          </a:effectRef>
          <a:fontRef idx="minor"/>
        </p:style>
      </p:sp>
      <p:sp>
        <p:nvSpPr>
          <p:cNvPr id="447" name="CustomShape 2"/>
          <p:cNvSpPr/>
          <p:nvPr/>
        </p:nvSpPr>
        <p:spPr>
          <a:xfrm>
            <a:off x="1008000" y="864000"/>
            <a:ext cx="10643760" cy="469728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448" name="CustomShape 3"/>
          <p:cNvSpPr/>
          <p:nvPr/>
        </p:nvSpPr>
        <p:spPr>
          <a:xfrm>
            <a:off x="1532160" y="837360"/>
            <a:ext cx="969912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200" b="1" strike="noStrike" spc="-1">
                <a:solidFill>
                  <a:srgbClr val="FF0000"/>
                </a:solidFill>
                <a:latin typeface="Arial"/>
                <a:ea typeface="DejaVu Sans"/>
              </a:rPr>
              <a:t>3. Класифікація рекреаційної діяльності за періодичністю і територіальною ознакою. </a:t>
            </a:r>
            <a:endParaRPr lang="ru-RU" sz="2200" b="0" strike="noStrike" spc="-1">
              <a:latin typeface="Arial"/>
            </a:endParaRPr>
          </a:p>
        </p:txBody>
      </p:sp>
      <p:sp>
        <p:nvSpPr>
          <p:cNvPr id="449" name="CustomShape 4"/>
          <p:cNvSpPr/>
          <p:nvPr/>
        </p:nvSpPr>
        <p:spPr>
          <a:xfrm>
            <a:off x="809640" y="1872000"/>
            <a:ext cx="10709640" cy="3930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Класифікація ІІ. Поділ вільного часу в залежності від характеру його використання на щоденний, щотижневий і щорічний є важливим в методичному відношенні, оскільки служить основою при вивченні структури відпочинку і використання вільного часу для рекреаційної мети.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Диференційований таким чином вільний час дозволяє розглянути рекреаційну діяльність за періодичністю і територіальною ознакою. Використання щоденного вільного часу і повсякденна рекреація безпосередньо пов'язані з житлом і міським середовищем та їх просторовою організацією.</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Щотижнева рекреація залежить від розміщення приміських рекреаційних об'єктів. Використання щорічного вільного часу пов'язане з розміщенням рекреаційних об'єктів курортного типу. Виходячи з наведеної диференціації вільного часу, виділяють рекреацію всередині населеного пункту – </a:t>
            </a:r>
            <a:r>
              <a:rPr lang="ru-RU" sz="1800" b="1" strike="noStrike" spc="-1">
                <a:solidFill>
                  <a:srgbClr val="FF0000"/>
                </a:solidFill>
                <a:latin typeface="Arial"/>
                <a:ea typeface="DejaVu Sans"/>
              </a:rPr>
              <a:t>щоденну</a:t>
            </a:r>
            <a:r>
              <a:rPr lang="ru-RU" sz="1800" b="1" strike="noStrike" spc="-1">
                <a:solidFill>
                  <a:srgbClr val="000000"/>
                </a:solidFill>
                <a:latin typeface="Arial"/>
                <a:ea typeface="DejaVu Sans"/>
              </a:rPr>
              <a:t>; </a:t>
            </a:r>
            <a:r>
              <a:rPr lang="ru-RU" sz="1800" b="1" strike="noStrike" spc="-1">
                <a:solidFill>
                  <a:srgbClr val="FF0000"/>
                </a:solidFill>
                <a:latin typeface="Arial"/>
                <a:ea typeface="DejaVu Sans"/>
              </a:rPr>
              <a:t>у вихідні дні</a:t>
            </a:r>
            <a:r>
              <a:rPr lang="ru-RU" sz="1800" b="1" strike="noStrike" spc="-1">
                <a:solidFill>
                  <a:srgbClr val="000000"/>
                </a:solidFill>
                <a:latin typeface="Arial"/>
                <a:ea typeface="DejaVu Sans"/>
              </a:rPr>
              <a:t> - приміську (місцеву); </a:t>
            </a:r>
            <a:r>
              <a:rPr lang="ru-RU" sz="1800" b="1" strike="noStrike" spc="-1">
                <a:solidFill>
                  <a:srgbClr val="FF0000"/>
                </a:solidFill>
                <a:latin typeface="Arial"/>
                <a:ea typeface="DejaVu Sans"/>
              </a:rPr>
              <a:t>щорічну в період відпусток і канікул </a:t>
            </a:r>
            <a:r>
              <a:rPr lang="ru-RU" sz="1800" b="1" strike="noStrike" spc="-1">
                <a:solidFill>
                  <a:srgbClr val="000000"/>
                </a:solidFill>
                <a:latin typeface="Arial"/>
                <a:ea typeface="DejaVu Sans"/>
              </a:rPr>
              <a:t>(може бути внутрішньорайонною, загальнодержавною, міжнародною).</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CustomShape 1"/>
          <p:cNvSpPr/>
          <p:nvPr/>
        </p:nvSpPr>
        <p:spPr>
          <a:xfrm>
            <a:off x="2593080" y="624240"/>
            <a:ext cx="8909640" cy="660240"/>
          </a:xfrm>
          <a:prstGeom prst="rect">
            <a:avLst/>
          </a:prstGeom>
          <a:noFill/>
          <a:ln>
            <a:noFill/>
          </a:ln>
        </p:spPr>
        <p:style>
          <a:lnRef idx="0">
            <a:scrgbClr r="0" g="0" b="0"/>
          </a:lnRef>
          <a:fillRef idx="0">
            <a:scrgbClr r="0" g="0" b="0"/>
          </a:fillRef>
          <a:effectRef idx="0">
            <a:scrgbClr r="0" g="0" b="0"/>
          </a:effectRef>
          <a:fontRef idx="minor"/>
        </p:style>
      </p:sp>
      <p:sp>
        <p:nvSpPr>
          <p:cNvPr id="451" name="CustomShape 2"/>
          <p:cNvSpPr/>
          <p:nvPr/>
        </p:nvSpPr>
        <p:spPr>
          <a:xfrm>
            <a:off x="2666880" y="1500120"/>
            <a:ext cx="8913240" cy="475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1001"/>
              </a:spcBef>
            </a:pPr>
            <a:endParaRPr lang="ru-RU" sz="1800" b="0" strike="noStrike" spc="-1">
              <a:latin typeface="Arial"/>
            </a:endParaRPr>
          </a:p>
          <a:p>
            <a:pPr>
              <a:lnSpc>
                <a:spcPct val="100000"/>
              </a:lnSpc>
              <a:spcBef>
                <a:spcPts val="1001"/>
              </a:spcBef>
            </a:pPr>
            <a:endParaRPr lang="ru-RU" sz="1800" b="0" strike="noStrike" spc="-1">
              <a:latin typeface="Arial"/>
            </a:endParaRPr>
          </a:p>
        </p:txBody>
      </p:sp>
      <p:sp>
        <p:nvSpPr>
          <p:cNvPr id="452" name="CustomShape 3"/>
          <p:cNvSpPr/>
          <p:nvPr/>
        </p:nvSpPr>
        <p:spPr>
          <a:xfrm>
            <a:off x="1368000" y="432000"/>
            <a:ext cx="9719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200" b="1" strike="noStrike" spc="-1">
                <a:solidFill>
                  <a:srgbClr val="FF0000"/>
                </a:solidFill>
                <a:latin typeface="Arial"/>
                <a:ea typeface="DejaVu Sans"/>
              </a:rPr>
              <a:t>4. Класифікація рекреаційної діяльності за характером організації.</a:t>
            </a:r>
            <a:endParaRPr lang="ru-RU" sz="2200" b="0" strike="noStrike" spc="-1">
              <a:latin typeface="Arial"/>
            </a:endParaRPr>
          </a:p>
        </p:txBody>
      </p:sp>
      <p:sp>
        <p:nvSpPr>
          <p:cNvPr id="453" name="CustomShape 4"/>
          <p:cNvSpPr/>
          <p:nvPr/>
        </p:nvSpPr>
        <p:spPr>
          <a:xfrm>
            <a:off x="738000" y="1214280"/>
            <a:ext cx="11215440" cy="5028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Класифікація ІІІ. </a:t>
            </a:r>
            <a:r>
              <a:rPr lang="ru-RU" sz="1800" b="1" strike="noStrike" spc="-1">
                <a:solidFill>
                  <a:srgbClr val="FF0000"/>
                </a:solidFill>
                <a:latin typeface="Arial"/>
                <a:ea typeface="DejaVu Sans"/>
              </a:rPr>
              <a:t>За характером організації </a:t>
            </a:r>
            <a:r>
              <a:rPr lang="ru-RU" sz="1800" b="1" strike="noStrike" spc="-1">
                <a:solidFill>
                  <a:srgbClr val="000000"/>
                </a:solidFill>
                <a:latin typeface="Arial"/>
                <a:ea typeface="DejaVu Sans"/>
              </a:rPr>
              <a:t>рекреація ділиться на регламентовану (або сплановану) і самодіяльну. Регламентована, або, як вона часто називається, планова, рекреація - це подорож і перебування за точним, раніше оголошеним регламентом. Рекреанти забезпечуються комплексом послуг згідно з попередньо придбаною путівкою на певний термін. Під самостійною неорганізованою рекреацією розуміють самостійну подорож рекреанта, не пов'язаного будь-якими взаємними обов'язками з рекреаційними закладами.</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5. Класифікація рекреаційної діяльності за кількістю учасників.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Класифікація ІV. За кількістю учасників розрізняють індивідуальний і груповий туризм. Під індивідуальною розуміють подорож не тільки однієї людини, а й сім'ї.</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6. Класифікація рекреаційної діяльності за її тривалістю.</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Класифікація V. За тривалістю рекреації виділяються туризм і екскурсії.</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Визначення відмінності за часом між екскурсіями і туризмом є однозначним — це добовий цикл. Все, що займає в рекреаційній діяльності менше 24 годин, є екскурсія; більше 24 годин — туризм.</a:t>
            </a:r>
            <a:endParaRPr lang="ru-RU" sz="1800" b="0" strike="noStrike" spc="-1">
              <a:latin typeface="Arial"/>
            </a:endParaRPr>
          </a:p>
          <a:p>
            <a:pPr>
              <a:lnSpc>
                <a:spcPct val="100000"/>
              </a:lnSpc>
            </a:pPr>
            <a:r>
              <a:rPr lang="ru-RU" sz="1800" b="0" strike="noStrike" spc="-1">
                <a:solidFill>
                  <a:srgbClr val="000000"/>
                </a:solidFill>
                <a:latin typeface="Arial"/>
                <a:ea typeface="DejaVu Sans"/>
              </a:rPr>
              <a:t>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CustomShape 1"/>
          <p:cNvSpPr/>
          <p:nvPr/>
        </p:nvSpPr>
        <p:spPr>
          <a:xfrm>
            <a:off x="1952640" y="642960"/>
            <a:ext cx="9714240" cy="5087520"/>
          </a:xfrm>
          <a:prstGeom prst="rect">
            <a:avLst/>
          </a:prstGeom>
          <a:solidFill>
            <a:schemeClr val="bg1"/>
          </a:solidFill>
          <a:ln>
            <a:noFill/>
          </a:ln>
        </p:spPr>
        <p:style>
          <a:lnRef idx="0">
            <a:scrgbClr r="0" g="0" b="0"/>
          </a:lnRef>
          <a:fillRef idx="0">
            <a:scrgbClr r="0" g="0" b="0"/>
          </a:fillRef>
          <a:effectRef idx="0">
            <a:scrgbClr r="0" g="0" b="0"/>
          </a:effectRef>
          <a:fontRef idx="minor"/>
        </p:style>
      </p:sp>
      <p:sp>
        <p:nvSpPr>
          <p:cNvPr id="455" name="CustomShape 2"/>
          <p:cNvSpPr/>
          <p:nvPr/>
        </p:nvSpPr>
        <p:spPr>
          <a:xfrm>
            <a:off x="952560" y="785880"/>
            <a:ext cx="10151280" cy="5609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FF0000"/>
                </a:solidFill>
                <a:latin typeface="Arial"/>
                <a:ea typeface="DejaVu Sans"/>
              </a:rPr>
              <a:t>7. Класифікація рекреаційної діяльності за ознакою рухливості.</a:t>
            </a:r>
            <a:endParaRPr lang="ru-RU" sz="2400" b="0" strike="noStrike" spc="-1">
              <a:latin typeface="Arial"/>
            </a:endParaRPr>
          </a:p>
          <a:p>
            <a:pPr>
              <a:lnSpc>
                <a:spcPct val="100000"/>
              </a:lnSpc>
            </a:pPr>
            <a:endParaRPr lang="ru-RU" sz="2400" b="0" strike="noStrike" spc="-1">
              <a:latin typeface="Arial"/>
            </a:endParaRPr>
          </a:p>
          <a:p>
            <a:pPr algn="just">
              <a:lnSpc>
                <a:spcPct val="100000"/>
              </a:lnSpc>
            </a:pPr>
            <a:r>
              <a:rPr lang="ru-RU" sz="2000" b="1" strike="noStrike" spc="-1">
                <a:solidFill>
                  <a:srgbClr val="000000"/>
                </a:solidFill>
                <a:latin typeface="Arial"/>
                <a:ea typeface="DejaVu Sans"/>
              </a:rPr>
              <a:t>Класифікація VІ. За ознакою рухливості туризм ділиться на стаціонарний і кочовий. Це досить умовний поділ, оскільки туризм, по-перше, обов'язково пов'язаний з переміщенням з місця проживання в місце відпочинку, а по-друге, туристи навіть в так званих місцях відпочинку відрізняються великою рухливістю.</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При визначенні стаціонарног о туриз му підкреслюється, що в даному випадку подорож здійснюється заради перебування на певному курорті. До стаціонарних форм туризму належать лікувальний туризм і окремі види оздоровчо-спортивного туризму.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Кочовий туризм передбачає постійне переміщення, зміну місця перебування. Ступінь рухливості відображається на підходах до оцінки рекреаційних ресурсів. Так, оцінка пейзажного різноманіття вздовж автотрас буде відрізнятися від оцінки ландшафтів для пішого і, тим більше, стаціонарного туризму. Тобто необхідний індивідуальний підхід до набору пейзажних елементів для стаціонарного, пішого і кочового (наприклад, на автомобілі) туризму.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CustomShape 1"/>
          <p:cNvSpPr/>
          <p:nvPr/>
        </p:nvSpPr>
        <p:spPr>
          <a:xfrm>
            <a:off x="380880" y="142920"/>
            <a:ext cx="11428920" cy="6003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600" b="1" strike="noStrike" spc="-1">
                <a:solidFill>
                  <a:srgbClr val="FF0000"/>
                </a:solidFill>
                <a:latin typeface="Arial"/>
                <a:ea typeface="DejaVu Sans"/>
              </a:rPr>
              <a:t>8. Класифікація рекреаційної діяльності за сезонною ознакою.</a:t>
            </a:r>
            <a:endParaRPr lang="ru-RU" sz="2600" b="0" strike="noStrike" spc="-1">
              <a:latin typeface="Arial"/>
            </a:endParaRPr>
          </a:p>
          <a:p>
            <a:pPr algn="just">
              <a:lnSpc>
                <a:spcPct val="100000"/>
              </a:lnSpc>
            </a:pPr>
            <a:r>
              <a:rPr lang="ru-RU" sz="2000" b="1" strike="noStrike" spc="-1">
                <a:solidFill>
                  <a:srgbClr val="000000"/>
                </a:solidFill>
                <a:latin typeface="Arial"/>
                <a:ea typeface="DejaVu Sans"/>
              </a:rPr>
              <a:t>Класифікація VІІ. За сезонною ознакою можна виділити: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літні,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зимові,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види відпочинку перехідних сезонів.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600" b="1" strike="noStrike" spc="-1">
                <a:solidFill>
                  <a:srgbClr val="FF0000"/>
                </a:solidFill>
                <a:latin typeface="Arial"/>
                <a:ea typeface="DejaVu Sans"/>
              </a:rPr>
              <a:t>9. Класифікація рекреаційної діяльності за характером використовуваних транспортних послуг.</a:t>
            </a:r>
            <a:endParaRPr lang="ru-RU" sz="2600" b="0" strike="noStrike" spc="-1">
              <a:latin typeface="Arial"/>
            </a:endParaRPr>
          </a:p>
          <a:p>
            <a:pPr algn="just">
              <a:lnSpc>
                <a:spcPct val="100000"/>
              </a:lnSpc>
            </a:pPr>
            <a:r>
              <a:rPr lang="ru-RU" sz="2000" b="1" strike="noStrike" spc="-1">
                <a:solidFill>
                  <a:srgbClr val="000000"/>
                </a:solidFill>
                <a:latin typeface="Arial"/>
                <a:ea typeface="DejaVu Sans"/>
              </a:rPr>
              <a:t>Класифікація VІІІ. За характером використовуваних транспортних послуг туризм поділяється на:</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автомобільний (індивідуальний),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автобусний,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авіаційний (рейсовий або чартерний),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залізничний,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теплохідний (морський, річковий, озерний).</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600" b="1" strike="noStrike" spc="-1">
                <a:solidFill>
                  <a:srgbClr val="FF0000"/>
                </a:solidFill>
                <a:latin typeface="Arial"/>
                <a:ea typeface="DejaVu Sans"/>
              </a:rPr>
              <a:t>10. Класифікація рекреаційної діяльності за віковими показниками.</a:t>
            </a:r>
            <a:endParaRPr lang="ru-RU" sz="2600" b="0" strike="noStrike" spc="-1">
              <a:latin typeface="Arial"/>
            </a:endParaRPr>
          </a:p>
          <a:p>
            <a:pPr algn="just">
              <a:lnSpc>
                <a:spcPct val="100000"/>
              </a:lnSpc>
            </a:pPr>
            <a:r>
              <a:rPr lang="ru-RU" sz="2000" b="1" strike="noStrike" spc="-1">
                <a:solidFill>
                  <a:srgbClr val="000000"/>
                </a:solidFill>
                <a:latin typeface="Arial"/>
                <a:ea typeface="DejaVu Sans"/>
              </a:rPr>
              <a:t>Класифікація ІХ. За віковими показниками розрізняють відпочинок</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дошкільників, школярів, молоді, осіб середнього віку і відпочинок немолодого населення.</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1"/>
          <p:cNvSpPr/>
          <p:nvPr/>
        </p:nvSpPr>
        <p:spPr>
          <a:xfrm>
            <a:off x="576000" y="324000"/>
            <a:ext cx="11556000" cy="59724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600" b="1" strike="noStrike" spc="-1">
                <a:solidFill>
                  <a:srgbClr val="FF0000"/>
                </a:solidFill>
                <a:latin typeface="Arial"/>
                <a:ea typeface="DejaVu Sans"/>
              </a:rPr>
              <a:t>11. Класифікація рекреаційної діяльності за правовим статусом.</a:t>
            </a:r>
            <a:endParaRPr lang="ru-RU" sz="2600" b="0" strike="noStrike" spc="-1">
              <a:latin typeface="Arial"/>
            </a:endParaRPr>
          </a:p>
          <a:p>
            <a:pPr algn="just">
              <a:lnSpc>
                <a:spcPct val="100000"/>
              </a:lnSpc>
            </a:pPr>
            <a:r>
              <a:rPr lang="ru-RU" sz="2600" b="1" strike="noStrike" spc="-1">
                <a:solidFill>
                  <a:srgbClr val="000000"/>
                </a:solidFill>
                <a:latin typeface="Arial"/>
                <a:ea typeface="DejaVu Sans"/>
              </a:rPr>
              <a:t>Класифікація Х. За правовим статусом виділяють національний туризм (внутрішній) і міжнародний (іноземний). Міжнародний туризм підрозділяється на активний і пасивний залежно від його впливу на платіжний баланс країни.</a:t>
            </a:r>
            <a:endParaRPr lang="ru-RU" sz="2600" b="0" strike="noStrike" spc="-1">
              <a:latin typeface="Arial"/>
            </a:endParaRPr>
          </a:p>
          <a:p>
            <a:pPr algn="just">
              <a:lnSpc>
                <a:spcPct val="100000"/>
              </a:lnSpc>
            </a:pPr>
            <a:r>
              <a:rPr lang="ru-RU" sz="2600" b="1" strike="noStrike" spc="-1">
                <a:solidFill>
                  <a:srgbClr val="000000"/>
                </a:solidFill>
                <a:latin typeface="Arial"/>
                <a:ea typeface="DejaVu Sans"/>
              </a:rPr>
              <a:t>Для кожної країни подорож її громадян в інші держави називається </a:t>
            </a:r>
            <a:r>
              <a:rPr lang="ru-RU" sz="2600" b="1" i="1" strike="noStrike" spc="-1">
                <a:solidFill>
                  <a:srgbClr val="FF0000"/>
                </a:solidFill>
                <a:latin typeface="Arial"/>
                <a:ea typeface="DejaVu Sans"/>
              </a:rPr>
              <a:t>пасивним туризмом</a:t>
            </a:r>
            <a:r>
              <a:rPr lang="ru-RU" sz="2600" b="1" strike="noStrike" spc="-1">
                <a:solidFill>
                  <a:srgbClr val="000000"/>
                </a:solidFill>
                <a:latin typeface="Arial"/>
                <a:ea typeface="DejaVu Sans"/>
              </a:rPr>
              <a:t>, а приїзд іноземців — </a:t>
            </a:r>
            <a:r>
              <a:rPr lang="ru-RU" sz="2600" b="1" i="1" strike="noStrike" spc="-1">
                <a:solidFill>
                  <a:srgbClr val="FF0000"/>
                </a:solidFill>
                <a:latin typeface="Arial"/>
                <a:ea typeface="DejaVu Sans"/>
              </a:rPr>
              <a:t>активним туризмом</a:t>
            </a:r>
            <a:r>
              <a:rPr lang="ru-RU" sz="2600" b="1" strike="noStrike" spc="-1">
                <a:solidFill>
                  <a:srgbClr val="000000"/>
                </a:solidFill>
                <a:latin typeface="Arial"/>
                <a:ea typeface="DejaVu Sans"/>
              </a:rPr>
              <a:t>.</a:t>
            </a:r>
            <a:endParaRPr lang="ru-RU" sz="2600" b="0" strike="noStrike" spc="-1">
              <a:latin typeface="Arial"/>
            </a:endParaRPr>
          </a:p>
          <a:p>
            <a:pPr algn="just">
              <a:lnSpc>
                <a:spcPct val="100000"/>
              </a:lnSpc>
            </a:pPr>
            <a:r>
              <a:rPr lang="ru-RU" sz="2000" b="1" strike="noStrike" spc="-1">
                <a:solidFill>
                  <a:srgbClr val="000000"/>
                </a:solidFill>
                <a:latin typeface="Arial"/>
                <a:ea typeface="DejaVu Sans"/>
              </a:rPr>
              <a:t>Також на цій Конференції ООН по міжнародному туризму в Римі були розглянуті питання інших туристських дефініцій, зокрема прийняте визначення поняття «турист».</a:t>
            </a:r>
            <a:endParaRPr lang="ru-RU" sz="2000" b="0" strike="noStrike" spc="-1">
              <a:latin typeface="Arial"/>
            </a:endParaRPr>
          </a:p>
          <a:p>
            <a:pPr algn="just">
              <a:lnSpc>
                <a:spcPct val="100000"/>
              </a:lnSpc>
            </a:pPr>
            <a:r>
              <a:rPr lang="ru-RU" sz="2400" b="1" strike="noStrike" spc="-1">
                <a:solidFill>
                  <a:srgbClr val="7030A0"/>
                </a:solidFill>
                <a:latin typeface="Arial"/>
                <a:ea typeface="DejaVu Sans"/>
              </a:rPr>
              <a:t>Турист</a:t>
            </a:r>
            <a:r>
              <a:rPr lang="ru-RU" sz="2000" b="1" strike="noStrike" spc="-1">
                <a:solidFill>
                  <a:srgbClr val="000000"/>
                </a:solidFill>
                <a:latin typeface="Arial"/>
                <a:ea typeface="DejaVu Sans"/>
              </a:rPr>
              <a:t> – споживач туру, туристського продукту або туристських послуг; тимчасовий відвідувач місцевості, населеного пункту, території або країни незалежно від його громадянства, національності, статі, мови й релігії; особа, що перебуває в даній місцевості не менш ніж 24 години, але не більше 12 місяців протягом календарного року, або що перебуває поза місцем свого проживання в межах своєї країни й здійснює щонайменше одну ночівлю; подорожує заради задоволення або з пізнавальними, лікувальними, діловими цілями й не займається при цьому діяльністю в місці тимчасового перебування, оплачуваною з місцевого джерела.</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CustomShape 1"/>
          <p:cNvSpPr/>
          <p:nvPr/>
        </p:nvSpPr>
        <p:spPr>
          <a:xfrm>
            <a:off x="809640" y="500040"/>
            <a:ext cx="11052000" cy="405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Міжнародний турист (іноземний турист) </a:t>
            </a:r>
            <a:r>
              <a:rPr lang="ru-RU" sz="2000" b="1" strike="noStrike" spc="-1">
                <a:solidFill>
                  <a:srgbClr val="000000"/>
                </a:solidFill>
                <a:latin typeface="Arial"/>
                <a:ea typeface="DejaVu Sans"/>
              </a:rPr>
              <a:t>– тимчасовий відвідувач, котрий ночує, тобто здійснює у відвідуваному місці як мінімум одну ночівлю в колективних або індивідуальних засобах розміщення; особа, котра подорожує з метою туризму до іншої країни, що не є країною його звичайного місця проживання й перебуває за межами його звичайного середовища, на строк, не менший 24 годин і не більший 6-ти місяців протягом одного календарного року без заняття оплачуваною діяльністю із джерела у відвідуваній країні.</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Міжнародними туристами </a:t>
            </a:r>
            <a:r>
              <a:rPr lang="ru-RU" sz="2000" b="1" strike="noStrike" spc="-1">
                <a:solidFill>
                  <a:srgbClr val="000000"/>
                </a:solidFill>
                <a:latin typeface="Arial"/>
                <a:ea typeface="DejaVu Sans"/>
              </a:rPr>
              <a:t>вважаються особи, що подорожують:</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з метою відпочинку, лікування, відвідування родичів і т. ін.;</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з метою участі в семінарах, конгресах (наукових, дипломатичних, релігійних, адміністративних, атлетичних і т.д.);</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з діловими цілями;</a:t>
            </a:r>
            <a:endParaRPr lang="ru-RU" sz="2000" b="0" strike="noStrike" spc="-1">
              <a:latin typeface="Arial"/>
            </a:endParaRPr>
          </a:p>
          <a:p>
            <a:pPr>
              <a:lnSpc>
                <a:spcPct val="100000"/>
              </a:lnSpc>
            </a:pPr>
            <a:r>
              <a:rPr lang="ru-RU" sz="2000" b="1" strike="noStrike" spc="-1">
                <a:solidFill>
                  <a:srgbClr val="000000"/>
                </a:solidFill>
                <a:latin typeface="Arial"/>
                <a:ea typeface="DejaVu Sans"/>
              </a:rPr>
              <a:t>• у морському круїзі, навіть якщо вони залишаються на судні менш ніж 24 години.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CustomShape 1"/>
          <p:cNvSpPr/>
          <p:nvPr/>
        </p:nvSpPr>
        <p:spPr>
          <a:xfrm>
            <a:off x="1023840" y="334080"/>
            <a:ext cx="10786680" cy="5028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i="1" strike="noStrike" spc="-1">
                <a:solidFill>
                  <a:srgbClr val="002060"/>
                </a:solidFill>
                <a:latin typeface="Arial"/>
                <a:ea typeface="DejaVu Sans"/>
              </a:rPr>
              <a:t>До категорії міжнародних туристів не належать й не враховуються в статистиці туризму: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іноземні робітники;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мігранти, включаючи утриманців і супровідних;</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особи, що їдуть із метою навчання строком більше ніж на шість місяців;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військовослужбовці, їхні утриманці й члени родин, за винятком поїздок із метою туризму;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працівники дипломатичних служб, а також утриманці, члени родин, прислуга працівників дипломатичних служб;</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кочівники й біженці, вимушені переселенці;</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регулярно мігруючіз метою пошуку роботи громадяни прикордонних районів;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транзитні мандрівники;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учасники групових поїздок на туристських поїздах, що ночують у вагонах поїзда;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учасники групових поїздок на спальних автобусах, що ночують у салонах цих автобусів;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члени екіпажів морських суден, залізничних поїздів, що ночують на судні або у вагоні поїзда;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члени екіпажів повітряних судів, які не проводять ніч у місці відвідування;</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мандрівники, що проїжджають через країну без зупинки, навіть якщо їхня подорож триває більше 24 годин.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ustomShape 1"/>
          <p:cNvSpPr/>
          <p:nvPr/>
        </p:nvSpPr>
        <p:spPr>
          <a:xfrm>
            <a:off x="452520" y="214200"/>
            <a:ext cx="11429640" cy="6430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7030A0"/>
                </a:solidFill>
                <a:latin typeface="Arial"/>
                <a:ea typeface="DejaVu Sans"/>
              </a:rPr>
              <a:t>Внутрішній турист </a:t>
            </a:r>
            <a:r>
              <a:rPr lang="ru-RU" sz="1800" b="1" strike="noStrike" spc="-1">
                <a:solidFill>
                  <a:srgbClr val="000000"/>
                </a:solidFill>
                <a:latin typeface="Arial"/>
                <a:ea typeface="DejaVu Sans"/>
              </a:rPr>
              <a:t>– тимчасовий відвідувач, який ночує, тобто здійснює у відвідуваному місці як мінімум одну ночівлю, що постійно проживає в певній місцевості й подорожує з метою туризму до іншої місцевості у межах своєї країни, але поза межами свого звичайного перебування на строк, що не перевищує 12 міс., і не займається оплачуваною діяльністю з джерела в місці тимчасового перебування.</a:t>
            </a:r>
            <a:endParaRPr lang="ru-RU" sz="1800" b="0" strike="noStrike" spc="-1">
              <a:latin typeface="Arial"/>
            </a:endParaRPr>
          </a:p>
          <a:p>
            <a:pPr algn="just">
              <a:lnSpc>
                <a:spcPct val="100000"/>
              </a:lnSpc>
            </a:pPr>
            <a:r>
              <a:rPr lang="ru-RU" sz="1800" b="1" i="1" strike="noStrike" spc="-1">
                <a:solidFill>
                  <a:srgbClr val="002060"/>
                </a:solidFill>
                <a:latin typeface="Arial"/>
                <a:ea typeface="DejaVu Sans"/>
              </a:rPr>
              <a:t>До категорії внутрішніх туристів не належать і не враховуються в статистиці внутрішнього туризму: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постійні жителі, які переміщаються до іншої місцевості або місцевості в межах країни з метою організації свого звичайного місця проживання, наприклад переселенці, особи, що за якими-небудь мотивами змінюють своє місце проживання;</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особи, що переміщаються до іншого місця в межах країни для заняття діяльністю, оплачуваною із джерела у відвідуваному місці, наприклад тимчасові або сезонні, вахтові робітники; </a:t>
            </a:r>
            <a:endParaRPr lang="ru-RU" sz="1800" b="0" strike="noStrike" spc="-1">
              <a:latin typeface="Arial"/>
            </a:endParaRPr>
          </a:p>
          <a:p>
            <a:pPr>
              <a:lnSpc>
                <a:spcPct val="100000"/>
              </a:lnSpc>
            </a:pPr>
            <a:r>
              <a:rPr lang="ru-RU" sz="1800" b="1" strike="noStrike" spc="-1">
                <a:solidFill>
                  <a:srgbClr val="000000"/>
                </a:solidFill>
                <a:latin typeface="Arial"/>
                <a:ea typeface="DejaVu Sans"/>
              </a:rPr>
              <a:t>• особи, що переміщаються у зв'язку і з метою тимчасової роботи в установах у межах країни;</a:t>
            </a:r>
            <a:endParaRPr lang="ru-RU" sz="1800" b="0" strike="noStrike" spc="-1">
              <a:latin typeface="Arial"/>
            </a:endParaRPr>
          </a:p>
          <a:p>
            <a:pPr>
              <a:lnSpc>
                <a:spcPct val="100000"/>
              </a:lnSpc>
            </a:pPr>
            <a:r>
              <a:rPr lang="ru-RU" sz="1800" b="1" strike="noStrike" spc="-1">
                <a:solidFill>
                  <a:srgbClr val="000000"/>
                </a:solidFill>
                <a:latin typeface="Arial"/>
                <a:ea typeface="DejaVu Sans"/>
              </a:rPr>
              <a:t>• особи, що регулярно переміщаються між місцевостями з метою оплачуваної роботи або навчання;</a:t>
            </a:r>
            <a:endParaRPr lang="ru-RU" sz="1800" b="0" strike="noStrike" spc="-1">
              <a:latin typeface="Arial"/>
            </a:endParaRPr>
          </a:p>
          <a:p>
            <a:pPr>
              <a:lnSpc>
                <a:spcPct val="100000"/>
              </a:lnSpc>
            </a:pPr>
            <a:r>
              <a:rPr lang="ru-RU" sz="1800" b="1" strike="noStrike" spc="-1">
                <a:solidFill>
                  <a:srgbClr val="000000"/>
                </a:solidFill>
                <a:latin typeface="Arial"/>
                <a:ea typeface="DejaVu Sans"/>
              </a:rPr>
              <a:t>• військовослужбовці, що перебувають під час виконання службових обов'язків, або на маневрах, а також утриманці, що їх супроводжують, і члени їхніх родин;</a:t>
            </a:r>
            <a:endParaRPr lang="ru-RU" sz="1800" b="0" strike="noStrike" spc="-1">
              <a:latin typeface="Arial"/>
            </a:endParaRPr>
          </a:p>
          <a:p>
            <a:pPr>
              <a:lnSpc>
                <a:spcPct val="100000"/>
              </a:lnSpc>
            </a:pPr>
            <a:r>
              <a:rPr lang="ru-RU" sz="1800" b="1" strike="noStrike" spc="-1">
                <a:solidFill>
                  <a:srgbClr val="000000"/>
                </a:solidFill>
                <a:latin typeface="Arial"/>
                <a:ea typeface="DejaVu Sans"/>
              </a:rPr>
              <a:t>• кочівники й біженці, а також змушені переселенці;</a:t>
            </a:r>
            <a:endParaRPr lang="ru-RU" sz="1800" b="0" strike="noStrike" spc="-1">
              <a:latin typeface="Arial"/>
            </a:endParaRPr>
          </a:p>
          <a:p>
            <a:pPr>
              <a:lnSpc>
                <a:spcPct val="100000"/>
              </a:lnSpc>
            </a:pPr>
            <a:r>
              <a:rPr lang="ru-RU" sz="1800" b="1" strike="noStrike" spc="-1">
                <a:solidFill>
                  <a:srgbClr val="000000"/>
                </a:solidFill>
                <a:latin typeface="Arial"/>
                <a:ea typeface="DejaVu Sans"/>
              </a:rPr>
              <a:t>• транзитні пасажири;</a:t>
            </a:r>
            <a:endParaRPr lang="ru-RU" sz="1800" b="0" strike="noStrike" spc="-1">
              <a:latin typeface="Arial"/>
            </a:endParaRPr>
          </a:p>
          <a:p>
            <a:pPr>
              <a:lnSpc>
                <a:spcPct val="100000"/>
              </a:lnSpc>
            </a:pPr>
            <a:r>
              <a:rPr lang="ru-RU" sz="1800" b="1" strike="noStrike" spc="-1">
                <a:solidFill>
                  <a:srgbClr val="000000"/>
                </a:solidFill>
                <a:latin typeface="Arial"/>
                <a:ea typeface="DejaVu Sans"/>
              </a:rPr>
              <a:t>• учасники групових поїздок на туристських поїздах, що ночують у вагонах потягу;</a:t>
            </a:r>
            <a:endParaRPr lang="ru-RU" sz="1800" b="0" strike="noStrike" spc="-1">
              <a:latin typeface="Arial"/>
            </a:endParaRPr>
          </a:p>
          <a:p>
            <a:pPr>
              <a:lnSpc>
                <a:spcPct val="100000"/>
              </a:lnSpc>
            </a:pPr>
            <a:r>
              <a:rPr lang="ru-RU" sz="1800" b="1" strike="noStrike" spc="-1">
                <a:solidFill>
                  <a:srgbClr val="000000"/>
                </a:solidFill>
                <a:latin typeface="Arial"/>
                <a:ea typeface="DejaVu Sans"/>
              </a:rPr>
              <a:t>• учасники групових поїздок на спальних автобусах, що ночують у салонах цих автобусів;</a:t>
            </a:r>
            <a:endParaRPr lang="ru-RU" sz="1800" b="0" strike="noStrike" spc="-1">
              <a:latin typeface="Arial"/>
            </a:endParaRPr>
          </a:p>
          <a:p>
            <a:pPr>
              <a:lnSpc>
                <a:spcPct val="100000"/>
              </a:lnSpc>
            </a:pPr>
            <a:r>
              <a:rPr lang="ru-RU" sz="1800" b="1" strike="noStrike" spc="-1">
                <a:solidFill>
                  <a:srgbClr val="000000"/>
                </a:solidFill>
                <a:latin typeface="Arial"/>
                <a:ea typeface="DejaVu Sans"/>
              </a:rPr>
              <a:t>• члени екіпажів морських суден, залізничних поїздів, що ночують на судні або у вагоні поїзда;</a:t>
            </a:r>
            <a:endParaRPr lang="ru-RU" sz="1800" b="0" strike="noStrike" spc="-1">
              <a:latin typeface="Arial"/>
            </a:endParaRPr>
          </a:p>
          <a:p>
            <a:pPr>
              <a:lnSpc>
                <a:spcPct val="100000"/>
              </a:lnSpc>
            </a:pPr>
            <a:r>
              <a:rPr lang="ru-RU" sz="1800" b="1" strike="noStrike" spc="-1">
                <a:solidFill>
                  <a:srgbClr val="000000"/>
                </a:solidFill>
                <a:latin typeface="Arial"/>
                <a:ea typeface="DejaVu Sans"/>
              </a:rPr>
              <a:t>• члени екіпажів повітряних судів, які не проводять ніч у місці відвідування.</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523800" y="285840"/>
            <a:ext cx="11286720" cy="49374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7030A0"/>
                </a:solidFill>
                <a:latin typeface="Arial"/>
                <a:ea typeface="DejaVu Sans"/>
              </a:rPr>
              <a:t>Екскурсант</a:t>
            </a:r>
            <a:r>
              <a:rPr lang="ru-RU" sz="2000" b="1" strike="noStrike" spc="-1">
                <a:solidFill>
                  <a:srgbClr val="7030A0"/>
                </a:solidFill>
                <a:latin typeface="Arial"/>
                <a:ea typeface="DejaVu Sans"/>
              </a:rPr>
              <a:t> </a:t>
            </a:r>
            <a:r>
              <a:rPr lang="ru-RU" sz="2000" b="1" strike="noStrike" spc="-1">
                <a:solidFill>
                  <a:srgbClr val="000000"/>
                </a:solidFill>
                <a:latin typeface="Arial"/>
                <a:ea typeface="DejaVu Sans"/>
              </a:rPr>
              <a:t>– тимчасовий (одноденний) відвідувач місцевості, населеного пункту, території або іншої країни, незалежно від його громадянства, статі, мови й релігії, котрий перебуває в даній місцевості з метою туризму менше ніж 24 години, тобто той, що не здійснює ночівлі в місці перебування.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До категорії екскурсантів належать пасажири яхт і інших круїзних судів, учасники туристських залізничних маршрутів. Екскурсанти не враховуються у статистиці туризму, але являються активними учасниками рекреаційної діяльності.</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endParaRPr lang="ru-RU" sz="2000" b="0" strike="noStrike" spc="-1">
              <a:latin typeface="Arial"/>
            </a:endParaRPr>
          </a:p>
          <a:p>
            <a:pPr>
              <a:lnSpc>
                <a:spcPct val="100000"/>
              </a:lnSpc>
            </a:pPr>
            <a:r>
              <a:rPr lang="ru-RU" sz="2400" b="1" strike="noStrike" spc="-1">
                <a:solidFill>
                  <a:srgbClr val="FF0000"/>
                </a:solidFill>
                <a:latin typeface="Arial"/>
                <a:ea typeface="DejaVu Sans"/>
              </a:rPr>
              <a:t>12. Класифікація рекреаційної діяльності за тривалістю.</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Класифікація ХІ. За тривалістю перебування міжнародний туризм ділиться на короткостроковий і тривалий. Якщо тривалість туристської подорожі складає не більше 3 діб, то його відносять до </a:t>
            </a:r>
            <a:r>
              <a:rPr lang="ru-RU" sz="2400" b="1" i="1" strike="noStrike" spc="-1">
                <a:solidFill>
                  <a:srgbClr val="FF0000"/>
                </a:solidFill>
                <a:latin typeface="Arial"/>
                <a:ea typeface="DejaVu Sans"/>
              </a:rPr>
              <a:t>короткострокового туризму</a:t>
            </a:r>
            <a:r>
              <a:rPr lang="ru-RU" sz="2400" b="1" strike="noStrike" spc="-1">
                <a:solidFill>
                  <a:srgbClr val="000000"/>
                </a:solidFill>
                <a:latin typeface="Arial"/>
                <a:ea typeface="DejaVu Sans"/>
              </a:rPr>
              <a:t>, а більше 3 діб — </a:t>
            </a:r>
            <a:r>
              <a:rPr lang="ru-RU" sz="2400" b="1" i="1" strike="noStrike" spc="-1">
                <a:solidFill>
                  <a:srgbClr val="FF0000"/>
                </a:solidFill>
                <a:latin typeface="Arial"/>
                <a:ea typeface="DejaVu Sans"/>
              </a:rPr>
              <a:t>до тривалого</a:t>
            </a:r>
            <a:r>
              <a:rPr lang="ru-RU" sz="2400" b="1" strike="noStrike" spc="-1">
                <a:solidFill>
                  <a:srgbClr val="000000"/>
                </a:solidFill>
                <a:latin typeface="Arial"/>
                <a:ea typeface="DejaVu Sans"/>
              </a:rPr>
              <a:t>.</a:t>
            </a:r>
            <a:endParaRPr lang="ru-RU" sz="2400" b="0" strike="noStrike" spc="-1">
              <a:latin typeface="Arial"/>
            </a:endParaRPr>
          </a:p>
          <a:p>
            <a:pPr algn="just">
              <a:lnSpc>
                <a:spcPct val="100000"/>
              </a:lnSpc>
            </a:pPr>
            <a:r>
              <a:rPr lang="ru-RU" sz="1800" b="1" strike="noStrike" spc="-1">
                <a:solidFill>
                  <a:srgbClr val="000000"/>
                </a:solidFill>
                <a:latin typeface="Arial"/>
                <a:ea typeface="DejaVu Sans"/>
              </a:rPr>
              <a:t>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1452600" y="642960"/>
            <a:ext cx="10072440" cy="5029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7030A0"/>
                </a:solidFill>
                <a:latin typeface="Arial"/>
                <a:ea typeface="DejaVu Sans"/>
              </a:rPr>
              <a:t>Аспекти вільного часу:</a:t>
            </a:r>
            <a:endParaRPr lang="ru-RU" sz="24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1. </a:t>
            </a:r>
            <a:r>
              <a:rPr lang="ru-RU" sz="2000" b="1" strike="noStrike" spc="-1">
                <a:solidFill>
                  <a:srgbClr val="00B050"/>
                </a:solidFill>
                <a:latin typeface="Arial"/>
                <a:ea typeface="DejaVu Sans"/>
              </a:rPr>
              <a:t>Хронологічний</a:t>
            </a:r>
            <a:r>
              <a:rPr lang="ru-RU" sz="2000" b="1" strike="noStrike" spc="-1">
                <a:solidFill>
                  <a:srgbClr val="000000"/>
                </a:solidFill>
                <a:latin typeface="Arial"/>
                <a:ea typeface="DejaVu Sans"/>
              </a:rPr>
              <a:t> - вивчення кількості вільного часу.</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2. </a:t>
            </a:r>
            <a:r>
              <a:rPr lang="ru-RU" sz="2000" b="1" strike="noStrike" spc="-1">
                <a:solidFill>
                  <a:srgbClr val="00B050"/>
                </a:solidFill>
                <a:latin typeface="Arial"/>
                <a:ea typeface="DejaVu Sans"/>
              </a:rPr>
              <a:t>Структурний</a:t>
            </a:r>
            <a:r>
              <a:rPr lang="ru-RU" sz="2000" b="1" strike="noStrike" spc="-1">
                <a:solidFill>
                  <a:srgbClr val="000000"/>
                </a:solidFill>
                <a:latin typeface="Arial"/>
                <a:ea typeface="DejaVu Sans"/>
              </a:rPr>
              <a:t> - обумовлюється ритмами життєдіяльності (добові, тижневі, річні) суб'єкта, що розташовує вільним часом.</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Щоб в ідеалі використовувати ці ритми, необхідне створення спільної інтеграції рекреаційного середовища, яка включає:</a:t>
            </a:r>
            <a:endParaRPr lang="ru-RU" sz="2000" b="0" strike="noStrike" spc="-1">
              <a:latin typeface="Arial"/>
            </a:endParaRPr>
          </a:p>
          <a:p>
            <a:pPr algn="just">
              <a:lnSpc>
                <a:spcPct val="100000"/>
              </a:lnSpc>
            </a:pPr>
            <a:r>
              <a:rPr lang="ru-RU" sz="2000" b="1" i="1" strike="noStrike" spc="-1">
                <a:solidFill>
                  <a:srgbClr val="000000"/>
                </a:solidFill>
                <a:latin typeface="Arial"/>
                <a:ea typeface="DejaVu Sans"/>
              </a:rPr>
              <a:t>- найближче оточення (рекреаційна зона житла),</a:t>
            </a:r>
            <a:endParaRPr lang="ru-RU" sz="2000" b="0" strike="noStrike" spc="-1">
              <a:latin typeface="Arial"/>
            </a:endParaRPr>
          </a:p>
          <a:p>
            <a:pPr algn="just">
              <a:lnSpc>
                <a:spcPct val="100000"/>
              </a:lnSpc>
            </a:pPr>
            <a:r>
              <a:rPr lang="ru-RU" sz="2000" b="1" i="1" strike="noStrike" spc="-1">
                <a:solidFill>
                  <a:srgbClr val="000000"/>
                </a:solidFill>
                <a:latin typeface="Arial"/>
                <a:ea typeface="DejaVu Sans"/>
              </a:rPr>
              <a:t>- приміські парки, які обслуговують міські агломерації (зелені зони),</a:t>
            </a:r>
            <a:endParaRPr lang="ru-RU" sz="2000" b="0" strike="noStrike" spc="-1">
              <a:latin typeface="Arial"/>
            </a:endParaRPr>
          </a:p>
          <a:p>
            <a:pPr algn="just">
              <a:lnSpc>
                <a:spcPct val="100000"/>
              </a:lnSpc>
            </a:pPr>
            <a:r>
              <a:rPr lang="ru-RU" sz="2000" b="1" i="1" strike="noStrike" spc="-1">
                <a:solidFill>
                  <a:srgbClr val="000000"/>
                </a:solidFill>
                <a:latin typeface="Arial"/>
                <a:ea typeface="DejaVu Sans"/>
              </a:rPr>
              <a:t>- спеціальні райони відпускного циклу.</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3. </a:t>
            </a:r>
            <a:r>
              <a:rPr lang="ru-RU" sz="2000" b="1" strike="noStrike" spc="-1">
                <a:solidFill>
                  <a:srgbClr val="00B050"/>
                </a:solidFill>
                <a:latin typeface="Arial"/>
                <a:ea typeface="DejaVu Sans"/>
              </a:rPr>
              <a:t>Аксіологічні (ціннісний) </a:t>
            </a:r>
            <a:r>
              <a:rPr lang="ru-RU" sz="2000" b="1" strike="noStrike" spc="-1">
                <a:solidFill>
                  <a:srgbClr val="000000"/>
                </a:solidFill>
                <a:latin typeface="Arial"/>
                <a:ea typeface="DejaVu Sans"/>
              </a:rPr>
              <a:t>- вивчення ролі й місця вільного часу в суспільстві.</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4. </a:t>
            </a:r>
            <a:r>
              <a:rPr lang="ru-RU" sz="2000" b="1" strike="noStrike" spc="-1">
                <a:solidFill>
                  <a:srgbClr val="00B050"/>
                </a:solidFill>
                <a:latin typeface="Arial"/>
                <a:ea typeface="DejaVu Sans"/>
              </a:rPr>
              <a:t>Функціональний</a:t>
            </a:r>
            <a:r>
              <a:rPr lang="ru-RU" sz="2000" b="1" strike="noStrike" spc="-1">
                <a:solidFill>
                  <a:srgbClr val="000000"/>
                </a:solidFill>
                <a:latin typeface="Arial"/>
                <a:ea typeface="DejaVu Sans"/>
              </a:rPr>
              <a:t> - призначення видів рекреаційної діяльності, яке виділяє:</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a:t>
            </a:r>
            <a:r>
              <a:rPr lang="ru-RU" sz="2000" b="1" i="1" strike="noStrike" spc="-1">
                <a:solidFill>
                  <a:srgbClr val="002060"/>
                </a:solidFill>
                <a:latin typeface="Arial"/>
                <a:ea typeface="DejaVu Sans"/>
              </a:rPr>
              <a:t>відновні функції </a:t>
            </a:r>
            <a:r>
              <a:rPr lang="ru-RU" sz="2000" b="1" strike="noStrike" spc="-1">
                <a:solidFill>
                  <a:srgbClr val="000000"/>
                </a:solidFill>
                <a:latin typeface="Arial"/>
                <a:ea typeface="DejaVu Sans"/>
              </a:rPr>
              <a:t>(рекреаційно-лікувальні, рекреаційно-оздоровчі заняття),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a:t>
            </a:r>
            <a:r>
              <a:rPr lang="ru-RU" sz="2000" b="1" i="1" strike="noStrike" spc="-1">
                <a:solidFill>
                  <a:srgbClr val="002060"/>
                </a:solidFill>
                <a:latin typeface="Arial"/>
                <a:ea typeface="DejaVu Sans"/>
              </a:rPr>
              <a:t>функції розвитку </a:t>
            </a:r>
            <a:r>
              <a:rPr lang="ru-RU" sz="2000" b="1" strike="noStrike" spc="-1">
                <a:solidFill>
                  <a:srgbClr val="000000"/>
                </a:solidFill>
                <a:latin typeface="Arial"/>
                <a:ea typeface="DejaVu Sans"/>
              </a:rPr>
              <a:t>(рекреаційно-спортивні та рекреаційнопізнавальні заняття).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 name="Рисунок 381"/>
          <p:cNvPicPr/>
          <p:nvPr/>
        </p:nvPicPr>
        <p:blipFill>
          <a:blip r:embed="rId2"/>
          <a:srcRect l="30712" t="17008" r="32679" b="12608"/>
          <a:stretch/>
        </p:blipFill>
        <p:spPr>
          <a:xfrm>
            <a:off x="2736000" y="216000"/>
            <a:ext cx="6623640" cy="6441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 name="Рисунок 382"/>
          <p:cNvPicPr/>
          <p:nvPr/>
        </p:nvPicPr>
        <p:blipFill>
          <a:blip r:embed="rId2"/>
          <a:srcRect l="21330" t="18061" r="21980" b="17859"/>
          <a:stretch/>
        </p:blipFill>
        <p:spPr>
          <a:xfrm>
            <a:off x="1008000" y="216000"/>
            <a:ext cx="9990360" cy="6479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CustomShape 1"/>
          <p:cNvSpPr/>
          <p:nvPr/>
        </p:nvSpPr>
        <p:spPr>
          <a:xfrm>
            <a:off x="1584000" y="792000"/>
            <a:ext cx="9502200" cy="313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4000" b="1" strike="noStrike" spc="-1">
                <a:solidFill>
                  <a:srgbClr val="FF0000"/>
                </a:solidFill>
                <a:latin typeface="Arial"/>
                <a:ea typeface="DejaVu Sans"/>
              </a:rPr>
              <a:t>Контрольні питання:</a:t>
            </a:r>
            <a:endParaRPr lang="ru-RU" sz="4000" b="0" strike="noStrike" spc="-1">
              <a:latin typeface="Arial"/>
            </a:endParaRPr>
          </a:p>
          <a:p>
            <a:pPr>
              <a:lnSpc>
                <a:spcPct val="100000"/>
              </a:lnSpc>
            </a:pPr>
            <a:endParaRPr lang="ru-RU" sz="4000" b="0" strike="noStrike" spc="-1">
              <a:latin typeface="Arial"/>
            </a:endParaRPr>
          </a:p>
          <a:p>
            <a:pPr>
              <a:lnSpc>
                <a:spcPct val="100000"/>
              </a:lnSpc>
            </a:pPr>
            <a:r>
              <a:rPr lang="ru-RU" sz="2400" b="1" strike="noStrike" spc="-1">
                <a:solidFill>
                  <a:srgbClr val="000000"/>
                </a:solidFill>
                <a:latin typeface="Arial"/>
                <a:ea typeface="DejaVu Sans"/>
              </a:rPr>
              <a:t>1. Класифікації рекреаційної діяльності.</a:t>
            </a:r>
            <a:endParaRPr lang="ru-RU" sz="2400" b="0" strike="noStrike" spc="-1">
              <a:latin typeface="Arial"/>
            </a:endParaRPr>
          </a:p>
          <a:p>
            <a:pPr>
              <a:lnSpc>
                <a:spcPct val="100000"/>
              </a:lnSpc>
            </a:pPr>
            <a:r>
              <a:rPr lang="ru-RU" sz="2400" b="1" strike="noStrike" spc="-1">
                <a:solidFill>
                  <a:srgbClr val="000000"/>
                </a:solidFill>
                <a:latin typeface="Arial"/>
                <a:ea typeface="DejaVu Sans"/>
              </a:rPr>
              <a:t>2. Основні функції вільного часу. Групи власне рекреаційних занять.</a:t>
            </a:r>
            <a:endParaRPr lang="ru-RU" sz="2400" b="0" strike="noStrike" spc="-1">
              <a:latin typeface="Arial"/>
            </a:endParaRPr>
          </a:p>
          <a:p>
            <a:pPr>
              <a:lnSpc>
                <a:spcPct val="100000"/>
              </a:lnSpc>
            </a:pPr>
            <a:r>
              <a:rPr lang="ru-RU" sz="2400" b="1" strike="noStrike" spc="-1">
                <a:solidFill>
                  <a:srgbClr val="000000"/>
                </a:solidFill>
                <a:latin typeface="Arial"/>
                <a:ea typeface="DejaVu Sans"/>
              </a:rPr>
              <a:t>3. Елементарні рекреаційні заняття як компоненти рекреаційної діяльності.</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2381400" y="1643040"/>
            <a:ext cx="7356600" cy="19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4000" b="1" i="1" strike="noStrike" spc="-1">
                <a:solidFill>
                  <a:srgbClr val="FF0000"/>
                </a:solidFill>
                <a:latin typeface="Arial"/>
                <a:ea typeface="DejaVu Sans"/>
              </a:rPr>
              <a:t>ДЯКУЮ </a:t>
            </a:r>
            <a:endParaRPr lang="ru-RU" sz="4000" b="0" strike="noStrike" spc="-1">
              <a:latin typeface="Arial"/>
            </a:endParaRPr>
          </a:p>
          <a:p>
            <a:pPr algn="ctr">
              <a:lnSpc>
                <a:spcPct val="100000"/>
              </a:lnSpc>
            </a:pPr>
            <a:r>
              <a:rPr lang="ru-RU" sz="4000" b="1" i="1" strike="noStrike" spc="-1">
                <a:solidFill>
                  <a:srgbClr val="FF0000"/>
                </a:solidFill>
                <a:latin typeface="Arial"/>
                <a:ea typeface="DejaVu Sans"/>
              </a:rPr>
              <a:t>ЗА </a:t>
            </a:r>
            <a:endParaRPr lang="ru-RU" sz="4000" b="0" strike="noStrike" spc="-1">
              <a:latin typeface="Arial"/>
            </a:endParaRPr>
          </a:p>
          <a:p>
            <a:pPr algn="ctr">
              <a:lnSpc>
                <a:spcPct val="100000"/>
              </a:lnSpc>
            </a:pPr>
            <a:r>
              <a:rPr lang="ru-RU" sz="4000" b="1" i="1" strike="noStrike" spc="-1">
                <a:solidFill>
                  <a:srgbClr val="FF0000"/>
                </a:solidFill>
                <a:latin typeface="Arial"/>
                <a:ea typeface="DejaVu Sans"/>
              </a:rPr>
              <a:t>УВАГУ!</a:t>
            </a:r>
            <a:endParaRPr lang="ru-RU"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Рисунок 335"/>
          <p:cNvPicPr/>
          <p:nvPr/>
        </p:nvPicPr>
        <p:blipFill>
          <a:blip r:embed="rId2"/>
          <a:srcRect l="21454" t="15910" r="24808" b="20015"/>
          <a:stretch/>
        </p:blipFill>
        <p:spPr>
          <a:xfrm>
            <a:off x="809640" y="0"/>
            <a:ext cx="10572480" cy="6695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 name="Picture 2"/>
          <p:cNvPicPr/>
          <p:nvPr/>
        </p:nvPicPr>
        <p:blipFill>
          <a:blip r:embed="rId2"/>
          <a:stretch/>
        </p:blipFill>
        <p:spPr>
          <a:xfrm>
            <a:off x="1452600" y="1071720"/>
            <a:ext cx="8878320" cy="4142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Picture 2"/>
          <p:cNvPicPr/>
          <p:nvPr/>
        </p:nvPicPr>
        <p:blipFill>
          <a:blip r:embed="rId2"/>
          <a:stretch/>
        </p:blipFill>
        <p:spPr>
          <a:xfrm>
            <a:off x="1023840" y="285840"/>
            <a:ext cx="2928600" cy="2168280"/>
          </a:xfrm>
          <a:prstGeom prst="rect">
            <a:avLst/>
          </a:prstGeom>
          <a:ln>
            <a:noFill/>
          </a:ln>
        </p:spPr>
      </p:pic>
      <p:pic>
        <p:nvPicPr>
          <p:cNvPr id="405" name="Picture 4"/>
          <p:cNvPicPr/>
          <p:nvPr/>
        </p:nvPicPr>
        <p:blipFill>
          <a:blip r:embed="rId3"/>
          <a:stretch/>
        </p:blipFill>
        <p:spPr>
          <a:xfrm>
            <a:off x="452520" y="2714760"/>
            <a:ext cx="2571480" cy="1978560"/>
          </a:xfrm>
          <a:prstGeom prst="rect">
            <a:avLst/>
          </a:prstGeom>
          <a:ln>
            <a:noFill/>
          </a:ln>
        </p:spPr>
      </p:pic>
      <p:pic>
        <p:nvPicPr>
          <p:cNvPr id="406" name="Picture 6"/>
          <p:cNvPicPr/>
          <p:nvPr/>
        </p:nvPicPr>
        <p:blipFill>
          <a:blip r:embed="rId4"/>
          <a:stretch/>
        </p:blipFill>
        <p:spPr>
          <a:xfrm>
            <a:off x="3238560" y="4857840"/>
            <a:ext cx="2642760" cy="1999800"/>
          </a:xfrm>
          <a:prstGeom prst="rect">
            <a:avLst/>
          </a:prstGeom>
          <a:ln>
            <a:noFill/>
          </a:ln>
        </p:spPr>
      </p:pic>
      <p:pic>
        <p:nvPicPr>
          <p:cNvPr id="407" name="Picture 8"/>
          <p:cNvPicPr/>
          <p:nvPr/>
        </p:nvPicPr>
        <p:blipFill>
          <a:blip r:embed="rId5"/>
          <a:stretch/>
        </p:blipFill>
        <p:spPr>
          <a:xfrm>
            <a:off x="6238800" y="4857840"/>
            <a:ext cx="2428560" cy="1999800"/>
          </a:xfrm>
          <a:prstGeom prst="rect">
            <a:avLst/>
          </a:prstGeom>
          <a:ln>
            <a:noFill/>
          </a:ln>
        </p:spPr>
      </p:pic>
      <p:pic>
        <p:nvPicPr>
          <p:cNvPr id="408" name="Picture 12"/>
          <p:cNvPicPr/>
          <p:nvPr/>
        </p:nvPicPr>
        <p:blipFill>
          <a:blip r:embed="rId6"/>
          <a:stretch/>
        </p:blipFill>
        <p:spPr>
          <a:xfrm>
            <a:off x="4524480" y="357120"/>
            <a:ext cx="2857320" cy="2071440"/>
          </a:xfrm>
          <a:prstGeom prst="rect">
            <a:avLst/>
          </a:prstGeom>
          <a:ln>
            <a:noFill/>
          </a:ln>
        </p:spPr>
      </p:pic>
      <p:pic>
        <p:nvPicPr>
          <p:cNvPr id="409" name="Picture 16"/>
          <p:cNvPicPr/>
          <p:nvPr/>
        </p:nvPicPr>
        <p:blipFill>
          <a:blip r:embed="rId7"/>
          <a:stretch/>
        </p:blipFill>
        <p:spPr>
          <a:xfrm>
            <a:off x="3238560" y="2643120"/>
            <a:ext cx="2642760" cy="1928520"/>
          </a:xfrm>
          <a:prstGeom prst="rect">
            <a:avLst/>
          </a:prstGeom>
          <a:ln>
            <a:noFill/>
          </a:ln>
        </p:spPr>
      </p:pic>
      <p:pic>
        <p:nvPicPr>
          <p:cNvPr id="410" name="Picture 22"/>
          <p:cNvPicPr/>
          <p:nvPr/>
        </p:nvPicPr>
        <p:blipFill>
          <a:blip r:embed="rId8"/>
          <a:stretch/>
        </p:blipFill>
        <p:spPr>
          <a:xfrm>
            <a:off x="237960" y="4786200"/>
            <a:ext cx="2714400" cy="2071440"/>
          </a:xfrm>
          <a:prstGeom prst="rect">
            <a:avLst/>
          </a:prstGeom>
          <a:ln>
            <a:noFill/>
          </a:ln>
        </p:spPr>
      </p:pic>
      <p:pic>
        <p:nvPicPr>
          <p:cNvPr id="411" name="Picture 24"/>
          <p:cNvPicPr/>
          <p:nvPr/>
        </p:nvPicPr>
        <p:blipFill>
          <a:blip r:embed="rId9"/>
          <a:stretch/>
        </p:blipFill>
        <p:spPr>
          <a:xfrm>
            <a:off x="6024600" y="2643120"/>
            <a:ext cx="2714400" cy="1999800"/>
          </a:xfrm>
          <a:prstGeom prst="rect">
            <a:avLst/>
          </a:prstGeom>
          <a:ln>
            <a:noFill/>
          </a:ln>
        </p:spPr>
      </p:pic>
      <p:sp>
        <p:nvSpPr>
          <p:cNvPr id="412" name="CustomShape 1"/>
          <p:cNvSpPr/>
          <p:nvPr/>
        </p:nvSpPr>
        <p:spPr>
          <a:xfrm>
            <a:off x="8667720" y="571320"/>
            <a:ext cx="30517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000000"/>
                </a:solidFill>
                <a:latin typeface="Arial"/>
                <a:ea typeface="DejaVu Sans"/>
              </a:rPr>
              <a:t>Рекреаційна діяльність в НПП (національному природному парку) "Голосіївський"</a:t>
            </a:r>
            <a:endParaRPr lang="ru-RU" sz="1800" b="0" strike="noStrike" spc="-1">
              <a:latin typeface="Arial"/>
            </a:endParaRPr>
          </a:p>
        </p:txBody>
      </p:sp>
      <p:pic>
        <p:nvPicPr>
          <p:cNvPr id="413" name="Picture 26"/>
          <p:cNvPicPr/>
          <p:nvPr/>
        </p:nvPicPr>
        <p:blipFill>
          <a:blip r:embed="rId10"/>
          <a:stretch/>
        </p:blipFill>
        <p:spPr>
          <a:xfrm>
            <a:off x="9096480" y="4786200"/>
            <a:ext cx="3107160" cy="2071440"/>
          </a:xfrm>
          <a:prstGeom prst="rect">
            <a:avLst/>
          </a:prstGeom>
          <a:ln>
            <a:noFill/>
          </a:ln>
        </p:spPr>
      </p:pic>
      <p:pic>
        <p:nvPicPr>
          <p:cNvPr id="414" name="Picture 28"/>
          <p:cNvPicPr/>
          <p:nvPr/>
        </p:nvPicPr>
        <p:blipFill>
          <a:blip r:embed="rId11"/>
          <a:stretch/>
        </p:blipFill>
        <p:spPr>
          <a:xfrm>
            <a:off x="9043560" y="2500200"/>
            <a:ext cx="3148200" cy="2080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1"/>
          <p:cNvSpPr/>
          <p:nvPr/>
        </p:nvSpPr>
        <p:spPr>
          <a:xfrm>
            <a:off x="952560" y="357120"/>
            <a:ext cx="10786680" cy="5334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7030A0"/>
                </a:solidFill>
                <a:latin typeface="Arial"/>
                <a:ea typeface="DejaVu Sans"/>
              </a:rPr>
              <a:t>Цикли рекреаційної діяльності </a:t>
            </a:r>
            <a:r>
              <a:rPr lang="ru-RU" sz="2000" b="1" strike="noStrike" spc="-1">
                <a:solidFill>
                  <a:srgbClr val="000000"/>
                </a:solidFill>
                <a:latin typeface="Arial"/>
                <a:ea typeface="DejaVu Sans"/>
              </a:rPr>
              <a:t>- відокремлені в часі стійкі комбінації занять. Попит на рекреаційну діяльність визначається </a:t>
            </a:r>
            <a:r>
              <a:rPr lang="ru-RU" sz="2000" b="1" i="1" strike="noStrike" spc="-1">
                <a:solidFill>
                  <a:srgbClr val="FF0000"/>
                </a:solidFill>
                <a:latin typeface="Arial"/>
                <a:ea typeface="DejaVu Sans"/>
              </a:rPr>
              <a:t>рекреаційними потребами людей</a:t>
            </a:r>
            <a:r>
              <a:rPr lang="ru-RU" sz="2000" b="1" strike="noStrike" spc="-1">
                <a:solidFill>
                  <a:srgbClr val="000000"/>
                </a:solidFill>
                <a:latin typeface="Arial"/>
                <a:ea typeface="DejaVu Sans"/>
              </a:rPr>
              <a:t>, підкріплений їх платоспроможністю і вираженими у формі реальних вимог до організаторів відпочинку, з іншого боку - системою наявних пропозицій. Тому попит відображає лише частину потреб - в ньому не прийняті до уваги,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по-перше, </a:t>
            </a:r>
            <a:r>
              <a:rPr lang="ru-RU" sz="2000" b="1" i="1" strike="noStrike" spc="-1">
                <a:solidFill>
                  <a:srgbClr val="7030A0"/>
                </a:solidFill>
                <a:latin typeface="Arial"/>
                <a:ea typeface="DejaVu Sans"/>
              </a:rPr>
              <a:t>суспільні потреби</a:t>
            </a:r>
            <a:r>
              <a:rPr lang="ru-RU" sz="2000" b="1" strike="noStrike" spc="-1">
                <a:solidFill>
                  <a:srgbClr val="000000"/>
                </a:solidFill>
                <a:latin typeface="Arial"/>
                <a:ea typeface="DejaVu Sans"/>
              </a:rPr>
              <a:t>,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по-друге, </a:t>
            </a:r>
            <a:r>
              <a:rPr lang="ru-RU" sz="2000" b="1" i="1" strike="noStrike" spc="-1">
                <a:solidFill>
                  <a:srgbClr val="7030A0"/>
                </a:solidFill>
                <a:latin typeface="Arial"/>
                <a:ea typeface="DejaVu Sans"/>
              </a:rPr>
              <a:t>потреби для задоволення яких ще не створена система пропозицій </a:t>
            </a:r>
            <a:r>
              <a:rPr lang="ru-RU" sz="2000" b="1" strike="noStrike" spc="-1">
                <a:solidFill>
                  <a:srgbClr val="000000"/>
                </a:solidFill>
                <a:latin typeface="Arial"/>
                <a:ea typeface="DejaVu Sans"/>
              </a:rPr>
              <a:t>(найчастіше це нові потреби),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по-третє, </a:t>
            </a:r>
            <a:r>
              <a:rPr lang="ru-RU" sz="2000" b="1" i="1" strike="noStrike" spc="-1">
                <a:solidFill>
                  <a:srgbClr val="7030A0"/>
                </a:solidFill>
                <a:latin typeface="Arial"/>
                <a:ea typeface="DejaVu Sans"/>
              </a:rPr>
              <a:t>потреби, пригнічені несприятливим співвідношенням доходів суб'єкта і ціною пропозиції</a:t>
            </a: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Тому при довгостроковому плануванні і прогнозуванні можна обмежитися лише аналізом попиту.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Потреба в тому чи іншому вигляді рекреаційної діяльності виступає в попиті як вимога засобів та умови діяльності. Платоспроможний попит формується безліччю соціально-економічних факторів, у тому числі і такими, як мода. Однак основним визначальним його чинником є співвідношення доходу суб'єкта і ціни пропозицій.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738000" y="341640"/>
            <a:ext cx="11001240" cy="56685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7030A0"/>
                </a:solidFill>
                <a:latin typeface="Arial"/>
                <a:ea typeface="DejaVu Sans"/>
              </a:rPr>
              <a:t>Потреба </a:t>
            </a:r>
            <a:r>
              <a:rPr lang="ru-RU" sz="1800" b="1" strike="noStrike" spc="-1">
                <a:solidFill>
                  <a:srgbClr val="000000"/>
                </a:solidFill>
                <a:latin typeface="Arial"/>
                <a:ea typeface="DejaVu Sans"/>
              </a:rPr>
              <a:t>- вимагає задоволення потреб людини в тому чи іншому об'єкті (матеріальні, духовні, біологічні, і ін.)</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Види рекреаційних потреб:</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 громадські,</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 групові,</a:t>
            </a:r>
            <a:endParaRPr lang="ru-RU" sz="1800" b="0" strike="noStrike" spc="-1">
              <a:latin typeface="Arial"/>
            </a:endParaRPr>
          </a:p>
          <a:p>
            <a:pPr algn="just">
              <a:lnSpc>
                <a:spcPct val="100000"/>
              </a:lnSpc>
            </a:pPr>
            <a:r>
              <a:rPr lang="ru-RU" sz="1800" b="1" i="1" strike="noStrike" spc="-1">
                <a:solidFill>
                  <a:srgbClr val="7030A0"/>
                </a:solidFill>
                <a:latin typeface="Arial"/>
                <a:ea typeface="DejaVu Sans"/>
              </a:rPr>
              <a:t>- особисті.</a:t>
            </a:r>
            <a:endParaRPr lang="ru-RU" sz="1800" b="0" strike="noStrike" spc="-1">
              <a:latin typeface="Arial"/>
            </a:endParaRPr>
          </a:p>
          <a:p>
            <a:pPr algn="just">
              <a:lnSpc>
                <a:spcPct val="100000"/>
              </a:lnSpc>
            </a:pPr>
            <a:r>
              <a:rPr lang="ru-RU" sz="2000" b="1" strike="noStrike" spc="-1">
                <a:solidFill>
                  <a:srgbClr val="FF0000"/>
                </a:solidFill>
                <a:latin typeface="Arial"/>
                <a:ea typeface="DejaVu Sans"/>
              </a:rPr>
              <a:t>Громадські рекреаційні потреби. </a:t>
            </a:r>
            <a:r>
              <a:rPr lang="ru-RU" sz="1800" b="1" strike="noStrike" spc="-1">
                <a:solidFill>
                  <a:srgbClr val="000000"/>
                </a:solidFill>
                <a:latin typeface="Arial"/>
                <a:ea typeface="DejaVu Sans"/>
              </a:rPr>
              <a:t>При визначенні сутності цих потреб необхідно враховувати завдання, що стоять перед суспільством:</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збереження здоров'я людей,</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підвищення рівня життя всіх членів суспільства,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формування особистості у відповідності з суспільними ідеалами,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розвиток народного господарства та ін.</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На одне з перших місць виступає формування нової людини. У відповідності з цим громадські рекреаційні потреби можна визначити, перш за все, як </a:t>
            </a:r>
            <a:r>
              <a:rPr lang="ru-RU" sz="1800" b="1" i="1" strike="noStrike" spc="-1">
                <a:solidFill>
                  <a:srgbClr val="002060"/>
                </a:solidFill>
                <a:latin typeface="Arial"/>
                <a:ea typeface="DejaVu Sans"/>
              </a:rPr>
              <a:t>потреби суспільства у відновленні фізичних і психічних сил, а також всебічному розвитку всіх його членів</a:t>
            </a:r>
            <a:r>
              <a:rPr lang="ru-RU" sz="1800" b="1" strike="noStrike" spc="-1">
                <a:solidFill>
                  <a:srgbClr val="000000"/>
                </a:solidFill>
                <a:latin typeface="Arial"/>
                <a:ea typeface="DejaVu Sans"/>
              </a:rPr>
              <a:t>.</a:t>
            </a:r>
            <a:endParaRPr lang="ru-RU" sz="1800" b="0" strike="noStrike" spc="-1">
              <a:latin typeface="Arial"/>
            </a:endParaRPr>
          </a:p>
          <a:p>
            <a:pPr algn="just">
              <a:lnSpc>
                <a:spcPct val="100000"/>
              </a:lnSpc>
            </a:pPr>
            <a:r>
              <a:rPr lang="ru-RU" sz="2000" b="1" strike="noStrike" spc="-1">
                <a:solidFill>
                  <a:srgbClr val="FF0000"/>
                </a:solidFill>
                <a:latin typeface="Arial"/>
                <a:ea typeface="DejaVu Sans"/>
              </a:rPr>
              <a:t>Групові рекреаційні потреби. </a:t>
            </a:r>
            <a:r>
              <a:rPr lang="ru-RU" sz="1800" b="1" strike="noStrike" spc="-1">
                <a:solidFill>
                  <a:srgbClr val="000000"/>
                </a:solidFill>
                <a:latin typeface="Arial"/>
                <a:ea typeface="DejaVu Sans"/>
              </a:rPr>
              <a:t>Ці потреби займають проміжне положення між громадськими та особистими. Особливий інтерес представляє зміст потреб великих і малих груп людей, які для географів часто виступають і як деякі територіальні спільності. До них відноситься населення міст, селищ, сіл, колективи заводів і установ, вищих навчальних закладів, шкіл та, що особливо важливо, родина.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1056</TotalTime>
  <Words>5551</Words>
  <Application>Microsoft Office PowerPoint</Application>
  <PresentationFormat>Широкоэкранный</PresentationFormat>
  <Paragraphs>313</Paragraphs>
  <Slides>43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6</vt:i4>
      </vt:variant>
      <vt:variant>
        <vt:lpstr>Заголовки слайдов</vt:lpstr>
      </vt:variant>
      <vt:variant>
        <vt:i4>43</vt:i4>
      </vt:variant>
    </vt:vector>
  </HeadingPairs>
  <TitlesOfParts>
    <vt:vector size="55" baseType="lpstr">
      <vt:lpstr>Arial</vt:lpstr>
      <vt:lpstr>Century Gothic</vt:lpstr>
      <vt:lpstr>DejaVu Sans</vt:lpstr>
      <vt:lpstr>StarSymbol</vt:lpstr>
      <vt:lpstr>Symbol</vt:lpstr>
      <vt:lpstr>Wingdings</vt: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Природні рекреаційні ресурси та методи їх оцінки</dc:title>
  <dc:subject/>
  <dc:creator>Oxana</dc:creator>
  <dc:description/>
  <cp:lastModifiedBy>User</cp:lastModifiedBy>
  <cp:revision>67</cp:revision>
  <dcterms:created xsi:type="dcterms:W3CDTF">2015-10-12T09:31:29Z</dcterms:created>
  <dcterms:modified xsi:type="dcterms:W3CDTF">2023-09-21T09:00:50Z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48</vt:i4>
  </property>
</Properties>
</file>