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DE099-4682-491E-AFC2-7E10C6A8A04D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568B8-6CB7-41BF-8417-61D8742FDA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46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68B8-6CB7-41BF-8417-61D8742FDA40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55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0726-5548-4FAA-876C-7A1A40D4B801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10DC-F85C-4604-B1F0-CCD1A5CDAF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404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0726-5548-4FAA-876C-7A1A40D4B801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10DC-F85C-4604-B1F0-CCD1A5CDAF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790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0726-5548-4FAA-876C-7A1A40D4B801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10DC-F85C-4604-B1F0-CCD1A5CDAF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914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0726-5548-4FAA-876C-7A1A40D4B801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10DC-F85C-4604-B1F0-CCD1A5CDAF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03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0726-5548-4FAA-876C-7A1A40D4B801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10DC-F85C-4604-B1F0-CCD1A5CDAF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82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0726-5548-4FAA-876C-7A1A40D4B801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10DC-F85C-4604-B1F0-CCD1A5CDAF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069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0726-5548-4FAA-876C-7A1A40D4B801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10DC-F85C-4604-B1F0-CCD1A5CDAF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856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0726-5548-4FAA-876C-7A1A40D4B801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10DC-F85C-4604-B1F0-CCD1A5CDAF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88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0726-5548-4FAA-876C-7A1A40D4B801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10DC-F85C-4604-B1F0-CCD1A5CDAF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51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0726-5548-4FAA-876C-7A1A40D4B801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10DC-F85C-4604-B1F0-CCD1A5CDAF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839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0726-5548-4FAA-876C-7A1A40D4B801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10DC-F85C-4604-B1F0-CCD1A5CDAF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93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0726-5548-4FAA-876C-7A1A40D4B801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410DC-F85C-4604-B1F0-CCD1A5CDAF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747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ТЕМА 6</a:t>
            </a:r>
            <a:br>
              <a:rPr lang="uk-UA" b="1" dirty="0"/>
            </a:br>
            <a:r>
              <a:rPr lang="uk-UA" b="1" dirty="0"/>
              <a:t> </a:t>
            </a:r>
            <a:br>
              <a:rPr lang="uk-UA" b="1" dirty="0"/>
            </a:br>
            <a:r>
              <a:rPr lang="uk-UA" b="1" dirty="0"/>
              <a:t>МЕТОДИ ДОСЛІДЖЕННЯ СПОЖИВАЧІВ ЯК ФАКТОРУ ЗОВНІШНЬОГО СЕРЕДОВИЩА ОРГАНІЗАЦІЇ В ДІЯЛЬНОСТІ </a:t>
            </a:r>
            <a:r>
              <a:rPr lang="uk-UA" b="1" dirty="0" smtClean="0"/>
              <a:t>КОНСУЛЬТАНТА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813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180723" cy="27809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/>
              <a:t>Лояльність</a:t>
            </a:r>
            <a:r>
              <a:rPr lang="uk-UA" dirty="0"/>
              <a:t> 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це </a:t>
            </a:r>
            <a:r>
              <a:rPr lang="uk-UA" dirty="0"/>
              <a:t>віддання переваги споживачем певному товару чи послузі, що формується в результаті узагальнення </a:t>
            </a:r>
            <a:r>
              <a:rPr lang="uk-UA" dirty="0" err="1"/>
              <a:t>відчуттів</a:t>
            </a:r>
            <a:r>
              <a:rPr lang="uk-UA" dirty="0"/>
              <a:t>, емоцій, думок відносно товару або послуги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23" y="332656"/>
            <a:ext cx="398615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60" y="2708920"/>
            <a:ext cx="3937982" cy="39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t="14840" r="13259" b="3301"/>
          <a:stretch/>
        </p:blipFill>
        <p:spPr bwMode="auto">
          <a:xfrm>
            <a:off x="395536" y="2894568"/>
            <a:ext cx="4112944" cy="373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53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нсалтинг_ЗЕД_Чкан_Маркова_Ганза_посибник_гот.docx - Microsoft Word некоммерческое использование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26152" r="14164" b="10992"/>
          <a:stretch/>
        </p:blipFill>
        <p:spPr>
          <a:xfrm>
            <a:off x="362605" y="260648"/>
            <a:ext cx="7017707" cy="6593821"/>
          </a:xfrm>
        </p:spPr>
      </p:pic>
    </p:spTree>
    <p:extLst>
      <p:ext uri="{BB962C8B-B14F-4D97-AF65-F5344CB8AC3E}">
        <p14:creationId xmlns:p14="http://schemas.microsoft.com/office/powerpoint/2010/main" val="14207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нсалтинг_ЗЕД_Чкан_Маркова_Ганза_посибник_гот.docx - Microsoft Word некоммерческое использование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33336" r="14164" b="25808"/>
          <a:stretch/>
        </p:blipFill>
        <p:spPr>
          <a:xfrm>
            <a:off x="395536" y="1488997"/>
            <a:ext cx="6595678" cy="4028235"/>
          </a:xfrm>
        </p:spPr>
      </p:pic>
    </p:spTree>
    <p:extLst>
      <p:ext uri="{BB962C8B-B14F-4D97-AF65-F5344CB8AC3E}">
        <p14:creationId xmlns:p14="http://schemas.microsoft.com/office/powerpoint/2010/main" val="291440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-61913"/>
            <a:ext cx="7505700" cy="698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36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44" y="598632"/>
            <a:ext cx="4067944" cy="576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Споживач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" y="4039042"/>
            <a:ext cx="4355976" cy="280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96752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це </a:t>
            </a:r>
            <a:r>
              <a:rPr lang="uk-UA" dirty="0"/>
              <a:t>фізична особа, яка купує, замовляє, використовує або має намір придбати чи замовити продукцію для особистих потреб, безпосередньо не пов’язаних із підприємницькою діяльністю або виконанням обов’язків найманого працівника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60032" y="3228077"/>
            <a:ext cx="40679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Покупець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2176" y="3804141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 сторона договору </a:t>
            </a:r>
            <a:r>
              <a:rPr lang="ru-RU" dirty="0" err="1"/>
              <a:t>купівлі</a:t>
            </a:r>
            <a:r>
              <a:rPr lang="ru-RU" dirty="0"/>
              <a:t>-продажу, яка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зобов'язується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(товар) і </a:t>
            </a:r>
            <a:r>
              <a:rPr lang="ru-RU" dirty="0" err="1"/>
              <a:t>сплатити</a:t>
            </a:r>
            <a:r>
              <a:rPr lang="ru-RU" dirty="0"/>
              <a:t> за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грошову</a:t>
            </a:r>
            <a:r>
              <a:rPr lang="ru-RU" dirty="0"/>
              <a:t> </a:t>
            </a:r>
            <a:r>
              <a:rPr lang="ru-RU" dirty="0" err="1"/>
              <a:t>суму.Покупцем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як </a:t>
            </a:r>
            <a:r>
              <a:rPr lang="ru-RU" dirty="0" err="1"/>
              <a:t>фізична</a:t>
            </a:r>
            <a:r>
              <a:rPr lang="ru-RU" dirty="0"/>
              <a:t> особа (</a:t>
            </a:r>
            <a:r>
              <a:rPr lang="ru-RU" dirty="0" err="1"/>
              <a:t>людина</a:t>
            </a:r>
            <a:r>
              <a:rPr lang="ru-RU" dirty="0"/>
              <a:t>) так і </a:t>
            </a:r>
            <a:r>
              <a:rPr lang="ru-RU" dirty="0" err="1"/>
              <a:t>юридична</a:t>
            </a:r>
            <a:r>
              <a:rPr lang="ru-RU" dirty="0"/>
              <a:t> (</a:t>
            </a:r>
            <a:r>
              <a:rPr lang="ru-RU" dirty="0" err="1"/>
              <a:t>підприємство</a:t>
            </a:r>
            <a:r>
              <a:rPr lang="ru-RU" dirty="0"/>
              <a:t>, </a:t>
            </a:r>
            <a:r>
              <a:rPr lang="ru-RU" dirty="0" err="1"/>
              <a:t>установа</a:t>
            </a:r>
            <a:r>
              <a:rPr lang="ru-RU" dirty="0"/>
              <a:t>, </a:t>
            </a:r>
            <a:r>
              <a:rPr lang="ru-RU" dirty="0" err="1"/>
              <a:t>організація</a:t>
            </a:r>
            <a:r>
              <a:rPr lang="ru-RU" dirty="0"/>
              <a:t>), держав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883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3914" y="387686"/>
            <a:ext cx="8678566" cy="6065650"/>
            <a:chOff x="0" y="178100"/>
            <a:chExt cx="6115792" cy="4633537"/>
          </a:xfrm>
        </p:grpSpPr>
        <p:sp>
          <p:nvSpPr>
            <p:cNvPr id="5" name="Поле 363"/>
            <p:cNvSpPr txBox="1"/>
            <p:nvPr/>
          </p:nvSpPr>
          <p:spPr>
            <a:xfrm>
              <a:off x="1840675" y="1175657"/>
              <a:ext cx="2398816" cy="245819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  <a:prstDash val="sysDash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Психографічна сегментація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6" name="Поле 346"/>
            <p:cNvSpPr txBox="1"/>
            <p:nvPr/>
          </p:nvSpPr>
          <p:spPr>
            <a:xfrm>
              <a:off x="1353773" y="415628"/>
              <a:ext cx="1282065" cy="4483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Визначення цільового ринку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7" name="Поле 347"/>
            <p:cNvSpPr txBox="1"/>
            <p:nvPr/>
          </p:nvSpPr>
          <p:spPr>
            <a:xfrm>
              <a:off x="2861940" y="427503"/>
              <a:ext cx="1508125" cy="4483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Геодемографічна сегментація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8" name="Поле 348"/>
            <p:cNvSpPr txBox="1"/>
            <p:nvPr/>
          </p:nvSpPr>
          <p:spPr>
            <a:xfrm>
              <a:off x="225631" y="1543792"/>
              <a:ext cx="1282065" cy="4483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Вивчення цільового ринку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Поле 349"/>
            <p:cNvSpPr txBox="1"/>
            <p:nvPr/>
          </p:nvSpPr>
          <p:spPr>
            <a:xfrm>
              <a:off x="1947553" y="1626920"/>
              <a:ext cx="2125345" cy="6235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Вивчення стиля життя і особистих характеристик споживача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0" name="Поле 350"/>
            <p:cNvSpPr txBox="1"/>
            <p:nvPr/>
          </p:nvSpPr>
          <p:spPr>
            <a:xfrm>
              <a:off x="1947553" y="2410691"/>
              <a:ext cx="2125345" cy="4483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Вивчення відношення споживача до підприємства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1" name="Поле 351"/>
            <p:cNvSpPr txBox="1"/>
            <p:nvPr/>
          </p:nvSpPr>
          <p:spPr>
            <a:xfrm>
              <a:off x="1947553" y="3028208"/>
              <a:ext cx="2125345" cy="4483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Вивчення поведінки споживачів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2" name="Поле 352"/>
            <p:cNvSpPr txBox="1"/>
            <p:nvPr/>
          </p:nvSpPr>
          <p:spPr>
            <a:xfrm>
              <a:off x="4393870" y="1935678"/>
              <a:ext cx="1460500" cy="6235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Аналіз споживчого рейтингу підприємства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3" name="Поле 353"/>
            <p:cNvSpPr txBox="1"/>
            <p:nvPr/>
          </p:nvSpPr>
          <p:spPr>
            <a:xfrm>
              <a:off x="4393870" y="2766951"/>
              <a:ext cx="1460500" cy="79883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Вивчення прихильності споживачів до підприємства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4" name="Поле 354"/>
            <p:cNvSpPr txBox="1"/>
            <p:nvPr/>
          </p:nvSpPr>
          <p:spPr>
            <a:xfrm>
              <a:off x="225631" y="2576946"/>
              <a:ext cx="1460500" cy="4483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Вивчення мотивів покупки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5" name="Поле 355"/>
            <p:cNvSpPr txBox="1"/>
            <p:nvPr/>
          </p:nvSpPr>
          <p:spPr>
            <a:xfrm>
              <a:off x="225631" y="3230088"/>
              <a:ext cx="1460500" cy="6235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Вивчення реакції споживачів на нові товари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6" name="Поле 356"/>
            <p:cNvSpPr txBox="1"/>
            <p:nvPr/>
          </p:nvSpPr>
          <p:spPr>
            <a:xfrm>
              <a:off x="392051" y="4306818"/>
              <a:ext cx="1460500" cy="4483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Вивчення попиту споживачів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7" name="Поле 357"/>
            <p:cNvSpPr txBox="1"/>
            <p:nvPr/>
          </p:nvSpPr>
          <p:spPr>
            <a:xfrm>
              <a:off x="2137723" y="4188067"/>
              <a:ext cx="1460500" cy="6235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Оцінка рівня задоволеності споживачів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8" name="Поле 358"/>
            <p:cNvSpPr txBox="1"/>
            <p:nvPr/>
          </p:nvSpPr>
          <p:spPr>
            <a:xfrm>
              <a:off x="4085276" y="4306819"/>
              <a:ext cx="1460500" cy="44831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>
                  <a:effectLst/>
                  <a:latin typeface="Times New Roman"/>
                  <a:ea typeface="Times New Roman"/>
                  <a:cs typeface="Times New Roman"/>
                </a:rPr>
                <a:t>Розробка профілю споживачів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2636309" y="653133"/>
              <a:ext cx="2261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араллелограмм 19"/>
            <p:cNvSpPr/>
            <p:nvPr/>
          </p:nvSpPr>
          <p:spPr>
            <a:xfrm>
              <a:off x="855008" y="178100"/>
              <a:ext cx="3906982" cy="783646"/>
            </a:xfrm>
            <a:prstGeom prst="parallelogram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/>
            </a:p>
          </p:txBody>
        </p:sp>
        <p:sp>
          <p:nvSpPr>
            <p:cNvPr id="21" name="Параллелограмм 20"/>
            <p:cNvSpPr/>
            <p:nvPr/>
          </p:nvSpPr>
          <p:spPr>
            <a:xfrm>
              <a:off x="0" y="1080655"/>
              <a:ext cx="6115792" cy="2897579"/>
            </a:xfrm>
            <a:prstGeom prst="parallelogram">
              <a:avLst>
                <a:gd name="adj" fmla="val 5592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 sz="2000"/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flipH="1">
              <a:off x="391886" y="427512"/>
              <a:ext cx="605642" cy="6175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1508166" y="1769424"/>
              <a:ext cx="3328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997527" y="3146961"/>
              <a:ext cx="9507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97527" y="3028208"/>
              <a:ext cx="0" cy="201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H="1">
              <a:off x="3004457" y="2256312"/>
              <a:ext cx="11875" cy="1602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>
              <a:off x="3016332" y="2861953"/>
              <a:ext cx="11875" cy="1602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4073236" y="2683824"/>
              <a:ext cx="9507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023262" y="2565070"/>
              <a:ext cx="0" cy="201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6008809" y="3158507"/>
              <a:ext cx="0" cy="96044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225632" y="4119240"/>
              <a:ext cx="5783852" cy="1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225627" y="4117945"/>
              <a:ext cx="1" cy="390343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225796" y="4508699"/>
              <a:ext cx="166254" cy="3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1864591" y="4496824"/>
              <a:ext cx="2730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3598388" y="4508698"/>
              <a:ext cx="4750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оле 379"/>
            <p:cNvSpPr txBox="1"/>
            <p:nvPr/>
          </p:nvSpPr>
          <p:spPr>
            <a:xfrm>
              <a:off x="1128122" y="178117"/>
              <a:ext cx="2268220" cy="18161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400" b="1">
                  <a:effectLst/>
                  <a:latin typeface="Times New Roman"/>
                  <a:ea typeface="Times New Roman"/>
                  <a:cs typeface="Times New Roman"/>
                </a:rPr>
                <a:t>1-й етап сегментації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7" name="Поле 380"/>
            <p:cNvSpPr txBox="1"/>
            <p:nvPr/>
          </p:nvSpPr>
          <p:spPr>
            <a:xfrm>
              <a:off x="225627" y="1175600"/>
              <a:ext cx="1306195" cy="35687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 b="1">
                  <a:effectLst/>
                  <a:latin typeface="Times New Roman"/>
                  <a:ea typeface="Times New Roman"/>
                  <a:cs typeface="Times New Roman"/>
                </a:rPr>
                <a:t>2-й етап сегментації</a:t>
              </a:r>
              <a:endParaRPr lang="uk-UA" sz="1200">
                <a:effectLst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30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17567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/>
              <a:t>Цільовий ринок підприємства</a:t>
            </a:r>
            <a:r>
              <a:rPr lang="uk-UA" sz="2800" dirty="0"/>
              <a:t> – це найвигідніша для підприємства група сегментів ринку (або один сегмент), на яку спрямовується його діяльність, на які будуть спрямовані всі ресурси і </a:t>
            </a:r>
            <a:r>
              <a:rPr lang="uk-UA" sz="2800" dirty="0" smtClean="0"/>
              <a:t>зусилля</a:t>
            </a:r>
            <a:endParaRPr lang="uk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63" y="4509121"/>
            <a:ext cx="3529738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27687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Ринкова ніша</a:t>
            </a:r>
            <a:r>
              <a:rPr lang="uk-UA" sz="2800" dirty="0"/>
              <a:t> – обмежена за масштабами, з різко окресленим числом споживачів сфера діяльності, яка дозволяє підприємству проявити свої кращі якості і переваги перед конкурентами.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684" y="4709462"/>
            <a:ext cx="6024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Ринкове вікно</a:t>
            </a:r>
            <a:r>
              <a:rPr lang="uk-UA" sz="2800" dirty="0"/>
              <a:t> – це сегмент ринку, яким знехтували виробники відповідної продукції, це незадоволені потреби споживачів. </a:t>
            </a:r>
          </a:p>
        </p:txBody>
      </p:sp>
    </p:spTree>
    <p:extLst>
      <p:ext uri="{BB962C8B-B14F-4D97-AF65-F5344CB8AC3E}">
        <p14:creationId xmlns:p14="http://schemas.microsoft.com/office/powerpoint/2010/main" val="235016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нсалтинг_ЗЕД_Чкан_Маркова_Ганза_посибник_гот.docx - Microsoft Word некоммерческое использов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t="23112" r="11648" b="9037"/>
          <a:stretch/>
        </p:blipFill>
        <p:spPr>
          <a:xfrm>
            <a:off x="179512" y="332656"/>
            <a:ext cx="4673601" cy="4653280"/>
          </a:xfrm>
          <a:prstGeom prst="rect">
            <a:avLst/>
          </a:prstGeom>
        </p:spPr>
      </p:pic>
      <p:pic>
        <p:nvPicPr>
          <p:cNvPr id="7" name="Рисунок 6" descr="Консалтинг_ЗЕД_Чкан_Маркова_Ганза_посибник_гот.docx - Microsoft Word некоммерческое использов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23704" r="11968" b="4889"/>
          <a:stretch/>
        </p:blipFill>
        <p:spPr>
          <a:xfrm>
            <a:off x="4460735" y="1656824"/>
            <a:ext cx="4653281" cy="48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7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нсалтинг_ЗЕД_Чкан_Маркова_Ганза_посибник_гот.docx - Microsoft Word некоммерческое использование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31956" r="12711" b="8299"/>
          <a:stretch/>
        </p:blipFill>
        <p:spPr>
          <a:xfrm>
            <a:off x="899592" y="325120"/>
            <a:ext cx="6903681" cy="6207445"/>
          </a:xfrm>
        </p:spPr>
      </p:pic>
    </p:spTree>
    <p:extLst>
      <p:ext uri="{BB962C8B-B14F-4D97-AF65-F5344CB8AC3E}">
        <p14:creationId xmlns:p14="http://schemas.microsoft.com/office/powerpoint/2010/main" val="217082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нсалтинг_ЗЕД_Чкан_Маркова_Ганза_посибник_гот.docx - Microsoft Word некоммерческое использование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28397" r="12227" b="4707"/>
          <a:stretch/>
        </p:blipFill>
        <p:spPr>
          <a:xfrm>
            <a:off x="1259632" y="295856"/>
            <a:ext cx="6552728" cy="6552728"/>
          </a:xfrm>
        </p:spPr>
      </p:pic>
    </p:spTree>
    <p:extLst>
      <p:ext uri="{BB962C8B-B14F-4D97-AF65-F5344CB8AC3E}">
        <p14:creationId xmlns:p14="http://schemas.microsoft.com/office/powerpoint/2010/main" val="6684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нсалтинг_ЗЕД_Чкан_Маркова_Ганза_посибник_гот.docx - Microsoft Word некоммерческое использование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44111" r="12227" b="14584"/>
          <a:stretch/>
        </p:blipFill>
        <p:spPr>
          <a:xfrm>
            <a:off x="0" y="476672"/>
            <a:ext cx="9144000" cy="5924282"/>
          </a:xfrm>
        </p:spPr>
      </p:pic>
    </p:spTree>
    <p:extLst>
      <p:ext uri="{BB962C8B-B14F-4D97-AF65-F5344CB8AC3E}">
        <p14:creationId xmlns:p14="http://schemas.microsoft.com/office/powerpoint/2010/main" val="2580938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236</Words>
  <Application>Microsoft Office PowerPoint</Application>
  <PresentationFormat>Экран (4:3)</PresentationFormat>
  <Paragraphs>27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 6   МЕТОДИ ДОСЛІДЖЕННЯ СПОЖИВАЧІВ ЯК ФАКТОРУ ЗОВНІШНЬОГО СЕРЕДОВИЩА ОРГАНІЗАЦІЇ В ДІЯЛЬНОСТІ КОНСУЛЬТАНТА</vt:lpstr>
      <vt:lpstr>Презентация PowerPoint</vt:lpstr>
      <vt:lpstr>Споживач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   МЕТОДИ ДОСЛІДЖЕННЯ СПОЖИВАЧІВ ЯК ФАКТОРУ ЗОВНІШНЬОГО СЕРЕДОВИЩА ОРГАНІЗАЦІЇ В ДІЯЛЬНОСТІ КОНСУЛЬТАНТА</dc:title>
  <dc:creator>Anna</dc:creator>
  <cp:lastModifiedBy>Anna</cp:lastModifiedBy>
  <cp:revision>4</cp:revision>
  <dcterms:created xsi:type="dcterms:W3CDTF">2021-01-17T16:48:11Z</dcterms:created>
  <dcterms:modified xsi:type="dcterms:W3CDTF">2021-01-17T17:09:38Z</dcterms:modified>
</cp:coreProperties>
</file>