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9" r:id="rId2"/>
    <p:sldMasterId id="2147483761" r:id="rId3"/>
  </p:sldMasterIdLst>
  <p:notesMasterIdLst>
    <p:notesMasterId r:id="rId96"/>
  </p:notesMasterIdLst>
  <p:handoutMasterIdLst>
    <p:handoutMasterId r:id="rId97"/>
  </p:handoutMasterIdLst>
  <p:sldIdLst>
    <p:sldId id="293" r:id="rId4"/>
    <p:sldId id="257" r:id="rId5"/>
    <p:sldId id="258" r:id="rId6"/>
    <p:sldId id="1056" r:id="rId7"/>
    <p:sldId id="1057" r:id="rId8"/>
    <p:sldId id="1002" r:id="rId9"/>
    <p:sldId id="813" r:id="rId10"/>
    <p:sldId id="814" r:id="rId11"/>
    <p:sldId id="1000" r:id="rId12"/>
    <p:sldId id="652" r:id="rId13"/>
    <p:sldId id="653" r:id="rId14"/>
    <p:sldId id="654" r:id="rId15"/>
    <p:sldId id="655" r:id="rId16"/>
    <p:sldId id="656" r:id="rId17"/>
    <p:sldId id="657" r:id="rId18"/>
    <p:sldId id="658" r:id="rId19"/>
    <p:sldId id="659" r:id="rId20"/>
    <p:sldId id="660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756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1028" r:id="rId38"/>
    <p:sldId id="1003" r:id="rId39"/>
    <p:sldId id="1004" r:id="rId40"/>
    <p:sldId id="1005" r:id="rId41"/>
    <p:sldId id="1006" r:id="rId42"/>
    <p:sldId id="1007" r:id="rId43"/>
    <p:sldId id="1008" r:id="rId44"/>
    <p:sldId id="1009" r:id="rId45"/>
    <p:sldId id="1010" r:id="rId46"/>
    <p:sldId id="1011" r:id="rId47"/>
    <p:sldId id="1012" r:id="rId48"/>
    <p:sldId id="1013" r:id="rId49"/>
    <p:sldId id="1014" r:id="rId50"/>
    <p:sldId id="1015" r:id="rId51"/>
    <p:sldId id="1016" r:id="rId52"/>
    <p:sldId id="1017" r:id="rId53"/>
    <p:sldId id="1018" r:id="rId54"/>
    <p:sldId id="1019" r:id="rId55"/>
    <p:sldId id="1020" r:id="rId56"/>
    <p:sldId id="1021" r:id="rId57"/>
    <p:sldId id="1022" r:id="rId58"/>
    <p:sldId id="1023" r:id="rId59"/>
    <p:sldId id="1024" r:id="rId60"/>
    <p:sldId id="1025" r:id="rId61"/>
    <p:sldId id="1026" r:id="rId62"/>
    <p:sldId id="1027" r:id="rId63"/>
    <p:sldId id="932" r:id="rId64"/>
    <p:sldId id="1031" r:id="rId65"/>
    <p:sldId id="1032" r:id="rId66"/>
    <p:sldId id="1033" r:id="rId67"/>
    <p:sldId id="1034" r:id="rId68"/>
    <p:sldId id="1035" r:id="rId69"/>
    <p:sldId id="1036" r:id="rId70"/>
    <p:sldId id="1037" r:id="rId71"/>
    <p:sldId id="1038" r:id="rId72"/>
    <p:sldId id="1039" r:id="rId73"/>
    <p:sldId id="1040" r:id="rId74"/>
    <p:sldId id="1041" r:id="rId75"/>
    <p:sldId id="1042" r:id="rId76"/>
    <p:sldId id="1043" r:id="rId77"/>
    <p:sldId id="1044" r:id="rId78"/>
    <p:sldId id="1045" r:id="rId79"/>
    <p:sldId id="1046" r:id="rId80"/>
    <p:sldId id="1047" r:id="rId81"/>
    <p:sldId id="1048" r:id="rId82"/>
    <p:sldId id="1049" r:id="rId83"/>
    <p:sldId id="1050" r:id="rId84"/>
    <p:sldId id="1051" r:id="rId85"/>
    <p:sldId id="1052" r:id="rId86"/>
    <p:sldId id="1053" r:id="rId87"/>
    <p:sldId id="1054" r:id="rId88"/>
    <p:sldId id="1055" r:id="rId89"/>
    <p:sldId id="1029" r:id="rId90"/>
    <p:sldId id="1030" r:id="rId91"/>
    <p:sldId id="1062" r:id="rId92"/>
    <p:sldId id="1064" r:id="rId93"/>
    <p:sldId id="1065" r:id="rId94"/>
    <p:sldId id="1071" r:id="rId95"/>
  </p:sldIdLst>
  <p:sldSz cx="12188825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94660"/>
  </p:normalViewPr>
  <p:slideViewPr>
    <p:cSldViewPr>
      <p:cViewPr varScale="1">
        <p:scale>
          <a:sx n="54" d="100"/>
          <a:sy n="54" d="100"/>
        </p:scale>
        <p:origin x="1004" y="5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FA5750-36ED-49F8-AF86-F9DF2F2DE9C7}" type="datetimeFigureOut">
              <a:rPr lang="ru-RU"/>
              <a:pPr>
                <a:defRPr/>
              </a:pPr>
              <a:t>08.10.2023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26E4542-15C4-42E8-9461-66FBDFBDAF9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07E24D-4F26-4ACD-AD01-E1B5C9148D8E}" type="datetimeFigureOut">
              <a:rPr lang="ru-RU"/>
              <a:pPr>
                <a:defRPr/>
              </a:pPr>
              <a:t>08.10.2023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E8501A1-D295-455F-827F-15F7B575CB7C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65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D5014-4B2D-4C0E-A7D6-EE7069EA6DAA}" type="slidenum">
              <a:rPr lang="ru-RU" altLang="ru-RU">
                <a:solidFill>
                  <a:schemeClr val="tx2"/>
                </a:solidFill>
                <a:latin typeface="Century Gothic" panose="020B0502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D5014-4B2D-4C0E-A7D6-EE7069EA6DAA}" type="slidenum">
              <a:rPr lang="ru-RU" altLang="ru-RU">
                <a:solidFill>
                  <a:schemeClr val="tx2"/>
                </a:solidFill>
                <a:latin typeface="Century Gothic" panose="020B0502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AE699AB6-CA81-4FE0-8597-A5AC9F6FB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E7221D0-A6FC-4E32-91A8-C785381EF5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ABDBC9C1-03D9-465C-B7E9-057FFCDC2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BC9008-9399-4E58-9624-8AE0DC55CC0C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D5014-4B2D-4C0E-A7D6-EE7069EA6DAA}" type="slidenum">
              <a:rPr lang="ru-RU" altLang="ru-RU">
                <a:solidFill>
                  <a:schemeClr val="tx2"/>
                </a:solidFill>
                <a:latin typeface="Century Gothic" panose="020B0502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altLang="ru-RU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AE699AB6-CA81-4FE0-8597-A5AC9F6FB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E7221D0-A6FC-4E32-91A8-C785381EF5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ABDBC9C1-03D9-465C-B7E9-057FFCDC2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BC9008-9399-4E58-9624-8AE0DC55CC0C}" type="slidenum">
              <a:rPr lang="ru-RU" altLang="ru-RU"/>
              <a:pPr/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AE699AB6-CA81-4FE0-8597-A5AC9F6FB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E7221D0-A6FC-4E32-91A8-C785381EF5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ABDBC9C1-03D9-465C-B7E9-057FFCDC2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BC9008-9399-4E58-9624-8AE0DC55CC0C}" type="slidenum">
              <a:rPr lang="ru-RU" altLang="ru-RU"/>
              <a:pPr/>
              <a:t>64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2666-82B8-4A3B-806F-AE941C88FF75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894C-3572-4D8F-8EE5-F93500F0BD6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3621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1796-7F66-4AB1-82EE-9BE9696E41DE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C2F0-048B-4037-B2FF-D8C2A862A1B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5478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B6E0-35EE-40A0-8449-ACD93272CD96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B035-AFBA-4350-87B1-EAE9D5FB131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7374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199773" y="1"/>
            <a:ext cx="598905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3" y="768335"/>
            <a:ext cx="5064682" cy="2866405"/>
          </a:xfrm>
        </p:spPr>
        <p:txBody>
          <a:bodyPr anchor="t"/>
          <a:lstStyle>
            <a:lvl1pPr algn="l">
              <a:defRPr sz="5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03" y="4283240"/>
            <a:ext cx="5064682" cy="1475177"/>
          </a:xfrm>
        </p:spPr>
        <p:txBody>
          <a:bodyPr anchor="b"/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781" y="457201"/>
            <a:ext cx="36072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6081" y="6141086"/>
            <a:ext cx="813604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5064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85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6203" y="0"/>
            <a:ext cx="326262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323" y="6141086"/>
            <a:ext cx="813604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73339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0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199773" y="1"/>
            <a:ext cx="598905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03" y="768351"/>
            <a:ext cx="5064682" cy="2334768"/>
          </a:xfrm>
        </p:spPr>
        <p:txBody>
          <a:bodyPr anchor="t"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03" y="4255454"/>
            <a:ext cx="5064682" cy="150018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bg1">
                    <a:lumMod val="6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6081" y="6141086"/>
            <a:ext cx="813604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5064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1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87635" y="0"/>
            <a:ext cx="1901191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704" y="2365756"/>
            <a:ext cx="5238148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974" y="2365756"/>
            <a:ext cx="5238148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110554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5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87635" y="0"/>
            <a:ext cx="1901191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80" y="768096"/>
            <a:ext cx="733157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02" y="2365756"/>
            <a:ext cx="523814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002" y="3189669"/>
            <a:ext cx="5238148" cy="2571557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1404" y="2365756"/>
            <a:ext cx="523814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1404" y="3189669"/>
            <a:ext cx="5238148" cy="2571557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110554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4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87635" y="0"/>
            <a:ext cx="1901191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110554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34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9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87635" y="0"/>
            <a:ext cx="1901191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04" y="764974"/>
            <a:ext cx="3609042" cy="1395043"/>
          </a:xfrm>
        </p:spPr>
        <p:txBody>
          <a:bodyPr anchor="t"/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503" y="770890"/>
            <a:ext cx="6110925" cy="480057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600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003" y="2160016"/>
            <a:ext cx="360904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110554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8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1836-47BF-4715-9D0F-D982576D65C3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C927-79A2-4EA4-9E3C-2A1BDC08E10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63818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87635" y="0"/>
            <a:ext cx="1901191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03" y="770890"/>
            <a:ext cx="3609043" cy="1389127"/>
          </a:xfrm>
        </p:spPr>
        <p:txBody>
          <a:bodyPr anchor="t"/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2478" y="890817"/>
            <a:ext cx="6058558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003" y="2160017"/>
            <a:ext cx="360904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110554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5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6203" y="0"/>
            <a:ext cx="326262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4635" y="6141086"/>
            <a:ext cx="813604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73332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56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87635" y="0"/>
            <a:ext cx="1901191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47765" y="976630"/>
            <a:ext cx="2267916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003" y="976630"/>
            <a:ext cx="8261905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003" y="6087110"/>
            <a:ext cx="110554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2858-7135-470E-AE61-E3A94761BA80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F5D5-DDEC-4742-A624-431DABDE0080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829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6D17-3B66-41D5-99C1-B06812C7600F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626A-955F-4C18-9A5C-26A7A74310E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990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65E8-CD6B-4A2F-B8C9-58063CEDE2E5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F7D3-64CE-4F8C-98C9-5386D8F8309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2191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6C06-265B-4B30-A910-300C1DA2C35A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01AE-3956-4191-9591-AE842801413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02423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51B8-78CD-4DB7-AA13-8436CCEAB4F7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CA22-5E7A-46D4-AFF9-5410EC983A9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1854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321A-B7BD-4E64-B33D-589B5D938EBF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B19F-0F0B-40BE-AE7E-132FCCE9DA2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7149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E726-E74F-49EB-818F-4391266366FA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F942-657F-4BCB-B968-6CE7773793F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4412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0E563-5188-4816-922F-B64DB81FBA71}" type="datetimeFigureOut">
              <a:rPr lang="ru-RU"/>
              <a:pPr>
                <a:defRPr/>
              </a:pPr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3455CE-F7EE-44BC-8506-C68BAD04A9E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03" y="770890"/>
            <a:ext cx="733392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03" y="2160016"/>
            <a:ext cx="733392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781" y="457201"/>
            <a:ext cx="3607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004" y="6141086"/>
            <a:ext cx="3607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863" y="6141086"/>
            <a:ext cx="813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3999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1588"/>
            <a:ext cx="19208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/>
        </p:blipFill>
        <p:spPr>
          <a:xfrm>
            <a:off x="32943" y="-12014"/>
            <a:ext cx="12191217" cy="68700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454" y="6621"/>
            <a:ext cx="12141767" cy="10461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Міжнародна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школа </a:t>
            </a:r>
            <a:r>
              <a:rPr lang="uk-UA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«Освітня мнемотехніка»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7610" y="2864498"/>
            <a:ext cx="626827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ОСВ</a:t>
            </a:r>
            <a:r>
              <a:rPr lang="uk-UA" sz="4800" b="1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ІТНЯ </a:t>
            </a:r>
          </a:p>
          <a:p>
            <a:pPr algn="ctr" eaLnBrk="1" hangingPunct="1">
              <a:defRPr/>
            </a:pPr>
            <a:r>
              <a:rPr lang="uk-UA" sz="4800" b="1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МНЕМОТЕХНІКА</a:t>
            </a:r>
          </a:p>
          <a:p>
            <a:pPr algn="ctr" eaLnBrk="1" hangingPunct="1">
              <a:defRPr/>
            </a:pPr>
            <a:r>
              <a:rPr lang="uk-UA" sz="4000" b="1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7178" y="1345184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928" y="5438871"/>
            <a:ext cx="11876180" cy="1275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Тренажер: «</a:t>
            </a:r>
            <a:r>
              <a:rPr lang="ru-RU" sz="48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Знайди</a:t>
            </a:r>
            <a:r>
              <a:rPr lang="ru-RU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аналогію</a:t>
            </a:r>
            <a:r>
              <a:rPr lang="ru-RU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Автор: </a:t>
            </a:r>
            <a:r>
              <a:rPr lang="ru-RU" sz="32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Геннадій</a:t>
            </a: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Чепурний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09ABC3-DD6D-4E03-8806-CE9D4D14A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116632"/>
            <a:ext cx="2306446" cy="80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13D0C1-CCDE-40EB-B990-0FCE2ED72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8" y="1128797"/>
            <a:ext cx="4849399" cy="423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0F7FE9DC-3119-4444-B5CA-EFCB91428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372" y="54463"/>
            <a:ext cx="6428480" cy="692183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51EC38-13C7-452F-BD94-5274147755DB}"/>
              </a:ext>
            </a:extLst>
          </p:cNvPr>
          <p:cNvSpPr/>
          <p:nvPr/>
        </p:nvSpPr>
        <p:spPr>
          <a:xfrm>
            <a:off x="2027917" y="3140968"/>
            <a:ext cx="237626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Заєць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5424E-5B2E-4747-8F7A-54F125A3A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44624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183F7ABA-1BEF-4484-BB76-BBA2753B5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276" y="0"/>
            <a:ext cx="7292576" cy="6846342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71727D-FF04-4869-A884-34516890369F}"/>
              </a:ext>
            </a:extLst>
          </p:cNvPr>
          <p:cNvSpPr/>
          <p:nvPr/>
        </p:nvSpPr>
        <p:spPr>
          <a:xfrm>
            <a:off x="1340729" y="2708920"/>
            <a:ext cx="280831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Батон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2C90C-DF18-4215-9DF6-9847E701E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706F8DE6-93C4-4515-ACE2-5E465AE8B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606" y="0"/>
            <a:ext cx="7439219" cy="683580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9E28BA-D400-4086-9A90-56748D047A40}"/>
              </a:ext>
            </a:extLst>
          </p:cNvPr>
          <p:cNvSpPr/>
          <p:nvPr/>
        </p:nvSpPr>
        <p:spPr>
          <a:xfrm>
            <a:off x="1367781" y="2780928"/>
            <a:ext cx="2496340" cy="923330"/>
          </a:xfrm>
          <a:prstGeom prst="rect">
            <a:avLst/>
          </a:prstGeom>
          <a:solidFill>
            <a:srgbClr val="0066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5CF0E-7D18-4223-9256-01B6F5EE5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E9C14779-9B6E-4F9F-A6AB-801E80262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429" y="0"/>
            <a:ext cx="5924424" cy="686907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FC8D58-A9B2-4B92-A95E-31F8F8BA00EF}"/>
              </a:ext>
            </a:extLst>
          </p:cNvPr>
          <p:cNvSpPr/>
          <p:nvPr/>
        </p:nvSpPr>
        <p:spPr>
          <a:xfrm>
            <a:off x="1559865" y="2636912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Гітара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EEF76-4F6D-40C9-9F4E-317CC359F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>
            <a:extLst>
              <a:ext uri="{FF2B5EF4-FFF2-40B4-BE49-F238E27FC236}">
                <a16:creationId xmlns:a16="http://schemas.microsoft.com/office/drawing/2014/main" id="{C5A5070B-4AB4-4923-AEE3-232A16451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220" y="21279"/>
            <a:ext cx="7833343" cy="683493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87B709-F23A-47E6-8A85-7AEE26453A5F}"/>
              </a:ext>
            </a:extLst>
          </p:cNvPr>
          <p:cNvSpPr/>
          <p:nvPr/>
        </p:nvSpPr>
        <p:spPr>
          <a:xfrm>
            <a:off x="1343841" y="2780928"/>
            <a:ext cx="20162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6A157-DE0A-4253-8848-74E539F34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582F1DCE-E77E-43FB-B047-37ABDF226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0663" r="17648"/>
          <a:stretch>
            <a:fillRect/>
          </a:stretch>
        </p:blipFill>
        <p:spPr>
          <a:xfrm>
            <a:off x="4781738" y="260648"/>
            <a:ext cx="7422833" cy="7156041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DB4D-31D5-4026-966A-A5BDD8AFBC52}"/>
              </a:ext>
            </a:extLst>
          </p:cNvPr>
          <p:cNvSpPr/>
          <p:nvPr/>
        </p:nvSpPr>
        <p:spPr>
          <a:xfrm>
            <a:off x="981844" y="2636912"/>
            <a:ext cx="286379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Їжак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83F6D-D60A-4D05-A069-2764CE086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>
            <a:extLst>
              <a:ext uri="{FF2B5EF4-FFF2-40B4-BE49-F238E27FC236}">
                <a16:creationId xmlns:a16="http://schemas.microsoft.com/office/drawing/2014/main" id="{436E682F-251B-43F8-8BB2-DCD6BE1CE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7268"/>
          <a:stretch>
            <a:fillRect/>
          </a:stretch>
        </p:blipFill>
        <p:spPr>
          <a:xfrm>
            <a:off x="4476478" y="-23327"/>
            <a:ext cx="7712348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1EB44F-FDA0-471D-BD3F-4CCA14429EDA}"/>
              </a:ext>
            </a:extLst>
          </p:cNvPr>
          <p:cNvSpPr/>
          <p:nvPr/>
        </p:nvSpPr>
        <p:spPr>
          <a:xfrm>
            <a:off x="882095" y="2576413"/>
            <a:ext cx="316835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Молоко</a:t>
            </a:r>
            <a:endParaRPr lang="ru-RU" sz="6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B5032-5284-4360-923A-EA908E6FA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86054106-402C-43D2-A9EB-9359FAD54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r="48955"/>
          <a:stretch>
            <a:fillRect/>
          </a:stretch>
        </p:blipFill>
        <p:spPr>
          <a:xfrm>
            <a:off x="6310436" y="-22191"/>
            <a:ext cx="5878389" cy="6850123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1D3368-9B54-4C41-A75C-5ECC65FA8A85}"/>
              </a:ext>
            </a:extLst>
          </p:cNvPr>
          <p:cNvSpPr/>
          <p:nvPr/>
        </p:nvSpPr>
        <p:spPr>
          <a:xfrm>
            <a:off x="1357424" y="2636912"/>
            <a:ext cx="38164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Вітряк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01010-FC67-4C39-9863-611A4FE0C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053178-E385-48B4-BE32-EA784FE2EABB}"/>
              </a:ext>
            </a:extLst>
          </p:cNvPr>
          <p:cNvSpPr/>
          <p:nvPr/>
        </p:nvSpPr>
        <p:spPr>
          <a:xfrm>
            <a:off x="4510236" y="5912479"/>
            <a:ext cx="350046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Жабка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Содержимое 8">
            <a:extLst>
              <a:ext uri="{FF2B5EF4-FFF2-40B4-BE49-F238E27FC236}">
                <a16:creationId xmlns:a16="http://schemas.microsoft.com/office/drawing/2014/main" id="{67850FC5-7CFF-4C2F-85D0-CB3D3F844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3906"/>
          <a:stretch>
            <a:fillRect/>
          </a:stretch>
        </p:blipFill>
        <p:spPr>
          <a:xfrm>
            <a:off x="1690680" y="56717"/>
            <a:ext cx="9258858" cy="580526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BB5FA-4070-4CB7-BD5B-BC7C1A635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CC80F4-9628-4171-B0D1-39F4FE2E4797}"/>
              </a:ext>
            </a:extLst>
          </p:cNvPr>
          <p:cNvSpPr/>
          <p:nvPr/>
        </p:nvSpPr>
        <p:spPr>
          <a:xfrm>
            <a:off x="4438228" y="5517232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E7DF737A-D9B3-4DDF-893F-598F123D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b="16843"/>
          <a:stretch>
            <a:fillRect/>
          </a:stretch>
        </p:blipFill>
        <p:spPr bwMode="auto">
          <a:xfrm>
            <a:off x="621804" y="-49178"/>
            <a:ext cx="11575747" cy="50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D39DE1-AFA2-4DE9-8D84-8C9F2A54B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60CAB-9A71-B804-C4C7-105B4769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02" y="207286"/>
            <a:ext cx="11467403" cy="972398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Принцип обробки інформації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EA5FC598-83B0-992A-DE9D-393A5814D11A}"/>
              </a:ext>
            </a:extLst>
          </p:cNvPr>
          <p:cNvSpPr/>
          <p:nvPr/>
        </p:nvSpPr>
        <p:spPr>
          <a:xfrm>
            <a:off x="663051" y="1425743"/>
            <a:ext cx="3879543" cy="973412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399" b="1">
                <a:solidFill>
                  <a:srgbClr val="FFFFFF"/>
                </a:solidFill>
              </a:rPr>
              <a:t>Надходження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8A0C902-94EB-AE60-276C-EFCCDC07A3A9}"/>
              </a:ext>
            </a:extLst>
          </p:cNvPr>
          <p:cNvGraphicFramePr>
            <a:graphicFrameLocks noGrp="1"/>
          </p:cNvGraphicFramePr>
          <p:nvPr/>
        </p:nvGraphicFramePr>
        <p:xfrm>
          <a:off x="6080304" y="1425744"/>
          <a:ext cx="5457861" cy="486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861">
                  <a:extLst>
                    <a:ext uri="{9D8B030D-6E8A-4147-A177-3AD203B41FA5}">
                      <a16:colId xmlns:a16="http://schemas.microsoft.com/office/drawing/2014/main" val="3749694426"/>
                    </a:ext>
                  </a:extLst>
                </a:gridCol>
              </a:tblGrid>
              <a:tr h="1310299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1"/>
                        <a:t>Надходження різноманітної  інформації затзмістом (текстова, числова, змішана) ;</a:t>
                      </a:r>
                    </a:p>
                    <a:p>
                      <a:pPr lvl="0" algn="just">
                        <a:buNone/>
                      </a:pPr>
                      <a:r>
                        <a:rPr lang="uk-UA" sz="2000" b="1" noProof="1"/>
                        <a:t>По каналу (зорова, слухова, тактильна, комбінована.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161943580"/>
                  </a:ext>
                </a:extLst>
              </a:tr>
              <a:tr h="1185754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>
                          <a:solidFill>
                            <a:schemeClr val="bg1"/>
                          </a:solidFill>
                        </a:rPr>
                        <a:t>Переклад складної інформації в прийнятну для сприйняття (базовою </a:t>
                      </a:r>
                      <a:r>
                        <a:rPr lang="uk-UA" sz="2000" b="1" noProof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основою є пошук вдалих аналогій</a:t>
                      </a:r>
                      <a:r>
                        <a:rPr lang="uk-UA" sz="2000" b="1" noProof="0" dirty="0">
                          <a:solidFill>
                            <a:schemeClr val="bg1"/>
                          </a:solidFill>
                        </a:rPr>
                        <a:t>);</a:t>
                      </a:r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00885"/>
                  </a:ext>
                </a:extLst>
              </a:tr>
              <a:tr h="1185754">
                <a:tc>
                  <a:txBody>
                    <a:bodyPr/>
                    <a:lstStyle/>
                    <a:p>
                      <a:endParaRPr lang="ru-RU" sz="1800" dirty="0"/>
                    </a:p>
                    <a:p>
                      <a:pPr lvl="0" algn="just">
                        <a:buNone/>
                      </a:pPr>
                      <a:r>
                        <a:rPr lang="uk-UA" sz="2000" b="1" noProof="0" dirty="0">
                          <a:solidFill>
                            <a:schemeClr val="bg1"/>
                          </a:solidFill>
                        </a:rPr>
                        <a:t>Встановлення </a:t>
                      </a:r>
                      <a:r>
                        <a:rPr lang="uk-UA" sz="2000" b="1" noProof="0" err="1">
                          <a:solidFill>
                            <a:schemeClr val="bg1"/>
                          </a:solidFill>
                        </a:rPr>
                        <a:t>зв'язків</a:t>
                      </a:r>
                      <a:r>
                        <a:rPr lang="uk-UA" sz="2000" b="1" noProof="0" dirty="0">
                          <a:solidFill>
                            <a:schemeClr val="bg1"/>
                          </a:solidFill>
                        </a:rPr>
                        <a:t> між образами, їх сортування, фільтрація, повторне асоціювання;</a:t>
                      </a:r>
                    </a:p>
                  </a:txBody>
                  <a:tcPr marL="91416" marR="91416" marT="45708" marB="4570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9727"/>
                  </a:ext>
                </a:extLst>
              </a:tr>
              <a:tr h="1185754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>
                          <a:solidFill>
                            <a:schemeClr val="bg1"/>
                          </a:solidFill>
                        </a:rPr>
                        <a:t>Відтворення інформації можливе лише за наявності свідомого доступу до бази даних</a:t>
                      </a:r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086114"/>
                  </a:ext>
                </a:extLst>
              </a:tr>
            </a:tbl>
          </a:graphicData>
        </a:graphic>
      </p:graphicFrame>
      <p:sp>
        <p:nvSpPr>
          <p:cNvPr id="9" name="Блок-схема: перфолента 8">
            <a:extLst>
              <a:ext uri="{FF2B5EF4-FFF2-40B4-BE49-F238E27FC236}">
                <a16:creationId xmlns:a16="http://schemas.microsoft.com/office/drawing/2014/main" id="{A64D6D04-97C0-709A-3AA7-7434CA7E84B8}"/>
              </a:ext>
            </a:extLst>
          </p:cNvPr>
          <p:cNvSpPr/>
          <p:nvPr/>
        </p:nvSpPr>
        <p:spPr>
          <a:xfrm>
            <a:off x="663050" y="2945628"/>
            <a:ext cx="3879544" cy="1555151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399" b="1" dirty="0">
                <a:solidFill>
                  <a:srgbClr val="FFFFFF"/>
                </a:solidFill>
              </a:rPr>
              <a:t>Перекодування</a:t>
            </a:r>
            <a:endParaRPr lang="uk-UA" sz="1799" b="1" dirty="0">
              <a:solidFill>
                <a:srgbClr val="FFFFFF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C72E618-C784-2CC5-6D9F-072D04E6E465}"/>
              </a:ext>
            </a:extLst>
          </p:cNvPr>
          <p:cNvSpPr/>
          <p:nvPr/>
        </p:nvSpPr>
        <p:spPr>
          <a:xfrm>
            <a:off x="4806275" y="1663004"/>
            <a:ext cx="983416" cy="4847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rgbClr val="FFFFFF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9EAAC49-1A4A-B8C0-2407-5EBB60856E9F}"/>
              </a:ext>
            </a:extLst>
          </p:cNvPr>
          <p:cNvSpPr/>
          <p:nvPr/>
        </p:nvSpPr>
        <p:spPr>
          <a:xfrm>
            <a:off x="4806275" y="3006544"/>
            <a:ext cx="983416" cy="4847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rgbClr val="FFFFFF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3F7C3B4-FE8B-7DEF-833E-843F86596482}"/>
              </a:ext>
            </a:extLst>
          </p:cNvPr>
          <p:cNvSpPr/>
          <p:nvPr/>
        </p:nvSpPr>
        <p:spPr>
          <a:xfrm>
            <a:off x="4806274" y="4017663"/>
            <a:ext cx="983416" cy="4847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rgbClr val="FFFFFF"/>
              </a:solidFill>
            </a:endParaRPr>
          </a:p>
        </p:txBody>
      </p:sp>
      <p:sp>
        <p:nvSpPr>
          <p:cNvPr id="13" name="Блок-схема: перфолента 12">
            <a:extLst>
              <a:ext uri="{FF2B5EF4-FFF2-40B4-BE49-F238E27FC236}">
                <a16:creationId xmlns:a16="http://schemas.microsoft.com/office/drawing/2014/main" id="{B93F8E17-EE7E-9046-B1BE-1F30DDCCE53F}"/>
              </a:ext>
            </a:extLst>
          </p:cNvPr>
          <p:cNvSpPr/>
          <p:nvPr/>
        </p:nvSpPr>
        <p:spPr>
          <a:xfrm>
            <a:off x="657919" y="5319653"/>
            <a:ext cx="3892112" cy="1094223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399" b="1" dirty="0">
                <a:solidFill>
                  <a:srgbClr val="FFFFFF"/>
                </a:solidFill>
              </a:rPr>
              <a:t>Відтворення</a:t>
            </a:r>
            <a:endParaRPr lang="uk-UA" sz="1799" b="1" dirty="0">
              <a:solidFill>
                <a:srgbClr val="FFFFFF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46061EA4-D9EE-341B-52BA-8406D8388EFD}"/>
              </a:ext>
            </a:extLst>
          </p:cNvPr>
          <p:cNvSpPr/>
          <p:nvPr/>
        </p:nvSpPr>
        <p:spPr>
          <a:xfrm>
            <a:off x="4806274" y="5555117"/>
            <a:ext cx="983416" cy="4847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8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C012E0-9F23-474F-AD2B-0F3AD4AFB95F}"/>
              </a:ext>
            </a:extLst>
          </p:cNvPr>
          <p:cNvSpPr/>
          <p:nvPr/>
        </p:nvSpPr>
        <p:spPr>
          <a:xfrm>
            <a:off x="658020" y="2525353"/>
            <a:ext cx="2592288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5798761F-139B-4C60-A19D-64992AAA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00" y="32007"/>
            <a:ext cx="8719124" cy="68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82944-F65E-43BE-B386-1F6BE7499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DA4AA040-9B36-41B4-83F7-4FA8719F5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b="13248"/>
          <a:stretch>
            <a:fillRect/>
          </a:stretch>
        </p:blipFill>
        <p:spPr>
          <a:xfrm>
            <a:off x="1231438" y="7458"/>
            <a:ext cx="9725947" cy="5733256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03599C-DE5F-4B23-9BC6-FB70FEACA7AA}"/>
              </a:ext>
            </a:extLst>
          </p:cNvPr>
          <p:cNvSpPr/>
          <p:nvPr/>
        </p:nvSpPr>
        <p:spPr>
          <a:xfrm>
            <a:off x="3079741" y="5740714"/>
            <a:ext cx="602934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Першокласник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178DD-921F-4C5E-A553-5F2F0942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03DEC9-C5EF-441B-8DA2-FB7FAA886F88}"/>
              </a:ext>
            </a:extLst>
          </p:cNvPr>
          <p:cNvSpPr/>
          <p:nvPr/>
        </p:nvSpPr>
        <p:spPr>
          <a:xfrm>
            <a:off x="4078188" y="5733256"/>
            <a:ext cx="357190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Сосна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8227A479-6C54-442D-A1DC-FDC855F1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6"/>
          <a:stretch>
            <a:fillRect/>
          </a:stretch>
        </p:blipFill>
        <p:spPr bwMode="auto">
          <a:xfrm>
            <a:off x="765820" y="0"/>
            <a:ext cx="1133770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AC11-02BE-4DF6-B6AF-B7700013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FAD7A2C-5771-4F34-97F6-F0D92C76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5525" r="5756"/>
          <a:stretch>
            <a:fillRect/>
          </a:stretch>
        </p:blipFill>
        <p:spPr bwMode="auto">
          <a:xfrm>
            <a:off x="5298195" y="0"/>
            <a:ext cx="6890630" cy="68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C9D9D-30BC-4E6F-830A-614E6771C6EC}"/>
              </a:ext>
            </a:extLst>
          </p:cNvPr>
          <p:cNvSpPr/>
          <p:nvPr/>
        </p:nvSpPr>
        <p:spPr>
          <a:xfrm>
            <a:off x="1197868" y="2780928"/>
            <a:ext cx="316835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Міністр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A39B2-CE0B-4538-94C6-3D8EF4AE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F244C7-E617-4263-A39E-89B5A69C4104}"/>
              </a:ext>
            </a:extLst>
          </p:cNvPr>
          <p:cNvSpPr/>
          <p:nvPr/>
        </p:nvSpPr>
        <p:spPr>
          <a:xfrm>
            <a:off x="1989956" y="2924944"/>
            <a:ext cx="2664296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Зебра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B0F658D3-BB49-4982-B88A-2CE9536D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-30470"/>
            <a:ext cx="5780408" cy="693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4A28A-23C0-494B-BD66-01E5B5727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D01FCBC9-9897-4D57-BD5B-25506CEEA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8965" r="7593" b="18620"/>
          <a:stretch>
            <a:fillRect/>
          </a:stretch>
        </p:blipFill>
        <p:spPr>
          <a:xfrm>
            <a:off x="1053852" y="3872"/>
            <a:ext cx="10657184" cy="573880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1AE293-575E-4F28-8320-85BA0AF110C9}"/>
              </a:ext>
            </a:extLst>
          </p:cNvPr>
          <p:cNvSpPr/>
          <p:nvPr/>
        </p:nvSpPr>
        <p:spPr>
          <a:xfrm>
            <a:off x="4594214" y="5726548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205A6-CAA0-46D2-8B09-07A15426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0BFF8937-D1FF-41FE-AE31-FD817595E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/>
          <a:stretch>
            <a:fillRect/>
          </a:stretch>
        </p:blipFill>
        <p:spPr>
          <a:xfrm>
            <a:off x="981844" y="20568"/>
            <a:ext cx="10829442" cy="600072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4DD8B5-9EC9-48EC-B0A9-F50CCD8F68EE}"/>
              </a:ext>
            </a:extLst>
          </p:cNvPr>
          <p:cNvSpPr/>
          <p:nvPr/>
        </p:nvSpPr>
        <p:spPr>
          <a:xfrm>
            <a:off x="4294212" y="5530006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8339C-699D-487D-9C3A-50982628C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E1DFEC-04A9-4825-BF22-EE43D83D9B43}"/>
              </a:ext>
            </a:extLst>
          </p:cNvPr>
          <p:cNvSpPr/>
          <p:nvPr/>
        </p:nvSpPr>
        <p:spPr>
          <a:xfrm>
            <a:off x="4006180" y="5897640"/>
            <a:ext cx="460851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Начальник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2806BDE0-932F-4601-B41F-8F1DF363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29" y="0"/>
            <a:ext cx="8535565" cy="581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B53B13-AFF7-4BEB-B06A-72BA332AD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4D9C636-4D86-4512-80C8-F190925F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>
            <a:fillRect/>
          </a:stretch>
        </p:blipFill>
        <p:spPr bwMode="auto">
          <a:xfrm>
            <a:off x="5014292" y="-22191"/>
            <a:ext cx="7196957" cy="68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D7E20-BAF9-43AA-9E8F-47E565AF5674}"/>
              </a:ext>
            </a:extLst>
          </p:cNvPr>
          <p:cNvSpPr/>
          <p:nvPr/>
        </p:nvSpPr>
        <p:spPr>
          <a:xfrm>
            <a:off x="1341884" y="2852936"/>
            <a:ext cx="269979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7F289A-F45F-43AA-9199-ECD54EDC9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B07E5D4-EE0B-450B-B1C7-7F488003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14941"/>
          <a:stretch>
            <a:fillRect/>
          </a:stretch>
        </p:blipFill>
        <p:spPr bwMode="auto">
          <a:xfrm>
            <a:off x="1269876" y="0"/>
            <a:ext cx="1026916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2CA484-625B-4EB4-906E-27ED0D300CC2}"/>
              </a:ext>
            </a:extLst>
          </p:cNvPr>
          <p:cNvSpPr/>
          <p:nvPr/>
        </p:nvSpPr>
        <p:spPr>
          <a:xfrm>
            <a:off x="4594214" y="5912479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Салат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B7829-DC8C-435A-ABC9-793D42059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7F213-76A7-B663-D9D3-0292CD6C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5" y="9782"/>
            <a:ext cx="12195602" cy="12271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Що таке універсальний алгоритм засвоєння інформації</a:t>
            </a:r>
          </a:p>
        </p:txBody>
      </p:sp>
      <p:pic>
        <p:nvPicPr>
          <p:cNvPr id="5" name="Рисунок 4" descr="Изображение выглядит как текст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747159-99E5-B206-6CAE-AB42B231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295"/>
            <a:ext cx="10143246" cy="56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3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577914-E5F7-43A8-8452-C901638D490C}"/>
              </a:ext>
            </a:extLst>
          </p:cNvPr>
          <p:cNvSpPr/>
          <p:nvPr/>
        </p:nvSpPr>
        <p:spPr>
          <a:xfrm>
            <a:off x="4438228" y="5912479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Таксі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FF53DB6B-50F6-4F64-A02F-CB06C41F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/>
          <a:stretch>
            <a:fillRect/>
          </a:stretch>
        </p:blipFill>
        <p:spPr bwMode="auto">
          <a:xfrm>
            <a:off x="1773932" y="166544"/>
            <a:ext cx="9289032" cy="56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06271-B446-48C1-890B-2A62E122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8C71E-9DD4-4535-9E8C-B238217C2D62}"/>
              </a:ext>
            </a:extLst>
          </p:cNvPr>
          <p:cNvSpPr/>
          <p:nvPr/>
        </p:nvSpPr>
        <p:spPr>
          <a:xfrm>
            <a:off x="4594214" y="5934670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3F173A47-47F3-4786-891F-593F5C95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4" y="-1"/>
            <a:ext cx="10247539" cy="59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1FB06-6A8D-49AB-A53C-F671E9F43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>
            <a:extLst>
              <a:ext uri="{FF2B5EF4-FFF2-40B4-BE49-F238E27FC236}">
                <a16:creationId xmlns:a16="http://schemas.microsoft.com/office/drawing/2014/main" id="{ECDC02C0-6247-4435-A6BE-27E91AE38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6203" b="12601"/>
          <a:stretch>
            <a:fillRect/>
          </a:stretch>
        </p:blipFill>
        <p:spPr>
          <a:xfrm>
            <a:off x="1341884" y="66822"/>
            <a:ext cx="9563008" cy="588245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0514B8-D709-4A4D-B351-0405EC1E9303}"/>
              </a:ext>
            </a:extLst>
          </p:cNvPr>
          <p:cNvSpPr/>
          <p:nvPr/>
        </p:nvSpPr>
        <p:spPr>
          <a:xfrm>
            <a:off x="4150196" y="5949280"/>
            <a:ext cx="41422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Павлін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1726B-E51B-4775-BE87-A30BEC333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B441E4-5210-49D3-A16B-FA45554B6537}"/>
              </a:ext>
            </a:extLst>
          </p:cNvPr>
          <p:cNvSpPr/>
          <p:nvPr/>
        </p:nvSpPr>
        <p:spPr>
          <a:xfrm>
            <a:off x="5014292" y="5912479"/>
            <a:ext cx="2592288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7896" name="Picture 8">
            <a:extLst>
              <a:ext uri="{FF2B5EF4-FFF2-40B4-BE49-F238E27FC236}">
                <a16:creationId xmlns:a16="http://schemas.microsoft.com/office/drawing/2014/main" id="{633152BE-7AED-4F5B-B495-45412BBB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0"/>
            <a:ext cx="9001000" cy="58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45062-51B5-445E-A319-E017AEC28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6B2EAB-0DCA-4BE0-BE48-FF0954FBC960}"/>
              </a:ext>
            </a:extLst>
          </p:cNvPr>
          <p:cNvSpPr/>
          <p:nvPr/>
        </p:nvSpPr>
        <p:spPr>
          <a:xfrm>
            <a:off x="4379900" y="5934670"/>
            <a:ext cx="34290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DE698-1FF8-46F3-8907-D76B1B4F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3" y="32966"/>
            <a:ext cx="10411051" cy="58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6EBA4-290D-4DDE-9953-EC8A0B3D8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1588"/>
            <a:ext cx="19208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91CEB6-14D5-4A18-BA1F-985C91A44AD5}"/>
              </a:ext>
            </a:extLst>
          </p:cNvPr>
          <p:cNvSpPr/>
          <p:nvPr/>
        </p:nvSpPr>
        <p:spPr>
          <a:xfrm>
            <a:off x="765820" y="620688"/>
            <a:ext cx="11397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Завдання</a:t>
            </a:r>
            <a:r>
              <a:rPr lang="ru-RU" sz="3200" b="1" dirty="0"/>
              <a:t> 2.2 (</a:t>
            </a:r>
            <a:r>
              <a:rPr lang="ru-RU" sz="3200" b="1" dirty="0" err="1"/>
              <a:t>перевірка</a:t>
            </a:r>
            <a:r>
              <a:rPr lang="ru-RU" sz="3200" b="1" dirty="0"/>
              <a:t> та </a:t>
            </a:r>
            <a:r>
              <a:rPr lang="ru-RU" sz="3200" b="1" dirty="0" err="1"/>
              <a:t>корекція</a:t>
            </a:r>
            <a:r>
              <a:rPr lang="ru-RU" sz="3200" b="1" dirty="0"/>
              <a:t>)</a:t>
            </a:r>
          </a:p>
          <a:p>
            <a:pPr algn="ctr"/>
            <a:endParaRPr lang="ru-RU" sz="3200" b="1" dirty="0"/>
          </a:p>
          <a:p>
            <a:r>
              <a:rPr lang="ru-RU" altLang="ru-RU" sz="3200" dirty="0"/>
              <a:t>Перед тобою </a:t>
            </a:r>
            <a:r>
              <a:rPr lang="ru-RU" altLang="ru-RU" sz="3200" dirty="0" err="1"/>
              <a:t>малюнок</a:t>
            </a:r>
            <a:r>
              <a:rPr lang="ru-RU" altLang="ru-RU" sz="3200" dirty="0"/>
              <a:t>.  </a:t>
            </a:r>
            <a:r>
              <a:rPr lang="ru-RU" altLang="ru-RU" sz="3200" dirty="0" err="1"/>
              <a:t>Завдяки</a:t>
            </a:r>
            <a:r>
              <a:rPr lang="ru-RU" altLang="ru-RU" sz="3200" dirty="0"/>
              <a:t>  </a:t>
            </a:r>
            <a:r>
              <a:rPr lang="ru-RU" altLang="ru-RU" sz="3200" dirty="0" err="1"/>
              <a:t>створеній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аналогії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згадай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відповідне</a:t>
            </a:r>
            <a:r>
              <a:rPr lang="ru-RU" altLang="ru-RU" sz="3200" dirty="0"/>
              <a:t> слово.</a:t>
            </a:r>
          </a:p>
          <a:p>
            <a:endParaRPr lang="ru-RU" sz="3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7BADFE-4FAB-436F-8D18-EC1AC9498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61388C7-BD6C-4E5A-AF85-22F20B6AE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836" y="2603732"/>
            <a:ext cx="8229600" cy="1143001"/>
          </a:xfrm>
        </p:spPr>
        <p:txBody>
          <a:bodyPr/>
          <a:lstStyle/>
          <a:p>
            <a:r>
              <a:rPr lang="ru-RU" altLang="ru-RU" sz="3500" b="1" dirty="0" err="1">
                <a:solidFill>
                  <a:srgbClr val="FF0000"/>
                </a:solidFill>
              </a:rPr>
              <a:t>Увага</a:t>
            </a:r>
            <a:r>
              <a:rPr lang="ru-RU" altLang="ru-RU" sz="35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577DA0-D52E-4439-A60E-FE313864219E}"/>
              </a:ext>
            </a:extLst>
          </p:cNvPr>
          <p:cNvSpPr txBox="1">
            <a:spLocks/>
          </p:cNvSpPr>
          <p:nvPr/>
        </p:nvSpPr>
        <p:spPr bwMode="auto">
          <a:xfrm>
            <a:off x="1413892" y="4293096"/>
            <a:ext cx="9165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При правильно </a:t>
            </a:r>
            <a:r>
              <a:rPr lang="ru-RU" altLang="ru-RU" dirty="0" err="1">
                <a:solidFill>
                  <a:srgbClr val="FF0000"/>
                </a:solidFill>
              </a:rPr>
              <a:t>створеному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асоціативному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зв'язку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між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двома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одиницями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інформації</a:t>
            </a:r>
            <a:r>
              <a:rPr lang="ru-RU" altLang="ru-RU" dirty="0">
                <a:solidFill>
                  <a:srgbClr val="FF0000"/>
                </a:solidFill>
              </a:rPr>
              <a:t> відбувається не </a:t>
            </a:r>
            <a:r>
              <a:rPr lang="ru-RU" altLang="ru-RU" dirty="0" err="1">
                <a:solidFill>
                  <a:srgbClr val="FF0000"/>
                </a:solidFill>
              </a:rPr>
              <a:t>згадування</a:t>
            </a:r>
            <a:r>
              <a:rPr lang="ru-RU" altLang="ru-RU" dirty="0">
                <a:solidFill>
                  <a:srgbClr val="FF0000"/>
                </a:solidFill>
              </a:rPr>
              <a:t>, а </a:t>
            </a:r>
            <a:r>
              <a:rPr lang="ru-RU" altLang="ru-RU" dirty="0" err="1">
                <a:solidFill>
                  <a:srgbClr val="FF0000"/>
                </a:solidFill>
              </a:rPr>
              <a:t>пізнавання</a:t>
            </a:r>
            <a:r>
              <a:rPr lang="ru-RU" altLang="ru-RU" dirty="0">
                <a:solidFill>
                  <a:srgbClr val="FF0000"/>
                </a:solidFill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 err="1">
                <a:solidFill>
                  <a:srgbClr val="FF0000"/>
                </a:solidFill>
              </a:rPr>
              <a:t>Мозок</a:t>
            </a:r>
            <a:r>
              <a:rPr lang="ru-RU" altLang="ru-RU" dirty="0">
                <a:solidFill>
                  <a:srgbClr val="FF0000"/>
                </a:solidFill>
              </a:rPr>
              <a:t> автоматично, без </a:t>
            </a:r>
            <a:r>
              <a:rPr lang="ru-RU" altLang="ru-RU" dirty="0" err="1">
                <a:solidFill>
                  <a:srgbClr val="FF0000"/>
                </a:solidFill>
              </a:rPr>
              <a:t>напруги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розумових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процесів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відтворює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потрібну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інформацію</a:t>
            </a:r>
            <a:r>
              <a:rPr lang="ru-RU" altLang="ru-RU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1588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0F7FE9DC-3119-4444-B5CA-EFCB91428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372" y="54463"/>
            <a:ext cx="6428480" cy="692183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51EC38-13C7-452F-BD94-5274147755DB}"/>
              </a:ext>
            </a:extLst>
          </p:cNvPr>
          <p:cNvSpPr/>
          <p:nvPr/>
        </p:nvSpPr>
        <p:spPr>
          <a:xfrm>
            <a:off x="2027917" y="3140968"/>
            <a:ext cx="237626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Заєць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5424E-5B2E-4747-8F7A-54F125A3A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44624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183F7ABA-1BEF-4484-BB76-BBA2753B5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276" y="0"/>
            <a:ext cx="7292576" cy="6846342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71727D-FF04-4869-A884-34516890369F}"/>
              </a:ext>
            </a:extLst>
          </p:cNvPr>
          <p:cNvSpPr/>
          <p:nvPr/>
        </p:nvSpPr>
        <p:spPr>
          <a:xfrm>
            <a:off x="1340729" y="2708920"/>
            <a:ext cx="280831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Батон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2C90C-DF18-4215-9DF6-9847E701E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706F8DE6-93C4-4515-ACE2-5E465AE8B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606" y="0"/>
            <a:ext cx="7439219" cy="683580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9E28BA-D400-4086-9A90-56748D047A40}"/>
              </a:ext>
            </a:extLst>
          </p:cNvPr>
          <p:cNvSpPr/>
          <p:nvPr/>
        </p:nvSpPr>
        <p:spPr>
          <a:xfrm>
            <a:off x="1367781" y="2780928"/>
            <a:ext cx="2496340" cy="923330"/>
          </a:xfrm>
          <a:prstGeom prst="rect">
            <a:avLst/>
          </a:prstGeom>
          <a:solidFill>
            <a:srgbClr val="0066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5CF0E-7D18-4223-9256-01B6F5EE5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E9C14779-9B6E-4F9F-A6AB-801E80262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429" y="0"/>
            <a:ext cx="5924424" cy="686907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FC8D58-A9B2-4B92-A95E-31F8F8BA00EF}"/>
              </a:ext>
            </a:extLst>
          </p:cNvPr>
          <p:cNvSpPr/>
          <p:nvPr/>
        </p:nvSpPr>
        <p:spPr>
          <a:xfrm>
            <a:off x="1559865" y="2636912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Гітара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EEF76-4F6D-40C9-9F4E-317CC359F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8563" y="692150"/>
            <a:ext cx="10583862" cy="758825"/>
          </a:xfrm>
        </p:spPr>
        <p:txBody>
          <a:bodyPr>
            <a:normAutofit fontScale="90000"/>
          </a:bodyPr>
          <a:lstStyle/>
          <a:p>
            <a:pPr algn="ctr" defTabSz="914126" fontAlgn="auto">
              <a:spcAft>
                <a:spcPts val="0"/>
              </a:spcAft>
              <a:defRPr/>
            </a:pPr>
            <a:r>
              <a:rPr lang="ru-RU" sz="2700" b="1" dirty="0" err="1">
                <a:solidFill>
                  <a:srgbClr val="006666"/>
                </a:solidFill>
                <a:latin typeface="+mn-lt"/>
              </a:rPr>
              <a:t>Прийом</a:t>
            </a:r>
            <a:r>
              <a:rPr lang="ru-RU" sz="2700" b="1" dirty="0">
                <a:solidFill>
                  <a:srgbClr val="006666"/>
                </a:solidFill>
                <a:latin typeface="+mn-lt"/>
              </a:rPr>
              <a:t> "</a:t>
            </a:r>
            <a:r>
              <a:rPr lang="ru-RU" sz="2700" b="1" dirty="0" err="1">
                <a:solidFill>
                  <a:srgbClr val="006666"/>
                </a:solidFill>
                <a:latin typeface="+mn-lt"/>
              </a:rPr>
              <a:t>Аналогія</a:t>
            </a:r>
            <a:r>
              <a:rPr lang="ru-RU" sz="2700" b="1" dirty="0">
                <a:solidFill>
                  <a:srgbClr val="006666"/>
                </a:solidFill>
                <a:latin typeface="+mn-lt"/>
              </a:rPr>
              <a:t>" </a:t>
            </a:r>
            <a:r>
              <a:rPr lang="ru-RU" sz="2700" b="1" dirty="0">
                <a:latin typeface="+mn-lt"/>
              </a:rPr>
              <a:t>(греч. </a:t>
            </a:r>
            <a:r>
              <a:rPr lang="en-US" sz="2700" b="1" dirty="0" err="1">
                <a:latin typeface="+mn-lt"/>
              </a:rPr>
              <a:t>analogia</a:t>
            </a:r>
            <a:r>
              <a:rPr lang="en-US" sz="2700" b="1" dirty="0">
                <a:latin typeface="+mn-lt"/>
              </a:rPr>
              <a:t> - </a:t>
            </a:r>
            <a:r>
              <a:rPr lang="ru-RU" sz="2700" b="1" dirty="0" err="1">
                <a:latin typeface="+mn-lt"/>
              </a:rPr>
              <a:t>відповідність</a:t>
            </a:r>
            <a:r>
              <a:rPr lang="ru-RU" sz="2700" b="1" dirty="0">
                <a:latin typeface="+mn-lt"/>
              </a:rPr>
              <a:t>, </a:t>
            </a:r>
            <a:r>
              <a:rPr lang="ru-RU" sz="2700" b="1" dirty="0" err="1">
                <a:latin typeface="+mn-lt"/>
              </a:rPr>
              <a:t>схожість</a:t>
            </a:r>
            <a:r>
              <a:rPr lang="ru-RU" sz="2700" b="1" dirty="0">
                <a:latin typeface="+mn-lt"/>
              </a:rPr>
              <a:t>) -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це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перетворюючий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прийом</a:t>
            </a:r>
            <a:r>
              <a:rPr lang="ru-RU" sz="2700" dirty="0">
                <a:latin typeface="+mn-lt"/>
              </a:rPr>
              <a:t>, при </a:t>
            </a:r>
            <a:r>
              <a:rPr lang="ru-RU" sz="2700" dirty="0" err="1">
                <a:latin typeface="+mn-lt"/>
              </a:rPr>
              <a:t>якому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між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інформаційними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елементами</a:t>
            </a:r>
            <a:r>
              <a:rPr lang="ru-RU" sz="2700" dirty="0">
                <a:latin typeface="+mn-lt"/>
              </a:rPr>
              <a:t>, </a:t>
            </a:r>
            <a:r>
              <a:rPr lang="ru-RU" sz="2700" dirty="0" err="1">
                <a:latin typeface="+mn-lt"/>
              </a:rPr>
              <a:t>що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запам'ятовуються</a:t>
            </a:r>
            <a:r>
              <a:rPr lang="ru-RU" sz="2700" dirty="0">
                <a:latin typeface="+mn-lt"/>
              </a:rPr>
              <a:t>, </a:t>
            </a:r>
            <a:r>
              <a:rPr lang="ru-RU" sz="2700" dirty="0" err="1">
                <a:latin typeface="+mn-lt"/>
              </a:rPr>
              <a:t>знаходяться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загальні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ознаки</a:t>
            </a:r>
            <a:r>
              <a:rPr lang="ru-RU" sz="2700" dirty="0">
                <a:latin typeface="+mn-lt"/>
              </a:rPr>
              <a:t>  (</a:t>
            </a:r>
            <a:r>
              <a:rPr lang="ru-RU" sz="2700" dirty="0" err="1">
                <a:latin typeface="+mn-lt"/>
              </a:rPr>
              <a:t>якості</a:t>
            </a:r>
            <a:r>
              <a:rPr lang="ru-RU" sz="2700" dirty="0">
                <a:latin typeface="+mn-lt"/>
              </a:rPr>
              <a:t>, </a:t>
            </a:r>
            <a:r>
              <a:rPr lang="ru-RU" sz="2700" dirty="0" err="1">
                <a:latin typeface="+mn-lt"/>
              </a:rPr>
              <a:t>властивості</a:t>
            </a:r>
            <a:r>
              <a:rPr lang="ru-RU" sz="2700" dirty="0">
                <a:latin typeface="+mn-lt"/>
              </a:rPr>
              <a:t>, </a:t>
            </a:r>
            <a:r>
              <a:rPr lang="ru-RU" sz="2700" dirty="0" err="1">
                <a:latin typeface="+mn-lt"/>
              </a:rPr>
              <a:t>стосунки</a:t>
            </a:r>
            <a:r>
              <a:rPr lang="ru-RU" sz="2700" dirty="0">
                <a:latin typeface="+mn-lt"/>
              </a:rPr>
              <a:t>,  </a:t>
            </a:r>
            <a:r>
              <a:rPr lang="ru-RU" sz="2700" dirty="0" err="1">
                <a:latin typeface="+mn-lt"/>
              </a:rPr>
              <a:t>тенденції</a:t>
            </a:r>
            <a:r>
              <a:rPr lang="ru-RU" sz="2700" dirty="0">
                <a:latin typeface="+mn-lt"/>
              </a:rPr>
              <a:t> </a:t>
            </a:r>
            <a:r>
              <a:rPr lang="ru-RU" sz="2700" err="1">
                <a:latin typeface="+mn-lt"/>
              </a:rPr>
              <a:t>розвитку</a:t>
            </a:r>
            <a:r>
              <a:rPr lang="ru-RU" sz="2700">
                <a:latin typeface="+mn-lt"/>
              </a:rPr>
              <a:t> </a:t>
            </a:r>
            <a:r>
              <a:rPr lang="uk-UA" sz="2700">
                <a:latin typeface="+mn-lt"/>
              </a:rPr>
              <a:t>тощо</a:t>
            </a:r>
            <a:r>
              <a:rPr lang="ru-RU" sz="2700">
                <a:latin typeface="+mn-lt"/>
              </a:rPr>
              <a:t>).</a:t>
            </a:r>
            <a:br>
              <a:rPr lang="ru-RU" sz="4399" dirty="0"/>
            </a:br>
            <a:endParaRPr lang="ru-RU" sz="4399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735" y="4710334"/>
            <a:ext cx="37702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рухом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7847" y="1700808"/>
            <a:ext cx="37147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форм</a:t>
            </a:r>
            <a:r>
              <a:rPr lang="uk-UA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ою</a:t>
            </a:r>
            <a:r>
              <a:rPr lang="ru-RU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9165" y="2780928"/>
            <a:ext cx="384769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звуком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1192" y="2780928"/>
            <a:ext cx="37147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темою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79166" y="3737937"/>
            <a:ext cx="39917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смаком і запахом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41191" y="3707158"/>
            <a:ext cx="37147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р</a:t>
            </a:r>
            <a:r>
              <a:rPr lang="uk-UA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зміром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9167" y="4694946"/>
            <a:ext cx="4000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дотиком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165" y="1700808"/>
            <a:ext cx="38829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рифмою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82444" y="5775066"/>
            <a:ext cx="40152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Суміжні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205" y="5775066"/>
            <a:ext cx="376476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кольором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B7D5D9-02CF-44D5-A973-945C3AA7A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>
            <a:extLst>
              <a:ext uri="{FF2B5EF4-FFF2-40B4-BE49-F238E27FC236}">
                <a16:creationId xmlns:a16="http://schemas.microsoft.com/office/drawing/2014/main" id="{C5A5070B-4AB4-4923-AEE3-232A16451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220" y="21279"/>
            <a:ext cx="7833343" cy="683493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87B709-F23A-47E6-8A85-7AEE26453A5F}"/>
              </a:ext>
            </a:extLst>
          </p:cNvPr>
          <p:cNvSpPr/>
          <p:nvPr/>
        </p:nvSpPr>
        <p:spPr>
          <a:xfrm>
            <a:off x="1343841" y="2780928"/>
            <a:ext cx="20162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6A157-DE0A-4253-8848-74E539F34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582F1DCE-E77E-43FB-B047-37ABDF226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0663" r="17648"/>
          <a:stretch>
            <a:fillRect/>
          </a:stretch>
        </p:blipFill>
        <p:spPr>
          <a:xfrm>
            <a:off x="4781738" y="260648"/>
            <a:ext cx="7422833" cy="7156041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DB4D-31D5-4026-966A-A5BDD8AFBC52}"/>
              </a:ext>
            </a:extLst>
          </p:cNvPr>
          <p:cNvSpPr/>
          <p:nvPr/>
        </p:nvSpPr>
        <p:spPr>
          <a:xfrm>
            <a:off x="981844" y="2636912"/>
            <a:ext cx="286379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Їжак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83F6D-D60A-4D05-A069-2764CE086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>
            <a:extLst>
              <a:ext uri="{FF2B5EF4-FFF2-40B4-BE49-F238E27FC236}">
                <a16:creationId xmlns:a16="http://schemas.microsoft.com/office/drawing/2014/main" id="{436E682F-251B-43F8-8BB2-DCD6BE1CE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7268"/>
          <a:stretch>
            <a:fillRect/>
          </a:stretch>
        </p:blipFill>
        <p:spPr>
          <a:xfrm>
            <a:off x="4476478" y="-23327"/>
            <a:ext cx="7712348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1EB44F-FDA0-471D-BD3F-4CCA14429EDA}"/>
              </a:ext>
            </a:extLst>
          </p:cNvPr>
          <p:cNvSpPr/>
          <p:nvPr/>
        </p:nvSpPr>
        <p:spPr>
          <a:xfrm>
            <a:off x="882095" y="2576413"/>
            <a:ext cx="316835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Молоко</a:t>
            </a:r>
            <a:endParaRPr lang="ru-RU" sz="6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B5032-5284-4360-923A-EA908E6FA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86054106-402C-43D2-A9EB-9359FAD54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r="48955"/>
          <a:stretch>
            <a:fillRect/>
          </a:stretch>
        </p:blipFill>
        <p:spPr>
          <a:xfrm>
            <a:off x="6310436" y="-22191"/>
            <a:ext cx="5878389" cy="6850123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1D3368-9B54-4C41-A75C-5ECC65FA8A85}"/>
              </a:ext>
            </a:extLst>
          </p:cNvPr>
          <p:cNvSpPr/>
          <p:nvPr/>
        </p:nvSpPr>
        <p:spPr>
          <a:xfrm>
            <a:off x="1357424" y="2636912"/>
            <a:ext cx="38164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Вітряк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01010-FC67-4C39-9863-611A4FE0C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053178-E385-48B4-BE32-EA784FE2EABB}"/>
              </a:ext>
            </a:extLst>
          </p:cNvPr>
          <p:cNvSpPr/>
          <p:nvPr/>
        </p:nvSpPr>
        <p:spPr>
          <a:xfrm>
            <a:off x="4510236" y="5912479"/>
            <a:ext cx="350046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Жабка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Содержимое 8">
            <a:extLst>
              <a:ext uri="{FF2B5EF4-FFF2-40B4-BE49-F238E27FC236}">
                <a16:creationId xmlns:a16="http://schemas.microsoft.com/office/drawing/2014/main" id="{67850FC5-7CFF-4C2F-85D0-CB3D3F844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3906"/>
          <a:stretch>
            <a:fillRect/>
          </a:stretch>
        </p:blipFill>
        <p:spPr>
          <a:xfrm>
            <a:off x="1690680" y="56717"/>
            <a:ext cx="9258858" cy="580526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BB5FA-4070-4CB7-BD5B-BC7C1A635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CC80F4-9628-4171-B0D1-39F4FE2E4797}"/>
              </a:ext>
            </a:extLst>
          </p:cNvPr>
          <p:cNvSpPr/>
          <p:nvPr/>
        </p:nvSpPr>
        <p:spPr>
          <a:xfrm>
            <a:off x="4438228" y="5517232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E7DF737A-D9B3-4DDF-893F-598F123D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b="16843"/>
          <a:stretch>
            <a:fillRect/>
          </a:stretch>
        </p:blipFill>
        <p:spPr bwMode="auto">
          <a:xfrm>
            <a:off x="621804" y="-49178"/>
            <a:ext cx="11575747" cy="50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D39DE1-AFA2-4DE9-8D84-8C9F2A54B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C012E0-9F23-474F-AD2B-0F3AD4AFB95F}"/>
              </a:ext>
            </a:extLst>
          </p:cNvPr>
          <p:cNvSpPr/>
          <p:nvPr/>
        </p:nvSpPr>
        <p:spPr>
          <a:xfrm>
            <a:off x="658020" y="2525353"/>
            <a:ext cx="2592288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5798761F-139B-4C60-A19D-64992AAA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00" y="32007"/>
            <a:ext cx="8719124" cy="68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82944-F65E-43BE-B386-1F6BE7499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DA4AA040-9B36-41B4-83F7-4FA8719F5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b="13248"/>
          <a:stretch>
            <a:fillRect/>
          </a:stretch>
        </p:blipFill>
        <p:spPr>
          <a:xfrm>
            <a:off x="1231438" y="7458"/>
            <a:ext cx="9725947" cy="5733256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03599C-DE5F-4B23-9BC6-FB70FEACA7AA}"/>
              </a:ext>
            </a:extLst>
          </p:cNvPr>
          <p:cNvSpPr/>
          <p:nvPr/>
        </p:nvSpPr>
        <p:spPr>
          <a:xfrm>
            <a:off x="3079741" y="5740714"/>
            <a:ext cx="602934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Першокласник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178DD-921F-4C5E-A553-5F2F0942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03DEC9-C5EF-441B-8DA2-FB7FAA886F88}"/>
              </a:ext>
            </a:extLst>
          </p:cNvPr>
          <p:cNvSpPr/>
          <p:nvPr/>
        </p:nvSpPr>
        <p:spPr>
          <a:xfrm>
            <a:off x="4078188" y="5733256"/>
            <a:ext cx="357190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Сосна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8227A479-6C54-442D-A1DC-FDC855F1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6"/>
          <a:stretch>
            <a:fillRect/>
          </a:stretch>
        </p:blipFill>
        <p:spPr bwMode="auto">
          <a:xfrm>
            <a:off x="765820" y="0"/>
            <a:ext cx="1133770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AC11-02BE-4DF6-B6AF-B7700013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FAD7A2C-5771-4F34-97F6-F0D92C76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5525" r="5756"/>
          <a:stretch>
            <a:fillRect/>
          </a:stretch>
        </p:blipFill>
        <p:spPr bwMode="auto">
          <a:xfrm>
            <a:off x="5298195" y="0"/>
            <a:ext cx="6890630" cy="68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C9D9D-30BC-4E6F-830A-614E6771C6EC}"/>
              </a:ext>
            </a:extLst>
          </p:cNvPr>
          <p:cNvSpPr/>
          <p:nvPr/>
        </p:nvSpPr>
        <p:spPr>
          <a:xfrm>
            <a:off x="1197868" y="2780928"/>
            <a:ext cx="316835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Міністр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A39B2-CE0B-4538-94C6-3D8EF4AE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488478-3042-4944-AACF-8D7B4B2D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60648"/>
            <a:ext cx="9937104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/>
              <a:t>Мета: </a:t>
            </a:r>
            <a:r>
              <a:rPr lang="uk-UA" sz="3200" dirty="0"/>
              <a:t>сформовати базові навички мнемотехніки та розвинути асоціативне  та </a:t>
            </a:r>
            <a:r>
              <a:rPr lang="uk-UA" sz="3200" dirty="0" err="1"/>
              <a:t>логічно</a:t>
            </a:r>
            <a:r>
              <a:rPr lang="uk-UA" sz="3200" dirty="0"/>
              <a:t>-образне мислення.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3B9BF-985E-4230-9740-2A52B0488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C6449-EF70-451E-9E0C-B6DDE604F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2" r="3596"/>
          <a:stretch/>
        </p:blipFill>
        <p:spPr>
          <a:xfrm>
            <a:off x="1135739" y="1700808"/>
            <a:ext cx="11056359" cy="47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214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F244C7-E617-4263-A39E-89B5A69C4104}"/>
              </a:ext>
            </a:extLst>
          </p:cNvPr>
          <p:cNvSpPr/>
          <p:nvPr/>
        </p:nvSpPr>
        <p:spPr>
          <a:xfrm>
            <a:off x="1989956" y="2924944"/>
            <a:ext cx="2664296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Зебра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B0F658D3-BB49-4982-B88A-2CE9536D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-30470"/>
            <a:ext cx="5780408" cy="693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4A28A-23C0-494B-BD66-01E5B5727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D01FCBC9-9897-4D57-BD5B-25506CEEA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8965" r="7593" b="18620"/>
          <a:stretch>
            <a:fillRect/>
          </a:stretch>
        </p:blipFill>
        <p:spPr>
          <a:xfrm>
            <a:off x="1053852" y="3872"/>
            <a:ext cx="10657184" cy="573880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1AE293-575E-4F28-8320-85BA0AF110C9}"/>
              </a:ext>
            </a:extLst>
          </p:cNvPr>
          <p:cNvSpPr/>
          <p:nvPr/>
        </p:nvSpPr>
        <p:spPr>
          <a:xfrm>
            <a:off x="4594214" y="5726548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205A6-CAA0-46D2-8B09-07A15426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0BFF8937-D1FF-41FE-AE31-FD817595E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/>
          <a:stretch>
            <a:fillRect/>
          </a:stretch>
        </p:blipFill>
        <p:spPr>
          <a:xfrm>
            <a:off x="981844" y="20568"/>
            <a:ext cx="10829442" cy="600072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4DD8B5-9EC9-48EC-B0A9-F50CCD8F68EE}"/>
              </a:ext>
            </a:extLst>
          </p:cNvPr>
          <p:cNvSpPr/>
          <p:nvPr/>
        </p:nvSpPr>
        <p:spPr>
          <a:xfrm>
            <a:off x="4294212" y="5530006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8339C-699D-487D-9C3A-50982628C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E1DFEC-04A9-4825-BF22-EE43D83D9B43}"/>
              </a:ext>
            </a:extLst>
          </p:cNvPr>
          <p:cNvSpPr/>
          <p:nvPr/>
        </p:nvSpPr>
        <p:spPr>
          <a:xfrm>
            <a:off x="4006180" y="5897640"/>
            <a:ext cx="460851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Начальник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2806BDE0-932F-4601-B41F-8F1DF363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29" y="0"/>
            <a:ext cx="8535565" cy="581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B53B13-AFF7-4BEB-B06A-72BA332AD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4D9C636-4D86-4512-80C8-F190925F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>
            <a:fillRect/>
          </a:stretch>
        </p:blipFill>
        <p:spPr bwMode="auto">
          <a:xfrm>
            <a:off x="5014292" y="-22191"/>
            <a:ext cx="7196957" cy="68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D7E20-BAF9-43AA-9E8F-47E565AF5674}"/>
              </a:ext>
            </a:extLst>
          </p:cNvPr>
          <p:cNvSpPr/>
          <p:nvPr/>
        </p:nvSpPr>
        <p:spPr>
          <a:xfrm>
            <a:off x="1341884" y="2852936"/>
            <a:ext cx="269979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7F289A-F45F-43AA-9199-ECD54EDC9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B07E5D4-EE0B-450B-B1C7-7F488003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14941"/>
          <a:stretch>
            <a:fillRect/>
          </a:stretch>
        </p:blipFill>
        <p:spPr bwMode="auto">
          <a:xfrm>
            <a:off x="1269876" y="0"/>
            <a:ext cx="1026916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2CA484-625B-4EB4-906E-27ED0D300CC2}"/>
              </a:ext>
            </a:extLst>
          </p:cNvPr>
          <p:cNvSpPr/>
          <p:nvPr/>
        </p:nvSpPr>
        <p:spPr>
          <a:xfrm>
            <a:off x="4594214" y="5912479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Салат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B7829-DC8C-435A-ABC9-793D42059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577914-E5F7-43A8-8452-C901638D490C}"/>
              </a:ext>
            </a:extLst>
          </p:cNvPr>
          <p:cNvSpPr/>
          <p:nvPr/>
        </p:nvSpPr>
        <p:spPr>
          <a:xfrm>
            <a:off x="4438228" y="5912479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Таксі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FF53DB6B-50F6-4F64-A02F-CB06C41F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/>
          <a:stretch>
            <a:fillRect/>
          </a:stretch>
        </p:blipFill>
        <p:spPr bwMode="auto">
          <a:xfrm>
            <a:off x="1773932" y="166544"/>
            <a:ext cx="9289032" cy="56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06271-B446-48C1-890B-2A62E122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8C71E-9DD4-4535-9E8C-B238217C2D62}"/>
              </a:ext>
            </a:extLst>
          </p:cNvPr>
          <p:cNvSpPr/>
          <p:nvPr/>
        </p:nvSpPr>
        <p:spPr>
          <a:xfrm>
            <a:off x="4594214" y="5934670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3F173A47-47F3-4786-891F-593F5C95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4" y="-1"/>
            <a:ext cx="10247539" cy="59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1FB06-6A8D-49AB-A53C-F671E9F43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>
            <a:extLst>
              <a:ext uri="{FF2B5EF4-FFF2-40B4-BE49-F238E27FC236}">
                <a16:creationId xmlns:a16="http://schemas.microsoft.com/office/drawing/2014/main" id="{ECDC02C0-6247-4435-A6BE-27E91AE38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6203" b="12601"/>
          <a:stretch>
            <a:fillRect/>
          </a:stretch>
        </p:blipFill>
        <p:spPr>
          <a:xfrm>
            <a:off x="1341884" y="66822"/>
            <a:ext cx="9563008" cy="588245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0514B8-D709-4A4D-B351-0405EC1E9303}"/>
              </a:ext>
            </a:extLst>
          </p:cNvPr>
          <p:cNvSpPr/>
          <p:nvPr/>
        </p:nvSpPr>
        <p:spPr>
          <a:xfrm>
            <a:off x="4150196" y="5949280"/>
            <a:ext cx="41422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Павлін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1726B-E51B-4775-BE87-A30BEC333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B441E4-5210-49D3-A16B-FA45554B6537}"/>
              </a:ext>
            </a:extLst>
          </p:cNvPr>
          <p:cNvSpPr/>
          <p:nvPr/>
        </p:nvSpPr>
        <p:spPr>
          <a:xfrm>
            <a:off x="5014292" y="5912479"/>
            <a:ext cx="2592288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7896" name="Picture 8">
            <a:extLst>
              <a:ext uri="{FF2B5EF4-FFF2-40B4-BE49-F238E27FC236}">
                <a16:creationId xmlns:a16="http://schemas.microsoft.com/office/drawing/2014/main" id="{633152BE-7AED-4F5B-B495-45412BBB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0"/>
            <a:ext cx="9001000" cy="58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45062-51B5-445E-A319-E017AEC28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61E-8132-4DFC-87ED-6AF7950D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784" y="-387424"/>
            <a:ext cx="7776864" cy="1325563"/>
          </a:xfrm>
        </p:spPr>
        <p:txBody>
          <a:bodyPr>
            <a:normAutofit/>
          </a:bodyPr>
          <a:lstStyle/>
          <a:p>
            <a:r>
              <a:rPr lang="uk-UA" sz="2900" b="1" dirty="0">
                <a:latin typeface="Calibri" panose="020F0502020204030204" pitchFamily="34" charset="0"/>
                <a:ea typeface="+mn-ea"/>
                <a:cs typeface="+mn-cs"/>
              </a:rPr>
              <a:t>Познайомся з малюнком</a:t>
            </a:r>
            <a:endParaRPr lang="ru-RU" sz="2900" b="1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23D6E-34F1-41EE-9749-28EA83BAA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pic>
        <p:nvPicPr>
          <p:cNvPr id="5" name="Picture 3" descr="F:\фото\36035342_1969364049765174_4638069787778351104_n.jpg">
            <a:extLst>
              <a:ext uri="{FF2B5EF4-FFF2-40B4-BE49-F238E27FC236}">
                <a16:creationId xmlns:a16="http://schemas.microsoft.com/office/drawing/2014/main" id="{B52F98C2-B822-497C-85CE-11DBC771C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0657" r="3042"/>
          <a:stretch/>
        </p:blipFill>
        <p:spPr bwMode="auto">
          <a:xfrm>
            <a:off x="1419868" y="721075"/>
            <a:ext cx="8784976" cy="61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6404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6B2EAB-0DCA-4BE0-BE48-FF0954FBC960}"/>
              </a:ext>
            </a:extLst>
          </p:cNvPr>
          <p:cNvSpPr/>
          <p:nvPr/>
        </p:nvSpPr>
        <p:spPr>
          <a:xfrm>
            <a:off x="4379900" y="5934670"/>
            <a:ext cx="34290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DE698-1FF8-46F3-8907-D76B1B4F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3" y="32966"/>
            <a:ext cx="10411051" cy="58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6EBA4-290D-4DDE-9953-EC8A0B3D8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441" y="-26988"/>
            <a:ext cx="10969943" cy="1143001"/>
          </a:xfrm>
        </p:spPr>
        <p:txBody>
          <a:bodyPr/>
          <a:lstStyle/>
          <a:p>
            <a:r>
              <a:rPr lang="ru-RU" altLang="ru-RU" sz="3500" b="1" dirty="0" err="1">
                <a:solidFill>
                  <a:srgbClr val="FF0000"/>
                </a:solidFill>
              </a:rPr>
              <a:t>Увага</a:t>
            </a:r>
            <a:r>
              <a:rPr lang="ru-RU" altLang="ru-RU" sz="35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65820" y="134076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dirty="0"/>
              <a:t>Найкращим показником правильно виконаного даного  завдання, є легке та повне відтворення самого зображення за допомогою слова-підказки. </a:t>
            </a:r>
            <a:endParaRPr lang="ru-RU" altLang="ru-RU" sz="3500" dirty="0">
              <a:solidFill>
                <a:srgbClr val="0066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FA7F30-F610-4A31-AFBB-77C60BEB8858}"/>
              </a:ext>
            </a:extLst>
          </p:cNvPr>
          <p:cNvSpPr/>
          <p:nvPr/>
        </p:nvSpPr>
        <p:spPr>
          <a:xfrm>
            <a:off x="765820" y="3429000"/>
            <a:ext cx="11397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Завдання</a:t>
            </a:r>
            <a:r>
              <a:rPr lang="ru-RU" sz="3200" b="1" dirty="0"/>
              <a:t> 2.3  (</a:t>
            </a:r>
            <a:r>
              <a:rPr lang="ru-RU" sz="3200" b="1" dirty="0" err="1"/>
              <a:t>перевірка</a:t>
            </a:r>
            <a:r>
              <a:rPr lang="ru-RU" sz="3200" b="1" dirty="0"/>
              <a:t> та </a:t>
            </a:r>
            <a:r>
              <a:rPr lang="ru-RU" sz="3200" b="1" dirty="0" err="1"/>
              <a:t>корекція</a:t>
            </a:r>
            <a:r>
              <a:rPr lang="ru-RU" sz="3200" b="1" dirty="0"/>
              <a:t>)</a:t>
            </a:r>
          </a:p>
          <a:p>
            <a:pPr algn="ctr"/>
            <a:endParaRPr lang="ru-RU" sz="3200" b="1" dirty="0"/>
          </a:p>
          <a:p>
            <a:r>
              <a:rPr lang="ru-RU" altLang="ru-RU" sz="3200" dirty="0"/>
              <a:t>Перед тобою слово.  </a:t>
            </a:r>
            <a:r>
              <a:rPr lang="ru-RU" altLang="ru-RU" sz="3200" dirty="0" err="1"/>
              <a:t>Завдяки</a:t>
            </a:r>
            <a:r>
              <a:rPr lang="ru-RU" altLang="ru-RU" sz="3200" dirty="0"/>
              <a:t>  </a:t>
            </a:r>
            <a:r>
              <a:rPr lang="ru-RU" altLang="ru-RU" sz="3200" dirty="0" err="1"/>
              <a:t>створеній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аналогії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згадай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відповідне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зображення</a:t>
            </a:r>
            <a:r>
              <a:rPr lang="ru-RU" altLang="ru-RU" sz="3200" dirty="0"/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790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0F7FE9DC-3119-4444-B5CA-EFCB91428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372" y="54463"/>
            <a:ext cx="6428480" cy="692183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51EC38-13C7-452F-BD94-5274147755DB}"/>
              </a:ext>
            </a:extLst>
          </p:cNvPr>
          <p:cNvSpPr/>
          <p:nvPr/>
        </p:nvSpPr>
        <p:spPr>
          <a:xfrm>
            <a:off x="2027917" y="3140968"/>
            <a:ext cx="237626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Заєць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5424E-5B2E-4747-8F7A-54F125A3A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44624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183F7ABA-1BEF-4484-BB76-BBA2753B5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276" y="0"/>
            <a:ext cx="7292576" cy="6846342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71727D-FF04-4869-A884-34516890369F}"/>
              </a:ext>
            </a:extLst>
          </p:cNvPr>
          <p:cNvSpPr/>
          <p:nvPr/>
        </p:nvSpPr>
        <p:spPr>
          <a:xfrm>
            <a:off x="1340729" y="2708920"/>
            <a:ext cx="280831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Батон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2C90C-DF18-4215-9DF6-9847E701E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706F8DE6-93C4-4515-ACE2-5E465AE8B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606" y="0"/>
            <a:ext cx="7439219" cy="683580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9E28BA-D400-4086-9A90-56748D047A40}"/>
              </a:ext>
            </a:extLst>
          </p:cNvPr>
          <p:cNvSpPr/>
          <p:nvPr/>
        </p:nvSpPr>
        <p:spPr>
          <a:xfrm>
            <a:off x="1367781" y="2780928"/>
            <a:ext cx="2496340" cy="923330"/>
          </a:xfrm>
          <a:prstGeom prst="rect">
            <a:avLst/>
          </a:prstGeom>
          <a:solidFill>
            <a:srgbClr val="0066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5CF0E-7D18-4223-9256-01B6F5EE5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E9C14779-9B6E-4F9F-A6AB-801E80262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429" y="0"/>
            <a:ext cx="5924424" cy="686907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FC8D58-A9B2-4B92-A95E-31F8F8BA00EF}"/>
              </a:ext>
            </a:extLst>
          </p:cNvPr>
          <p:cNvSpPr/>
          <p:nvPr/>
        </p:nvSpPr>
        <p:spPr>
          <a:xfrm>
            <a:off x="1559865" y="2636912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Гітара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EEF76-4F6D-40C9-9F4E-317CC359F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>
            <a:extLst>
              <a:ext uri="{FF2B5EF4-FFF2-40B4-BE49-F238E27FC236}">
                <a16:creationId xmlns:a16="http://schemas.microsoft.com/office/drawing/2014/main" id="{C5A5070B-4AB4-4923-AEE3-232A16451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220" y="21279"/>
            <a:ext cx="7833343" cy="683493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87B709-F23A-47E6-8A85-7AEE26453A5F}"/>
              </a:ext>
            </a:extLst>
          </p:cNvPr>
          <p:cNvSpPr/>
          <p:nvPr/>
        </p:nvSpPr>
        <p:spPr>
          <a:xfrm>
            <a:off x="1343841" y="2780928"/>
            <a:ext cx="20162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6A157-DE0A-4253-8848-74E539F34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582F1DCE-E77E-43FB-B047-37ABDF226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0663" r="17648"/>
          <a:stretch>
            <a:fillRect/>
          </a:stretch>
        </p:blipFill>
        <p:spPr>
          <a:xfrm>
            <a:off x="4781738" y="260648"/>
            <a:ext cx="7422833" cy="7156041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DB4D-31D5-4026-966A-A5BDD8AFBC52}"/>
              </a:ext>
            </a:extLst>
          </p:cNvPr>
          <p:cNvSpPr/>
          <p:nvPr/>
        </p:nvSpPr>
        <p:spPr>
          <a:xfrm>
            <a:off x="981844" y="2636912"/>
            <a:ext cx="286379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Їжак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83F6D-D60A-4D05-A069-2764CE086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>
            <a:extLst>
              <a:ext uri="{FF2B5EF4-FFF2-40B4-BE49-F238E27FC236}">
                <a16:creationId xmlns:a16="http://schemas.microsoft.com/office/drawing/2014/main" id="{436E682F-251B-43F8-8BB2-DCD6BE1CE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7268"/>
          <a:stretch>
            <a:fillRect/>
          </a:stretch>
        </p:blipFill>
        <p:spPr>
          <a:xfrm>
            <a:off x="4476478" y="-23327"/>
            <a:ext cx="7712348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1EB44F-FDA0-471D-BD3F-4CCA14429EDA}"/>
              </a:ext>
            </a:extLst>
          </p:cNvPr>
          <p:cNvSpPr/>
          <p:nvPr/>
        </p:nvSpPr>
        <p:spPr>
          <a:xfrm>
            <a:off x="882095" y="2576413"/>
            <a:ext cx="316835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Молоко</a:t>
            </a:r>
            <a:endParaRPr lang="ru-RU" sz="6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B5032-5284-4360-923A-EA908E6FA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86054106-402C-43D2-A9EB-9359FAD54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r="48955"/>
          <a:stretch>
            <a:fillRect/>
          </a:stretch>
        </p:blipFill>
        <p:spPr>
          <a:xfrm>
            <a:off x="6310436" y="-22191"/>
            <a:ext cx="5878389" cy="6850123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1D3368-9B54-4C41-A75C-5ECC65FA8A85}"/>
              </a:ext>
            </a:extLst>
          </p:cNvPr>
          <p:cNvSpPr/>
          <p:nvPr/>
        </p:nvSpPr>
        <p:spPr>
          <a:xfrm>
            <a:off x="1357424" y="2636912"/>
            <a:ext cx="38164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Вітряк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01010-FC67-4C39-9863-611A4FE0C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254" y="890457"/>
            <a:ext cx="3510664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Директор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370" y="2731567"/>
            <a:ext cx="3510665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Пшениця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314" y="3667671"/>
            <a:ext cx="3568841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678" y="4603775"/>
            <a:ext cx="3640705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254" y="1795463"/>
            <a:ext cx="3510664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</a:t>
            </a:r>
            <a:r>
              <a:rPr lang="uk-UA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ізор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0657" r="3042"/>
          <a:stretch/>
        </p:blipFill>
        <p:spPr bwMode="auto">
          <a:xfrm>
            <a:off x="3901194" y="782820"/>
            <a:ext cx="8298239" cy="57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3744741" y="1392653"/>
            <a:ext cx="1269551" cy="26724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 flipV="1">
            <a:off x="3725007" y="1795463"/>
            <a:ext cx="5870452" cy="26487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9451" y="5589240"/>
            <a:ext cx="3640705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Похід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3744741" y="5877272"/>
            <a:ext cx="4653927" cy="1522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3725007" y="4046037"/>
            <a:ext cx="7193941" cy="90057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3694742" y="4046037"/>
            <a:ext cx="6216094" cy="67910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3694742" y="3137150"/>
            <a:ext cx="5135974" cy="119693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68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  <p:bldP spid="8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053178-E385-48B4-BE32-EA784FE2EABB}"/>
              </a:ext>
            </a:extLst>
          </p:cNvPr>
          <p:cNvSpPr/>
          <p:nvPr/>
        </p:nvSpPr>
        <p:spPr>
          <a:xfrm>
            <a:off x="4510236" y="5912479"/>
            <a:ext cx="350046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Жабка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Содержимое 8">
            <a:extLst>
              <a:ext uri="{FF2B5EF4-FFF2-40B4-BE49-F238E27FC236}">
                <a16:creationId xmlns:a16="http://schemas.microsoft.com/office/drawing/2014/main" id="{67850FC5-7CFF-4C2F-85D0-CB3D3F844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3906"/>
          <a:stretch>
            <a:fillRect/>
          </a:stretch>
        </p:blipFill>
        <p:spPr>
          <a:xfrm>
            <a:off x="1690680" y="56717"/>
            <a:ext cx="9258858" cy="580526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BB5FA-4070-4CB7-BD5B-BC7C1A635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CC80F4-9628-4171-B0D1-39F4FE2E4797}"/>
              </a:ext>
            </a:extLst>
          </p:cNvPr>
          <p:cNvSpPr/>
          <p:nvPr/>
        </p:nvSpPr>
        <p:spPr>
          <a:xfrm>
            <a:off x="4438228" y="5517232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E7DF737A-D9B3-4DDF-893F-598F123D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b="16843"/>
          <a:stretch>
            <a:fillRect/>
          </a:stretch>
        </p:blipFill>
        <p:spPr bwMode="auto">
          <a:xfrm>
            <a:off x="621804" y="-49178"/>
            <a:ext cx="11575747" cy="50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D39DE1-AFA2-4DE9-8D84-8C9F2A54B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C012E0-9F23-474F-AD2B-0F3AD4AFB95F}"/>
              </a:ext>
            </a:extLst>
          </p:cNvPr>
          <p:cNvSpPr/>
          <p:nvPr/>
        </p:nvSpPr>
        <p:spPr>
          <a:xfrm>
            <a:off x="658020" y="2525353"/>
            <a:ext cx="2592288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5798761F-139B-4C60-A19D-64992AAA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00" y="32007"/>
            <a:ext cx="8719124" cy="68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82944-F65E-43BE-B386-1F6BE7499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DA4AA040-9B36-41B4-83F7-4FA8719F5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b="13248"/>
          <a:stretch>
            <a:fillRect/>
          </a:stretch>
        </p:blipFill>
        <p:spPr>
          <a:xfrm>
            <a:off x="1231438" y="7458"/>
            <a:ext cx="9725947" cy="5733256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03599C-DE5F-4B23-9BC6-FB70FEACA7AA}"/>
              </a:ext>
            </a:extLst>
          </p:cNvPr>
          <p:cNvSpPr/>
          <p:nvPr/>
        </p:nvSpPr>
        <p:spPr>
          <a:xfrm>
            <a:off x="3079741" y="5740714"/>
            <a:ext cx="602934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Першокласник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178DD-921F-4C5E-A553-5F2F0942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03DEC9-C5EF-441B-8DA2-FB7FAA886F88}"/>
              </a:ext>
            </a:extLst>
          </p:cNvPr>
          <p:cNvSpPr/>
          <p:nvPr/>
        </p:nvSpPr>
        <p:spPr>
          <a:xfrm>
            <a:off x="4078188" y="5733256"/>
            <a:ext cx="3571900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Сосна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8227A479-6C54-442D-A1DC-FDC855F1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6"/>
          <a:stretch>
            <a:fillRect/>
          </a:stretch>
        </p:blipFill>
        <p:spPr bwMode="auto">
          <a:xfrm>
            <a:off x="765820" y="0"/>
            <a:ext cx="1133770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AC11-02BE-4DF6-B6AF-B7700013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FAD7A2C-5771-4F34-97F6-F0D92C76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5525" r="5756"/>
          <a:stretch>
            <a:fillRect/>
          </a:stretch>
        </p:blipFill>
        <p:spPr bwMode="auto">
          <a:xfrm>
            <a:off x="5298195" y="0"/>
            <a:ext cx="6890630" cy="68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C9D9D-30BC-4E6F-830A-614E6771C6EC}"/>
              </a:ext>
            </a:extLst>
          </p:cNvPr>
          <p:cNvSpPr/>
          <p:nvPr/>
        </p:nvSpPr>
        <p:spPr>
          <a:xfrm>
            <a:off x="1197868" y="2780928"/>
            <a:ext cx="316835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Міністр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A39B2-CE0B-4538-94C6-3D8EF4AE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F244C7-E617-4263-A39E-89B5A69C4104}"/>
              </a:ext>
            </a:extLst>
          </p:cNvPr>
          <p:cNvSpPr/>
          <p:nvPr/>
        </p:nvSpPr>
        <p:spPr>
          <a:xfrm>
            <a:off x="1989956" y="2924944"/>
            <a:ext cx="2664296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Зебра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B0F658D3-BB49-4982-B88A-2CE9536D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-30470"/>
            <a:ext cx="5780408" cy="693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4A28A-23C0-494B-BD66-01E5B5727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D01FCBC9-9897-4D57-BD5B-25506CEEA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8965" r="7593" b="18620"/>
          <a:stretch>
            <a:fillRect/>
          </a:stretch>
        </p:blipFill>
        <p:spPr>
          <a:xfrm>
            <a:off x="1053852" y="3872"/>
            <a:ext cx="10657184" cy="5738809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1AE293-575E-4F28-8320-85BA0AF110C9}"/>
              </a:ext>
            </a:extLst>
          </p:cNvPr>
          <p:cNvSpPr/>
          <p:nvPr/>
        </p:nvSpPr>
        <p:spPr>
          <a:xfrm>
            <a:off x="4594214" y="5726548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205A6-CAA0-46D2-8B09-07A15426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id="{0BFF8937-D1FF-41FE-AE31-FD817595E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/>
          <a:stretch>
            <a:fillRect/>
          </a:stretch>
        </p:blipFill>
        <p:spPr>
          <a:xfrm>
            <a:off x="981844" y="20568"/>
            <a:ext cx="10829442" cy="600072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4DD8B5-9EC9-48EC-B0A9-F50CCD8F68EE}"/>
              </a:ext>
            </a:extLst>
          </p:cNvPr>
          <p:cNvSpPr/>
          <p:nvPr/>
        </p:nvSpPr>
        <p:spPr>
          <a:xfrm>
            <a:off x="4294212" y="5530006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8339C-699D-487D-9C3A-50982628C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E1DFEC-04A9-4825-BF22-EE43D83D9B43}"/>
              </a:ext>
            </a:extLst>
          </p:cNvPr>
          <p:cNvSpPr/>
          <p:nvPr/>
        </p:nvSpPr>
        <p:spPr>
          <a:xfrm>
            <a:off x="4006180" y="5897640"/>
            <a:ext cx="460851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Начальник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2806BDE0-932F-4601-B41F-8F1DF363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29" y="0"/>
            <a:ext cx="8535565" cy="581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B53B13-AFF7-4BEB-B06A-72BA332AD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11610" y="3044279"/>
            <a:ext cx="2808311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Директор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82883" y="2956620"/>
            <a:ext cx="3167527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Телевізор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16878" y="2878670"/>
            <a:ext cx="2783584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Пшениця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5722" y="5996607"/>
            <a:ext cx="2471124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Ракета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37758" y="6055546"/>
            <a:ext cx="2857778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t="28073" r="59289" b="49926"/>
          <a:stretch/>
        </p:blipFill>
        <p:spPr bwMode="auto">
          <a:xfrm>
            <a:off x="604767" y="1535783"/>
            <a:ext cx="2293034" cy="14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9" t="10657" r="13289" b="61036"/>
          <a:stretch/>
        </p:blipFill>
        <p:spPr bwMode="auto">
          <a:xfrm>
            <a:off x="5086300" y="1128575"/>
            <a:ext cx="2326430" cy="18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2" t="46971" r="28520" b="25528"/>
          <a:stretch/>
        </p:blipFill>
        <p:spPr bwMode="auto">
          <a:xfrm>
            <a:off x="9206811" y="930341"/>
            <a:ext cx="1603717" cy="17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5" t="58064" r="13997" b="16132"/>
          <a:stretch/>
        </p:blipFill>
        <p:spPr bwMode="auto">
          <a:xfrm>
            <a:off x="515722" y="4242584"/>
            <a:ext cx="2400089" cy="16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542684" y="6025995"/>
            <a:ext cx="2857778" cy="769441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Похід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3" t="51801" r="3042" b="26415"/>
          <a:stretch/>
        </p:blipFill>
        <p:spPr bwMode="auto">
          <a:xfrm>
            <a:off x="4996758" y="4502177"/>
            <a:ext cx="2213305" cy="14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фото\36035342_1969364049765174_46380697877783511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6" t="75626" r="40095" b="2808"/>
          <a:stretch/>
        </p:blipFill>
        <p:spPr bwMode="auto">
          <a:xfrm>
            <a:off x="9140899" y="4555032"/>
            <a:ext cx="1661347" cy="13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80D9960-473C-4490-8C0F-DFA85CFA0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367" y="5760"/>
            <a:ext cx="11435488" cy="652462"/>
          </a:xfrm>
        </p:spPr>
        <p:txBody>
          <a:bodyPr/>
          <a:lstStyle/>
          <a:p>
            <a:pPr algn="ctr" eaLnBrk="1" hangingPunct="1"/>
            <a:r>
              <a:rPr lang="ru-RU" altLang="ru-RU" sz="2900" b="1" dirty="0" err="1">
                <a:latin typeface="Calibri" panose="020F0502020204030204" pitchFamily="34" charset="0"/>
                <a:ea typeface="+mn-ea"/>
                <a:cs typeface="+mn-cs"/>
              </a:rPr>
              <a:t>Завдання</a:t>
            </a:r>
            <a:r>
              <a:rPr lang="ru-RU" altLang="ru-RU" sz="2900" b="1" dirty="0">
                <a:latin typeface="Calibri" panose="020F0502020204030204" pitchFamily="34" charset="0"/>
                <a:ea typeface="+mn-ea"/>
                <a:cs typeface="+mn-cs"/>
              </a:rPr>
              <a:t> 1.2. </a:t>
            </a:r>
            <a:r>
              <a:rPr lang="ru-RU" altLang="ru-RU" sz="2900" b="1" dirty="0" err="1">
                <a:latin typeface="Calibri" panose="020F0502020204030204" pitchFamily="34" charset="0"/>
                <a:ea typeface="+mn-ea"/>
                <a:cs typeface="+mn-cs"/>
              </a:rPr>
              <a:t>Згадай</a:t>
            </a:r>
            <a:r>
              <a:rPr lang="ru-RU" altLang="ru-RU" sz="2900" b="1" dirty="0">
                <a:latin typeface="Calibri" panose="020F0502020204030204" pitchFamily="34" charset="0"/>
                <a:ea typeface="+mn-ea"/>
                <a:cs typeface="+mn-cs"/>
              </a:rPr>
              <a:t> за словом </a:t>
            </a:r>
            <a:r>
              <a:rPr lang="ru-RU" altLang="ru-RU" sz="2900" b="1" dirty="0" err="1">
                <a:latin typeface="Calibri" panose="020F0502020204030204" pitchFamily="34" charset="0"/>
                <a:ea typeface="+mn-ea"/>
                <a:cs typeface="+mn-cs"/>
              </a:rPr>
              <a:t>відповідну</a:t>
            </a:r>
            <a:r>
              <a:rPr lang="ru-RU" altLang="ru-RU" sz="29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altLang="ru-RU" sz="2900" b="1" dirty="0" err="1">
                <a:latin typeface="Calibri" panose="020F0502020204030204" pitchFamily="34" charset="0"/>
                <a:ea typeface="+mn-ea"/>
                <a:cs typeface="+mn-cs"/>
              </a:rPr>
              <a:t>аналогію</a:t>
            </a:r>
            <a:endParaRPr lang="ru-RU" altLang="ru-RU" sz="2900" b="1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23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1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4D9C636-4D86-4512-80C8-F190925F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>
            <a:fillRect/>
          </a:stretch>
        </p:blipFill>
        <p:spPr bwMode="auto">
          <a:xfrm>
            <a:off x="5014292" y="-22191"/>
            <a:ext cx="7196957" cy="68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D7E20-BAF9-43AA-9E8F-47E565AF5674}"/>
              </a:ext>
            </a:extLst>
          </p:cNvPr>
          <p:cNvSpPr/>
          <p:nvPr/>
        </p:nvSpPr>
        <p:spPr>
          <a:xfrm>
            <a:off x="1341884" y="2852936"/>
            <a:ext cx="2699792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7F289A-F45F-43AA-9199-ECD54EDC9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B07E5D4-EE0B-450B-B1C7-7F488003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14941"/>
          <a:stretch>
            <a:fillRect/>
          </a:stretch>
        </p:blipFill>
        <p:spPr bwMode="auto">
          <a:xfrm>
            <a:off x="1269876" y="0"/>
            <a:ext cx="1026916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2CA484-625B-4EB4-906E-27ED0D300CC2}"/>
              </a:ext>
            </a:extLst>
          </p:cNvPr>
          <p:cNvSpPr/>
          <p:nvPr/>
        </p:nvSpPr>
        <p:spPr>
          <a:xfrm>
            <a:off x="4594214" y="5912479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Салат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B7829-DC8C-435A-ABC9-793D42059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577914-E5F7-43A8-8452-C901638D490C}"/>
              </a:ext>
            </a:extLst>
          </p:cNvPr>
          <p:cNvSpPr/>
          <p:nvPr/>
        </p:nvSpPr>
        <p:spPr>
          <a:xfrm>
            <a:off x="4438228" y="5912479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Таксі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FF53DB6B-50F6-4F64-A02F-CB06C41F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/>
          <a:stretch>
            <a:fillRect/>
          </a:stretch>
        </p:blipFill>
        <p:spPr bwMode="auto">
          <a:xfrm>
            <a:off x="1773932" y="166544"/>
            <a:ext cx="9289032" cy="56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06271-B446-48C1-890B-2A62E122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8C71E-9DD4-4535-9E8C-B238217C2D62}"/>
              </a:ext>
            </a:extLst>
          </p:cNvPr>
          <p:cNvSpPr/>
          <p:nvPr/>
        </p:nvSpPr>
        <p:spPr>
          <a:xfrm>
            <a:off x="4594214" y="5934670"/>
            <a:ext cx="3000396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3F173A47-47F3-4786-891F-593F5C95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4" y="-1"/>
            <a:ext cx="10247539" cy="59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1FB06-6A8D-49AB-A53C-F671E9F43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>
            <a:extLst>
              <a:ext uri="{FF2B5EF4-FFF2-40B4-BE49-F238E27FC236}">
                <a16:creationId xmlns:a16="http://schemas.microsoft.com/office/drawing/2014/main" id="{ECDC02C0-6247-4435-A6BE-27E91AE38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6203" b="12601"/>
          <a:stretch>
            <a:fillRect/>
          </a:stretch>
        </p:blipFill>
        <p:spPr>
          <a:xfrm>
            <a:off x="1341884" y="66822"/>
            <a:ext cx="9563008" cy="588245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0514B8-D709-4A4D-B351-0405EC1E9303}"/>
              </a:ext>
            </a:extLst>
          </p:cNvPr>
          <p:cNvSpPr/>
          <p:nvPr/>
        </p:nvSpPr>
        <p:spPr>
          <a:xfrm>
            <a:off x="4150196" y="5949280"/>
            <a:ext cx="41422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Павлін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1726B-E51B-4775-BE87-A30BEC333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B441E4-5210-49D3-A16B-FA45554B6537}"/>
              </a:ext>
            </a:extLst>
          </p:cNvPr>
          <p:cNvSpPr/>
          <p:nvPr/>
        </p:nvSpPr>
        <p:spPr>
          <a:xfrm>
            <a:off x="5014292" y="5912479"/>
            <a:ext cx="2592288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Слон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7896" name="Picture 8">
            <a:extLst>
              <a:ext uri="{FF2B5EF4-FFF2-40B4-BE49-F238E27FC236}">
                <a16:creationId xmlns:a16="http://schemas.microsoft.com/office/drawing/2014/main" id="{633152BE-7AED-4F5B-B495-45412BBB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0"/>
            <a:ext cx="9001000" cy="58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45062-51B5-445E-A319-E017AEC28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6B2EAB-0DCA-4BE0-BE48-FF0954FBC960}"/>
              </a:ext>
            </a:extLst>
          </p:cNvPr>
          <p:cNvSpPr/>
          <p:nvPr/>
        </p:nvSpPr>
        <p:spPr>
          <a:xfrm>
            <a:off x="4379900" y="5934670"/>
            <a:ext cx="3429024" cy="923330"/>
          </a:xfrm>
          <a:prstGeom prst="rect">
            <a:avLst/>
          </a:prstGeom>
          <a:solidFill>
            <a:srgbClr val="0066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</a:t>
            </a:r>
            <a:endParaRPr lang="ru-RU" sz="6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DE698-1FF8-46F3-8907-D76B1B4F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3" y="32966"/>
            <a:ext cx="10411051" cy="58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6EBA4-290D-4DDE-9953-EC8A0B3D8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441" y="-26988"/>
            <a:ext cx="10969943" cy="1143001"/>
          </a:xfrm>
        </p:spPr>
        <p:txBody>
          <a:bodyPr/>
          <a:lstStyle/>
          <a:p>
            <a:r>
              <a:rPr lang="ru-RU" altLang="ru-RU" sz="3500" b="1" dirty="0" err="1">
                <a:solidFill>
                  <a:srgbClr val="FF0000"/>
                </a:solidFill>
              </a:rPr>
              <a:t>Висновок</a:t>
            </a:r>
            <a:r>
              <a:rPr lang="ru-RU" altLang="ru-RU" sz="35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65820" y="134076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dirty="0"/>
              <a:t>Найкращим показником правильно виконаного даного  завдання, є легке та повне відтворення самого зображення за допомогою слова-підказки. </a:t>
            </a:r>
            <a:endParaRPr lang="ru-RU" altLang="ru-RU" sz="3500" dirty="0">
              <a:solidFill>
                <a:srgbClr val="0066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FA7F30-F610-4A31-AFBB-77C60BEB8858}"/>
              </a:ext>
            </a:extLst>
          </p:cNvPr>
          <p:cNvSpPr/>
          <p:nvPr/>
        </p:nvSpPr>
        <p:spPr>
          <a:xfrm>
            <a:off x="609441" y="4149080"/>
            <a:ext cx="11397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Arial" charset="0"/>
              </a:rPr>
              <a:t>Після</a:t>
            </a:r>
            <a:r>
              <a:rPr lang="ru-RU" sz="3200" dirty="0">
                <a:latin typeface="Arial" charset="0"/>
              </a:rPr>
              <a:t> того, як </a:t>
            </a:r>
            <a:r>
              <a:rPr lang="ru-RU" sz="3200" dirty="0" err="1">
                <a:latin typeface="Arial" charset="0"/>
              </a:rPr>
              <a:t>учень</a:t>
            </a:r>
            <a:r>
              <a:rPr lang="ru-RU" sz="3200" dirty="0">
                <a:latin typeface="Arial" charset="0"/>
              </a:rPr>
              <a:t> легко </a:t>
            </a:r>
            <a:r>
              <a:rPr lang="ru-RU" sz="3200" dirty="0" err="1">
                <a:latin typeface="Arial" charset="0"/>
              </a:rPr>
              <a:t>справляється</a:t>
            </a:r>
            <a:r>
              <a:rPr lang="ru-RU" sz="3200" dirty="0">
                <a:latin typeface="Arial" charset="0"/>
              </a:rPr>
              <a:t> з </a:t>
            </a:r>
            <a:r>
              <a:rPr lang="ru-RU" sz="3200" dirty="0" err="1">
                <a:latin typeface="Arial" charset="0"/>
              </a:rPr>
              <a:t>даним</a:t>
            </a:r>
            <a:r>
              <a:rPr lang="ru-RU" sz="3200" dirty="0">
                <a:latin typeface="Arial" charset="0"/>
              </a:rPr>
              <a:t> </a:t>
            </a:r>
            <a:r>
              <a:rPr lang="ru-RU" sz="3200" dirty="0" err="1">
                <a:latin typeface="Arial" charset="0"/>
              </a:rPr>
              <a:t>завданням</a:t>
            </a:r>
            <a:r>
              <a:rPr lang="ru-RU" sz="3200" dirty="0">
                <a:latin typeface="Arial" charset="0"/>
              </a:rPr>
              <a:t>, </a:t>
            </a:r>
            <a:r>
              <a:rPr lang="ru-RU" altLang="ru-RU" sz="3200" dirty="0" err="1">
                <a:latin typeface="Arial" charset="0"/>
              </a:rPr>
              <a:t>можемо</a:t>
            </a:r>
            <a:r>
              <a:rPr lang="ru-RU" altLang="ru-RU" sz="3200" dirty="0">
                <a:latin typeface="Arial" charset="0"/>
              </a:rPr>
              <a:t> </a:t>
            </a:r>
            <a:r>
              <a:rPr lang="ru-RU" altLang="ru-RU" sz="3200" dirty="0" err="1">
                <a:latin typeface="Arial" charset="0"/>
              </a:rPr>
              <a:t>його</a:t>
            </a:r>
            <a:r>
              <a:rPr lang="ru-RU" altLang="ru-RU" sz="3200" dirty="0">
                <a:latin typeface="Arial" charset="0"/>
              </a:rPr>
              <a:t> </a:t>
            </a:r>
            <a:r>
              <a:rPr lang="ru-RU" altLang="ru-RU" sz="3200" dirty="0" err="1">
                <a:latin typeface="Arial" charset="0"/>
              </a:rPr>
              <a:t>ускладнити</a:t>
            </a:r>
            <a:r>
              <a:rPr lang="ru-RU" altLang="ru-RU" sz="3200" dirty="0">
                <a:latin typeface="Arial" charset="0"/>
              </a:rPr>
              <a:t>. </a:t>
            </a:r>
          </a:p>
          <a:p>
            <a:pPr algn="ctr"/>
            <a:r>
              <a:rPr lang="ru-RU" altLang="ru-RU" sz="3200" dirty="0" err="1">
                <a:latin typeface="Arial" charset="0"/>
              </a:rPr>
              <a:t>Наприклад</a:t>
            </a:r>
            <a:r>
              <a:rPr lang="ru-RU" altLang="ru-RU" sz="3200" dirty="0">
                <a:latin typeface="Arial" charset="0"/>
              </a:rPr>
              <a:t>: </a:t>
            </a:r>
            <a:r>
              <a:rPr lang="ru-RU" altLang="ru-RU" sz="3200" dirty="0" err="1">
                <a:latin typeface="Arial" charset="0"/>
              </a:rPr>
              <a:t>знайти</a:t>
            </a:r>
            <a:r>
              <a:rPr lang="ru-RU" altLang="ru-RU" sz="3200" dirty="0">
                <a:latin typeface="Arial" charset="0"/>
              </a:rPr>
              <a:t> образ </a:t>
            </a:r>
            <a:r>
              <a:rPr lang="ru-RU" altLang="ru-RU" sz="3200" dirty="0" err="1">
                <a:latin typeface="Arial" charset="0"/>
              </a:rPr>
              <a:t>цифри</a:t>
            </a:r>
            <a:r>
              <a:rPr lang="ru-RU" altLang="ru-RU" sz="3200" dirty="0">
                <a:latin typeface="Arial" charset="0"/>
              </a:rPr>
              <a:t>, </a:t>
            </a:r>
            <a:r>
              <a:rPr lang="ru-RU" altLang="ru-RU" sz="3200" dirty="0" err="1">
                <a:latin typeface="Arial" charset="0"/>
              </a:rPr>
              <a:t>колір</a:t>
            </a:r>
            <a:r>
              <a:rPr lang="ru-RU" altLang="ru-RU" sz="3200" dirty="0">
                <a:latin typeface="Arial" charset="0"/>
              </a:rPr>
              <a:t>, </a:t>
            </a:r>
            <a:r>
              <a:rPr lang="ru-RU" altLang="ru-RU" sz="3200" dirty="0" err="1">
                <a:latin typeface="Arial" charset="0"/>
              </a:rPr>
              <a:t>речення</a:t>
            </a:r>
            <a:r>
              <a:rPr lang="ru-RU" altLang="ru-RU" sz="3200" dirty="0">
                <a:latin typeface="Arial" charset="0"/>
              </a:rPr>
              <a:t> </a:t>
            </a:r>
            <a:r>
              <a:rPr lang="ru-RU" altLang="ru-RU" sz="3200" dirty="0" err="1">
                <a:latin typeface="Arial" charset="0"/>
              </a:rPr>
              <a:t>тощо</a:t>
            </a:r>
            <a:r>
              <a:rPr lang="ru-RU" altLang="ru-RU" sz="3200" dirty="0">
                <a:latin typeface="Arial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7653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0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81844" y="2835309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dirty="0"/>
              <a:t>Розуміючи суть тренування, ви зможете створити різноманітні тренажери, але суть завжди залишиться: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uk-UA" altLang="ru-RU" sz="2800" dirty="0">
                <a:solidFill>
                  <a:srgbClr val="FF0000"/>
                </a:solidFill>
              </a:rPr>
              <a:t>Знаходимо аналогію між двома інформаційними  одиницями (1-ю одиницею може бути картинка).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uk-UA" altLang="ru-RU" sz="2800" dirty="0">
                <a:solidFill>
                  <a:srgbClr val="FF0000"/>
                </a:solidFill>
              </a:rPr>
              <a:t>Перевіряємо, проводимо корекцію ( так, як ми знаходили аналогію саме в картинці, то працюємо по ній).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uk-UA" altLang="ru-RU" sz="2800" dirty="0">
                <a:solidFill>
                  <a:srgbClr val="FF0000"/>
                </a:solidFill>
              </a:rPr>
              <a:t> Бачимо результат. Метою вправи є чіткий зв’язок між словом подразником і смисловим блоком (саме ним є картинка). Тільки тоді, коли ми за словом легко відтворюємо блок інформацію – вправа вважається виконаною.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7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14092" y="1"/>
            <a:ext cx="6565091" cy="980728"/>
          </a:xfrm>
        </p:spPr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rgbClr val="0070C0"/>
                </a:solidFill>
              </a:rPr>
              <a:t>Приклад тесту </a:t>
            </a:r>
            <a:r>
              <a:rPr lang="uk-UA" altLang="ru-RU" sz="4400" b="1" dirty="0">
                <a:solidFill>
                  <a:srgbClr val="0070C0"/>
                </a:solidFill>
              </a:rPr>
              <a:t>з</a:t>
            </a:r>
            <a:r>
              <a:rPr lang="ru-RU" altLang="ru-RU" sz="4400" b="1" dirty="0">
                <a:solidFill>
                  <a:srgbClr val="0070C0"/>
                </a:solidFill>
              </a:rPr>
              <a:t> </a:t>
            </a:r>
            <a:r>
              <a:rPr lang="ru-RU" altLang="ru-RU" sz="4400" b="1" dirty="0" err="1">
                <a:solidFill>
                  <a:srgbClr val="0070C0"/>
                </a:solidFill>
              </a:rPr>
              <a:t>географії</a:t>
            </a:r>
            <a:r>
              <a:rPr lang="ru-RU" altLang="ru-RU" sz="4400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B65D6A-8B7C-47FA-B19C-B4D982448893}"/>
              </a:ext>
            </a:extLst>
          </p:cNvPr>
          <p:cNvSpPr txBox="1">
            <a:spLocks noChangeArrowheads="1"/>
          </p:cNvSpPr>
          <p:nvPr/>
        </p:nvSpPr>
        <p:spPr>
          <a:xfrm>
            <a:off x="2121610" y="1465607"/>
            <a:ext cx="6565091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altLang="ru-RU" sz="3500" b="1" dirty="0"/>
              <a:t>Яка </a:t>
            </a:r>
            <a:r>
              <a:rPr lang="ru-RU" altLang="ru-RU" sz="3500" b="1" dirty="0" err="1"/>
              <a:t>столиця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Норвегії</a:t>
            </a:r>
            <a:r>
              <a:rPr lang="ru-RU" altLang="ru-RU" sz="3500" b="1" dirty="0"/>
              <a:t>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1C864B-9F21-4D31-9DE3-C276701D3A0A}"/>
              </a:ext>
            </a:extLst>
          </p:cNvPr>
          <p:cNvSpPr txBox="1">
            <a:spLocks noChangeArrowheads="1"/>
          </p:cNvSpPr>
          <p:nvPr/>
        </p:nvSpPr>
        <p:spPr>
          <a:xfrm>
            <a:off x="1557908" y="3645024"/>
            <a:ext cx="6565091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А.  Дублін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Б.  Осло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В. Стокгольм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Г. Будапешт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Д. Прага 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70022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1588"/>
            <a:ext cx="19208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91CEB6-14D5-4A18-BA1F-985C91A44AD5}"/>
              </a:ext>
            </a:extLst>
          </p:cNvPr>
          <p:cNvSpPr/>
          <p:nvPr/>
        </p:nvSpPr>
        <p:spPr>
          <a:xfrm>
            <a:off x="765820" y="345125"/>
            <a:ext cx="113970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Завдання</a:t>
            </a:r>
            <a:r>
              <a:rPr lang="ru-RU" sz="3200" b="1" dirty="0"/>
              <a:t> 2.1</a:t>
            </a:r>
          </a:p>
          <a:p>
            <a:r>
              <a:rPr lang="ru-RU" sz="3200" dirty="0"/>
              <a:t>Попробуй </a:t>
            </a:r>
            <a:r>
              <a:rPr lang="ru-RU" sz="3200" dirty="0" err="1"/>
              <a:t>самостійно</a:t>
            </a:r>
            <a:r>
              <a:rPr lang="ru-RU" sz="3200" dirty="0"/>
              <a:t> </a:t>
            </a:r>
            <a:r>
              <a:rPr lang="ru-RU" sz="3200" dirty="0" err="1"/>
              <a:t>знайти</a:t>
            </a:r>
            <a:r>
              <a:rPr lang="ru-RU" sz="3200" dirty="0"/>
              <a:t> </a:t>
            </a:r>
            <a:r>
              <a:rPr lang="ru-RU" sz="3200" dirty="0" err="1"/>
              <a:t>аналогію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кілька</a:t>
            </a:r>
            <a:r>
              <a:rPr lang="ru-RU" sz="3200" dirty="0"/>
              <a:t> </a:t>
            </a:r>
            <a:r>
              <a:rPr lang="ru-RU" sz="3200" dirty="0" err="1"/>
              <a:t>аналогій</a:t>
            </a:r>
            <a:r>
              <a:rPr lang="ru-RU" sz="3200" dirty="0"/>
              <a:t>  </a:t>
            </a:r>
            <a:r>
              <a:rPr lang="ru-RU" sz="3200" dirty="0" err="1"/>
              <a:t>віповідного</a:t>
            </a:r>
            <a:r>
              <a:rPr lang="ru-RU" sz="3200" dirty="0"/>
              <a:t> слова у </a:t>
            </a:r>
            <a:r>
              <a:rPr lang="ru-RU" sz="3200" dirty="0" err="1"/>
              <a:t>малюнку</a:t>
            </a:r>
            <a:r>
              <a:rPr lang="ru-RU" sz="3200" dirty="0"/>
              <a:t>.</a:t>
            </a:r>
          </a:p>
          <a:p>
            <a:endParaRPr lang="ru-RU" sz="3200" dirty="0"/>
          </a:p>
          <a:p>
            <a:pPr algn="ctr"/>
            <a:r>
              <a:rPr lang="ru-RU" sz="3200" b="1" dirty="0"/>
              <a:t>Правила та </a:t>
            </a:r>
            <a:r>
              <a:rPr lang="ru-RU" sz="3200" b="1" dirty="0" err="1"/>
              <a:t>поради</a:t>
            </a:r>
            <a:r>
              <a:rPr lang="ru-RU" sz="3200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err="1"/>
              <a:t>Аналогія</a:t>
            </a:r>
            <a:r>
              <a:rPr lang="ru-RU" sz="3000" dirty="0"/>
              <a:t> повинна бути </a:t>
            </a:r>
            <a:r>
              <a:rPr lang="ru-RU" sz="3000" dirty="0" err="1"/>
              <a:t>конкретним</a:t>
            </a:r>
            <a:r>
              <a:rPr lang="ru-RU" sz="3000" dirty="0"/>
              <a:t> образом, а не </a:t>
            </a:r>
            <a:r>
              <a:rPr lang="ru-RU" sz="3000" dirty="0" err="1"/>
              <a:t>абстракцією</a:t>
            </a:r>
            <a:r>
              <a:rPr lang="ru-RU" sz="3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err="1"/>
              <a:t>Аналогія</a:t>
            </a:r>
            <a:r>
              <a:rPr lang="ru-RU" sz="3000" dirty="0"/>
              <a:t> повинна «</a:t>
            </a:r>
            <a:r>
              <a:rPr lang="ru-RU" sz="3000" dirty="0" err="1"/>
              <a:t>кидатися</a:t>
            </a:r>
            <a:r>
              <a:rPr lang="ru-RU" sz="3000" dirty="0"/>
              <a:t> в </a:t>
            </a:r>
            <a:r>
              <a:rPr lang="ru-RU" sz="3000" dirty="0" err="1"/>
              <a:t>очі</a:t>
            </a:r>
            <a:r>
              <a:rPr lang="ru-RU" sz="3000" dirty="0"/>
              <a:t>», </a:t>
            </a:r>
            <a:r>
              <a:rPr lang="ru-RU" sz="3000" dirty="0" err="1"/>
              <a:t>тобто</a:t>
            </a:r>
            <a:r>
              <a:rPr lang="ru-RU" sz="3000" dirty="0"/>
              <a:t> повинен бути </a:t>
            </a:r>
            <a:r>
              <a:rPr lang="ru-RU" sz="3000" dirty="0" err="1"/>
              <a:t>подразник</a:t>
            </a:r>
            <a:r>
              <a:rPr lang="ru-RU" sz="3000" dirty="0"/>
              <a:t>, </a:t>
            </a:r>
            <a:r>
              <a:rPr lang="ru-RU" sz="3000" dirty="0" err="1"/>
              <a:t>який</a:t>
            </a:r>
            <a:r>
              <a:rPr lang="ru-RU" sz="3000" dirty="0"/>
              <a:t> </a:t>
            </a:r>
            <a:r>
              <a:rPr lang="ru-RU" sz="3000" dirty="0" err="1"/>
              <a:t>допоможе</a:t>
            </a:r>
            <a:r>
              <a:rPr lang="ru-RU" sz="3000" dirty="0"/>
              <a:t> </a:t>
            </a:r>
            <a:r>
              <a:rPr lang="ru-RU" sz="3000" dirty="0" err="1"/>
              <a:t>краще</a:t>
            </a:r>
            <a:r>
              <a:rPr lang="ru-RU" sz="3000" dirty="0"/>
              <a:t> </a:t>
            </a:r>
            <a:r>
              <a:rPr lang="ru-RU" sz="3000" dirty="0" err="1"/>
              <a:t>відтворити</a:t>
            </a:r>
            <a:r>
              <a:rPr lang="ru-RU" sz="3000" dirty="0"/>
              <a:t> </a:t>
            </a:r>
            <a:r>
              <a:rPr lang="ru-RU" sz="3000" dirty="0" err="1"/>
              <a:t>потрібне</a:t>
            </a:r>
            <a:r>
              <a:rPr lang="ru-RU" sz="3000" dirty="0"/>
              <a:t> слово.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err="1"/>
              <a:t>Пам'ятай</a:t>
            </a:r>
            <a:r>
              <a:rPr lang="ru-RU" sz="3000" dirty="0"/>
              <a:t> </a:t>
            </a:r>
            <a:r>
              <a:rPr lang="ru-RU" sz="3000" dirty="0" err="1"/>
              <a:t>що</a:t>
            </a:r>
            <a:r>
              <a:rPr lang="ru-RU" sz="3000" dirty="0"/>
              <a:t>  </a:t>
            </a:r>
            <a:r>
              <a:rPr lang="ru-RU" sz="3000" dirty="0" err="1"/>
              <a:t>кумедні</a:t>
            </a:r>
            <a:r>
              <a:rPr lang="ru-RU" sz="3000" dirty="0"/>
              <a:t>, </a:t>
            </a:r>
            <a:r>
              <a:rPr lang="ru-RU" sz="3000" dirty="0" err="1"/>
              <a:t>незвичні</a:t>
            </a:r>
            <a:r>
              <a:rPr lang="ru-RU" sz="3000" dirty="0"/>
              <a:t> та </a:t>
            </a:r>
            <a:r>
              <a:rPr lang="ru-RU" sz="3000" dirty="0" err="1"/>
              <a:t>творчі</a:t>
            </a:r>
            <a:r>
              <a:rPr lang="ru-RU" sz="3000" dirty="0"/>
              <a:t> </a:t>
            </a:r>
            <a:r>
              <a:rPr lang="ru-RU" sz="3000" dirty="0" err="1"/>
              <a:t>аналогії</a:t>
            </a:r>
            <a:r>
              <a:rPr lang="ru-RU" sz="3000" dirty="0"/>
              <a:t> </a:t>
            </a:r>
            <a:r>
              <a:rPr lang="ru-RU" sz="3000" dirty="0" err="1"/>
              <a:t>краще</a:t>
            </a:r>
            <a:r>
              <a:rPr lang="ru-RU" sz="3000" dirty="0"/>
              <a:t> запам'ятовуються.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 Не </a:t>
            </a:r>
            <a:r>
              <a:rPr lang="ru-RU" sz="3000" dirty="0" err="1"/>
              <a:t>бійся</a:t>
            </a:r>
            <a:r>
              <a:rPr lang="ru-RU" sz="3000" dirty="0"/>
              <a:t> </a:t>
            </a:r>
            <a:r>
              <a:rPr lang="ru-RU" sz="3000" dirty="0" err="1"/>
              <a:t>експериментувати</a:t>
            </a:r>
            <a:r>
              <a:rPr lang="ru-RU" sz="3000" dirty="0"/>
              <a:t>, і </a:t>
            </a:r>
            <a:r>
              <a:rPr lang="ru-RU" sz="3000" dirty="0" err="1"/>
              <a:t>сприймай</a:t>
            </a:r>
            <a:r>
              <a:rPr lang="ru-RU" sz="3000" dirty="0"/>
              <a:t> </a:t>
            </a:r>
            <a:r>
              <a:rPr lang="ru-RU" sz="3000" dirty="0" err="1"/>
              <a:t>пошук</a:t>
            </a:r>
            <a:r>
              <a:rPr lang="ru-RU" sz="3000" dirty="0"/>
              <a:t> </a:t>
            </a:r>
            <a:r>
              <a:rPr lang="ru-RU" sz="3000" dirty="0" err="1"/>
              <a:t>аналогій</a:t>
            </a:r>
            <a:r>
              <a:rPr lang="ru-RU" sz="3000" dirty="0"/>
              <a:t> як </a:t>
            </a:r>
            <a:r>
              <a:rPr lang="ru-RU" sz="3000" dirty="0" err="1"/>
              <a:t>цікаву</a:t>
            </a:r>
            <a:r>
              <a:rPr lang="ru-RU" sz="3000" dirty="0"/>
              <a:t> та </a:t>
            </a:r>
            <a:r>
              <a:rPr lang="ru-RU" sz="3000" dirty="0" err="1"/>
              <a:t>творчу</a:t>
            </a:r>
            <a:r>
              <a:rPr lang="ru-RU" sz="3000" dirty="0"/>
              <a:t> </a:t>
            </a:r>
            <a:r>
              <a:rPr lang="ru-RU" sz="3000" dirty="0" err="1"/>
              <a:t>гру</a:t>
            </a:r>
            <a:endParaRPr lang="ru-RU" sz="3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7BADFE-4FAB-436F-8D18-EC1AC9498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7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32DDD4-891B-4E0B-A25B-9ED81DCF0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61" y="1052736"/>
            <a:ext cx="9435413" cy="566124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130CBC-787C-4AAF-A4C7-B05137E1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650"/>
            <a:ext cx="10512425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Асоціація: </a:t>
            </a:r>
            <a:r>
              <a:rPr lang="uk-UA" sz="3200" dirty="0"/>
              <a:t>В </a:t>
            </a:r>
            <a:r>
              <a:rPr lang="uk-UA" sz="3200" b="1" dirty="0"/>
              <a:t>нор</a:t>
            </a:r>
            <a:r>
              <a:rPr lang="uk-UA" sz="3200" dirty="0"/>
              <a:t>і живуть </a:t>
            </a:r>
            <a:r>
              <a:rPr lang="uk-UA" sz="3200" b="1" dirty="0"/>
              <a:t>осл</a:t>
            </a:r>
            <a:r>
              <a:rPr lang="uk-UA" sz="3200" dirty="0"/>
              <a:t>и. Питання: яка країна, яка її столиця.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9637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B65D6A-8B7C-47FA-B19C-B4D982448893}"/>
              </a:ext>
            </a:extLst>
          </p:cNvPr>
          <p:cNvSpPr txBox="1">
            <a:spLocks noChangeArrowheads="1"/>
          </p:cNvSpPr>
          <p:nvPr/>
        </p:nvSpPr>
        <p:spPr>
          <a:xfrm>
            <a:off x="4294212" y="1340768"/>
            <a:ext cx="6565091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altLang="ru-RU" sz="3500" b="1" dirty="0"/>
              <a:t>Яка </a:t>
            </a:r>
            <a:r>
              <a:rPr lang="ru-RU" altLang="ru-RU" sz="3500" b="1" dirty="0" err="1"/>
              <a:t>столиця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Норвегії</a:t>
            </a:r>
            <a:r>
              <a:rPr lang="ru-RU" altLang="ru-RU" sz="3500" b="1" dirty="0"/>
              <a:t>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1C864B-9F21-4D31-9DE3-C276701D3A0A}"/>
              </a:ext>
            </a:extLst>
          </p:cNvPr>
          <p:cNvSpPr txBox="1">
            <a:spLocks noChangeArrowheads="1"/>
          </p:cNvSpPr>
          <p:nvPr/>
        </p:nvSpPr>
        <p:spPr>
          <a:xfrm>
            <a:off x="1557908" y="3645024"/>
            <a:ext cx="6565091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А.  Дублін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Б.  Осло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В. Стокгольм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Г. Будапешт</a:t>
            </a:r>
          </a:p>
          <a:p>
            <a:pPr eaLnBrk="1" hangingPunct="1">
              <a:lnSpc>
                <a:spcPct val="170000"/>
              </a:lnSpc>
            </a:pPr>
            <a:r>
              <a:rPr lang="uk-UA" altLang="ru-RU" sz="3200" b="1" dirty="0"/>
              <a:t>Д. Прага </a:t>
            </a:r>
            <a:endParaRPr lang="ru-RU" altLang="ru-RU" sz="32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9AAC0A5-7414-476F-BC54-80C6C4677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4092" y="1"/>
            <a:ext cx="6565091" cy="980728"/>
          </a:xfrm>
        </p:spPr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rgbClr val="0070C0"/>
                </a:solidFill>
              </a:rPr>
              <a:t>Приклад тесту </a:t>
            </a:r>
            <a:r>
              <a:rPr lang="uk-UA" altLang="ru-RU" sz="4400" b="1" dirty="0">
                <a:solidFill>
                  <a:srgbClr val="0070C0"/>
                </a:solidFill>
              </a:rPr>
              <a:t>з</a:t>
            </a:r>
            <a:r>
              <a:rPr lang="ru-RU" altLang="ru-RU" sz="4400" b="1" dirty="0">
                <a:solidFill>
                  <a:srgbClr val="0070C0"/>
                </a:solidFill>
              </a:rPr>
              <a:t> </a:t>
            </a:r>
            <a:r>
              <a:rPr lang="ru-RU" altLang="ru-RU" sz="4400" b="1" dirty="0" err="1">
                <a:solidFill>
                  <a:srgbClr val="0070C0"/>
                </a:solidFill>
              </a:rPr>
              <a:t>географії</a:t>
            </a:r>
            <a:r>
              <a:rPr lang="ru-RU" altLang="ru-RU" sz="44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764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81FF1F9E-883C-4C27-8504-0027D05FA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" y="2211852"/>
            <a:ext cx="9092691" cy="3816350"/>
          </a:xfrm>
          <a:solidFill>
            <a:schemeClr val="accent6">
              <a:lumMod val="75000"/>
            </a:schemeClr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C707C-3F00-44B8-AF3F-1D46A5942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2BB8F02-069C-4631-A8B0-D4E6B3B8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08" y="222219"/>
            <a:ext cx="19208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CE7A8F-D014-40A3-982D-3BE29407CF81}"/>
              </a:ext>
            </a:extLst>
          </p:cNvPr>
          <p:cNvSpPr/>
          <p:nvPr/>
        </p:nvSpPr>
        <p:spPr>
          <a:xfrm>
            <a:off x="2710036" y="6043486"/>
            <a:ext cx="5733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Запрошуємо</a:t>
            </a:r>
            <a:r>
              <a:rPr lang="ru-RU" sz="4000" b="0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sz="4000" b="0" i="1" cap="none" spc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співпраці</a:t>
            </a:r>
            <a:endParaRPr lang="ru-RU" sz="4000" b="0" i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9C4E53-66D7-482C-8381-B9668E6C2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" y="-41676"/>
            <a:ext cx="11615468" cy="22560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D56368-5835-4BBB-B28A-2ED20BCE7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284984"/>
            <a:ext cx="1922479" cy="19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4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635</Words>
  <Application>Microsoft Office PowerPoint</Application>
  <PresentationFormat>Довільний</PresentationFormat>
  <Paragraphs>168</Paragraphs>
  <Slides>92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92</vt:i4>
      </vt:variant>
    </vt:vector>
  </HeadingPairs>
  <TitlesOfParts>
    <vt:vector size="99" baseType="lpstr">
      <vt:lpstr>Arial</vt:lpstr>
      <vt:lpstr>Calibri</vt:lpstr>
      <vt:lpstr>Calibri Light</vt:lpstr>
      <vt:lpstr>Century Gothic</vt:lpstr>
      <vt:lpstr>Neue Haas Grotesk Text Pro</vt:lpstr>
      <vt:lpstr>Тема Office</vt:lpstr>
      <vt:lpstr>PunchcardVTI</vt:lpstr>
      <vt:lpstr>Презентація PowerPoint</vt:lpstr>
      <vt:lpstr>Принцип обробки інформації</vt:lpstr>
      <vt:lpstr>Що таке універсальний алгоритм засвоєння інформації</vt:lpstr>
      <vt:lpstr>Прийом "Аналогія" (греч. analogia - відповідність, схожість) - це перетворюючий прийом, при якому між інформаційними елементами, що запам'ятовуються, знаходяться загальні ознаки  (якості, властивості, стосунки,  тенденції розвитку тощо). </vt:lpstr>
      <vt:lpstr>Презентація PowerPoint</vt:lpstr>
      <vt:lpstr>Познайомся з малюнком</vt:lpstr>
      <vt:lpstr>Презентація PowerPoint</vt:lpstr>
      <vt:lpstr>Завдання 1.2. Згадай за словом відповідну аналогію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Увага!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Увага!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Висновок!</vt:lpstr>
      <vt:lpstr>Презентація PowerPoint</vt:lpstr>
      <vt:lpstr>Приклад тесту з географії:</vt:lpstr>
      <vt:lpstr>Асоціація: В норі живуть осли. Питання: яка країна, яка її столиця.</vt:lpstr>
      <vt:lpstr>Приклад тесту з географії: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2014-06-18T20:45:38Z</dcterms:created>
  <dcterms:modified xsi:type="dcterms:W3CDTF">2023-10-08T09:25:57Z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