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6"/>
  </p:notesMasterIdLst>
  <p:sldIdLst>
    <p:sldId id="274" r:id="rId2"/>
    <p:sldId id="276" r:id="rId3"/>
    <p:sldId id="275" r:id="rId4"/>
    <p:sldId id="277" r:id="rId5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68" autoAdjust="0"/>
    <p:restoredTop sz="94900" autoAdjust="0"/>
  </p:normalViewPr>
  <p:slideViewPr>
    <p:cSldViewPr snapToGrid="0" showGuides="1">
      <p:cViewPr varScale="1">
        <p:scale>
          <a:sx n="78" d="100"/>
          <a:sy n="78" d="100"/>
        </p:scale>
        <p:origin x="1392" y="84"/>
      </p:cViewPr>
      <p:guideLst>
        <p:guide orient="horz" pos="346"/>
        <p:guide pos="642"/>
        <p:guide orient="horz" pos="2047"/>
        <p:guide orient="horz" pos="1706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…….</a:t>
            </a: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76746" y="278201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ОСНОВИ СЛОВ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ЯНСЬКОЇ ФІЛОЛОГІЇ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 Обов’язкова дисципліна освітніх програм Польська мова та література, англійська мова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5500" y="2769637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Розробник курсу – кандидат філологічних наук, доцент</a:t>
            </a:r>
            <a:r>
              <a:rPr lang="uk-UA" sz="2400" b="1" dirty="0"/>
              <a:t>                                          </a:t>
            </a:r>
            <a:r>
              <a:rPr lang="uk-UA" sz="2400" dirty="0"/>
              <a:t>І.Л.</a:t>
            </a:r>
            <a:r>
              <a:rPr lang="uk-UA" sz="2400" dirty="0" err="1"/>
              <a:t>Мацегора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студенти першого курсу освітнього рівня бакалавр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667250" y="89037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7" y="858490"/>
            <a:ext cx="720830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100" b="1" dirty="0"/>
              <a:t>Мета</a:t>
            </a:r>
            <a:r>
              <a:rPr lang="uk-UA" sz="2100" dirty="0"/>
              <a:t> </a:t>
            </a:r>
            <a:r>
              <a:rPr lang="uk-UA" sz="2100" b="1" dirty="0"/>
              <a:t>курсу</a:t>
            </a:r>
            <a:r>
              <a:rPr lang="uk-UA" sz="2100" dirty="0"/>
              <a:t> – </a:t>
            </a:r>
            <a:r>
              <a:rPr lang="uk-UA" dirty="0"/>
              <a:t>ознайомлення студентів з основними ідеями та принципами сучасного мовознавства, допомога в оволодінні лінгвістичною термінологією, підготовка до слухання систематичних курсів сучасних слов’янських мов.</a:t>
            </a:r>
            <a:endParaRPr lang="en-US" dirty="0"/>
          </a:p>
          <a:p>
            <a:pPr>
              <a:lnSpc>
                <a:spcPct val="80000"/>
              </a:lnSpc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50367" y="1932862"/>
            <a:ext cx="7192385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/>
              <a:t> </a:t>
            </a:r>
            <a:r>
              <a:rPr lang="uk-UA" b="1" dirty="0"/>
              <a:t>ОЧІКУВАНІ РЕЗУЛЬТАТИ НАВЧАННЯ</a:t>
            </a:r>
            <a:endParaRPr lang="en-US" dirty="0"/>
          </a:p>
          <a:p>
            <a:r>
              <a:rPr lang="uk-UA" b="1" dirty="0"/>
              <a:t>У разі успішного завершення курсу студент </a:t>
            </a:r>
            <a:r>
              <a:rPr lang="uk-UA" b="1" u="sng" dirty="0"/>
              <a:t>зможе</a:t>
            </a:r>
            <a:r>
              <a:rPr lang="uk-UA" b="1" dirty="0"/>
              <a:t>:</a:t>
            </a:r>
          </a:p>
          <a:p>
            <a:r>
              <a:rPr lang="uk-UA" dirty="0"/>
              <a:t>усвідомлювати природу й сутність мови, її зв’язок з мисленням, з суспільним розвитком;</a:t>
            </a:r>
          </a:p>
          <a:p>
            <a:r>
              <a:rPr lang="uk-UA" dirty="0"/>
              <a:t>розуміти функції мови та її територіальних і соціальних різновидів;</a:t>
            </a:r>
            <a:endParaRPr lang="en-US" dirty="0"/>
          </a:p>
          <a:p>
            <a:r>
              <a:rPr lang="uk-UA" dirty="0"/>
              <a:t>диференціювати внутрішні і зовнішні чинники розвитку мови;  </a:t>
            </a:r>
            <a:endParaRPr lang="en-US" dirty="0"/>
          </a:p>
          <a:p>
            <a:r>
              <a:rPr lang="uk-UA" dirty="0"/>
              <a:t>розуміти структуру мови у системних виявах її одиниць на різних рівнях з урахуванням діахронічних змін;</a:t>
            </a:r>
            <a:endParaRPr lang="en-US" dirty="0"/>
          </a:p>
          <a:p>
            <a:r>
              <a:rPr lang="uk-UA" dirty="0"/>
              <a:t>мати уявлення про генеалогічну та </a:t>
            </a:r>
            <a:r>
              <a:rPr lang="uk-UA" dirty="0" err="1"/>
              <a:t>типологійну</a:t>
            </a:r>
            <a:r>
              <a:rPr lang="uk-UA" dirty="0"/>
              <a:t> класифікації мов світу.</a:t>
            </a:r>
            <a:endParaRPr lang="en-US" dirty="0"/>
          </a:p>
          <a:p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52238" y="335270"/>
            <a:ext cx="710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noProof="0" dirty="0">
                <a:cs typeface="Arial" panose="020B0604020202020204" pitchFamily="34" charset="0"/>
              </a:rPr>
              <a:t>Основи слов'янської філології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50367" y="5361862"/>
            <a:ext cx="855133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 err="1"/>
              <a:t>Обсяг</a:t>
            </a:r>
            <a:r>
              <a:rPr lang="ru-RU" sz="2100" b="1" dirty="0"/>
              <a:t> курсу</a:t>
            </a:r>
            <a:r>
              <a:rPr lang="ru-RU" sz="2100" dirty="0"/>
              <a:t> – 150 год., </a:t>
            </a:r>
            <a:r>
              <a:rPr lang="ru-RU" sz="2100" dirty="0" err="1"/>
              <a:t>із</a:t>
            </a:r>
            <a:r>
              <a:rPr lang="ru-RU" sz="2100" dirty="0"/>
              <a:t> них: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лекції</a:t>
            </a:r>
            <a:r>
              <a:rPr lang="ru-RU" sz="2100" dirty="0"/>
              <a:t> – 32 год.;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практичні</a:t>
            </a:r>
            <a:r>
              <a:rPr lang="ru-RU" sz="2100" dirty="0"/>
              <a:t> </a:t>
            </a:r>
            <a:r>
              <a:rPr lang="ru-RU" sz="2100" dirty="0" err="1"/>
              <a:t>заняття</a:t>
            </a:r>
            <a:r>
              <a:rPr lang="ru-RU" sz="2100" dirty="0"/>
              <a:t> – 32 год.;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самостійна</a:t>
            </a:r>
            <a:r>
              <a:rPr lang="ru-RU" sz="2100" dirty="0"/>
              <a:t> робота – 58 год.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0279" y="-338915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69292" y="4781557"/>
            <a:ext cx="6927434" cy="1393709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86102" y="3176848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72692" y="1554371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14273" y="4667251"/>
            <a:ext cx="4247207" cy="1694266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/>
          <p:cNvSpPr/>
          <p:nvPr/>
        </p:nvSpPr>
        <p:spPr>
          <a:xfrm>
            <a:off x="695967" y="1068893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05492" y="1544846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66793" y="180701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1.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Мовознавство як наука. Типи мовознавства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Картинки по запросу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9" y="5116285"/>
            <a:ext cx="4238366" cy="12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15988" y="5120518"/>
            <a:ext cx="4246177" cy="12505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03" y="1576184"/>
            <a:ext cx="4109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модуль 1 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Мова як суспільне явище. Природа мови та її сутність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5492" y="3116471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2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Методи лінгвістичних досліджень. Генеалогічна та </a:t>
            </a:r>
            <a:r>
              <a:rPr lang="uk-UA" dirty="0" err="1">
                <a:solidFill>
                  <a:schemeClr val="bg1"/>
                </a:solidFill>
              </a:rPr>
              <a:t>типологійна</a:t>
            </a:r>
            <a:r>
              <a:rPr lang="uk-UA" dirty="0">
                <a:solidFill>
                  <a:schemeClr val="bg1"/>
                </a:solidFill>
              </a:rPr>
              <a:t> класифікації мов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9727" y="6366264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АКТУАЛЬНІ ПРОБЛЕМИ СУЧАСНОГО СИНТАКСИСУ</a:t>
            </a:r>
          </a:p>
          <a:p>
            <a:pPr algn="ctr"/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66793" y="2178492"/>
            <a:ext cx="6273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2. 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Мова як суспільне явище. Знаковий характер мови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66793" y="315956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3.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Методи лінгвістичних досліджень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66792" y="3528900"/>
            <a:ext cx="6264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4.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Частковонаукові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методи лінгвістичних досліджень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99978" y="1104901"/>
            <a:ext cx="256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83555" y="5138736"/>
            <a:ext cx="4185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Змістовий модуль 3 </a:t>
            </a:r>
          </a:p>
          <a:p>
            <a:r>
              <a:rPr lang="uk-UA" dirty="0">
                <a:solidFill>
                  <a:schemeClr val="bg1"/>
                </a:solidFill>
              </a:rPr>
              <a:t>Звуки мови. Фонема. Слово і його знач. </a:t>
            </a:r>
          </a:p>
          <a:p>
            <a:r>
              <a:rPr lang="uk-UA" b="1" dirty="0">
                <a:solidFill>
                  <a:schemeClr val="bg1"/>
                </a:solidFill>
              </a:rPr>
              <a:t>Змістовий модуль 4. Граматика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166793" y="4649174"/>
            <a:ext cx="7047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75173" y="4963197"/>
            <a:ext cx="6251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5.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Мови світу. Їх вивчення. Класифікації мов світу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95810" y="5276314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6.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Звуки і фонеми. Функції фонем. </a:t>
            </a:r>
            <a:r>
              <a:rPr lang="uk-UA">
                <a:latin typeface="Arial" panose="020B0604020202020204" pitchFamily="34" charset="0"/>
                <a:cs typeface="Arial" panose="020B0604020202020204" pitchFamily="34" charset="0"/>
              </a:rPr>
              <a:t>Письмо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26431" y="5554235"/>
            <a:ext cx="6273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7.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Граматичний рівень мови та його підрівні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304</Words>
  <Application>Microsoft Office PowerPoint</Application>
  <PresentationFormat>Широкоэкранный</PresentationFormat>
  <Paragraphs>48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Иван Мацегора</cp:lastModifiedBy>
  <cp:revision>95</cp:revision>
  <cp:lastPrinted>2017-10-19T16:56:15Z</cp:lastPrinted>
  <dcterms:created xsi:type="dcterms:W3CDTF">2017-10-19T11:54:45Z</dcterms:created>
  <dcterms:modified xsi:type="dcterms:W3CDTF">2024-11-11T13:19:27Z</dcterms:modified>
</cp:coreProperties>
</file>