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8644" y="630377"/>
            <a:ext cx="7766710" cy="4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E78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E78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E78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71274"/>
            <a:ext cx="447040" cy="2787015"/>
          </a:xfrm>
          <a:custGeom>
            <a:avLst/>
            <a:gdLst/>
            <a:ahLst/>
            <a:cxnLst/>
            <a:rect l="l" t="t" r="r" b="b"/>
            <a:pathLst>
              <a:path w="447040" h="2787015">
                <a:moveTo>
                  <a:pt x="0" y="0"/>
                </a:moveTo>
                <a:lnTo>
                  <a:pt x="0" y="2786722"/>
                </a:lnTo>
                <a:lnTo>
                  <a:pt x="446590" y="2786722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4544" y="4183975"/>
            <a:ext cx="4010025" cy="2674620"/>
          </a:xfrm>
          <a:custGeom>
            <a:avLst/>
            <a:gdLst/>
            <a:ahLst/>
            <a:cxnLst/>
            <a:rect l="l" t="t" r="r" b="b"/>
            <a:pathLst>
              <a:path w="4010025" h="2674620">
                <a:moveTo>
                  <a:pt x="0" y="2674023"/>
                </a:moveTo>
                <a:lnTo>
                  <a:pt x="400945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42403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91728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4560" y="0"/>
                </a:moveTo>
                <a:lnTo>
                  <a:pt x="0" y="6857998"/>
                </a:lnTo>
                <a:lnTo>
                  <a:pt x="2252270" y="6857998"/>
                </a:lnTo>
                <a:lnTo>
                  <a:pt x="2252270" y="8171"/>
                </a:lnTo>
                <a:lnTo>
                  <a:pt x="202456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6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638545" y="3922852"/>
            <a:ext cx="2505710" cy="2935605"/>
          </a:xfrm>
          <a:custGeom>
            <a:avLst/>
            <a:gdLst/>
            <a:ahLst/>
            <a:cxnLst/>
            <a:rect l="l" t="t" r="r" b="b"/>
            <a:pathLst>
              <a:path w="2505709" h="2935604">
                <a:moveTo>
                  <a:pt x="2505454" y="0"/>
                </a:moveTo>
                <a:lnTo>
                  <a:pt x="0" y="2935146"/>
                </a:lnTo>
                <a:lnTo>
                  <a:pt x="2505454" y="2935146"/>
                </a:lnTo>
                <a:lnTo>
                  <a:pt x="2505454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39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96656" y="0"/>
            <a:ext cx="847725" cy="6858000"/>
          </a:xfrm>
          <a:custGeom>
            <a:avLst/>
            <a:gdLst/>
            <a:ahLst/>
            <a:cxnLst/>
            <a:rect l="l" t="t" r="r" b="b"/>
            <a:pathLst>
              <a:path w="847725" h="6858000">
                <a:moveTo>
                  <a:pt x="847343" y="0"/>
                </a:moveTo>
                <a:lnTo>
                  <a:pt x="675247" y="0"/>
                </a:lnTo>
                <a:lnTo>
                  <a:pt x="0" y="6857996"/>
                </a:lnTo>
                <a:lnTo>
                  <a:pt x="847343" y="6857996"/>
                </a:lnTo>
                <a:lnTo>
                  <a:pt x="84734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65296" y="6857996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4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4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3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58912" y="4907871"/>
            <a:ext cx="1085215" cy="1950720"/>
          </a:xfrm>
          <a:custGeom>
            <a:avLst/>
            <a:gdLst/>
            <a:ahLst/>
            <a:cxnLst/>
            <a:rect l="l" t="t" r="r" b="b"/>
            <a:pathLst>
              <a:path w="1085215" h="1950720">
                <a:moveTo>
                  <a:pt x="1085086" y="0"/>
                </a:moveTo>
                <a:lnTo>
                  <a:pt x="0" y="1950127"/>
                </a:lnTo>
                <a:lnTo>
                  <a:pt x="1085086" y="1945099"/>
                </a:lnTo>
                <a:lnTo>
                  <a:pt x="1085086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309448"/>
            <a:ext cx="7161530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E78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5965" y="2913329"/>
            <a:ext cx="6941184" cy="363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90600"/>
            <a:ext cx="6047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Кафедра конституційного та адміністративного п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015" y="2286000"/>
            <a:ext cx="81804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Презентація курсу</a:t>
            </a:r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Психологія діяльності в небезпечній професії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916" y="1378966"/>
            <a:ext cx="6524625" cy="1307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5"/>
              </a:spcBef>
            </a:pPr>
            <a:r>
              <a:rPr sz="2800" i="1" spc="5" dirty="0">
                <a:solidFill>
                  <a:srgbClr val="404040"/>
                </a:solidFill>
                <a:latin typeface="Times New Roman"/>
                <a:cs typeface="Times New Roman"/>
              </a:rPr>
              <a:t>Постраждалі </a:t>
            </a:r>
            <a:r>
              <a:rPr sz="2800" b="0" dirty="0">
                <a:solidFill>
                  <a:srgbClr val="404040"/>
                </a:solidFill>
                <a:latin typeface="Times New Roman"/>
                <a:cs typeface="Times New Roman"/>
              </a:rPr>
              <a:t>- </a:t>
            </a:r>
            <a:r>
              <a:rPr sz="2800" b="0" spc="20" dirty="0">
                <a:solidFill>
                  <a:srgbClr val="404040"/>
                </a:solidFill>
                <a:latin typeface="Times New Roman"/>
                <a:cs typeface="Times New Roman"/>
              </a:rPr>
              <a:t>особи, </a:t>
            </a:r>
            <a:r>
              <a:rPr sz="2800" b="0" spc="-5" dirty="0">
                <a:solidFill>
                  <a:srgbClr val="404040"/>
                </a:solidFill>
                <a:latin typeface="Times New Roman"/>
                <a:cs typeface="Times New Roman"/>
              </a:rPr>
              <a:t>здоров’ю </a:t>
            </a:r>
            <a:r>
              <a:rPr sz="2800" b="0" spc="5" dirty="0">
                <a:solidFill>
                  <a:srgbClr val="404040"/>
                </a:solidFill>
                <a:latin typeface="Times New Roman"/>
                <a:cs typeface="Times New Roman"/>
              </a:rPr>
              <a:t>яких </a:t>
            </a:r>
            <a:r>
              <a:rPr sz="2800" b="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0" spc="-10" dirty="0">
                <a:solidFill>
                  <a:srgbClr val="404040"/>
                </a:solidFill>
                <a:latin typeface="Times New Roman"/>
                <a:cs typeface="Times New Roman"/>
              </a:rPr>
              <a:t>заподіяна</a:t>
            </a:r>
            <a:r>
              <a:rPr sz="2800" b="0" spc="-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0" spc="-40" dirty="0">
                <a:solidFill>
                  <a:srgbClr val="404040"/>
                </a:solidFill>
                <a:latin typeface="Times New Roman"/>
                <a:cs typeface="Times New Roman"/>
              </a:rPr>
              <a:t>шкода</a:t>
            </a:r>
            <a:r>
              <a:rPr sz="2800" b="0" spc="-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0" dirty="0">
                <a:solidFill>
                  <a:srgbClr val="404040"/>
                </a:solidFill>
                <a:latin typeface="Times New Roman"/>
                <a:cs typeface="Times New Roman"/>
              </a:rPr>
              <a:t>внаслідок</a:t>
            </a:r>
            <a:r>
              <a:rPr sz="2800" b="0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0" spc="5" dirty="0">
                <a:solidFill>
                  <a:srgbClr val="404040"/>
                </a:solidFill>
                <a:latin typeface="Times New Roman"/>
                <a:cs typeface="Times New Roman"/>
              </a:rPr>
              <a:t>надзвичайної </a:t>
            </a:r>
            <a:r>
              <a:rPr sz="2800" b="0" spc="-6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0" spc="-10" dirty="0">
                <a:solidFill>
                  <a:srgbClr val="404040"/>
                </a:solidFill>
                <a:latin typeface="Times New Roman"/>
                <a:cs typeface="Times New Roman"/>
              </a:rPr>
              <a:t>ситуації.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3127" y="4215384"/>
            <a:ext cx="3124200" cy="233172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2488" y="2715767"/>
            <a:ext cx="1905000" cy="142036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15384" y="4215384"/>
            <a:ext cx="4062984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151380" marR="5080" indent="-1790064">
              <a:lnSpc>
                <a:spcPct val="100000"/>
              </a:lnSpc>
              <a:spcBef>
                <a:spcPts val="110"/>
              </a:spcBef>
            </a:pPr>
            <a:r>
              <a:rPr sz="2800" i="1" dirty="0">
                <a:solidFill>
                  <a:srgbClr val="2A500F"/>
                </a:solidFill>
                <a:latin typeface="Trebuchet MS"/>
                <a:cs typeface="Trebuchet MS"/>
              </a:rPr>
              <a:t>Класифікація</a:t>
            </a:r>
            <a:r>
              <a:rPr sz="2800" i="1" spc="-8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i="1" dirty="0">
                <a:solidFill>
                  <a:srgbClr val="2A500F"/>
                </a:solidFill>
                <a:latin typeface="Trebuchet MS"/>
                <a:cs typeface="Trebuchet MS"/>
              </a:rPr>
              <a:t>надзвичайних</a:t>
            </a:r>
            <a:r>
              <a:rPr sz="2800" i="1" spc="-7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i="1" dirty="0">
                <a:solidFill>
                  <a:srgbClr val="2A500F"/>
                </a:solidFill>
                <a:latin typeface="Trebuchet MS"/>
                <a:cs typeface="Trebuchet MS"/>
              </a:rPr>
              <a:t>ситуацій </a:t>
            </a:r>
            <a:r>
              <a:rPr sz="2800" i="1" spc="-83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i="1" spc="5" dirty="0">
                <a:solidFill>
                  <a:srgbClr val="2A500F"/>
                </a:solidFill>
                <a:latin typeface="Trebuchet MS"/>
                <a:cs typeface="Trebuchet MS"/>
              </a:rPr>
              <a:t>за</a:t>
            </a:r>
            <a:r>
              <a:rPr sz="2800" i="1" spc="-4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i="1" dirty="0">
                <a:solidFill>
                  <a:srgbClr val="2A500F"/>
                </a:solidFill>
                <a:latin typeface="Trebuchet MS"/>
                <a:cs typeface="Trebuchet MS"/>
              </a:rPr>
              <a:t>походженням: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167" y="1282954"/>
            <a:ext cx="6880859" cy="510159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56870" marR="5080" indent="-344805" algn="just">
              <a:lnSpc>
                <a:spcPct val="90100"/>
              </a:lnSpc>
              <a:spcBef>
                <a:spcPts val="330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Природні: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тектонічні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(виверження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вулканів, 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землетруси), топологічні (повені, селі, зсуви, снігові 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лавини),</a:t>
            </a:r>
            <a:r>
              <a:rPr sz="2000" spc="-5" dirty="0">
                <a:latin typeface="Trebuchet MS"/>
                <a:cs typeface="Trebuchet MS"/>
              </a:rPr>
              <a:t> метеорологічні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(бурі,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урагани,</a:t>
            </a:r>
            <a:r>
              <a:rPr sz="2000" spc="-5" dirty="0">
                <a:latin typeface="Trebuchet MS"/>
                <a:cs typeface="Trebuchet MS"/>
              </a:rPr>
              <a:t> смерчі, 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циклони, морози, </a:t>
            </a:r>
            <a:r>
              <a:rPr sz="2000" dirty="0">
                <a:latin typeface="Trebuchet MS"/>
                <a:cs typeface="Trebuchet MS"/>
              </a:rPr>
              <a:t>засухи, </a:t>
            </a:r>
            <a:r>
              <a:rPr sz="2000" spc="-5" dirty="0">
                <a:latin typeface="Trebuchet MS"/>
                <a:cs typeface="Trebuchet MS"/>
              </a:rPr>
              <a:t>незвичайна спека, </a:t>
            </a:r>
            <a:r>
              <a:rPr sz="2000" dirty="0">
                <a:latin typeface="Trebuchet MS"/>
                <a:cs typeface="Trebuchet MS"/>
              </a:rPr>
              <a:t>пожежі) 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тощо.</a:t>
            </a:r>
            <a:endParaRPr sz="2000">
              <a:latin typeface="Trebuchet MS"/>
              <a:cs typeface="Trebuchet MS"/>
            </a:endParaRPr>
          </a:p>
          <a:p>
            <a:pPr marL="356870" marR="5715" indent="-344805" algn="just">
              <a:lnSpc>
                <a:spcPct val="90200"/>
              </a:lnSpc>
              <a:spcBef>
                <a:spcPts val="97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204" dirty="0">
                <a:solidFill>
                  <a:srgbClr val="90C225"/>
                </a:solidFill>
                <a:latin typeface="Lucida Sans Unicode"/>
                <a:cs typeface="Lucida Sans Unicode"/>
              </a:rPr>
              <a:t> 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Техногенні:</a:t>
            </a:r>
            <a:r>
              <a:rPr sz="2000" b="1" spc="59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транспортні </a:t>
            </a:r>
            <a:r>
              <a:rPr sz="2000" spc="-10" dirty="0">
                <a:latin typeface="Trebuchet MS"/>
                <a:cs typeface="Trebuchet MS"/>
              </a:rPr>
              <a:t>аварії</a:t>
            </a:r>
            <a:r>
              <a:rPr sz="2000" spc="58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(катастрофи); пожежі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і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вибухи;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аварії</a:t>
            </a:r>
            <a:r>
              <a:rPr sz="2000" spc="-5" dirty="0">
                <a:latin typeface="Trebuchet MS"/>
                <a:cs typeface="Trebuchet MS"/>
              </a:rPr>
              <a:t> з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викидом</a:t>
            </a:r>
            <a:r>
              <a:rPr sz="2000" spc="-5" dirty="0">
                <a:latin typeface="Trebuchet MS"/>
                <a:cs typeface="Trebuchet MS"/>
              </a:rPr>
              <a:t> (загрозою</a:t>
            </a:r>
            <a:r>
              <a:rPr sz="2000" dirty="0">
                <a:latin typeface="Trebuchet MS"/>
                <a:cs typeface="Trebuchet MS"/>
              </a:rPr>
              <a:t> викиду) 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небезпечних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хімічних,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радіоактивних,</a:t>
            </a:r>
            <a:r>
              <a:rPr sz="2000" spc="-5" dirty="0">
                <a:latin typeface="Trebuchet MS"/>
                <a:cs typeface="Trebuchet MS"/>
              </a:rPr>
              <a:t> біологічних 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речовин;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аварії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на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інженерних</a:t>
            </a:r>
            <a:r>
              <a:rPr sz="2000" dirty="0">
                <a:latin typeface="Trebuchet MS"/>
                <a:cs typeface="Trebuchet MS"/>
              </a:rPr>
              <a:t> мережах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і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спорудах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життєзабезпечення; гідродинамічні аварії </a:t>
            </a:r>
            <a:r>
              <a:rPr sz="2000" spc="-10" dirty="0">
                <a:latin typeface="Trebuchet MS"/>
                <a:cs typeface="Trebuchet MS"/>
              </a:rPr>
              <a:t>на </a:t>
            </a:r>
            <a:r>
              <a:rPr sz="2000" spc="-5" dirty="0">
                <a:latin typeface="Trebuchet MS"/>
                <a:cs typeface="Trebuchet MS"/>
              </a:rPr>
              <a:t>дамбах 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тощо.</a:t>
            </a:r>
            <a:endParaRPr sz="2000">
              <a:latin typeface="Trebuchet MS"/>
              <a:cs typeface="Trebuchet MS"/>
            </a:endParaRPr>
          </a:p>
          <a:p>
            <a:pPr marL="356870" marR="6985" indent="-344805" algn="just">
              <a:lnSpc>
                <a:spcPct val="90400"/>
              </a:lnSpc>
              <a:spcBef>
                <a:spcPts val="95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4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Екологічні:</a:t>
            </a:r>
            <a:r>
              <a:rPr sz="2000" b="1" spc="1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зміни</a:t>
            </a:r>
            <a:r>
              <a:rPr sz="2000" spc="1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стану</a:t>
            </a:r>
            <a:r>
              <a:rPr sz="2000" spc="1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атмосфери,</a:t>
            </a:r>
            <a:r>
              <a:rPr sz="2000" spc="1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гідросфери,</a:t>
            </a:r>
            <a:r>
              <a:rPr sz="2000" spc="1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суші </a:t>
            </a:r>
            <a:r>
              <a:rPr sz="2000" spc="-59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й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в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цілому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біосфери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в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наслідок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несприятливого 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техногенного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впливу людини або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рідше</a:t>
            </a:r>
            <a:r>
              <a:rPr sz="2000" spc="-5" dirty="0">
                <a:latin typeface="Trebuchet MS"/>
                <a:cs typeface="Trebuchet MS"/>
              </a:rPr>
              <a:t> – </a:t>
            </a:r>
            <a:r>
              <a:rPr sz="2000" spc="-10" dirty="0">
                <a:latin typeface="Trebuchet MS"/>
                <a:cs typeface="Trebuchet MS"/>
              </a:rPr>
              <a:t>стихійних 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явищ</a:t>
            </a:r>
            <a:r>
              <a:rPr sz="2000" spc="4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на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оточуюче</a:t>
            </a:r>
            <a:r>
              <a:rPr sz="2000" spc="4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середовище.</a:t>
            </a:r>
            <a:endParaRPr sz="2000">
              <a:latin typeface="Trebuchet MS"/>
              <a:cs typeface="Trebuchet MS"/>
            </a:endParaRPr>
          </a:p>
          <a:p>
            <a:pPr marL="12700" algn="just">
              <a:lnSpc>
                <a:spcPts val="2280"/>
              </a:lnSpc>
              <a:spcBef>
                <a:spcPts val="770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78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Соціально-політичні:</a:t>
            </a:r>
            <a:r>
              <a:rPr sz="2000" b="1" spc="149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епідемії,</a:t>
            </a:r>
            <a:r>
              <a:rPr sz="2000" spc="850" dirty="0">
                <a:latin typeface="Trebuchet MS"/>
                <a:cs typeface="Trebuchet MS"/>
              </a:rPr>
              <a:t>   </a:t>
            </a:r>
            <a:r>
              <a:rPr sz="2000" spc="-5" dirty="0">
                <a:latin typeface="Trebuchet MS"/>
                <a:cs typeface="Trebuchet MS"/>
              </a:rPr>
              <a:t>війни,</a:t>
            </a:r>
            <a:r>
              <a:rPr sz="2000" spc="840" dirty="0">
                <a:latin typeface="Trebuchet MS"/>
                <a:cs typeface="Trebuchet MS"/>
              </a:rPr>
              <a:t>  </a:t>
            </a:r>
            <a:r>
              <a:rPr sz="2000" spc="844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голод,</a:t>
            </a:r>
            <a:endParaRPr sz="2000">
              <a:latin typeface="Trebuchet MS"/>
              <a:cs typeface="Trebuchet MS"/>
            </a:endParaRPr>
          </a:p>
          <a:p>
            <a:pPr marL="356870" algn="just">
              <a:lnSpc>
                <a:spcPts val="2280"/>
              </a:lnSpc>
            </a:pPr>
            <a:r>
              <a:rPr sz="2000" spc="-10" dirty="0">
                <a:latin typeface="Trebuchet MS"/>
                <a:cs typeface="Trebuchet MS"/>
              </a:rPr>
              <a:t>тероризм,</a:t>
            </a:r>
            <a:r>
              <a:rPr sz="2000" spc="4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громадські</a:t>
            </a:r>
            <a:r>
              <a:rPr sz="2000" spc="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безладдя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Залежно</a:t>
            </a:r>
            <a:r>
              <a:rPr spc="5" dirty="0"/>
              <a:t> </a:t>
            </a:r>
            <a:r>
              <a:rPr spc="-5" dirty="0"/>
              <a:t>від територіального</a:t>
            </a:r>
            <a:r>
              <a:rPr spc="5" dirty="0"/>
              <a:t> </a:t>
            </a:r>
            <a:r>
              <a:rPr spc="-10" dirty="0"/>
              <a:t>поширення,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обсягів</a:t>
            </a:r>
            <a:r>
              <a:rPr dirty="0"/>
              <a:t> </a:t>
            </a:r>
            <a:r>
              <a:rPr spc="-5" dirty="0"/>
              <a:t>заподіяних</a:t>
            </a:r>
            <a:r>
              <a:rPr spc="30" dirty="0"/>
              <a:t> </a:t>
            </a:r>
            <a:r>
              <a:rPr spc="-10" dirty="0"/>
              <a:t>або</a:t>
            </a:r>
            <a:r>
              <a:rPr spc="10" dirty="0"/>
              <a:t> </a:t>
            </a:r>
            <a:r>
              <a:rPr spc="-5" dirty="0"/>
              <a:t>очікуваних</a:t>
            </a:r>
            <a:r>
              <a:rPr spc="35" dirty="0"/>
              <a:t> </a:t>
            </a:r>
            <a:r>
              <a:rPr spc="-5" dirty="0"/>
              <a:t>економічних </a:t>
            </a:r>
            <a:r>
              <a:rPr spc="-710" dirty="0"/>
              <a:t> </a:t>
            </a:r>
            <a:r>
              <a:rPr spc="-5" dirty="0"/>
              <a:t>збитків,</a:t>
            </a:r>
            <a:r>
              <a:rPr spc="15" dirty="0"/>
              <a:t> </a:t>
            </a:r>
            <a:r>
              <a:rPr dirty="0"/>
              <a:t>кількості</a:t>
            </a:r>
            <a:r>
              <a:rPr spc="-25" dirty="0"/>
              <a:t> </a:t>
            </a:r>
            <a:r>
              <a:rPr spc="-5" dirty="0"/>
              <a:t>людей, </a:t>
            </a:r>
            <a:r>
              <a:rPr dirty="0"/>
              <a:t>які </a:t>
            </a:r>
            <a:r>
              <a:rPr spc="-10" dirty="0"/>
              <a:t>загинули,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07667"/>
            <a:ext cx="7320915" cy="2602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4445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3E7818"/>
                </a:solidFill>
                <a:latin typeface="Trebuchet MS"/>
                <a:cs typeface="Trebuchet MS"/>
              </a:rPr>
              <a:t>розрізняють</a:t>
            </a:r>
            <a:r>
              <a:rPr sz="2400" b="1" spc="5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400" b="1" i="1" dirty="0">
                <a:solidFill>
                  <a:srgbClr val="3E7818"/>
                </a:solidFill>
                <a:latin typeface="Trebuchet MS"/>
                <a:cs typeface="Trebuchet MS"/>
              </a:rPr>
              <a:t>чотири</a:t>
            </a:r>
            <a:r>
              <a:rPr sz="2400" b="1" i="1" spc="-4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400" b="1" i="1" spc="-5" dirty="0">
                <a:solidFill>
                  <a:srgbClr val="3E7818"/>
                </a:solidFill>
                <a:latin typeface="Trebuchet MS"/>
                <a:cs typeface="Trebuchet MS"/>
              </a:rPr>
              <a:t>рівні</a:t>
            </a:r>
            <a:r>
              <a:rPr sz="2400" b="1" i="1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400" b="1" i="1" spc="-5" dirty="0">
                <a:solidFill>
                  <a:srgbClr val="3E7818"/>
                </a:solidFill>
                <a:latin typeface="Trebuchet MS"/>
                <a:cs typeface="Trebuchet MS"/>
              </a:rPr>
              <a:t>надзвичайних </a:t>
            </a:r>
            <a:r>
              <a:rPr sz="2400" b="1" i="1" spc="-71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400" b="1" i="1" spc="-10" dirty="0">
                <a:solidFill>
                  <a:srgbClr val="3E7818"/>
                </a:solidFill>
                <a:latin typeface="Trebuchet MS"/>
                <a:cs typeface="Trebuchet MS"/>
              </a:rPr>
              <a:t>ситуацій:</a:t>
            </a:r>
            <a:endParaRPr sz="2400">
              <a:latin typeface="Trebuchet MS"/>
              <a:cs typeface="Trebuchet MS"/>
            </a:endParaRPr>
          </a:p>
          <a:p>
            <a:pPr marL="794385" indent="-210820">
              <a:lnSpc>
                <a:spcPct val="100000"/>
              </a:lnSpc>
              <a:spcBef>
                <a:spcPts val="1930"/>
              </a:spcBef>
              <a:buAutoNum type="romanUcPeriod"/>
              <a:tabLst>
                <a:tab pos="795020" algn="l"/>
              </a:tabLst>
            </a:pPr>
            <a:r>
              <a:rPr sz="2000" b="1" i="1" spc="-10" dirty="0">
                <a:latin typeface="Arial"/>
                <a:cs typeface="Arial"/>
              </a:rPr>
              <a:t>Надзвичайна</a:t>
            </a:r>
            <a:r>
              <a:rPr sz="2000" b="1" i="1" spc="80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ситуація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загальнодержавного</a:t>
            </a:r>
            <a:r>
              <a:rPr sz="2000" b="1" i="1" spc="120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рівня</a:t>
            </a:r>
            <a:r>
              <a:rPr sz="2000" spc="-5" dirty="0"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864869" indent="-281305">
              <a:lnSpc>
                <a:spcPct val="100000"/>
              </a:lnSpc>
              <a:spcBef>
                <a:spcPts val="1010"/>
              </a:spcBef>
              <a:buAutoNum type="romanUcPeriod"/>
              <a:tabLst>
                <a:tab pos="865505" algn="l"/>
              </a:tabLst>
            </a:pPr>
            <a:r>
              <a:rPr sz="2000" b="1" spc="-15" dirty="0">
                <a:latin typeface="Arial"/>
                <a:cs typeface="Arial"/>
              </a:rPr>
              <a:t>Надзвичайна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ситуація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регіонального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рівня</a:t>
            </a:r>
            <a:endParaRPr sz="2000">
              <a:latin typeface="Arial"/>
              <a:cs typeface="Arial"/>
            </a:endParaRPr>
          </a:p>
          <a:p>
            <a:pPr marL="934719" indent="-351155">
              <a:lnSpc>
                <a:spcPct val="100000"/>
              </a:lnSpc>
              <a:spcBef>
                <a:spcPts val="985"/>
              </a:spcBef>
              <a:buAutoNum type="romanUcPeriod"/>
              <a:tabLst>
                <a:tab pos="935355" algn="l"/>
              </a:tabLst>
            </a:pPr>
            <a:r>
              <a:rPr sz="2000" b="1" i="1" spc="-10" dirty="0">
                <a:latin typeface="Arial"/>
                <a:cs typeface="Arial"/>
              </a:rPr>
              <a:t>Надзвичайна</a:t>
            </a:r>
            <a:r>
              <a:rPr sz="2000" b="1" i="1" spc="6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ситуація</a:t>
            </a:r>
            <a:r>
              <a:rPr sz="2000" b="1" i="1" spc="-1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місцевого</a:t>
            </a:r>
            <a:r>
              <a:rPr sz="2000" b="1" i="1" spc="3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рівня</a:t>
            </a:r>
            <a:endParaRPr sz="2000">
              <a:latin typeface="Arial"/>
              <a:cs typeface="Arial"/>
            </a:endParaRPr>
          </a:p>
          <a:p>
            <a:pPr marL="584200">
              <a:lnSpc>
                <a:spcPct val="100000"/>
              </a:lnSpc>
              <a:spcBef>
                <a:spcPts val="1010"/>
              </a:spcBef>
            </a:pPr>
            <a:r>
              <a:rPr sz="2000" b="1" i="1" spc="-10" dirty="0">
                <a:latin typeface="Arial"/>
                <a:cs typeface="Arial"/>
              </a:rPr>
              <a:t>IY.</a:t>
            </a:r>
            <a:r>
              <a:rPr sz="2000" b="1" i="1" spc="-1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Надзвичайна</a:t>
            </a:r>
            <a:r>
              <a:rPr sz="2000" b="1" i="1" spc="100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ситуація об'єктового</a:t>
            </a:r>
            <a:r>
              <a:rPr sz="2000" b="1" i="1" spc="60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рівня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008" y="4163567"/>
            <a:ext cx="6964680" cy="26944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779" y="47701"/>
            <a:ext cx="567182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511809">
              <a:lnSpc>
                <a:spcPct val="100000"/>
              </a:lnSpc>
              <a:spcBef>
                <a:spcPts val="110"/>
              </a:spcBef>
              <a:tabLst>
                <a:tab pos="5026660" algn="l"/>
              </a:tabLst>
            </a:pPr>
            <a:r>
              <a:rPr sz="2800" b="0" i="1" spc="5" dirty="0">
                <a:solidFill>
                  <a:srgbClr val="2A500F"/>
                </a:solidFill>
                <a:latin typeface="Trebuchet MS"/>
                <a:cs typeface="Trebuchet MS"/>
              </a:rPr>
              <a:t>В </a:t>
            </a:r>
            <a:r>
              <a:rPr sz="2800" b="0" i="1" spc="-5" dirty="0">
                <a:solidFill>
                  <a:srgbClr val="2A500F"/>
                </a:solidFill>
                <a:latin typeface="Trebuchet MS"/>
                <a:cs typeface="Trebuchet MS"/>
              </a:rPr>
              <a:t>залежності </a:t>
            </a:r>
            <a:r>
              <a:rPr sz="2800" b="0" i="1" dirty="0">
                <a:solidFill>
                  <a:srgbClr val="2A500F"/>
                </a:solidFill>
                <a:latin typeface="Trebuchet MS"/>
                <a:cs typeface="Trebuchet MS"/>
              </a:rPr>
              <a:t>від </a:t>
            </a:r>
            <a:r>
              <a:rPr sz="2800" b="0" i="1" spc="-5" dirty="0">
                <a:solidFill>
                  <a:srgbClr val="2A500F"/>
                </a:solidFill>
                <a:latin typeface="Trebuchet MS"/>
                <a:cs typeface="Trebuchet MS"/>
              </a:rPr>
              <a:t>кількості </a:t>
            </a:r>
            <a:r>
              <a:rPr sz="2800" b="0" i="1" dirty="0">
                <a:solidFill>
                  <a:srgbClr val="2A500F"/>
                </a:solidFill>
                <a:latin typeface="Trebuchet MS"/>
                <a:cs typeface="Trebuchet MS"/>
              </a:rPr>
              <a:t> потерпілих</a:t>
            </a:r>
            <a:r>
              <a:rPr sz="2800" b="0" i="1" spc="-4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b="0" i="1" spc="-5" dirty="0">
                <a:solidFill>
                  <a:srgbClr val="2A500F"/>
                </a:solidFill>
                <a:latin typeface="Trebuchet MS"/>
                <a:cs typeface="Trebuchet MS"/>
              </a:rPr>
              <a:t>НС</a:t>
            </a:r>
            <a:r>
              <a:rPr sz="2800" b="0" i="1" spc="-1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b="0" i="1" dirty="0">
                <a:solidFill>
                  <a:srgbClr val="2A500F"/>
                </a:solidFill>
                <a:latin typeface="Trebuchet MS"/>
                <a:cs typeface="Trebuchet MS"/>
              </a:rPr>
              <a:t>поділяються	на</a:t>
            </a:r>
            <a:r>
              <a:rPr sz="2800" b="0" i="1" spc="-8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b="0" i="1" dirty="0">
                <a:solidFill>
                  <a:srgbClr val="2A500F"/>
                </a:solidFill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041" y="1150111"/>
            <a:ext cx="3782695" cy="552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715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  <a:tab pos="1353820" algn="l"/>
                <a:tab pos="2731770" algn="l"/>
              </a:tabLst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400" b="1" i="1" spc="-170" dirty="0">
                <a:latin typeface="Arial"/>
                <a:cs typeface="Arial"/>
              </a:rPr>
              <a:t>м</a:t>
            </a:r>
            <a:r>
              <a:rPr sz="2400" b="1" i="1" spc="10" dirty="0">
                <a:latin typeface="Arial"/>
                <a:cs typeface="Arial"/>
              </a:rPr>
              <a:t>а</a:t>
            </a:r>
            <a:r>
              <a:rPr sz="2400" b="1" i="1" spc="-5" dirty="0">
                <a:latin typeface="Arial"/>
                <a:cs typeface="Arial"/>
              </a:rPr>
              <a:t>л</a:t>
            </a:r>
            <a:r>
              <a:rPr sz="2400" b="1" i="1" dirty="0">
                <a:latin typeface="Arial"/>
                <a:cs typeface="Arial"/>
              </a:rPr>
              <a:t>і	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(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25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-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1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0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0	</a:t>
            </a:r>
            <a:r>
              <a:rPr sz="2400" spc="-60" dirty="0">
                <a:solidFill>
                  <a:srgbClr val="3E7818"/>
                </a:solidFill>
                <a:latin typeface="Microsoft Sans Serif"/>
                <a:cs typeface="Microsoft Sans Serif"/>
              </a:rPr>
              <a:t>ч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о</a:t>
            </a:r>
            <a:r>
              <a:rPr sz="2400" spc="20" dirty="0">
                <a:solidFill>
                  <a:srgbClr val="3E7818"/>
                </a:solidFill>
                <a:latin typeface="Microsoft Sans Serif"/>
                <a:cs typeface="Microsoft Sans Serif"/>
              </a:rPr>
              <a:t>л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ові</a:t>
            </a:r>
            <a:r>
              <a:rPr sz="2400" spc="-105" dirty="0">
                <a:solidFill>
                  <a:srgbClr val="3E7818"/>
                </a:solidFill>
                <a:latin typeface="Microsoft Sans Serif"/>
                <a:cs typeface="Microsoft Sans Serif"/>
              </a:rPr>
              <a:t>к  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потерпілих,</a:t>
            </a:r>
            <a:r>
              <a:rPr sz="2400" spc="330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100" dirty="0">
                <a:solidFill>
                  <a:srgbClr val="3E7818"/>
                </a:solidFill>
                <a:latin typeface="Microsoft Sans Serif"/>
                <a:cs typeface="Microsoft Sans Serif"/>
              </a:rPr>
              <a:t>з</a:t>
            </a:r>
            <a:r>
              <a:rPr sz="2400" spc="315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них</a:t>
            </a:r>
            <a:r>
              <a:rPr sz="2400" spc="305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10-15 </a:t>
            </a:r>
            <a:r>
              <a:rPr sz="2400" spc="-620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потребують 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госпіталізації);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  <a:tab pos="1778000" algn="l"/>
                <a:tab pos="2655570" algn="l"/>
                <a:tab pos="3091815" algn="l"/>
              </a:tabLst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400" b="1" i="1" spc="5" dirty="0">
                <a:latin typeface="Arial"/>
                <a:cs typeface="Arial"/>
              </a:rPr>
              <a:t>се</a:t>
            </a:r>
            <a:r>
              <a:rPr sz="2400" b="1" i="1" dirty="0">
                <a:latin typeface="Arial"/>
                <a:cs typeface="Arial"/>
              </a:rPr>
              <a:t>р</a:t>
            </a:r>
            <a:r>
              <a:rPr sz="2400" b="1" i="1" spc="5" dirty="0">
                <a:latin typeface="Arial"/>
                <a:cs typeface="Arial"/>
              </a:rPr>
              <a:t>е</a:t>
            </a:r>
            <a:r>
              <a:rPr sz="2400" b="1" i="1" spc="-5" dirty="0">
                <a:latin typeface="Arial"/>
                <a:cs typeface="Arial"/>
              </a:rPr>
              <a:t>дн</a:t>
            </a:r>
            <a:r>
              <a:rPr sz="2400" b="1" i="1" dirty="0">
                <a:latin typeface="Arial"/>
                <a:cs typeface="Arial"/>
              </a:rPr>
              <a:t>і	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(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10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1	</a:t>
            </a:r>
            <a:r>
              <a:rPr sz="2400" spc="630" dirty="0">
                <a:solidFill>
                  <a:srgbClr val="3E7818"/>
                </a:solidFill>
                <a:latin typeface="Microsoft Sans Serif"/>
                <a:cs typeface="Microsoft Sans Serif"/>
              </a:rPr>
              <a:t>–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	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10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0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0</a:t>
            </a:r>
            <a:endParaRPr sz="2400">
              <a:latin typeface="Microsoft Sans Serif"/>
              <a:cs typeface="Microsoft Sans Serif"/>
            </a:endParaRPr>
          </a:p>
          <a:p>
            <a:pPr marL="35687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потерпілих,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 15-250 </a:t>
            </a:r>
            <a:r>
              <a:rPr sz="2400" spc="-625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потерпілих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потребують </a:t>
            </a:r>
            <a:r>
              <a:rPr sz="2400" spc="-625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госпіталізації);</a:t>
            </a:r>
            <a:endParaRPr sz="2400">
              <a:latin typeface="Microsoft Sans Serif"/>
              <a:cs typeface="Microsoft Sans Serif"/>
            </a:endParaRPr>
          </a:p>
          <a:p>
            <a:pPr marL="356870" marR="5715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  <a:tab pos="1661795" algn="l"/>
                <a:tab pos="3088640" algn="l"/>
              </a:tabLst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400" b="1" i="1" spc="-10" dirty="0">
                <a:latin typeface="Arial"/>
                <a:cs typeface="Arial"/>
              </a:rPr>
              <a:t>в</a:t>
            </a:r>
            <a:r>
              <a:rPr sz="2400" b="1" i="1" spc="5" dirty="0">
                <a:latin typeface="Arial"/>
                <a:cs typeface="Arial"/>
              </a:rPr>
              <a:t>е</a:t>
            </a:r>
            <a:r>
              <a:rPr sz="2400" b="1" i="1" spc="-5" dirty="0">
                <a:latin typeface="Arial"/>
                <a:cs typeface="Arial"/>
              </a:rPr>
              <a:t>лик</a:t>
            </a:r>
            <a:r>
              <a:rPr sz="2400" b="1" i="1" dirty="0">
                <a:latin typeface="Arial"/>
                <a:cs typeface="Arial"/>
              </a:rPr>
              <a:t>і	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(б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і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ль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ш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е	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1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0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0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0  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потерпілих</a:t>
            </a:r>
            <a:r>
              <a:rPr sz="2400" spc="65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і</a:t>
            </a:r>
            <a:r>
              <a:rPr sz="2400" spc="95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більше</a:t>
            </a:r>
            <a:r>
              <a:rPr sz="2400" spc="100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250 </a:t>
            </a:r>
            <a:r>
              <a:rPr sz="2400" spc="-625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потребують 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госпіталізації);</a:t>
            </a:r>
            <a:endParaRPr sz="24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990"/>
              </a:spcBef>
              <a:tabLst>
                <a:tab pos="356870" algn="l"/>
                <a:tab pos="1908810" algn="l"/>
                <a:tab pos="2978785" algn="l"/>
              </a:tabLst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400" spc="-55" dirty="0">
                <a:solidFill>
                  <a:srgbClr val="3E7818"/>
                </a:solidFill>
                <a:latin typeface="Microsoft Sans Serif"/>
                <a:cs typeface="Microsoft Sans Serif"/>
              </a:rPr>
              <a:t>г</a:t>
            </a:r>
            <a:r>
              <a:rPr sz="2400" spc="-30" dirty="0">
                <a:solidFill>
                  <a:srgbClr val="3E7818"/>
                </a:solidFill>
                <a:latin typeface="Microsoft Sans Serif"/>
                <a:cs typeface="Microsoft Sans Serif"/>
              </a:rPr>
              <a:t>і</a:t>
            </a:r>
            <a:r>
              <a:rPr sz="2400" spc="-55" dirty="0">
                <a:solidFill>
                  <a:srgbClr val="3E7818"/>
                </a:solidFill>
                <a:latin typeface="Microsoft Sans Serif"/>
                <a:cs typeface="Microsoft Sans Serif"/>
              </a:rPr>
              <a:t>г</a:t>
            </a:r>
            <a:r>
              <a:rPr sz="2400" spc="5" dirty="0">
                <a:solidFill>
                  <a:srgbClr val="3E7818"/>
                </a:solidFill>
                <a:latin typeface="Microsoft Sans Serif"/>
                <a:cs typeface="Microsoft Sans Serif"/>
              </a:rPr>
              <a:t>а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нт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с</a:t>
            </a:r>
            <a:r>
              <a:rPr sz="2400" spc="-80" dirty="0">
                <a:solidFill>
                  <a:srgbClr val="3E7818"/>
                </a:solidFill>
                <a:latin typeface="Microsoft Sans Serif"/>
                <a:cs typeface="Microsoft Sans Serif"/>
              </a:rPr>
              <a:t>ьк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і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	(сот</a:t>
            </a:r>
            <a:r>
              <a:rPr sz="2400" spc="-25" dirty="0">
                <a:solidFill>
                  <a:srgbClr val="3E7818"/>
                </a:solidFill>
                <a:latin typeface="Microsoft Sans Serif"/>
                <a:cs typeface="Microsoft Sans Serif"/>
              </a:rPr>
              <a:t>н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і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	</a:t>
            </a:r>
            <a:r>
              <a:rPr sz="2400" spc="-5" dirty="0">
                <a:solidFill>
                  <a:srgbClr val="3E7818"/>
                </a:solidFill>
                <a:latin typeface="Microsoft Sans Serif"/>
                <a:cs typeface="Microsoft Sans Serif"/>
              </a:rPr>
              <a:t>т</a:t>
            </a:r>
            <a:r>
              <a:rPr sz="2400" dirty="0">
                <a:solidFill>
                  <a:srgbClr val="3E7818"/>
                </a:solidFill>
                <a:latin typeface="Microsoft Sans Serif"/>
                <a:cs typeface="Microsoft Sans Serif"/>
              </a:rPr>
              <a:t>и</a:t>
            </a:r>
            <a:r>
              <a:rPr sz="2400" spc="20" dirty="0">
                <a:solidFill>
                  <a:srgbClr val="3E7818"/>
                </a:solidFill>
                <a:latin typeface="Microsoft Sans Serif"/>
                <a:cs typeface="Microsoft Sans Serif"/>
              </a:rPr>
              <a:t>с</a:t>
            </a:r>
            <a:r>
              <a:rPr sz="2400" spc="-15" dirty="0">
                <a:solidFill>
                  <a:srgbClr val="3E7818"/>
                </a:solidFill>
                <a:latin typeface="Microsoft Sans Serif"/>
                <a:cs typeface="Microsoft Sans Serif"/>
              </a:rPr>
              <a:t>яч  </a:t>
            </a:r>
            <a:r>
              <a:rPr sz="2400" spc="-10" dirty="0">
                <a:solidFill>
                  <a:srgbClr val="3E7818"/>
                </a:solidFill>
                <a:latin typeface="Microsoft Sans Serif"/>
                <a:cs typeface="Microsoft Sans Serif"/>
              </a:rPr>
              <a:t>потерпілих).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9184" y="1700782"/>
            <a:ext cx="5004816" cy="513587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354584"/>
            <a:ext cx="7453630" cy="5277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19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spc="5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b="1" i="1" dirty="0">
                <a:solidFill>
                  <a:srgbClr val="2A500F"/>
                </a:solidFill>
                <a:latin typeface="Arial"/>
                <a:cs typeface="Arial"/>
              </a:rPr>
              <a:t>Екстремальна</a:t>
            </a:r>
            <a:r>
              <a:rPr sz="2800" b="1" i="1" spc="-20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2A500F"/>
                </a:solidFill>
                <a:latin typeface="Arial"/>
                <a:cs typeface="Arial"/>
              </a:rPr>
              <a:t>ситуація </a:t>
            </a:r>
            <a:r>
              <a:rPr sz="2800" b="1" i="1" dirty="0">
                <a:latin typeface="Arial"/>
                <a:cs typeface="Arial"/>
              </a:rPr>
              <a:t>(</a:t>
            </a:r>
            <a:r>
              <a:rPr sz="2800" i="1" dirty="0">
                <a:latin typeface="Arial"/>
                <a:cs typeface="Arial"/>
              </a:rPr>
              <a:t>від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spc="-10" dirty="0">
                <a:latin typeface="Arial"/>
                <a:cs typeface="Arial"/>
              </a:rPr>
              <a:t>лат.</a:t>
            </a:r>
            <a:endParaRPr sz="2800">
              <a:latin typeface="Arial"/>
              <a:cs typeface="Arial"/>
            </a:endParaRPr>
          </a:p>
          <a:p>
            <a:pPr marL="356870" marR="227965">
              <a:lnSpc>
                <a:spcPct val="100000"/>
              </a:lnSpc>
            </a:pPr>
            <a:r>
              <a:rPr sz="2800" i="1" dirty="0">
                <a:latin typeface="Arial"/>
                <a:cs typeface="Arial"/>
              </a:rPr>
              <a:t>Extrеmus</a:t>
            </a:r>
            <a:r>
              <a:rPr sz="2800" i="1" spc="-2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-</a:t>
            </a:r>
            <a:r>
              <a:rPr sz="2800" i="1" spc="-5" dirty="0">
                <a:latin typeface="Arial"/>
                <a:cs typeface="Arial"/>
              </a:rPr>
              <a:t> крайній,</a:t>
            </a:r>
            <a:r>
              <a:rPr sz="2800" i="1" spc="5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критичний)</a:t>
            </a:r>
            <a:r>
              <a:rPr sz="2800" i="1" spc="25" dirty="0">
                <a:latin typeface="Arial"/>
                <a:cs typeface="Arial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-</a:t>
            </a:r>
            <a:r>
              <a:rPr sz="2800" spc="5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раптово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виникла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ситуація,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що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35" dirty="0">
                <a:latin typeface="Microsoft Sans Serif"/>
                <a:cs typeface="Microsoft Sans Serif"/>
              </a:rPr>
              <a:t>загрожує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або</a:t>
            </a:r>
            <a:endParaRPr sz="2800">
              <a:latin typeface="Microsoft Sans Serif"/>
              <a:cs typeface="Microsoft Sans Serif"/>
            </a:endParaRPr>
          </a:p>
          <a:p>
            <a:pPr marL="356870" marR="172085">
              <a:lnSpc>
                <a:spcPct val="100000"/>
              </a:lnSpc>
              <a:spcBef>
                <a:spcPts val="5"/>
              </a:spcBef>
            </a:pPr>
            <a:r>
              <a:rPr sz="2800" spc="-15" dirty="0">
                <a:latin typeface="Microsoft Sans Serif"/>
                <a:cs typeface="Microsoft Sans Serif"/>
              </a:rPr>
              <a:t>суб'єктивно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сприймається </a:t>
            </a:r>
            <a:r>
              <a:rPr sz="2800" spc="-5" dirty="0">
                <a:latin typeface="Microsoft Sans Serif"/>
                <a:cs typeface="Microsoft Sans Serif"/>
              </a:rPr>
              <a:t>людиною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-95" dirty="0">
                <a:latin typeface="Microsoft Sans Serif"/>
                <a:cs typeface="Microsoft Sans Serif"/>
              </a:rPr>
              <a:t>як </a:t>
            </a:r>
            <a:r>
              <a:rPr sz="2800" spc="-90" dirty="0">
                <a:latin typeface="Microsoft Sans Serif"/>
                <a:cs typeface="Microsoft Sans Serif"/>
              </a:rPr>
              <a:t> </a:t>
            </a:r>
            <a:r>
              <a:rPr sz="2800" spc="-35" dirty="0">
                <a:latin typeface="Microsoft Sans Serif"/>
                <a:cs typeface="Microsoft Sans Serif"/>
              </a:rPr>
              <a:t>загрозлива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життю,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здоров'ю,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spc="10" dirty="0">
                <a:latin typeface="Microsoft Sans Serif"/>
                <a:cs typeface="Microsoft Sans Serif"/>
              </a:rPr>
              <a:t>особистісної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цілісності,благополуччю.</a:t>
            </a:r>
            <a:endParaRPr sz="28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015"/>
              </a:spcBef>
            </a:pPr>
            <a:r>
              <a:rPr sz="2200" spc="-19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spc="-18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b="1" i="1" dirty="0">
                <a:solidFill>
                  <a:srgbClr val="2A500F"/>
                </a:solidFill>
                <a:latin typeface="Arial"/>
                <a:cs typeface="Arial"/>
              </a:rPr>
              <a:t>Екстремальна </a:t>
            </a:r>
            <a:r>
              <a:rPr sz="2800" b="1" i="1" spc="-10" dirty="0">
                <a:solidFill>
                  <a:srgbClr val="2A500F"/>
                </a:solidFill>
                <a:latin typeface="Arial"/>
                <a:cs typeface="Arial"/>
              </a:rPr>
              <a:t>ситуація </a:t>
            </a:r>
            <a:r>
              <a:rPr sz="2800" b="1" i="1" spc="5" dirty="0">
                <a:latin typeface="Arial"/>
                <a:cs typeface="Arial"/>
              </a:rPr>
              <a:t>— </a:t>
            </a:r>
            <a:r>
              <a:rPr sz="2800" spc="-10" dirty="0">
                <a:latin typeface="Microsoft Sans Serif"/>
                <a:cs typeface="Microsoft Sans Serif"/>
              </a:rPr>
              <a:t>це 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несприятливі </a:t>
            </a:r>
            <a:r>
              <a:rPr sz="2800" spc="5" dirty="0">
                <a:latin typeface="Microsoft Sans Serif"/>
                <a:cs typeface="Microsoft Sans Serif"/>
              </a:rPr>
              <a:t>для </a:t>
            </a:r>
            <a:r>
              <a:rPr sz="2800" spc="-5" dirty="0">
                <a:latin typeface="Microsoft Sans Serif"/>
                <a:cs typeface="Microsoft Sans Serif"/>
              </a:rPr>
              <a:t>життєдіяльності </a:t>
            </a:r>
            <a:r>
              <a:rPr sz="2800" spc="-10" dirty="0">
                <a:latin typeface="Microsoft Sans Serif"/>
                <a:cs typeface="Microsoft Sans Serif"/>
              </a:rPr>
              <a:t>людини,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граничні,крайні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значення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тих </a:t>
            </a:r>
            <a:r>
              <a:rPr sz="2800" spc="-20" dirty="0">
                <a:latin typeface="Microsoft Sans Serif"/>
                <a:cs typeface="Microsoft Sans Serif"/>
              </a:rPr>
              <a:t>елементів 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spc="5" dirty="0">
                <a:latin typeface="Microsoft Sans Serif"/>
                <a:cs typeface="Microsoft Sans Serif"/>
              </a:rPr>
              <a:t>професійної </a:t>
            </a:r>
            <a:r>
              <a:rPr sz="2800" spc="-5" dirty="0">
                <a:latin typeface="Microsoft Sans Serif"/>
                <a:cs typeface="Microsoft Sans Serif"/>
              </a:rPr>
              <a:t>діяльності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чи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130" dirty="0">
                <a:latin typeface="Microsoft Sans Serif"/>
                <a:cs typeface="Microsoft Sans Serif"/>
              </a:rPr>
              <a:t>її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умов,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що 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вимагають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мобілізації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адаптивних 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здібностей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людини.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595325"/>
            <a:ext cx="7667625" cy="5530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325755" indent="-344805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Microsoft Sans Serif"/>
                <a:cs typeface="Microsoft Sans Serif"/>
              </a:rPr>
              <a:t>Екстремальність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ситуації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визначають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фактори,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до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яких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людина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ще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неадаптована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не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готова</a:t>
            </a:r>
            <a:r>
              <a:rPr sz="2400" spc="-10" dirty="0">
                <a:latin typeface="Microsoft Sans Serif"/>
                <a:cs typeface="Microsoft Sans Serif"/>
              </a:rPr>
              <a:t> діяти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їхніх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умовах.</a:t>
            </a:r>
            <a:endParaRPr sz="2400">
              <a:latin typeface="Microsoft Sans Serif"/>
              <a:cs typeface="Microsoft Sans Serif"/>
            </a:endParaRPr>
          </a:p>
          <a:p>
            <a:pPr marL="356870" marR="83185" indent="-344805">
              <a:lnSpc>
                <a:spcPct val="100000"/>
              </a:lnSpc>
              <a:spcBef>
                <a:spcPts val="1015"/>
              </a:spcBef>
            </a:pPr>
            <a:r>
              <a:rPr sz="2400" spc="-15" dirty="0">
                <a:latin typeface="Microsoft Sans Serif"/>
                <a:cs typeface="Microsoft Sans Serif"/>
              </a:rPr>
              <a:t>Ступінь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екстремальності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ситуації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визначається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силою,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тривалістю,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новизною,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незвичністю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проявів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цих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факторів.</a:t>
            </a:r>
            <a:endParaRPr sz="2400">
              <a:latin typeface="Microsoft Sans Serif"/>
              <a:cs typeface="Microsoft Sans Serif"/>
            </a:endParaRPr>
          </a:p>
          <a:p>
            <a:pPr marL="356870" marR="554355" indent="-344805">
              <a:lnSpc>
                <a:spcPct val="100000"/>
              </a:lnSpc>
              <a:spcBef>
                <a:spcPts val="1010"/>
              </a:spcBef>
            </a:pPr>
            <a:r>
              <a:rPr sz="2400" spc="10" dirty="0">
                <a:latin typeface="Microsoft Sans Serif"/>
                <a:cs typeface="Microsoft Sans Serif"/>
              </a:rPr>
              <a:t>Але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екстремальною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ситуацію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робить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не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тільки 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реальна, </a:t>
            </a:r>
            <a:r>
              <a:rPr sz="2400" spc="-15" dirty="0">
                <a:latin typeface="Microsoft Sans Serif"/>
                <a:cs typeface="Microsoft Sans Serif"/>
              </a:rPr>
              <a:t>об'єктивно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існуюча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загроза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життю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для</a:t>
            </a:r>
            <a:endParaRPr sz="2400">
              <a:latin typeface="Microsoft Sans Serif"/>
              <a:cs typeface="Microsoft Sans Serif"/>
            </a:endParaRPr>
          </a:p>
          <a:p>
            <a:pPr marL="356870" marR="6985">
              <a:lnSpc>
                <a:spcPct val="100000"/>
              </a:lnSpc>
              <a:spcBef>
                <a:spcPts val="5"/>
              </a:spcBef>
            </a:pPr>
            <a:r>
              <a:rPr sz="2400" spc="-30" dirty="0">
                <a:latin typeface="Microsoft Sans Serif"/>
                <a:cs typeface="Microsoft Sans Serif"/>
              </a:rPr>
              <a:t>самого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себе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або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дорогих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близьких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людей,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а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й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наше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ставлення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до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подій.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400" spc="-5" dirty="0">
                <a:latin typeface="Microsoft Sans Serif"/>
                <a:cs typeface="Microsoft Sans Serif"/>
              </a:rPr>
              <a:t>Сприйняття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однієї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30" dirty="0">
                <a:latin typeface="Microsoft Sans Serif"/>
                <a:cs typeface="Microsoft Sans Serif"/>
              </a:rPr>
              <a:t>тієї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ж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ситуації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кожною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конкретною</a:t>
            </a:r>
            <a:endParaRPr sz="24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Microsoft Sans Serif"/>
                <a:cs typeface="Microsoft Sans Serif"/>
              </a:rPr>
              <a:t>людиною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індивідуально,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у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зв'язку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з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чим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критерій</a:t>
            </a:r>
            <a:endParaRPr sz="24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2400" spc="-15" dirty="0">
                <a:latin typeface="Microsoft Sans Serif"/>
                <a:cs typeface="Microsoft Sans Serif"/>
              </a:rPr>
              <a:t>«екстремальності»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знаходиться,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швидше,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у</a:t>
            </a:r>
            <a:endParaRPr sz="24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2400" spc="-35" dirty="0">
                <a:latin typeface="Microsoft Sans Serif"/>
                <a:cs typeface="Microsoft Sans Serif"/>
              </a:rPr>
              <a:t>внутрішньому,</a:t>
            </a:r>
            <a:r>
              <a:rPr sz="2400" spc="9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психологічному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плані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особистості.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57616" y="6144767"/>
            <a:ext cx="356870" cy="283845"/>
          </a:xfrm>
          <a:custGeom>
            <a:avLst/>
            <a:gdLst/>
            <a:ahLst/>
            <a:cxnLst/>
            <a:rect l="l" t="t" r="r" b="b"/>
            <a:pathLst>
              <a:path w="356870" h="283845">
                <a:moveTo>
                  <a:pt x="356616" y="0"/>
                </a:moveTo>
                <a:lnTo>
                  <a:pt x="0" y="0"/>
                </a:lnTo>
                <a:lnTo>
                  <a:pt x="0" y="283464"/>
                </a:lnTo>
                <a:lnTo>
                  <a:pt x="356616" y="283464"/>
                </a:lnTo>
                <a:lnTo>
                  <a:pt x="3566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563" y="238505"/>
            <a:ext cx="66668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8795" marR="5080" indent="-50673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C42E1A"/>
                </a:solidFill>
                <a:latin typeface="Trebuchet MS"/>
                <a:cs typeface="Trebuchet MS"/>
              </a:rPr>
              <a:t>Основні </a:t>
            </a:r>
            <a:r>
              <a:rPr b="0" dirty="0">
                <a:solidFill>
                  <a:srgbClr val="C42E1A"/>
                </a:solidFill>
                <a:latin typeface="Trebuchet MS"/>
                <a:cs typeface="Trebuchet MS"/>
              </a:rPr>
              <a:t>стресові </a:t>
            </a:r>
            <a:r>
              <a:rPr b="0" spc="-5" dirty="0">
                <a:solidFill>
                  <a:srgbClr val="C42E1A"/>
                </a:solidFill>
                <a:latin typeface="Trebuchet MS"/>
                <a:cs typeface="Trebuchet MS"/>
              </a:rPr>
              <a:t>факторами, </a:t>
            </a:r>
            <a:r>
              <a:rPr b="0" dirty="0">
                <a:solidFill>
                  <a:srgbClr val="C42E1A"/>
                </a:solidFill>
                <a:latin typeface="Trebuchet MS"/>
                <a:cs typeface="Trebuchet MS"/>
              </a:rPr>
              <a:t>що </a:t>
            </a:r>
            <a:r>
              <a:rPr b="0" spc="-5" dirty="0">
                <a:solidFill>
                  <a:srgbClr val="C42E1A"/>
                </a:solidFill>
                <a:latin typeface="Trebuchet MS"/>
                <a:cs typeface="Trebuchet MS"/>
              </a:rPr>
              <a:t>обумовлюють </a:t>
            </a:r>
            <a:r>
              <a:rPr b="0" spc="-710" dirty="0">
                <a:solidFill>
                  <a:srgbClr val="C42E1A"/>
                </a:solidFill>
                <a:latin typeface="Trebuchet MS"/>
                <a:cs typeface="Trebuchet MS"/>
              </a:rPr>
              <a:t> </a:t>
            </a:r>
            <a:r>
              <a:rPr b="0" spc="-5" dirty="0">
                <a:solidFill>
                  <a:srgbClr val="C42E1A"/>
                </a:solidFill>
                <a:latin typeface="Trebuchet MS"/>
                <a:cs typeface="Trebuchet MS"/>
              </a:rPr>
              <a:t>екстремальність</a:t>
            </a:r>
            <a:r>
              <a:rPr b="0" spc="-60" dirty="0">
                <a:solidFill>
                  <a:srgbClr val="C42E1A"/>
                </a:solidFill>
                <a:latin typeface="Trebuchet MS"/>
                <a:cs typeface="Trebuchet MS"/>
              </a:rPr>
              <a:t> </a:t>
            </a:r>
            <a:r>
              <a:rPr b="0" spc="-5" dirty="0">
                <a:solidFill>
                  <a:srgbClr val="C42E1A"/>
                </a:solidFill>
                <a:latin typeface="Trebuchet MS"/>
                <a:cs typeface="Trebuchet MS"/>
              </a:rPr>
              <a:t>діяльності</a:t>
            </a:r>
            <a:r>
              <a:rPr b="0" spc="-15" dirty="0">
                <a:solidFill>
                  <a:srgbClr val="C42E1A"/>
                </a:solidFill>
                <a:latin typeface="Trebuchet MS"/>
                <a:cs typeface="Trebuchet MS"/>
              </a:rPr>
              <a:t> </a:t>
            </a:r>
            <a:r>
              <a:rPr b="0" spc="-5" dirty="0">
                <a:solidFill>
                  <a:srgbClr val="C42E1A"/>
                </a:solidFill>
                <a:latin typeface="Trebuchet MS"/>
                <a:cs typeface="Trebuchet MS"/>
              </a:rPr>
              <a:t>працівників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642" y="1099184"/>
            <a:ext cx="8401685" cy="559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1101725" indent="-344805" algn="just">
              <a:lnSpc>
                <a:spcPct val="100000"/>
              </a:lnSpc>
              <a:spcBef>
                <a:spcPts val="10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b="1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кліматичні</a:t>
            </a:r>
            <a:r>
              <a:rPr sz="1800" spc="5" dirty="0">
                <a:latin typeface="Microsoft Sans Serif"/>
                <a:cs typeface="Microsoft Sans Serif"/>
              </a:rPr>
              <a:t>: </a:t>
            </a:r>
            <a:r>
              <a:rPr sz="1800" spc="-15" dirty="0">
                <a:latin typeface="Microsoft Sans Serif"/>
                <a:cs typeface="Microsoft Sans Serif"/>
              </a:rPr>
              <a:t>температура, </a:t>
            </a:r>
            <a:r>
              <a:rPr sz="1800" spc="-20" dirty="0">
                <a:latin typeface="Microsoft Sans Serif"/>
                <a:cs typeface="Microsoft Sans Serif"/>
              </a:rPr>
              <a:t>гіпоксія, </a:t>
            </a:r>
            <a:r>
              <a:rPr sz="1800" spc="-15" dirty="0">
                <a:latin typeface="Microsoft Sans Serif"/>
                <a:cs typeface="Microsoft Sans Serif"/>
              </a:rPr>
              <a:t>баричні </a:t>
            </a:r>
            <a:r>
              <a:rPr sz="1800" dirty="0">
                <a:latin typeface="Microsoft Sans Serif"/>
                <a:cs typeface="Microsoft Sans Serif"/>
              </a:rPr>
              <a:t>впливи, </a:t>
            </a:r>
            <a:r>
              <a:rPr sz="1800" spc="-20" dirty="0">
                <a:latin typeface="Microsoft Sans Serif"/>
                <a:cs typeface="Microsoft Sans Serif"/>
              </a:rPr>
              <a:t>магнітні бурі, </a:t>
            </a:r>
            <a:r>
              <a:rPr sz="1800" spc="-15" dirty="0">
                <a:latin typeface="Microsoft Sans Serif"/>
                <a:cs typeface="Microsoft Sans Serif"/>
              </a:rPr>
              <a:t> спека,холод, </a:t>
            </a:r>
            <a:r>
              <a:rPr sz="1800" spc="-10" dirty="0">
                <a:latin typeface="Microsoft Sans Serif"/>
                <a:cs typeface="Microsoft Sans Serif"/>
              </a:rPr>
              <a:t>вологість, </a:t>
            </a:r>
            <a:r>
              <a:rPr sz="1800" spc="-20" dirty="0">
                <a:latin typeface="Microsoft Sans Serif"/>
                <a:cs typeface="Microsoft Sans Serif"/>
              </a:rPr>
              <a:t>киснева </a:t>
            </a:r>
            <a:r>
              <a:rPr sz="1800" spc="-15" dirty="0">
                <a:latin typeface="Microsoft Sans Serif"/>
                <a:cs typeface="Microsoft Sans Serif"/>
              </a:rPr>
              <a:t>недостатність, </a:t>
            </a:r>
            <a:r>
              <a:rPr sz="1800" spc="-5" dirty="0">
                <a:latin typeface="Microsoft Sans Serif"/>
                <a:cs typeface="Microsoft Sans Serif"/>
              </a:rPr>
              <a:t>підвищений </a:t>
            </a:r>
            <a:r>
              <a:rPr sz="1800" spc="-15" dirty="0">
                <a:latin typeface="Microsoft Sans Serif"/>
                <a:cs typeface="Microsoft Sans Serif"/>
              </a:rPr>
              <a:t>вміст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вуглекислого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газу;</a:t>
            </a:r>
            <a:endParaRPr sz="18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68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технічні</a:t>
            </a:r>
            <a:r>
              <a:rPr sz="1800" spc="-5" dirty="0">
                <a:latin typeface="Microsoft Sans Serif"/>
                <a:cs typeface="Microsoft Sans Serif"/>
              </a:rPr>
              <a:t>: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радіочастоти, </a:t>
            </a:r>
            <a:r>
              <a:rPr sz="1800" spc="-20" dirty="0">
                <a:latin typeface="Microsoft Sans Serif"/>
                <a:cs typeface="Microsoft Sans Serif"/>
              </a:rPr>
              <a:t>шуми,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10" dirty="0">
                <a:latin typeface="Microsoft Sans Serif"/>
                <a:cs typeface="Microsoft Sans Serif"/>
              </a:rPr>
              <a:t>вібрації,</a:t>
            </a:r>
            <a:r>
              <a:rPr sz="1800" spc="-20" dirty="0">
                <a:latin typeface="Microsoft Sans Serif"/>
                <a:cs typeface="Microsoft Sans Serif"/>
              </a:rPr>
              <a:t> магнітні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випромінювання,</a:t>
            </a:r>
            <a:endParaRPr sz="1800">
              <a:latin typeface="Microsoft Sans Serif"/>
              <a:cs typeface="Microsoft Sans Serif"/>
            </a:endParaRPr>
          </a:p>
          <a:p>
            <a:pPr marL="356870" algn="just">
              <a:lnSpc>
                <a:spcPct val="100000"/>
              </a:lnSpc>
            </a:pPr>
            <a:r>
              <a:rPr sz="1800" spc="-10" dirty="0">
                <a:latin typeface="Microsoft Sans Serif"/>
                <a:cs typeface="Microsoft Sans Serif"/>
              </a:rPr>
              <a:t>радіоактивність,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токсичність </a:t>
            </a:r>
            <a:r>
              <a:rPr sz="1800" spc="-5" dirty="0">
                <a:latin typeface="Microsoft Sans Serif"/>
                <a:cs typeface="Microsoft Sans Serif"/>
              </a:rPr>
              <a:t>середовища;</a:t>
            </a:r>
            <a:endParaRPr sz="18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985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68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фізіологічні</a:t>
            </a:r>
            <a:r>
              <a:rPr sz="1800" spc="-5" dirty="0">
                <a:latin typeface="Microsoft Sans Serif"/>
                <a:cs typeface="Microsoft Sans Serif"/>
              </a:rPr>
              <a:t>: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нерухомість,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гіподинамія, хвороба,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травми,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надмірне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фізичне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1800" spc="-15" dirty="0">
                <a:latin typeface="Microsoft Sans Serif"/>
                <a:cs typeface="Microsoft Sans Serif"/>
              </a:rPr>
              <a:t>навантаження;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ергономічні</a:t>
            </a:r>
            <a:r>
              <a:rPr sz="1800" spc="-5" dirty="0">
                <a:latin typeface="Microsoft Sans Serif"/>
                <a:cs typeface="Microsoft Sans Serif"/>
              </a:rPr>
              <a:t>: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робота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вночі;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режим,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що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перевищує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денні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й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тижневі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1800" spc="-20" dirty="0">
                <a:latin typeface="Microsoft Sans Serif"/>
                <a:cs typeface="Microsoft Sans Serif"/>
              </a:rPr>
              <a:t>ергономічні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норми;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психологічні</a:t>
            </a:r>
            <a:r>
              <a:rPr sz="1800" spc="-5" dirty="0">
                <a:latin typeface="Microsoft Sans Serif"/>
                <a:cs typeface="Microsoft Sans Serif"/>
              </a:rPr>
              <a:t>: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інформаційна</a:t>
            </a:r>
            <a:r>
              <a:rPr sz="1800" spc="-15" dirty="0">
                <a:latin typeface="Microsoft Sans Serif"/>
                <a:cs typeface="Microsoft Sans Serif"/>
              </a:rPr>
              <a:t> невизначеність,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раптовість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впливу,</a:t>
            </a:r>
            <a:endParaRPr sz="1800">
              <a:latin typeface="Microsoft Sans Serif"/>
              <a:cs typeface="Microsoft Sans Serif"/>
            </a:endParaRPr>
          </a:p>
          <a:p>
            <a:pPr marL="356870" marR="127635">
              <a:lnSpc>
                <a:spcPct val="100000"/>
              </a:lnSpc>
            </a:pPr>
            <a:r>
              <a:rPr sz="1800" spc="-20" dirty="0">
                <a:latin typeface="Microsoft Sans Serif"/>
                <a:cs typeface="Microsoft Sans Serif"/>
              </a:rPr>
              <a:t>неочікуваність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стимулу,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підвищена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відповідальність,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одноманітність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дій,не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безпека</a:t>
            </a:r>
            <a:r>
              <a:rPr sz="1800" spc="5" dirty="0">
                <a:latin typeface="Microsoft Sans Serif"/>
                <a:cs typeface="Microsoft Sans Serif"/>
              </a:rPr>
              <a:t> для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життя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і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здоров’я,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дефіцит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часу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й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інформації,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напружені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стосунки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колективі,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невизначеність,складність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завдання,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наявність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перешкод, </a:t>
            </a:r>
            <a:r>
              <a:rPr sz="1800" spc="-15" dirty="0">
                <a:latin typeface="Microsoft Sans Serif"/>
                <a:cs typeface="Microsoft Sans Serif"/>
              </a:rPr>
              <a:t>високий </a:t>
            </a:r>
            <a:r>
              <a:rPr sz="1800" spc="-25" dirty="0">
                <a:latin typeface="Microsoft Sans Serif"/>
                <a:cs typeface="Microsoft Sans Serif"/>
              </a:rPr>
              <a:t>темп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роботи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(висока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оперативність),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новизна,</a:t>
            </a:r>
            <a:endParaRPr sz="1800">
              <a:latin typeface="Microsoft Sans Serif"/>
              <a:cs typeface="Microsoft Sans Serif"/>
            </a:endParaRPr>
          </a:p>
          <a:p>
            <a:pPr marL="356870" marR="851535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latin typeface="Microsoft Sans Serif"/>
                <a:cs typeface="Microsoft Sans Serif"/>
              </a:rPr>
              <a:t>незвичайність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завдання,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необхідність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швидкої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зміни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форм </a:t>
            </a:r>
            <a:r>
              <a:rPr sz="1800" spc="-15" dirty="0">
                <a:latin typeface="Microsoft Sans Serif"/>
                <a:cs typeface="Microsoft Sans Serif"/>
              </a:rPr>
              <a:t>і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методів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діяльності;</a:t>
            </a:r>
            <a:endParaRPr sz="1800">
              <a:latin typeface="Microsoft Sans Serif"/>
              <a:cs typeface="Microsoft Sans Serif"/>
            </a:endParaRPr>
          </a:p>
          <a:p>
            <a:pPr marL="356870" marR="671195" indent="-344805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надзвичайні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обставини</a:t>
            </a:r>
            <a:r>
              <a:rPr sz="1800" dirty="0">
                <a:latin typeface="Microsoft Sans Serif"/>
                <a:cs typeface="Microsoft Sans Serif"/>
              </a:rPr>
              <a:t>: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професійний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ризик,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небезпека</a:t>
            </a:r>
            <a:r>
              <a:rPr sz="1800" spc="10" dirty="0">
                <a:latin typeface="Microsoft Sans Serif"/>
                <a:cs typeface="Microsoft Sans Serif"/>
              </a:rPr>
              <a:t> для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життя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і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здоров’я;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смерть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колег,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близьких,рідних.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238" y="630377"/>
            <a:ext cx="5685155" cy="1734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2550" marR="74295" algn="ctr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Стани</a:t>
            </a:r>
            <a:r>
              <a:rPr sz="2800" spc="-35" dirty="0"/>
              <a:t> </a:t>
            </a:r>
            <a:r>
              <a:rPr sz="2800" dirty="0"/>
              <a:t>людини</a:t>
            </a:r>
            <a:r>
              <a:rPr sz="2800" spc="-15" dirty="0"/>
              <a:t> </a:t>
            </a:r>
            <a:r>
              <a:rPr sz="2800" spc="5" dirty="0"/>
              <a:t>в</a:t>
            </a:r>
            <a:r>
              <a:rPr sz="2800" spc="-40" dirty="0"/>
              <a:t> </a:t>
            </a:r>
            <a:r>
              <a:rPr sz="2800" dirty="0"/>
              <a:t>екстремальних </a:t>
            </a:r>
            <a:r>
              <a:rPr sz="2800" spc="-830" dirty="0"/>
              <a:t> </a:t>
            </a:r>
            <a:r>
              <a:rPr sz="2800" spc="-5" dirty="0"/>
              <a:t>ситуаціях</a:t>
            </a:r>
            <a:r>
              <a:rPr sz="2800" spc="-25" dirty="0"/>
              <a:t> </a:t>
            </a:r>
            <a:r>
              <a:rPr sz="2800" dirty="0"/>
              <a:t>можуть</a:t>
            </a:r>
            <a:r>
              <a:rPr sz="2800" spc="-40" dirty="0"/>
              <a:t> </a:t>
            </a:r>
            <a:r>
              <a:rPr sz="2800" dirty="0"/>
              <a:t>бути</a:t>
            </a:r>
            <a:endParaRPr sz="2800"/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  <a:tabLst>
                <a:tab pos="2645410" algn="l"/>
              </a:tabLst>
            </a:pPr>
            <a:r>
              <a:rPr sz="2800" spc="-5" dirty="0"/>
              <a:t>адаптивними,	не</a:t>
            </a:r>
            <a:r>
              <a:rPr sz="2800" spc="-40" dirty="0"/>
              <a:t> </a:t>
            </a:r>
            <a:r>
              <a:rPr sz="2800" dirty="0"/>
              <a:t>адаптивними</a:t>
            </a:r>
            <a:r>
              <a:rPr sz="2800" spc="-40" dirty="0"/>
              <a:t> </a:t>
            </a:r>
            <a:r>
              <a:rPr sz="2800" dirty="0"/>
              <a:t>і </a:t>
            </a:r>
            <a:r>
              <a:rPr sz="2800" spc="-830" dirty="0"/>
              <a:t> </a:t>
            </a:r>
            <a:r>
              <a:rPr sz="2800" dirty="0"/>
              <a:t>дезадаптивними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88644" y="2910331"/>
            <a:ext cx="6940550" cy="1064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  <a:tabLst>
                <a:tab pos="344170" algn="l"/>
                <a:tab pos="969010" algn="l"/>
                <a:tab pos="2682875" algn="l"/>
                <a:tab pos="3759200" algn="l"/>
                <a:tab pos="4878070" algn="l"/>
                <a:tab pos="563753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При	адаптивних	станах	людина</a:t>
            </a:r>
            <a:r>
              <a:rPr sz="2000" b="1" i="1" spc="-5" dirty="0">
                <a:latin typeface="Arial"/>
                <a:cs typeface="Arial"/>
              </a:rPr>
              <a:t>	</a:t>
            </a:r>
            <a:r>
              <a:rPr sz="2000" spc="-35" dirty="0">
                <a:latin typeface="Microsoft Sans Serif"/>
                <a:cs typeface="Microsoft Sans Serif"/>
              </a:rPr>
              <a:t>може	</a:t>
            </a:r>
            <a:r>
              <a:rPr sz="2000" spc="-20" dirty="0">
                <a:latin typeface="Microsoft Sans Serif"/>
                <a:cs typeface="Microsoft Sans Serif"/>
              </a:rPr>
              <a:t>ефективно</a:t>
            </a:r>
            <a:endParaRPr sz="2000">
              <a:latin typeface="Microsoft Sans Serif"/>
              <a:cs typeface="Microsoft Sans Serif"/>
            </a:endParaRPr>
          </a:p>
          <a:p>
            <a:pPr marR="55880" algn="ctr">
              <a:lnSpc>
                <a:spcPct val="100000"/>
              </a:lnSpc>
            </a:pPr>
            <a:r>
              <a:rPr sz="2000" spc="-30" dirty="0">
                <a:latin typeface="Microsoft Sans Serif"/>
                <a:cs typeface="Microsoft Sans Serif"/>
              </a:rPr>
              <a:t>виконувати</a:t>
            </a:r>
            <a:r>
              <a:rPr sz="2000" spc="125" dirty="0">
                <a:latin typeface="Microsoft Sans Serif"/>
                <a:cs typeface="Microsoft Sans Serif"/>
              </a:rPr>
              <a:t> </a:t>
            </a:r>
            <a:r>
              <a:rPr sz="2000" spc="20" dirty="0">
                <a:latin typeface="Microsoft Sans Serif"/>
                <a:cs typeface="Microsoft Sans Serif"/>
              </a:rPr>
              <a:t>свої </a:t>
            </a:r>
            <a:r>
              <a:rPr sz="2000" spc="-25" dirty="0">
                <a:latin typeface="Microsoft Sans Serif"/>
                <a:cs typeface="Microsoft Sans Serif"/>
              </a:rPr>
              <a:t>функції</a:t>
            </a:r>
            <a:r>
              <a:rPr sz="2000" spc="9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при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оптимальному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здоров’ї.</a:t>
            </a:r>
            <a:endParaRPr sz="20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  <a:tabLst>
                <a:tab pos="344170" algn="l"/>
                <a:tab pos="981710" algn="l"/>
                <a:tab pos="1420495" algn="l"/>
                <a:tab pos="3146425" algn="l"/>
                <a:tab pos="4177029" algn="l"/>
                <a:tab pos="5664835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b="1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Для	не	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адаптивних	станів</a:t>
            </a:r>
            <a:r>
              <a:rPr sz="2000" b="1" i="1" spc="-5" dirty="0">
                <a:latin typeface="Arial"/>
                <a:cs typeface="Arial"/>
              </a:rPr>
              <a:t>	</a:t>
            </a:r>
            <a:r>
              <a:rPr sz="2000" spc="-20" dirty="0">
                <a:latin typeface="Microsoft Sans Serif"/>
                <a:cs typeface="Microsoft Sans Serif"/>
              </a:rPr>
              <a:t>характерне	</a:t>
            </a:r>
            <a:r>
              <a:rPr sz="2000" spc="-15" dirty="0">
                <a:latin typeface="Microsoft Sans Serif"/>
                <a:cs typeface="Microsoft Sans Serif"/>
              </a:rPr>
              <a:t>тимчасове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068" y="3949649"/>
            <a:ext cx="29038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14450" algn="l"/>
              </a:tabLst>
            </a:pPr>
            <a:r>
              <a:rPr sz="2000" spc="-35" dirty="0">
                <a:latin typeface="Microsoft Sans Serif"/>
                <a:cs typeface="Microsoft Sans Serif"/>
              </a:rPr>
              <a:t>зниження	</a:t>
            </a:r>
            <a:r>
              <a:rPr sz="2000" spc="-20" dirty="0">
                <a:latin typeface="Microsoft Sans Serif"/>
                <a:cs typeface="Microsoft Sans Serif"/>
              </a:rPr>
              <a:t>ефективності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8759" y="3949649"/>
            <a:ext cx="1791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95"/>
              </a:spcBef>
              <a:tabLst>
                <a:tab pos="1637030" algn="l"/>
              </a:tabLst>
            </a:pPr>
            <a:r>
              <a:rPr sz="2000" dirty="0">
                <a:latin typeface="Microsoft Sans Serif"/>
                <a:cs typeface="Microsoft Sans Serif"/>
              </a:rPr>
              <a:t>с</a:t>
            </a:r>
            <a:r>
              <a:rPr sz="2000" spc="-15" dirty="0">
                <a:latin typeface="Microsoft Sans Serif"/>
                <a:cs typeface="Microsoft Sans Serif"/>
              </a:rPr>
              <a:t>оці</a:t>
            </a:r>
            <a:r>
              <a:rPr sz="2000" dirty="0">
                <a:latin typeface="Microsoft Sans Serif"/>
                <a:cs typeface="Microsoft Sans Serif"/>
              </a:rPr>
              <a:t>а</a:t>
            </a:r>
            <a:r>
              <a:rPr sz="2000" spc="10" dirty="0">
                <a:latin typeface="Microsoft Sans Serif"/>
                <a:cs typeface="Microsoft Sans Serif"/>
              </a:rPr>
              <a:t>л</a:t>
            </a:r>
            <a:r>
              <a:rPr sz="2000" spc="-20" dirty="0">
                <a:latin typeface="Microsoft Sans Serif"/>
                <a:cs typeface="Microsoft Sans Serif"/>
              </a:rPr>
              <a:t>ь</a:t>
            </a:r>
            <a:r>
              <a:rPr sz="2000" spc="-25" dirty="0">
                <a:latin typeface="Microsoft Sans Serif"/>
                <a:cs typeface="Microsoft Sans Serif"/>
              </a:rPr>
              <a:t>но</a:t>
            </a:r>
            <a:r>
              <a:rPr sz="2000" spc="-30" dirty="0">
                <a:latin typeface="Microsoft Sans Serif"/>
                <a:cs typeface="Microsoft Sans Serif"/>
              </a:rPr>
              <a:t>г</a:t>
            </a:r>
            <a:r>
              <a:rPr sz="2000" spc="-5" dirty="0">
                <a:latin typeface="Microsoft Sans Serif"/>
                <a:cs typeface="Microsoft Sans Serif"/>
              </a:rPr>
              <a:t>о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5" dirty="0">
                <a:latin typeface="Microsoft Sans Serif"/>
                <a:cs typeface="Microsoft Sans Serif"/>
              </a:rPr>
              <a:t>й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Microsoft Sans Serif"/>
                <a:cs typeface="Microsoft Sans Serif"/>
              </a:rPr>
              <a:t>погіршення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068" y="4255134"/>
            <a:ext cx="283210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20" dirty="0">
                <a:latin typeface="Microsoft Sans Serif"/>
                <a:cs typeface="Microsoft Sans Serif"/>
              </a:rPr>
              <a:t>функціонування,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15" dirty="0">
                <a:latin typeface="Microsoft Sans Serif"/>
                <a:cs typeface="Microsoft Sans Serif"/>
              </a:rPr>
              <a:t>самопочуття,тимчасова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9215" y="4559630"/>
            <a:ext cx="136652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0" dirty="0">
                <a:latin typeface="Microsoft Sans Serif"/>
                <a:cs typeface="Microsoft Sans Serif"/>
              </a:rPr>
              <a:t>д</a:t>
            </a:r>
            <a:r>
              <a:rPr sz="2000" spc="-15" dirty="0">
                <a:latin typeface="Microsoft Sans Serif"/>
                <a:cs typeface="Microsoft Sans Serif"/>
              </a:rPr>
              <a:t>и</a:t>
            </a:r>
            <a:r>
              <a:rPr sz="2000" dirty="0">
                <a:latin typeface="Microsoft Sans Serif"/>
                <a:cs typeface="Microsoft Sans Serif"/>
              </a:rPr>
              <a:t>с</a:t>
            </a:r>
            <a:r>
              <a:rPr sz="2000" spc="5" dirty="0">
                <a:latin typeface="Microsoft Sans Serif"/>
                <a:cs typeface="Microsoft Sans Serif"/>
              </a:rPr>
              <a:t>ф</a:t>
            </a:r>
            <a:r>
              <a:rPr sz="2000" spc="-45" dirty="0">
                <a:latin typeface="Microsoft Sans Serif"/>
                <a:cs typeface="Microsoft Sans Serif"/>
              </a:rPr>
              <a:t>у</a:t>
            </a:r>
            <a:r>
              <a:rPr sz="2000" spc="10" dirty="0">
                <a:latin typeface="Microsoft Sans Serif"/>
                <a:cs typeface="Microsoft Sans Serif"/>
              </a:rPr>
              <a:t>н</a:t>
            </a:r>
            <a:r>
              <a:rPr sz="2000" spc="-140" dirty="0">
                <a:latin typeface="Microsoft Sans Serif"/>
                <a:cs typeface="Microsoft Sans Serif"/>
              </a:rPr>
              <a:t>к</a:t>
            </a:r>
            <a:r>
              <a:rPr sz="2000" spc="-5" dirty="0">
                <a:latin typeface="Microsoft Sans Serif"/>
                <a:cs typeface="Microsoft Sans Serif"/>
              </a:rPr>
              <a:t>ція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0971" y="3949649"/>
            <a:ext cx="1637664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Microsoft Sans Serif"/>
                <a:cs typeface="Microsoft Sans Serif"/>
              </a:rPr>
              <a:t>професійного</a:t>
            </a:r>
            <a:endParaRPr sz="2000">
              <a:latin typeface="Microsoft Sans Serif"/>
              <a:cs typeface="Microsoft Sans Serif"/>
            </a:endParaRPr>
          </a:p>
          <a:p>
            <a:pPr marR="7620" algn="r">
              <a:lnSpc>
                <a:spcPct val="100000"/>
              </a:lnSpc>
            </a:pPr>
            <a:r>
              <a:rPr sz="2000" spc="-30" dirty="0">
                <a:latin typeface="Microsoft Sans Serif"/>
                <a:cs typeface="Microsoft Sans Serif"/>
              </a:rPr>
              <a:t>фізичного</a:t>
            </a:r>
            <a:endParaRPr sz="2000">
              <a:latin typeface="Microsoft Sans Serif"/>
              <a:cs typeface="Microsoft Sans Serif"/>
            </a:endParaRPr>
          </a:p>
          <a:p>
            <a:pPr marR="8890" algn="r">
              <a:lnSpc>
                <a:spcPct val="100000"/>
              </a:lnSpc>
            </a:pPr>
            <a:r>
              <a:rPr sz="2000" spc="-30" dirty="0">
                <a:latin typeface="Microsoft Sans Serif"/>
                <a:cs typeface="Microsoft Sans Serif"/>
              </a:rPr>
              <a:t>деяких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644" y="4736214"/>
            <a:ext cx="4164329" cy="89090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105"/>
              </a:spcBef>
            </a:pPr>
            <a:r>
              <a:rPr sz="2000" spc="-25" dirty="0">
                <a:latin typeface="Microsoft Sans Serif"/>
                <a:cs typeface="Microsoft Sans Serif"/>
              </a:rPr>
              <a:t>психофізіологічних</a:t>
            </a:r>
            <a:r>
              <a:rPr sz="2000" spc="165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функцій.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6870" algn="l"/>
                <a:tab pos="1024890" algn="l"/>
                <a:tab pos="3204845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При	дезадаптивних	станах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3068" y="5602935"/>
            <a:ext cx="380301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66140" algn="l"/>
                <a:tab pos="2780665" algn="l"/>
                <a:tab pos="3265804" algn="l"/>
              </a:tabLst>
            </a:pPr>
            <a:r>
              <a:rPr sz="2000" spc="5" dirty="0">
                <a:latin typeface="Microsoft Sans Serif"/>
                <a:cs typeface="Microsoft Sans Serif"/>
              </a:rPr>
              <a:t>с</a:t>
            </a:r>
            <a:r>
              <a:rPr sz="2000" dirty="0">
                <a:latin typeface="Microsoft Sans Serif"/>
                <a:cs typeface="Microsoft Sans Serif"/>
              </a:rPr>
              <a:t>тає	</a:t>
            </a:r>
            <a:r>
              <a:rPr sz="2000" spc="-40" dirty="0">
                <a:latin typeface="Microsoft Sans Serif"/>
                <a:cs typeface="Microsoft Sans Serif"/>
              </a:rPr>
              <a:t>немож</a:t>
            </a:r>
            <a:r>
              <a:rPr sz="2000" spc="30" dirty="0">
                <a:latin typeface="Microsoft Sans Serif"/>
                <a:cs typeface="Microsoft Sans Serif"/>
              </a:rPr>
              <a:t>л</a:t>
            </a:r>
            <a:r>
              <a:rPr sz="2000" spc="-20" dirty="0">
                <a:latin typeface="Microsoft Sans Serif"/>
                <a:cs typeface="Microsoft Sans Serif"/>
              </a:rPr>
              <a:t>и</a:t>
            </a:r>
            <a:r>
              <a:rPr sz="2000" spc="-10" dirty="0">
                <a:latin typeface="Microsoft Sans Serif"/>
                <a:cs typeface="Microsoft Sans Serif"/>
              </a:rPr>
              <a:t>в</a:t>
            </a:r>
            <a:r>
              <a:rPr sz="2000" spc="-20" dirty="0">
                <a:latin typeface="Microsoft Sans Serif"/>
                <a:cs typeface="Microsoft Sans Serif"/>
              </a:rPr>
              <a:t>и</a:t>
            </a:r>
            <a:r>
              <a:rPr sz="2000" spc="-35" dirty="0">
                <a:latin typeface="Microsoft Sans Serif"/>
                <a:cs typeface="Microsoft Sans Serif"/>
              </a:rPr>
              <a:t>м,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5" dirty="0">
                <a:latin typeface="Microsoft Sans Serif"/>
                <a:cs typeface="Microsoft Sans Serif"/>
              </a:rPr>
              <a:t>а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5" dirty="0">
                <a:latin typeface="Microsoft Sans Serif"/>
                <a:cs typeface="Microsoft Sans Serif"/>
              </a:rPr>
              <a:t>с</a:t>
            </a:r>
            <a:r>
              <a:rPr sz="2000" spc="-10" dirty="0">
                <a:latin typeface="Microsoft Sans Serif"/>
                <a:cs typeface="Microsoft Sans Serif"/>
              </a:rPr>
              <a:t>тан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99990" y="5297500"/>
            <a:ext cx="1250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spc="-25" dirty="0">
                <a:latin typeface="Microsoft Sans Serif"/>
                <a:cs typeface="Microsoft Sans Serif"/>
              </a:rPr>
              <a:t>виконання</a:t>
            </a:r>
            <a:endParaRPr sz="2000">
              <a:latin typeface="Microsoft Sans Serif"/>
              <a:cs typeface="Microsoft Sans Serif"/>
            </a:endParaRPr>
          </a:p>
          <a:p>
            <a:pPr marL="29209" algn="ctr">
              <a:lnSpc>
                <a:spcPct val="100000"/>
              </a:lnSpc>
            </a:pPr>
            <a:r>
              <a:rPr sz="2000" spc="-25" dirty="0">
                <a:latin typeface="Microsoft Sans Serif"/>
                <a:cs typeface="Microsoft Sans Serif"/>
              </a:rPr>
              <a:t>вимагає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99403" y="5297500"/>
            <a:ext cx="12306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Microsoft Sans Serif"/>
                <a:cs typeface="Microsoft Sans Serif"/>
              </a:rPr>
              <a:t>діяльності</a:t>
            </a:r>
            <a:endParaRPr sz="2000">
              <a:latin typeface="Microsoft Sans Serif"/>
              <a:cs typeface="Microsoft Sans Serif"/>
            </a:endParaRPr>
          </a:p>
          <a:p>
            <a:pPr marL="55244">
              <a:lnSpc>
                <a:spcPct val="100000"/>
              </a:lnSpc>
            </a:pPr>
            <a:r>
              <a:rPr sz="2000" spc="-25" dirty="0">
                <a:latin typeface="Microsoft Sans Serif"/>
                <a:cs typeface="Microsoft Sans Serif"/>
              </a:rPr>
              <a:t>активного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3068" y="5907430"/>
            <a:ext cx="52152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40" dirty="0">
                <a:latin typeface="Microsoft Sans Serif"/>
                <a:cs typeface="Microsoft Sans Serif"/>
              </a:rPr>
              <a:t>корекційного</a:t>
            </a:r>
            <a:r>
              <a:rPr sz="2000" spc="1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реабілітаційного</a:t>
            </a:r>
            <a:r>
              <a:rPr sz="2000" spc="12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втручання.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395" y="235153"/>
            <a:ext cx="606044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5100" marR="5080" indent="-153035">
              <a:lnSpc>
                <a:spcPct val="100000"/>
              </a:lnSpc>
              <a:spcBef>
                <a:spcPts val="110"/>
              </a:spcBef>
            </a:pPr>
            <a:r>
              <a:rPr sz="2800" dirty="0"/>
              <a:t>Визначення</a:t>
            </a:r>
            <a:r>
              <a:rPr sz="2800" spc="-15" dirty="0"/>
              <a:t> </a:t>
            </a:r>
            <a:r>
              <a:rPr sz="2800" dirty="0"/>
              <a:t>класифікація</a:t>
            </a:r>
            <a:r>
              <a:rPr sz="2800" spc="-45" dirty="0"/>
              <a:t> </a:t>
            </a:r>
            <a:r>
              <a:rPr sz="2800" spc="5" dirty="0"/>
              <a:t>та</a:t>
            </a:r>
            <a:r>
              <a:rPr sz="2800" spc="-15" dirty="0"/>
              <a:t> </a:t>
            </a:r>
            <a:r>
              <a:rPr sz="2800" spc="5" dirty="0"/>
              <a:t>вплив </a:t>
            </a:r>
            <a:r>
              <a:rPr sz="2800" spc="-830" dirty="0"/>
              <a:t> </a:t>
            </a:r>
            <a:r>
              <a:rPr sz="2800" dirty="0"/>
              <a:t>умов</a:t>
            </a:r>
            <a:r>
              <a:rPr sz="2800" spc="-25" dirty="0"/>
              <a:t> </a:t>
            </a:r>
            <a:r>
              <a:rPr sz="2800" dirty="0"/>
              <a:t>життєдіяльності</a:t>
            </a:r>
            <a:r>
              <a:rPr sz="2800" spc="-70" dirty="0"/>
              <a:t> </a:t>
            </a:r>
            <a:r>
              <a:rPr sz="2800" spc="-5" dirty="0"/>
              <a:t>на людину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86639" y="1313433"/>
            <a:ext cx="5312410" cy="2352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665480" algn="r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Життєдіяльність</a:t>
            </a:r>
            <a:r>
              <a:rPr sz="2000" spc="9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2A500F"/>
                </a:solidFill>
                <a:latin typeface="Trebuchet MS"/>
                <a:cs typeface="Trebuchet MS"/>
              </a:rPr>
              <a:t>людини</a:t>
            </a:r>
            <a:r>
              <a:rPr sz="2000" spc="1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завжди</a:t>
            </a:r>
            <a:endParaRPr sz="2000">
              <a:latin typeface="Trebuchet MS"/>
              <a:cs typeface="Trebuchet MS"/>
            </a:endParaRPr>
          </a:p>
          <a:p>
            <a:pPr marR="631190" algn="r">
              <a:lnSpc>
                <a:spcPct val="100000"/>
              </a:lnSpc>
            </a:pP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здійснюється</a:t>
            </a:r>
            <a:r>
              <a:rPr sz="2000" spc="8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2A500F"/>
                </a:solidFill>
                <a:latin typeface="Trebuchet MS"/>
                <a:cs typeface="Trebuchet MS"/>
              </a:rPr>
              <a:t>в</a:t>
            </a:r>
            <a:r>
              <a:rPr sz="2000" spc="-15" dirty="0">
                <a:solidFill>
                  <a:srgbClr val="2A500F"/>
                </a:solidFill>
                <a:latin typeface="Trebuchet MS"/>
                <a:cs typeface="Trebuchet MS"/>
              </a:rPr>
              <a:t> певних</a:t>
            </a:r>
            <a:r>
              <a:rPr sz="2000" spc="4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2A500F"/>
                </a:solidFill>
                <a:latin typeface="Trebuchet MS"/>
                <a:cs typeface="Trebuchet MS"/>
              </a:rPr>
              <a:t>умовах</a:t>
            </a:r>
            <a:endParaRPr sz="2000">
              <a:latin typeface="Trebuchet MS"/>
              <a:cs typeface="Trebuchet MS"/>
            </a:endParaRPr>
          </a:p>
          <a:p>
            <a:pPr marL="457200" algn="ctr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зовнішнього</a:t>
            </a:r>
            <a:r>
              <a:rPr sz="2000" spc="1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2A500F"/>
                </a:solidFill>
                <a:latin typeface="Trebuchet MS"/>
                <a:cs typeface="Trebuchet MS"/>
              </a:rPr>
              <a:t>і</a:t>
            </a:r>
            <a:r>
              <a:rPr sz="2000" spc="-2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внутрішнього</a:t>
            </a:r>
            <a:r>
              <a:rPr sz="2000" spc="6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середовища.</a:t>
            </a:r>
            <a:endParaRPr sz="2000">
              <a:latin typeface="Trebuchet MS"/>
              <a:cs typeface="Trebuchet MS"/>
            </a:endParaRPr>
          </a:p>
          <a:p>
            <a:pPr marL="467359" algn="ctr">
              <a:lnSpc>
                <a:spcPct val="100000"/>
              </a:lnSpc>
            </a:pP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Всі</a:t>
            </a:r>
            <a:r>
              <a:rPr sz="2000" spc="2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2A500F"/>
                </a:solidFill>
                <a:latin typeface="Trebuchet MS"/>
                <a:cs typeface="Trebuchet MS"/>
              </a:rPr>
              <a:t>ці</a:t>
            </a:r>
            <a:r>
              <a:rPr sz="2000" spc="-2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2A500F"/>
                </a:solidFill>
                <a:latin typeface="Trebuchet MS"/>
                <a:cs typeface="Trebuchet MS"/>
              </a:rPr>
              <a:t>умови</a:t>
            </a:r>
            <a:r>
              <a:rPr sz="2000" spc="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2A500F"/>
                </a:solidFill>
                <a:latin typeface="Trebuchet MS"/>
                <a:cs typeface="Trebuchet MS"/>
              </a:rPr>
              <a:t>можна розділити</a:t>
            </a:r>
            <a:r>
              <a:rPr sz="200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на</a:t>
            </a:r>
            <a:endParaRPr sz="2000">
              <a:latin typeface="Trebuchet MS"/>
              <a:cs typeface="Trebuchet MS"/>
            </a:endParaRPr>
          </a:p>
          <a:p>
            <a:pPr marL="464184" algn="ctr">
              <a:lnSpc>
                <a:spcPct val="100000"/>
              </a:lnSpc>
            </a:pPr>
            <a:r>
              <a:rPr sz="2000" spc="-10" dirty="0">
                <a:solidFill>
                  <a:srgbClr val="2A500F"/>
                </a:solidFill>
                <a:latin typeface="Trebuchet MS"/>
                <a:cs typeface="Trebuchet MS"/>
              </a:rPr>
              <a:t>категорії: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20" dirty="0">
                <a:latin typeface="Microsoft Sans Serif"/>
                <a:cs typeface="Microsoft Sans Serif"/>
              </a:rPr>
              <a:t>звичайні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(або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оптимальні),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639" y="3768344"/>
            <a:ext cx="4436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  <a:tab pos="2515870" algn="l"/>
                <a:tab pos="313436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5" dirty="0">
                <a:latin typeface="Microsoft Sans Serif"/>
                <a:cs typeface="Microsoft Sans Serif"/>
              </a:rPr>
              <a:t>параекстремальні	</a:t>
            </a:r>
            <a:r>
              <a:rPr sz="1800" dirty="0">
                <a:latin typeface="Microsoft Sans Serif"/>
                <a:cs typeface="Microsoft Sans Serif"/>
              </a:rPr>
              <a:t>(від	</a:t>
            </a:r>
            <a:r>
              <a:rPr sz="1800" spc="-20" dirty="0">
                <a:latin typeface="Microsoft Sans Serif"/>
                <a:cs typeface="Microsoft Sans Serif"/>
              </a:rPr>
              <a:t>латинського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6667" y="3768344"/>
            <a:ext cx="786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Microsoft Sans Serif"/>
                <a:cs typeface="Microsoft Sans Serif"/>
              </a:rPr>
              <a:t>«</a:t>
            </a:r>
            <a:r>
              <a:rPr sz="1800" spc="-25" dirty="0">
                <a:latin typeface="Microsoft Sans Serif"/>
                <a:cs typeface="Microsoft Sans Serif"/>
              </a:rPr>
              <a:t>п</a:t>
            </a:r>
            <a:r>
              <a:rPr sz="1800" spc="-20" dirty="0">
                <a:latin typeface="Microsoft Sans Serif"/>
                <a:cs typeface="Microsoft Sans Serif"/>
              </a:rPr>
              <a:t>а</a:t>
            </a:r>
            <a:r>
              <a:rPr sz="1800" spc="5" dirty="0">
                <a:latin typeface="Microsoft Sans Serif"/>
                <a:cs typeface="Microsoft Sans Serif"/>
              </a:rPr>
              <a:t>ра</a:t>
            </a:r>
            <a:r>
              <a:rPr sz="1800" dirty="0">
                <a:latin typeface="Microsoft Sans Serif"/>
                <a:cs typeface="Microsoft Sans Serif"/>
              </a:rPr>
              <a:t>»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639" y="3915123"/>
            <a:ext cx="4660265" cy="163195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105"/>
              </a:spcBef>
            </a:pPr>
            <a:r>
              <a:rPr sz="1800" spc="-25" dirty="0">
                <a:latin typeface="Microsoft Sans Serif"/>
                <a:cs typeface="Microsoft Sans Serif"/>
              </a:rPr>
              <a:t>близько,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або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особливі),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6870" algn="l"/>
              </a:tabLst>
            </a:pP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5" dirty="0">
                <a:latin typeface="Microsoft Sans Serif"/>
                <a:cs typeface="Microsoft Sans Serif"/>
              </a:rPr>
              <a:t>екстремальні,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0" dirty="0">
                <a:latin typeface="Microsoft Sans Serif"/>
                <a:cs typeface="Microsoft Sans Serif"/>
              </a:rPr>
              <a:t>паратермінальні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0" dirty="0">
                <a:latin typeface="Microsoft Sans Serif"/>
                <a:cs typeface="Microsoft Sans Serif"/>
              </a:rPr>
              <a:t>термінальні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(від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лат.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«термінус»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кінець).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96711" y="2002535"/>
            <a:ext cx="3310128" cy="357225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7593" y="1096136"/>
            <a:ext cx="7327265" cy="4407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Arial"/>
                <a:cs typeface="Arial"/>
              </a:rPr>
              <a:t>Оптимальні</a:t>
            </a:r>
            <a:r>
              <a:rPr sz="2400" b="1" i="1" spc="3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умови</a:t>
            </a:r>
            <a:r>
              <a:rPr sz="2400" b="1" i="1" spc="65" dirty="0">
                <a:latin typeface="Arial"/>
                <a:cs typeface="Arial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-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фактори,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що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не</a:t>
            </a:r>
            <a:r>
              <a:rPr sz="2400" spc="8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несуть</a:t>
            </a:r>
            <a:r>
              <a:rPr sz="2400" spc="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собі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45" dirty="0">
                <a:latin typeface="Microsoft Sans Serif"/>
                <a:cs typeface="Microsoft Sans Serif"/>
              </a:rPr>
              <a:t>загрозу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життю </a:t>
            </a:r>
            <a:r>
              <a:rPr sz="2400" spc="-10" dirty="0">
                <a:latin typeface="Microsoft Sans Serif"/>
                <a:cs typeface="Microsoft Sans Serif"/>
              </a:rPr>
              <a:t>людини,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умови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можуть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бути 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різного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походження,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а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50" dirty="0">
                <a:latin typeface="Microsoft Sans Serif"/>
                <a:cs typeface="Microsoft Sans Serif"/>
              </a:rPr>
              <a:t>їх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прояв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поєднання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чому 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визначені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умовами,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яких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протікає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життєдіяльність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людини.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550">
              <a:latin typeface="Microsoft Sans Serif"/>
              <a:cs typeface="Microsoft Sans Serif"/>
            </a:endParaRPr>
          </a:p>
          <a:p>
            <a:pPr marL="12700" marR="688340">
              <a:lnSpc>
                <a:spcPct val="100000"/>
              </a:lnSpc>
            </a:pPr>
            <a:r>
              <a:rPr sz="2400" spc="-105" dirty="0">
                <a:latin typeface="Microsoft Sans Serif"/>
                <a:cs typeface="Microsoft Sans Serif"/>
              </a:rPr>
              <a:t>До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категорії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оптимальних,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або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нормальних 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(звичайних),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життєдіяльності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відносяться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умови,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60" dirty="0">
                <a:latin typeface="Microsoft Sans Serif"/>
                <a:cs typeface="Microsoft Sans Serif"/>
              </a:rPr>
              <a:t>які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забезпечують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нормальне</a:t>
            </a:r>
            <a:endParaRPr sz="2400">
              <a:latin typeface="Microsoft Sans Serif"/>
              <a:cs typeface="Microsoft Sans Serif"/>
            </a:endParaRPr>
          </a:p>
          <a:p>
            <a:pPr marL="12700" marR="172720">
              <a:lnSpc>
                <a:spcPct val="98800"/>
              </a:lnSpc>
              <a:spcBef>
                <a:spcPts val="35"/>
              </a:spcBef>
            </a:pPr>
            <a:r>
              <a:rPr sz="2400" spc="-30" dirty="0">
                <a:latin typeface="Microsoft Sans Serif"/>
                <a:cs typeface="Microsoft Sans Serif"/>
              </a:rPr>
              <a:t>функціонування</a:t>
            </a:r>
            <a:r>
              <a:rPr sz="2400" spc="1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всіх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систем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організму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людини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не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викликають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надмірного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нервово-психічного 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напруження.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845" y="789558"/>
            <a:ext cx="7012940" cy="4903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81330" indent="4572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даний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час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актуальним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стає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питання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особистість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екстремальних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умовах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індивідуальних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ресурсах,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що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забезпечують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повноцінну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життєдіяльність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людини.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sz="2000" spc="-15" dirty="0">
                <a:latin typeface="Times New Roman"/>
                <a:cs typeface="Times New Roman"/>
              </a:rPr>
              <a:t>Проблема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збереження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здоров'я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і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працездатності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осіб,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що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Times New Roman"/>
                <a:cs typeface="Times New Roman"/>
              </a:rPr>
              <a:t>піддавалися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впливу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факторів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екстремальних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ситуацій,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останнім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часом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привертає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увагу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великої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кількості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дослідників.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Подібне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latin typeface="Times New Roman"/>
                <a:cs typeface="Times New Roman"/>
              </a:rPr>
              <a:t>явище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обумовлено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тим,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що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щорічно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десятки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і</a:t>
            </a:r>
            <a:r>
              <a:rPr sz="2000" spc="-15" dirty="0">
                <a:latin typeface="Times New Roman"/>
                <a:cs typeface="Times New Roman"/>
              </a:rPr>
              <a:t> сотні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тисяч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людей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стають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жертвами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різноманітних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природних,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технологічних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чи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соціальних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лих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і </a:t>
            </a:r>
            <a:r>
              <a:rPr sz="2000" spc="-10" dirty="0">
                <a:latin typeface="Times New Roman"/>
                <a:cs typeface="Times New Roman"/>
              </a:rPr>
              <a:t>катастроф.</a:t>
            </a:r>
            <a:endParaRPr sz="2000">
              <a:latin typeface="Times New Roman"/>
              <a:cs typeface="Times New Roman"/>
            </a:endParaRPr>
          </a:p>
          <a:p>
            <a:pPr marL="12700" marR="191135" indent="4572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Стихійні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лиха,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техногенні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катастрофи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і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аварії,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захоплення </a:t>
            </a:r>
            <a:r>
              <a:rPr sz="2000" spc="-15" dirty="0">
                <a:latin typeface="Times New Roman"/>
                <a:cs typeface="Times New Roman"/>
              </a:rPr>
              <a:t> заручників,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терористичні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акції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створюють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ситуації,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небезпечні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для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здоров'я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і </a:t>
            </a:r>
            <a:r>
              <a:rPr sz="2000" spc="-20" dirty="0">
                <a:latin typeface="Times New Roman"/>
                <a:cs typeface="Times New Roman"/>
              </a:rPr>
              <a:t>благополуччя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людини.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Ці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впливи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стають</a:t>
            </a:r>
            <a:endParaRPr sz="2000">
              <a:latin typeface="Times New Roman"/>
              <a:cs typeface="Times New Roman"/>
            </a:endParaRPr>
          </a:p>
          <a:p>
            <a:pPr marL="12700" marR="14160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Times New Roman"/>
                <a:cs typeface="Times New Roman"/>
              </a:rPr>
              <a:t>катастрофічними,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коли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вони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призводять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до</a:t>
            </a:r>
            <a:r>
              <a:rPr sz="2000" spc="-15" dirty="0">
                <a:latin typeface="Times New Roman"/>
                <a:cs typeface="Times New Roman"/>
              </a:rPr>
              <a:t> великих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руйнувань,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викликають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смерть, поранення </a:t>
            </a:r>
            <a:r>
              <a:rPr sz="2000" spc="-5" dirty="0">
                <a:latin typeface="Times New Roman"/>
                <a:cs typeface="Times New Roman"/>
              </a:rPr>
              <a:t>і страждання </a:t>
            </a:r>
            <a:r>
              <a:rPr sz="2000" spc="-25" dirty="0">
                <a:latin typeface="Times New Roman"/>
                <a:cs typeface="Times New Roman"/>
              </a:rPr>
              <a:t>великої </a:t>
            </a:r>
            <a:r>
              <a:rPr sz="2000" spc="-15" dirty="0">
                <a:latin typeface="Times New Roman"/>
                <a:cs typeface="Times New Roman"/>
              </a:rPr>
              <a:t>кількості 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людей,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внаслідок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цього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психічна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патологія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вимагає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всебічного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комплексного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вивчення</a:t>
            </a:r>
            <a:r>
              <a:rPr sz="1800" spc="-2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691" y="953261"/>
            <a:ext cx="6825615" cy="322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2A500F"/>
                </a:solidFill>
                <a:latin typeface="Arial"/>
                <a:cs typeface="Arial"/>
              </a:rPr>
              <a:t>Нормальне</a:t>
            </a:r>
            <a:r>
              <a:rPr sz="2400" b="1" i="1" spc="-25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2A500F"/>
                </a:solidFill>
                <a:latin typeface="Arial"/>
                <a:cs typeface="Arial"/>
              </a:rPr>
              <a:t>функціонування</a:t>
            </a:r>
            <a:r>
              <a:rPr sz="2400" b="1" i="1" spc="5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систем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організму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людини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означає,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фактори,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що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нього 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вливають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не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несуть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згубних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впливів,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не</a:t>
            </a:r>
            <a:endParaRPr sz="24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2400" spc="-25" dirty="0">
                <a:latin typeface="Microsoft Sans Serif"/>
                <a:cs typeface="Microsoft Sans Serif"/>
              </a:rPr>
              <a:t>заподіюють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йому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шкоди,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тобто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цих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умовах</a:t>
            </a:r>
            <a:endParaRPr sz="24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2400" spc="-10" dirty="0">
                <a:latin typeface="Microsoft Sans Serif"/>
                <a:cs typeface="Microsoft Sans Serif"/>
              </a:rPr>
              <a:t>людина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відчуває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себе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досить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комфортно.</a:t>
            </a:r>
            <a:endParaRPr sz="2400">
              <a:latin typeface="Microsoft Sans Serif"/>
              <a:cs typeface="Microsoft Sans Serif"/>
            </a:endParaRPr>
          </a:p>
          <a:p>
            <a:pPr marL="356870" marR="130810" indent="-344805">
              <a:lnSpc>
                <a:spcPct val="100000"/>
              </a:lnSpc>
              <a:spcBef>
                <a:spcPts val="1015"/>
              </a:spcBef>
            </a:pPr>
            <a:r>
              <a:rPr sz="2400" spc="-15" dirty="0">
                <a:latin typeface="Microsoft Sans Serif"/>
                <a:cs typeface="Microsoft Sans Serif"/>
              </a:rPr>
              <a:t>Параметри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яких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організм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людини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45" dirty="0">
                <a:latin typeface="Microsoft Sans Serif"/>
                <a:cs typeface="Microsoft Sans Serif"/>
              </a:rPr>
              <a:t>може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нормально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функціонувати,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дуже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обмежені</a:t>
            </a:r>
            <a:r>
              <a:rPr sz="24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88664" y="3934967"/>
            <a:ext cx="4681728" cy="292303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81380"/>
            <a:ext cx="7433945" cy="588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83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Arial"/>
                <a:cs typeface="Arial"/>
              </a:rPr>
              <a:t>Параекстремальні умови </a:t>
            </a:r>
            <a:r>
              <a:rPr sz="2400" spc="-20" dirty="0">
                <a:latin typeface="Microsoft Sans Serif"/>
                <a:cs typeface="Microsoft Sans Serif"/>
              </a:rPr>
              <a:t>характеризуються 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незначною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мобілізацією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функціональних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резервів,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що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призводить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до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виникнення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оперативної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напруги.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На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відміну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від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напруженості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(частіше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25" dirty="0">
                <a:latin typeface="Microsoft Sans Serif"/>
                <a:cs typeface="Microsoft Sans Serif"/>
              </a:rPr>
              <a:t>є </a:t>
            </a:r>
            <a:r>
              <a:rPr sz="2400" spc="-15" dirty="0">
                <a:latin typeface="Microsoft Sans Serif"/>
                <a:cs typeface="Microsoft Sans Serif"/>
              </a:rPr>
              <a:t>негативним </a:t>
            </a:r>
            <a:r>
              <a:rPr sz="2400" spc="-10" dirty="0">
                <a:latin typeface="Microsoft Sans Serif"/>
                <a:cs typeface="Microsoft Sans Serif"/>
              </a:rPr>
              <a:t> станом),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оперативна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напруга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певних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умовах</a:t>
            </a:r>
            <a:endParaRPr sz="2400">
              <a:latin typeface="Microsoft Sans Serif"/>
              <a:cs typeface="Microsoft Sans Serif"/>
            </a:endParaRPr>
          </a:p>
          <a:p>
            <a:pPr marL="12700" marR="749935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Microsoft Sans Serif"/>
                <a:cs typeface="Microsoft Sans Serif"/>
              </a:rPr>
              <a:t>служить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позитивним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фактором,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що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забезпечує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підвищення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працездатності.</a:t>
            </a:r>
            <a:endParaRPr sz="24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400" spc="-120" dirty="0">
                <a:latin typeface="Microsoft Sans Serif"/>
                <a:cs typeface="Microsoft Sans Serif"/>
              </a:rPr>
              <a:t>До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параекстремальних </a:t>
            </a:r>
            <a:r>
              <a:rPr sz="2400" spc="-35" dirty="0">
                <a:latin typeface="Microsoft Sans Serif"/>
                <a:cs typeface="Microsoft Sans Serif"/>
              </a:rPr>
              <a:t>(близько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екстремальних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або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особливих)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умов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відносять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умови,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за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яких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можуть 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раптово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виникати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ситуації,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небезпечні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для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життя 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або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діяльності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суб'єкта,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а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45" dirty="0">
                <a:latin typeface="Microsoft Sans Serif"/>
                <a:cs typeface="Microsoft Sans Serif"/>
              </a:rPr>
              <a:t>також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оточуючих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його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людей.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30" dirty="0">
                <a:latin typeface="Microsoft Sans Serif"/>
                <a:cs typeface="Microsoft Sans Serif"/>
              </a:rPr>
              <a:t>Чинники,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що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викликають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виникнення</a:t>
            </a:r>
            <a:endParaRPr sz="2400">
              <a:latin typeface="Microsoft Sans Serif"/>
              <a:cs typeface="Microsoft Sans Serif"/>
            </a:endParaRPr>
          </a:p>
          <a:p>
            <a:pPr marL="12700" marR="240665">
              <a:lnSpc>
                <a:spcPct val="100000"/>
              </a:lnSpc>
            </a:pPr>
            <a:r>
              <a:rPr sz="2400" spc="-15" dirty="0">
                <a:latin typeface="Microsoft Sans Serif"/>
                <a:cs typeface="Microsoft Sans Serif"/>
              </a:rPr>
              <a:t>параекстремальних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ситуацій,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55" dirty="0">
                <a:latin typeface="Microsoft Sans Serif"/>
                <a:cs typeface="Microsoft Sans Serif"/>
              </a:rPr>
              <a:t>за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своїм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характером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можуть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бути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фізичними,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хімічними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соціальними.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Microsoft Sans Serif"/>
                <a:cs typeface="Microsoft Sans Serif"/>
              </a:rPr>
              <a:t>Відмінною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рисою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45" dirty="0">
                <a:latin typeface="Microsoft Sans Serif"/>
                <a:cs typeface="Microsoft Sans Serif"/>
              </a:rPr>
              <a:t>їх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20" dirty="0">
                <a:latin typeface="Microsoft Sans Serif"/>
                <a:cs typeface="Microsoft Sans Serif"/>
              </a:rPr>
              <a:t>є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раптовість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та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позаплановість</a:t>
            </a:r>
            <a:r>
              <a:rPr sz="2400" spc="-1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17" y="0"/>
            <a:ext cx="872045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i="1" spc="-5" dirty="0">
                <a:solidFill>
                  <a:srgbClr val="000000"/>
                </a:solidFill>
                <a:latin typeface="Arial"/>
                <a:cs typeface="Arial"/>
              </a:rPr>
              <a:t>Екстремальні</a:t>
            </a:r>
            <a:r>
              <a:rPr i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1" spc="-5" dirty="0">
                <a:solidFill>
                  <a:srgbClr val="000000"/>
                </a:solidFill>
                <a:latin typeface="Arial"/>
                <a:cs typeface="Arial"/>
              </a:rPr>
              <a:t>умови.</a:t>
            </a:r>
            <a:r>
              <a:rPr i="1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В</a:t>
            </a:r>
            <a:r>
              <a:rPr b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екстремальних</a:t>
            </a:r>
            <a:r>
              <a:rPr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5" dirty="0">
                <a:solidFill>
                  <a:srgbClr val="000000"/>
                </a:solidFill>
                <a:latin typeface="Microsoft Sans Serif"/>
                <a:cs typeface="Microsoft Sans Serif"/>
              </a:rPr>
              <a:t>умовах</a:t>
            </a:r>
            <a:r>
              <a:rPr b="0" spc="4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35" dirty="0">
                <a:solidFill>
                  <a:srgbClr val="000000"/>
                </a:solidFill>
                <a:latin typeface="Microsoft Sans Serif"/>
                <a:cs typeface="Microsoft Sans Serif"/>
              </a:rPr>
              <a:t>спочатку</a:t>
            </a:r>
          </a:p>
          <a:p>
            <a:pPr marL="12700" marR="19177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відбувається</a:t>
            </a:r>
            <a:r>
              <a:rPr b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35" dirty="0">
                <a:solidFill>
                  <a:srgbClr val="000000"/>
                </a:solidFill>
                <a:latin typeface="Microsoft Sans Serif"/>
                <a:cs typeface="Microsoft Sans Serif"/>
              </a:rPr>
              <a:t>зниження</a:t>
            </a:r>
            <a:r>
              <a:rPr b="0" spc="3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5" dirty="0">
                <a:solidFill>
                  <a:srgbClr val="000000"/>
                </a:solidFill>
                <a:latin typeface="Microsoft Sans Serif"/>
                <a:cs typeface="Microsoft Sans Serif"/>
              </a:rPr>
              <a:t>працездатності</a:t>
            </a:r>
            <a:r>
              <a:rPr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і</a:t>
            </a:r>
            <a:r>
              <a:rPr b="0" spc="3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35" dirty="0">
                <a:solidFill>
                  <a:srgbClr val="000000"/>
                </a:solidFill>
                <a:latin typeface="Microsoft Sans Serif"/>
                <a:cs typeface="Microsoft Sans Serif"/>
              </a:rPr>
              <a:t>зниження</a:t>
            </a:r>
            <a:r>
              <a:rPr b="0" spc="3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30" dirty="0">
                <a:solidFill>
                  <a:srgbClr val="000000"/>
                </a:solidFill>
                <a:latin typeface="Microsoft Sans Serif"/>
                <a:cs typeface="Microsoft Sans Serif"/>
              </a:rPr>
              <a:t>окремих </a:t>
            </a:r>
            <a:r>
              <a:rPr b="0" spc="-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45" dirty="0">
                <a:solidFill>
                  <a:srgbClr val="000000"/>
                </a:solidFill>
                <a:latin typeface="Microsoft Sans Serif"/>
                <a:cs typeface="Microsoft Sans Serif"/>
              </a:rPr>
              <a:t>показників</a:t>
            </a:r>
            <a:r>
              <a:rPr b="0" spc="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5" dirty="0">
                <a:solidFill>
                  <a:srgbClr val="000000"/>
                </a:solidFill>
                <a:latin typeface="Microsoft Sans Serif"/>
                <a:cs typeface="Microsoft Sans Serif"/>
              </a:rPr>
              <a:t>функціональних</a:t>
            </a:r>
            <a:r>
              <a:rPr b="0" spc="9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5" dirty="0">
                <a:solidFill>
                  <a:srgbClr val="000000"/>
                </a:solidFill>
                <a:latin typeface="Microsoft Sans Serif"/>
                <a:cs typeface="Microsoft Sans Serif"/>
              </a:rPr>
              <a:t>резервів,</a:t>
            </a:r>
            <a:r>
              <a:rPr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100" dirty="0">
                <a:solidFill>
                  <a:srgbClr val="000000"/>
                </a:solidFill>
                <a:latin typeface="Microsoft Sans Serif"/>
                <a:cs typeface="Microsoft Sans Serif"/>
              </a:rPr>
              <a:t>з</a:t>
            </a:r>
            <a:r>
              <a:rPr b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подальшим</a:t>
            </a:r>
            <a:r>
              <a:rPr b="0" spc="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спільним </a:t>
            </a:r>
            <a:r>
              <a:rPr b="0" spc="-6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45" dirty="0">
                <a:solidFill>
                  <a:srgbClr val="000000"/>
                </a:solidFill>
                <a:latin typeface="Microsoft Sans Serif"/>
                <a:cs typeface="Microsoft Sans Serif"/>
              </a:rPr>
              <a:t>їх</a:t>
            </a:r>
            <a:r>
              <a:rPr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5" dirty="0">
                <a:solidFill>
                  <a:srgbClr val="000000"/>
                </a:solidFill>
                <a:latin typeface="Microsoft Sans Serif"/>
                <a:cs typeface="Microsoft Sans Serif"/>
              </a:rPr>
              <a:t>зростанням</a:t>
            </a:r>
            <a:r>
              <a:rPr b="0" spc="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і</a:t>
            </a:r>
            <a:r>
              <a:rPr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перерозподілом.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4317" y="1463497"/>
            <a:ext cx="8569960" cy="545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latin typeface="Microsoft Sans Serif"/>
                <a:cs typeface="Microsoft Sans Serif"/>
              </a:rPr>
              <a:t>До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категорії </a:t>
            </a:r>
            <a:r>
              <a:rPr sz="2400" spc="-15" dirty="0">
                <a:latin typeface="Microsoft Sans Serif"/>
                <a:cs typeface="Microsoft Sans Serif"/>
              </a:rPr>
              <a:t>екстремальних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належать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обставини</a:t>
            </a:r>
            <a:endParaRPr sz="24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400" spc="-20" dirty="0">
                <a:latin typeface="Microsoft Sans Serif"/>
                <a:cs typeface="Microsoft Sans Serif"/>
              </a:rPr>
              <a:t>життя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діяльності,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60" dirty="0">
                <a:latin typeface="Microsoft Sans Serif"/>
                <a:cs typeface="Microsoft Sans Serif"/>
              </a:rPr>
              <a:t>які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характеризуються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наявністю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15" dirty="0">
                <a:latin typeface="Microsoft Sans Serif"/>
                <a:cs typeface="Microsoft Sans Serif"/>
              </a:rPr>
              <a:t>реальної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5" dirty="0">
                <a:latin typeface="Microsoft Sans Serif"/>
                <a:cs typeface="Microsoft Sans Serif"/>
              </a:rPr>
              <a:t>вітальної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загрози.</a:t>
            </a:r>
            <a:endParaRPr sz="2400">
              <a:latin typeface="Microsoft Sans Serif"/>
              <a:cs typeface="Microsoft Sans Serif"/>
            </a:endParaRPr>
          </a:p>
          <a:p>
            <a:pPr marL="12700" marR="671195" indent="457200">
              <a:lnSpc>
                <a:spcPct val="100000"/>
              </a:lnSpc>
            </a:pPr>
            <a:r>
              <a:rPr sz="2400" spc="-105" dirty="0">
                <a:latin typeface="Microsoft Sans Serif"/>
                <a:cs typeface="Microsoft Sans Serif"/>
              </a:rPr>
              <a:t>До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екстремальних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призводить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підвищення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або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зниження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будь-якої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характеристики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щодо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оптимуму.</a:t>
            </a:r>
            <a:endParaRPr sz="2400">
              <a:latin typeface="Microsoft Sans Serif"/>
              <a:cs typeface="Microsoft Sans Serif"/>
            </a:endParaRPr>
          </a:p>
          <a:p>
            <a:pPr marL="12700" marR="98425" indent="457200">
              <a:lnSpc>
                <a:spcPct val="100000"/>
              </a:lnSpc>
              <a:spcBef>
                <a:spcPts val="5"/>
              </a:spcBef>
            </a:pPr>
            <a:r>
              <a:rPr sz="2400" spc="-80" dirty="0">
                <a:latin typeface="Microsoft Sans Serif"/>
                <a:cs typeface="Microsoft Sans Serif"/>
              </a:rPr>
              <a:t>Як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надзвичайні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обставин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життєдіяльності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та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праці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розглядаються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різні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функціональні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та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психічні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стани,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що 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розвиваються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результаті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відображення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зовнішніх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або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внутрішніх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факторів,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60" dirty="0">
                <a:latin typeface="Microsoft Sans Serif"/>
                <a:cs typeface="Microsoft Sans Serif"/>
              </a:rPr>
              <a:t>які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наслідок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самі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стають 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катастрофічно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несприятливими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впливами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для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людини.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75" dirty="0">
                <a:latin typeface="Microsoft Sans Serif"/>
                <a:cs typeface="Microsoft Sans Serif"/>
              </a:rPr>
              <a:t>Для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психологічного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стану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індивіда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цих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умовах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характерний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25" dirty="0">
                <a:latin typeface="Microsoft Sans Serif"/>
                <a:cs typeface="Microsoft Sans Serif"/>
              </a:rPr>
              <a:t>дискомфорт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сильна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напруга,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що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переростає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endParaRPr sz="2400">
              <a:latin typeface="Microsoft Sans Serif"/>
              <a:cs typeface="Microsoft Sans Serif"/>
            </a:endParaRPr>
          </a:p>
          <a:p>
            <a:pPr marL="12700" marR="56515">
              <a:lnSpc>
                <a:spcPct val="100000"/>
              </a:lnSpc>
            </a:pPr>
            <a:r>
              <a:rPr sz="2400" spc="-15" dirty="0">
                <a:latin typeface="Microsoft Sans Serif"/>
                <a:cs typeface="Microsoft Sans Serif"/>
              </a:rPr>
              <a:t>перенапруження,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хоча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мобілізація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функціональних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ресурсів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деяких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випадках,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45" dirty="0">
                <a:latin typeface="Microsoft Sans Serif"/>
                <a:cs typeface="Microsoft Sans Serif"/>
              </a:rPr>
              <a:t>може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сприяти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ефективному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вирішенню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spc="-15" dirty="0">
                <a:latin typeface="Microsoft Sans Serif"/>
                <a:cs typeface="Microsoft Sans Serif"/>
              </a:rPr>
              <a:t>наявних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завдань.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323" y="164084"/>
            <a:ext cx="58337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/>
              <a:t>Суб'єкти</a:t>
            </a:r>
            <a:r>
              <a:rPr sz="2800" spc="-60" dirty="0"/>
              <a:t> </a:t>
            </a:r>
            <a:r>
              <a:rPr sz="2800" spc="-5" dirty="0"/>
              <a:t>екстремальних</a:t>
            </a:r>
            <a:r>
              <a:rPr sz="2800" spc="-40" dirty="0"/>
              <a:t> </a:t>
            </a:r>
            <a:r>
              <a:rPr sz="2800" spc="-5" dirty="0"/>
              <a:t>ситуацій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29590" y="863549"/>
            <a:ext cx="6641465" cy="4954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Велике</a:t>
            </a:r>
            <a:r>
              <a:rPr sz="19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значення</a:t>
            </a:r>
            <a:r>
              <a:rPr sz="19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для</a:t>
            </a:r>
            <a:r>
              <a:rPr sz="19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оцінки</a:t>
            </a:r>
            <a:r>
              <a:rPr sz="19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 прогнозування</a:t>
            </a:r>
            <a:r>
              <a:rPr sz="19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психічних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наслідків</a:t>
            </a:r>
            <a:r>
              <a:rPr sz="19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має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той</a:t>
            </a:r>
            <a:r>
              <a:rPr sz="19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факт,</a:t>
            </a:r>
            <a:r>
              <a:rPr sz="19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чи</a:t>
            </a:r>
            <a:r>
              <a:rPr sz="19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була</a:t>
            </a:r>
            <a:r>
              <a:rPr sz="19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людина</a:t>
            </a:r>
            <a:r>
              <a:rPr sz="19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безпосередньо </a:t>
            </a:r>
            <a:r>
              <a:rPr sz="1900" spc="-5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учасником</a:t>
            </a:r>
            <a:r>
              <a:rPr sz="19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НС,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 чи стала</a:t>
            </a:r>
            <a:r>
              <a:rPr sz="19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її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свідком</a:t>
            </a:r>
            <a:r>
              <a:rPr sz="19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або</a:t>
            </a:r>
            <a:r>
              <a:rPr sz="19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19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результаті</a:t>
            </a:r>
            <a:r>
              <a:rPr sz="19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НС 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пережила</a:t>
            </a:r>
            <a:r>
              <a:rPr sz="19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втрату близької</a:t>
            </a:r>
            <a:r>
              <a:rPr sz="19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або</a:t>
            </a:r>
            <a:r>
              <a:rPr sz="19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рідної</a:t>
            </a:r>
            <a:r>
              <a:rPr sz="19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людини.</a:t>
            </a:r>
            <a:endParaRPr sz="1900">
              <a:latin typeface="Trebuchet MS"/>
              <a:cs typeface="Trebuchet MS"/>
            </a:endParaRPr>
          </a:p>
          <a:p>
            <a:pPr marL="356870" marR="35560" indent="-344805">
              <a:lnSpc>
                <a:spcPct val="100000"/>
              </a:lnSpc>
              <a:spcBef>
                <a:spcPts val="1015"/>
              </a:spcBef>
            </a:pP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Відповідно</a:t>
            </a:r>
            <a:r>
              <a:rPr sz="19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до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характеру</a:t>
            </a:r>
            <a:r>
              <a:rPr sz="19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впливу</a:t>
            </a:r>
            <a:r>
              <a:rPr sz="19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негативних</a:t>
            </a:r>
            <a:r>
              <a:rPr sz="19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факторів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 надзвичайної</a:t>
            </a:r>
            <a:r>
              <a:rPr sz="19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ситуації</a:t>
            </a:r>
            <a:r>
              <a:rPr sz="19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всі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люди,</a:t>
            </a:r>
            <a:r>
              <a:rPr sz="19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які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 зазнали</a:t>
            </a:r>
            <a:r>
              <a:rPr sz="19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впливу</a:t>
            </a:r>
            <a:r>
              <a:rPr sz="19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цих </a:t>
            </a:r>
            <a:r>
              <a:rPr sz="1900" spc="-5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факторів,</a:t>
            </a:r>
            <a:r>
              <a:rPr sz="19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умовно</a:t>
            </a:r>
            <a:r>
              <a:rPr sz="19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поділяються</a:t>
            </a:r>
            <a:r>
              <a:rPr sz="19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на</a:t>
            </a:r>
            <a:r>
              <a:rPr sz="19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такі</a:t>
            </a:r>
            <a:r>
              <a:rPr sz="19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групи:</a:t>
            </a:r>
            <a:endParaRPr sz="1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  <a:tabLst>
                <a:tab pos="356870" algn="l"/>
              </a:tabLst>
            </a:pPr>
            <a:r>
              <a:rPr sz="175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Перша</a:t>
            </a:r>
            <a:r>
              <a:rPr sz="2200" b="1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група</a:t>
            </a:r>
            <a:r>
              <a:rPr sz="2200" b="1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200" b="1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фахівці.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750" spc="-16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Друга</a:t>
            </a:r>
            <a:r>
              <a:rPr sz="2200" b="1" i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група</a:t>
            </a:r>
            <a:r>
              <a:rPr sz="2200" b="1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200" b="1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жертви.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75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Третя</a:t>
            </a:r>
            <a:r>
              <a:rPr sz="2200" b="1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група</a:t>
            </a:r>
            <a:r>
              <a:rPr sz="2200" b="1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200" b="1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spc="-5" dirty="0">
                <a:solidFill>
                  <a:srgbClr val="404040"/>
                </a:solidFill>
                <a:latin typeface="Trebuchet MS"/>
                <a:cs typeface="Trebuchet MS"/>
              </a:rPr>
              <a:t>постраждалі</a:t>
            </a:r>
            <a:r>
              <a:rPr sz="2200" b="1" i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sz="175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200" b="1" i="1" spc="5" dirty="0">
                <a:solidFill>
                  <a:srgbClr val="404040"/>
                </a:solidFill>
                <a:latin typeface="Trebuchet MS"/>
                <a:cs typeface="Trebuchet MS"/>
              </a:rPr>
              <a:t>Четверта</a:t>
            </a:r>
            <a:r>
              <a:rPr sz="2200" b="1" i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група</a:t>
            </a:r>
            <a:r>
              <a:rPr sz="2200" b="1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200" b="1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очевидці</a:t>
            </a:r>
            <a:r>
              <a:rPr sz="2200" b="1" i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200" b="1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свідки.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442595" algn="l"/>
              </a:tabLst>
            </a:pPr>
            <a:r>
              <a:rPr sz="1750" spc="-165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200" b="1" i="1" spc="-5" dirty="0">
                <a:solidFill>
                  <a:srgbClr val="404040"/>
                </a:solidFill>
                <a:latin typeface="Trebuchet MS"/>
                <a:cs typeface="Trebuchet MS"/>
              </a:rPr>
              <a:t>П'ята</a:t>
            </a:r>
            <a:r>
              <a:rPr sz="2200" b="1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група</a:t>
            </a:r>
            <a:r>
              <a:rPr sz="2200" b="1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200" b="1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спостерігачі</a:t>
            </a:r>
            <a:r>
              <a:rPr sz="2200" b="1" i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(або</a:t>
            </a:r>
            <a:r>
              <a:rPr sz="2200" b="1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spc="-5" dirty="0">
                <a:solidFill>
                  <a:srgbClr val="404040"/>
                </a:solidFill>
                <a:latin typeface="Trebuchet MS"/>
                <a:cs typeface="Trebuchet MS"/>
              </a:rPr>
              <a:t>роззяви).</a:t>
            </a:r>
            <a:endParaRPr sz="2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75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Шоста</a:t>
            </a:r>
            <a:r>
              <a:rPr sz="2200" b="1" i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група</a:t>
            </a:r>
            <a:r>
              <a:rPr sz="2200" b="1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i="1" dirty="0">
                <a:solidFill>
                  <a:srgbClr val="404040"/>
                </a:solidFill>
                <a:latin typeface="Trebuchet MS"/>
                <a:cs typeface="Trebuchet MS"/>
              </a:rPr>
              <a:t>- телеглядачі.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761268"/>
            <a:ext cx="7727315" cy="528510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63550">
              <a:lnSpc>
                <a:spcPct val="100000"/>
              </a:lnSpc>
              <a:spcBef>
                <a:spcPts val="455"/>
              </a:spcBef>
            </a:pPr>
            <a:r>
              <a:rPr sz="2000" b="1" i="1" spc="-10" dirty="0">
                <a:latin typeface="Arial"/>
                <a:cs typeface="Arial"/>
              </a:rPr>
              <a:t>Перша</a:t>
            </a:r>
            <a:r>
              <a:rPr sz="2000" b="1" i="1" spc="1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група</a:t>
            </a:r>
            <a:r>
              <a:rPr sz="2000" b="1" i="1" spc="3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-</a:t>
            </a:r>
            <a:r>
              <a:rPr sz="2000" b="1" i="1" spc="-1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фахівці.</a:t>
            </a:r>
            <a:r>
              <a:rPr sz="2000" b="1" i="1" spc="55" dirty="0">
                <a:latin typeface="Arial"/>
                <a:cs typeface="Arial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Люди,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55" dirty="0">
                <a:latin typeface="Microsoft Sans Serif"/>
                <a:cs typeface="Microsoft Sans Serif"/>
              </a:rPr>
              <a:t>які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надають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допомогу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spc="-20" dirty="0">
                <a:latin typeface="Microsoft Sans Serif"/>
                <a:cs typeface="Microsoft Sans Serif"/>
              </a:rPr>
              <a:t>постраждалим,</a:t>
            </a:r>
            <a:r>
              <a:rPr sz="2000" spc="90" dirty="0">
                <a:latin typeface="Microsoft Sans Serif"/>
                <a:cs typeface="Microsoft Sans Serif"/>
              </a:rPr>
              <a:t> </a:t>
            </a:r>
            <a:r>
              <a:rPr sz="2000" spc="-55" dirty="0">
                <a:latin typeface="Microsoft Sans Serif"/>
                <a:cs typeface="Microsoft Sans Serif"/>
              </a:rPr>
              <a:t>які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беруть</a:t>
            </a:r>
            <a:r>
              <a:rPr sz="2000" spc="9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участь</a:t>
            </a:r>
            <a:r>
              <a:rPr sz="2000" spc="9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у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ліквідації</a:t>
            </a:r>
            <a:r>
              <a:rPr sz="2000" spc="12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наслідків</a:t>
            </a:r>
            <a:r>
              <a:rPr sz="2000" spc="9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НС.</a:t>
            </a:r>
            <a:endParaRPr sz="2000">
              <a:latin typeface="Microsoft Sans Serif"/>
              <a:cs typeface="Microsoft Sans Serif"/>
            </a:endParaRPr>
          </a:p>
          <a:p>
            <a:pPr marL="12700" marR="5080" indent="450850">
              <a:lnSpc>
                <a:spcPct val="114999"/>
              </a:lnSpc>
              <a:spcBef>
                <a:spcPts val="5"/>
              </a:spcBef>
            </a:pPr>
            <a:r>
              <a:rPr sz="2000" spc="-15" dirty="0">
                <a:latin typeface="Microsoft Sans Serif"/>
                <a:cs typeface="Microsoft Sans Serif"/>
              </a:rPr>
              <a:t>У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ситуації</a:t>
            </a:r>
            <a:r>
              <a:rPr sz="2000" spc="11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виконання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професійних</a:t>
            </a:r>
            <a:r>
              <a:rPr sz="2000" spc="9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обов'язків,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пов'язаних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spc="-90" dirty="0">
                <a:latin typeface="Microsoft Sans Serif"/>
                <a:cs typeface="Microsoft Sans Serif"/>
              </a:rPr>
              <a:t>з 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допомогою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іншим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людям,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емоційні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переживання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відчуваються</a:t>
            </a:r>
            <a:r>
              <a:rPr sz="2000" spc="145" dirty="0">
                <a:latin typeface="Microsoft Sans Serif"/>
                <a:cs typeface="Microsoft Sans Serif"/>
              </a:rPr>
              <a:t> </a:t>
            </a:r>
            <a:r>
              <a:rPr sz="2000" spc="-70" dirty="0">
                <a:latin typeface="Microsoft Sans Serif"/>
                <a:cs typeface="Microsoft Sans Serif"/>
              </a:rPr>
              <a:t>як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приглушені,</a:t>
            </a:r>
            <a:r>
              <a:rPr sz="2000" spc="14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фахівець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першу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чергу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орієнтований</a:t>
            </a:r>
            <a:r>
              <a:rPr sz="2000" spc="114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на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виконання </a:t>
            </a:r>
            <a:r>
              <a:rPr sz="2000" spc="-25" dirty="0">
                <a:latin typeface="Microsoft Sans Serif"/>
                <a:cs typeface="Microsoft Sans Serif"/>
              </a:rPr>
              <a:t> завдання.</a:t>
            </a:r>
            <a:endParaRPr sz="2000">
              <a:latin typeface="Microsoft Sans Serif"/>
              <a:cs typeface="Microsoft Sans Serif"/>
            </a:endParaRPr>
          </a:p>
          <a:p>
            <a:pPr marL="12700" marR="449580" indent="450850">
              <a:lnSpc>
                <a:spcPct val="114999"/>
              </a:lnSpc>
            </a:pPr>
            <a:r>
              <a:rPr sz="2000" spc="-10" dirty="0">
                <a:latin typeface="Microsoft Sans Serif"/>
                <a:cs typeface="Microsoft Sans Serif"/>
              </a:rPr>
              <a:t>В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основі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цього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явища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лежить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механізм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психологічного 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захисту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-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дисоціація</a:t>
            </a:r>
            <a:r>
              <a:rPr sz="2000" spc="9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(погляд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на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ситуацію</a:t>
            </a:r>
            <a:r>
              <a:rPr sz="2000" spc="11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ззовні,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90" dirty="0">
                <a:latin typeface="Microsoft Sans Serif"/>
                <a:cs typeface="Microsoft Sans Serif"/>
              </a:rPr>
              <a:t>з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боку,</a:t>
            </a:r>
            <a:r>
              <a:rPr sz="2000" spc="9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без 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особистої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емоційної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залученості),</a:t>
            </a:r>
            <a:r>
              <a:rPr sz="2000" spc="10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часто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виявляється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тому 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випадку,</a:t>
            </a:r>
            <a:r>
              <a:rPr sz="2000" spc="13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якщо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людина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50" dirty="0">
                <a:latin typeface="Microsoft Sans Serif"/>
                <a:cs typeface="Microsoft Sans Serif"/>
              </a:rPr>
              <a:t>за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родом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15" dirty="0">
                <a:latin typeface="Microsoft Sans Serif"/>
                <a:cs typeface="Microsoft Sans Serif"/>
              </a:rPr>
              <a:t>своєї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професійної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діяльності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000" spc="-15" dirty="0">
                <a:latin typeface="Microsoft Sans Serif"/>
                <a:cs typeface="Microsoft Sans Serif"/>
              </a:rPr>
              <a:t>постійно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стикається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90" dirty="0">
                <a:latin typeface="Microsoft Sans Serif"/>
                <a:cs typeface="Microsoft Sans Serif"/>
              </a:rPr>
              <a:t>з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болем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і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стражданнями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інших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людей.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Така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spc="-30" dirty="0">
                <a:latin typeface="Microsoft Sans Serif"/>
                <a:cs typeface="Microsoft Sans Serif"/>
              </a:rPr>
              <a:t>реакція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вважається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нормою.</a:t>
            </a:r>
            <a:endParaRPr sz="2000">
              <a:latin typeface="Microsoft Sans Serif"/>
              <a:cs typeface="Microsoft Sans Serif"/>
            </a:endParaRPr>
          </a:p>
          <a:p>
            <a:pPr marL="12700" marR="92075" indent="450850" algn="just">
              <a:lnSpc>
                <a:spcPct val="115100"/>
              </a:lnSpc>
            </a:pPr>
            <a:r>
              <a:rPr sz="2000" spc="-35" dirty="0">
                <a:latin typeface="Microsoft Sans Serif"/>
                <a:cs typeface="Microsoft Sans Serif"/>
              </a:rPr>
              <a:t>Однак </a:t>
            </a:r>
            <a:r>
              <a:rPr sz="2000" spc="-15" dirty="0">
                <a:latin typeface="Microsoft Sans Serif"/>
                <a:cs typeface="Microsoft Sans Serif"/>
              </a:rPr>
              <a:t>не </a:t>
            </a:r>
            <a:r>
              <a:rPr sz="2000" spc="-40" dirty="0">
                <a:latin typeface="Microsoft Sans Serif"/>
                <a:cs typeface="Microsoft Sans Serif"/>
              </a:rPr>
              <a:t>завжди </a:t>
            </a:r>
            <a:r>
              <a:rPr sz="2000" spc="-10" dirty="0">
                <a:latin typeface="Microsoft Sans Serif"/>
                <a:cs typeface="Microsoft Sans Serif"/>
              </a:rPr>
              <a:t>робота </a:t>
            </a:r>
            <a:r>
              <a:rPr sz="2000" spc="-5" dirty="0">
                <a:latin typeface="Microsoft Sans Serif"/>
                <a:cs typeface="Microsoft Sans Serif"/>
              </a:rPr>
              <a:t>в </a:t>
            </a:r>
            <a:r>
              <a:rPr sz="2000" spc="-25" dirty="0">
                <a:latin typeface="Microsoft Sans Serif"/>
                <a:cs typeface="Microsoft Sans Serif"/>
              </a:rPr>
              <a:t>екстремальних </a:t>
            </a:r>
            <a:r>
              <a:rPr sz="2000" spc="-30" dirty="0">
                <a:latin typeface="Microsoft Sans Serif"/>
                <a:cs typeface="Microsoft Sans Serif"/>
              </a:rPr>
              <a:t>умовах </a:t>
            </a:r>
            <a:r>
              <a:rPr sz="2000" spc="-15" dirty="0">
                <a:latin typeface="Microsoft Sans Serif"/>
                <a:cs typeface="Microsoft Sans Serif"/>
              </a:rPr>
              <a:t>проходить 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для </a:t>
            </a:r>
            <a:r>
              <a:rPr sz="2000" spc="-15" dirty="0">
                <a:latin typeface="Microsoft Sans Serif"/>
                <a:cs typeface="Microsoft Sans Serif"/>
              </a:rPr>
              <a:t>спеціалістів </a:t>
            </a:r>
            <a:r>
              <a:rPr sz="2000" spc="-20" dirty="0">
                <a:latin typeface="Microsoft Sans Serif"/>
                <a:cs typeface="Microsoft Sans Serif"/>
              </a:rPr>
              <a:t>безслідно. Тут </a:t>
            </a:r>
            <a:r>
              <a:rPr sz="2000" spc="-35" dirty="0">
                <a:latin typeface="Microsoft Sans Serif"/>
                <a:cs typeface="Microsoft Sans Serif"/>
              </a:rPr>
              <a:t>можна </a:t>
            </a:r>
            <a:r>
              <a:rPr sz="2000" spc="-15" dirty="0">
                <a:latin typeface="Microsoft Sans Serif"/>
                <a:cs typeface="Microsoft Sans Serif"/>
              </a:rPr>
              <a:t>говорити про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відстрочені 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наслідки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роботи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умовах</a:t>
            </a:r>
            <a:r>
              <a:rPr sz="2000" spc="9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надзвичайних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ситуаціях.</a:t>
            </a:r>
            <a:r>
              <a:rPr sz="2000" spc="-10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763" y="164084"/>
            <a:ext cx="5141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10" dirty="0">
                <a:solidFill>
                  <a:srgbClr val="000000"/>
                </a:solidFill>
                <a:latin typeface="Trebuchet MS"/>
                <a:cs typeface="Trebuchet MS"/>
              </a:rPr>
              <a:t>Друга</a:t>
            </a:r>
            <a:r>
              <a:rPr sz="3600" i="1" spc="-2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3600" i="1" spc="-5" dirty="0">
                <a:solidFill>
                  <a:srgbClr val="000000"/>
                </a:solidFill>
                <a:latin typeface="Trebuchet MS"/>
                <a:cs typeface="Trebuchet MS"/>
              </a:rPr>
              <a:t>група</a:t>
            </a:r>
            <a:r>
              <a:rPr sz="3600" i="1" dirty="0">
                <a:solidFill>
                  <a:srgbClr val="000000"/>
                </a:solidFill>
                <a:latin typeface="Trebuchet MS"/>
                <a:cs typeface="Trebuchet MS"/>
              </a:rPr>
              <a:t> -</a:t>
            </a:r>
            <a:r>
              <a:rPr sz="3600" i="1" spc="-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3600" i="1" spc="-10" dirty="0">
                <a:solidFill>
                  <a:srgbClr val="000000"/>
                </a:solidFill>
                <a:latin typeface="Trebuchet MS"/>
                <a:cs typeface="Trebuchet MS"/>
              </a:rPr>
              <a:t>жертви.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639" y="1365580"/>
            <a:ext cx="560641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latin typeface="Microsoft Sans Serif"/>
                <a:cs typeface="Microsoft Sans Serif"/>
              </a:rPr>
              <a:t>Люди,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що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постраждали,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ізольовані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 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осередку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надзвичайної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10" dirty="0">
                <a:latin typeface="Microsoft Sans Serif"/>
                <a:cs typeface="Microsoft Sans Serif"/>
              </a:rPr>
              <a:t>ситуації 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(заручники,люди</a:t>
            </a:r>
            <a:r>
              <a:rPr sz="2400" spc="-20" dirty="0">
                <a:latin typeface="Microsoft Sans Serif"/>
                <a:cs typeface="Microsoft Sans Serif"/>
              </a:rPr>
              <a:t> під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завалами,</a:t>
            </a:r>
            <a:r>
              <a:rPr sz="2400" spc="-15" dirty="0">
                <a:latin typeface="Microsoft Sans Serif"/>
                <a:cs typeface="Microsoft Sans Serif"/>
              </a:rPr>
              <a:t> на </a:t>
            </a:r>
            <a:r>
              <a:rPr sz="2400" spc="-10" dirty="0">
                <a:latin typeface="Microsoft Sans Serif"/>
                <a:cs typeface="Microsoft Sans Serif"/>
              </a:rPr>
              <a:t> дахах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затоплених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45" dirty="0">
                <a:latin typeface="Microsoft Sans Serif"/>
                <a:cs typeface="Microsoft Sans Serif"/>
              </a:rPr>
              <a:t>будинків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т.д.).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639" y="2957829"/>
            <a:ext cx="56051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707390" algn="l"/>
                <a:tab pos="2320290" algn="l"/>
                <a:tab pos="3494404" algn="l"/>
                <a:tab pos="4201795" algn="l"/>
              </a:tabLst>
            </a:pPr>
            <a:r>
              <a:rPr sz="2400" spc="-95" dirty="0">
                <a:latin typeface="Microsoft Sans Serif"/>
                <a:cs typeface="Microsoft Sans Serif"/>
              </a:rPr>
              <a:t>Я</a:t>
            </a:r>
            <a:r>
              <a:rPr sz="2400" spc="-65" dirty="0">
                <a:latin typeface="Microsoft Sans Serif"/>
                <a:cs typeface="Microsoft Sans Serif"/>
              </a:rPr>
              <a:t>к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пр</a:t>
            </a:r>
            <a:r>
              <a:rPr sz="2400" spc="-5" dirty="0">
                <a:latin typeface="Microsoft Sans Serif"/>
                <a:cs typeface="Microsoft Sans Serif"/>
              </a:rPr>
              <a:t>а</a:t>
            </a:r>
            <a:r>
              <a:rPr sz="2400" spc="5" dirty="0">
                <a:latin typeface="Microsoft Sans Serif"/>
                <a:cs typeface="Microsoft Sans Serif"/>
              </a:rPr>
              <a:t>ви</a:t>
            </a:r>
            <a:r>
              <a:rPr sz="2400" spc="20" dirty="0">
                <a:latin typeface="Microsoft Sans Serif"/>
                <a:cs typeface="Microsoft Sans Serif"/>
              </a:rPr>
              <a:t>л</a:t>
            </a:r>
            <a:r>
              <a:rPr sz="2400" spc="5" dirty="0">
                <a:latin typeface="Microsoft Sans Serif"/>
                <a:cs typeface="Microsoft Sans Serif"/>
              </a:rPr>
              <a:t>о</a:t>
            </a:r>
            <a:r>
              <a:rPr sz="2400" dirty="0">
                <a:latin typeface="Microsoft Sans Serif"/>
                <a:cs typeface="Microsoft Sans Serif"/>
              </a:rPr>
              <a:t>,	</a:t>
            </a:r>
            <a:r>
              <a:rPr sz="2400" spc="20" dirty="0">
                <a:latin typeface="Microsoft Sans Serif"/>
                <a:cs typeface="Microsoft Sans Serif"/>
              </a:rPr>
              <a:t>л</a:t>
            </a:r>
            <a:r>
              <a:rPr sz="2400" spc="-40" dirty="0">
                <a:latin typeface="Microsoft Sans Serif"/>
                <a:cs typeface="Microsoft Sans Serif"/>
              </a:rPr>
              <a:t>ю</a:t>
            </a:r>
            <a:r>
              <a:rPr sz="2400" spc="-10" dirty="0">
                <a:latin typeface="Microsoft Sans Serif"/>
                <a:cs typeface="Microsoft Sans Serif"/>
              </a:rPr>
              <a:t>д</a:t>
            </a:r>
            <a:r>
              <a:rPr sz="2400" spc="-5" dirty="0">
                <a:latin typeface="Microsoft Sans Serif"/>
                <a:cs typeface="Microsoft Sans Serif"/>
              </a:rPr>
              <a:t>и,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60" dirty="0">
                <a:latin typeface="Microsoft Sans Serif"/>
                <a:cs typeface="Microsoft Sans Serif"/>
              </a:rPr>
              <a:t>які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пе</a:t>
            </a:r>
            <a:r>
              <a:rPr sz="2400" spc="-25" dirty="0">
                <a:latin typeface="Microsoft Sans Serif"/>
                <a:cs typeface="Microsoft Sans Serif"/>
              </a:rPr>
              <a:t>р</a:t>
            </a:r>
            <a:r>
              <a:rPr sz="2400" spc="-15" dirty="0">
                <a:latin typeface="Microsoft Sans Serif"/>
                <a:cs typeface="Microsoft Sans Serif"/>
              </a:rPr>
              <a:t>е</a:t>
            </a:r>
            <a:r>
              <a:rPr sz="2400" spc="-25" dirty="0">
                <a:latin typeface="Microsoft Sans Serif"/>
                <a:cs typeface="Microsoft Sans Serif"/>
              </a:rPr>
              <a:t>жи</a:t>
            </a:r>
            <a:r>
              <a:rPr sz="2400" spc="-50" dirty="0">
                <a:latin typeface="Microsoft Sans Serif"/>
                <a:cs typeface="Microsoft Sans Serif"/>
              </a:rPr>
              <a:t>л</a:t>
            </a:r>
            <a:r>
              <a:rPr sz="2400" spc="-5" dirty="0">
                <a:latin typeface="Microsoft Sans Serif"/>
                <a:cs typeface="Microsoft Sans Serif"/>
              </a:rPr>
              <a:t>и  </a:t>
            </a:r>
            <a:r>
              <a:rPr sz="2400" spc="-20" dirty="0">
                <a:latin typeface="Microsoft Sans Serif"/>
                <a:cs typeface="Microsoft Sans Serif"/>
              </a:rPr>
              <a:t>надзвичайну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1513" y="3323285"/>
            <a:ext cx="2828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Microsoft Sans Serif"/>
                <a:cs typeface="Microsoft Sans Serif"/>
              </a:rPr>
              <a:t>ситуацію,витратили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368" y="3689730"/>
            <a:ext cx="5261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1565" algn="l"/>
                <a:tab pos="1756410" algn="l"/>
                <a:tab pos="2262505" algn="l"/>
                <a:tab pos="3719829" algn="l"/>
                <a:tab pos="4198620" algn="l"/>
                <a:tab pos="5180330" algn="l"/>
              </a:tabLst>
            </a:pPr>
            <a:r>
              <a:rPr sz="2400" spc="-60" dirty="0">
                <a:latin typeface="Microsoft Sans Serif"/>
                <a:cs typeface="Microsoft Sans Serif"/>
              </a:rPr>
              <a:t>б</a:t>
            </a:r>
            <a:r>
              <a:rPr sz="2400" spc="5" dirty="0">
                <a:latin typeface="Microsoft Sans Serif"/>
                <a:cs typeface="Microsoft Sans Serif"/>
              </a:rPr>
              <a:t>а</a:t>
            </a:r>
            <a:r>
              <a:rPr sz="2400" spc="-105" dirty="0">
                <a:latin typeface="Microsoft Sans Serif"/>
                <a:cs typeface="Microsoft Sans Serif"/>
              </a:rPr>
              <a:t>г</a:t>
            </a:r>
            <a:r>
              <a:rPr sz="2400" spc="-40" dirty="0">
                <a:latin typeface="Microsoft Sans Serif"/>
                <a:cs typeface="Microsoft Sans Serif"/>
              </a:rPr>
              <a:t>а</a:t>
            </a:r>
            <a:r>
              <a:rPr sz="2400" spc="-20" dirty="0">
                <a:latin typeface="Microsoft Sans Serif"/>
                <a:cs typeface="Microsoft Sans Serif"/>
              </a:rPr>
              <a:t>т</a:t>
            </a:r>
            <a:r>
              <a:rPr sz="2400" dirty="0">
                <a:latin typeface="Microsoft Sans Serif"/>
                <a:cs typeface="Microsoft Sans Serif"/>
              </a:rPr>
              <a:t>о	</a:t>
            </a:r>
            <a:r>
              <a:rPr sz="2400" spc="5" dirty="0">
                <a:latin typeface="Microsoft Sans Serif"/>
                <a:cs typeface="Microsoft Sans Serif"/>
              </a:rPr>
              <a:t>сил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н</a:t>
            </a:r>
            <a:r>
              <a:rPr sz="2400" spc="-5" dirty="0">
                <a:latin typeface="Microsoft Sans Serif"/>
                <a:cs typeface="Microsoft Sans Serif"/>
              </a:rPr>
              <a:t>а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б</a:t>
            </a:r>
            <a:r>
              <a:rPr sz="2400" spc="-25" dirty="0">
                <a:latin typeface="Microsoft Sans Serif"/>
                <a:cs typeface="Microsoft Sans Serif"/>
              </a:rPr>
              <a:t>о</a:t>
            </a:r>
            <a:r>
              <a:rPr sz="2400" spc="5" dirty="0">
                <a:latin typeface="Microsoft Sans Serif"/>
                <a:cs typeface="Microsoft Sans Serif"/>
              </a:rPr>
              <a:t>р</a:t>
            </a:r>
            <a:r>
              <a:rPr sz="2400" spc="-40" dirty="0">
                <a:latin typeface="Microsoft Sans Serif"/>
                <a:cs typeface="Microsoft Sans Serif"/>
              </a:rPr>
              <a:t>о</a:t>
            </a:r>
            <a:r>
              <a:rPr sz="2400" spc="-20" dirty="0">
                <a:latin typeface="Microsoft Sans Serif"/>
                <a:cs typeface="Microsoft Sans Serif"/>
              </a:rPr>
              <a:t>т</a:t>
            </a:r>
            <a:r>
              <a:rPr sz="2400" spc="-5" dirty="0">
                <a:latin typeface="Microsoft Sans Serif"/>
                <a:cs typeface="Microsoft Sans Serif"/>
              </a:rPr>
              <a:t>ь</a:t>
            </a:r>
            <a:r>
              <a:rPr sz="2400" spc="-60" dirty="0">
                <a:latin typeface="Microsoft Sans Serif"/>
                <a:cs typeface="Microsoft Sans Serif"/>
              </a:rPr>
              <a:t>б</a:t>
            </a:r>
            <a:r>
              <a:rPr sz="2400" dirty="0">
                <a:latin typeface="Microsoft Sans Serif"/>
                <a:cs typeface="Microsoft Sans Serif"/>
              </a:rPr>
              <a:t>у	</a:t>
            </a:r>
            <a:r>
              <a:rPr sz="2400" spc="-50" dirty="0">
                <a:latin typeface="Microsoft Sans Serif"/>
                <a:cs typeface="Microsoft Sans Serif"/>
              </a:rPr>
              <a:t>за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5" dirty="0">
                <a:latin typeface="Microsoft Sans Serif"/>
                <a:cs typeface="Microsoft Sans Serif"/>
              </a:rPr>
              <a:t>ж</a:t>
            </a:r>
            <a:r>
              <a:rPr sz="2400" spc="-65" dirty="0">
                <a:latin typeface="Microsoft Sans Serif"/>
                <a:cs typeface="Microsoft Sans Serif"/>
              </a:rPr>
              <a:t>и</a:t>
            </a:r>
            <a:r>
              <a:rPr sz="2400" dirty="0">
                <a:latin typeface="Microsoft Sans Serif"/>
                <a:cs typeface="Microsoft Sans Serif"/>
              </a:rPr>
              <a:t>т</a:t>
            </a:r>
            <a:r>
              <a:rPr sz="2400" spc="5" dirty="0">
                <a:latin typeface="Microsoft Sans Serif"/>
                <a:cs typeface="Microsoft Sans Serif"/>
              </a:rPr>
              <a:t>т</a:t>
            </a:r>
            <a:r>
              <a:rPr sz="2400" spc="-5" dirty="0">
                <a:latin typeface="Microsoft Sans Serif"/>
                <a:cs typeface="Microsoft Sans Serif"/>
              </a:rPr>
              <a:t>я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368" y="4055186"/>
            <a:ext cx="24790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3444" algn="l"/>
                <a:tab pos="1768475" algn="l"/>
              </a:tabLst>
            </a:pPr>
            <a:r>
              <a:rPr sz="2400" spc="-30" dirty="0">
                <a:latin typeface="Microsoft Sans Serif"/>
                <a:cs typeface="Microsoft Sans Serif"/>
              </a:rPr>
              <a:t>в</a:t>
            </a:r>
            <a:r>
              <a:rPr sz="2400" spc="-50" dirty="0">
                <a:latin typeface="Microsoft Sans Serif"/>
                <a:cs typeface="Microsoft Sans Serif"/>
              </a:rPr>
              <a:t>же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25" dirty="0">
                <a:latin typeface="Microsoft Sans Serif"/>
                <a:cs typeface="Microsoft Sans Serif"/>
              </a:rPr>
              <a:t>с</a:t>
            </a:r>
            <a:r>
              <a:rPr sz="2400" dirty="0">
                <a:latin typeface="Microsoft Sans Serif"/>
                <a:cs typeface="Microsoft Sans Serif"/>
              </a:rPr>
              <a:t>а</a:t>
            </a:r>
            <a:r>
              <a:rPr sz="2400" spc="-65" dirty="0">
                <a:latin typeface="Microsoft Sans Serif"/>
                <a:cs typeface="Microsoft Sans Serif"/>
              </a:rPr>
              <a:t>м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ф</a:t>
            </a:r>
            <a:r>
              <a:rPr sz="2400" dirty="0">
                <a:latin typeface="Microsoft Sans Serif"/>
                <a:cs typeface="Microsoft Sans Serif"/>
              </a:rPr>
              <a:t>а</a:t>
            </a:r>
            <a:r>
              <a:rPr sz="2400" spc="-125" dirty="0">
                <a:latin typeface="Microsoft Sans Serif"/>
                <a:cs typeface="Microsoft Sans Serif"/>
              </a:rPr>
              <a:t>к</a:t>
            </a:r>
            <a:r>
              <a:rPr sz="2400" dirty="0">
                <a:latin typeface="Microsoft Sans Serif"/>
                <a:cs typeface="Microsoft Sans Serif"/>
              </a:rPr>
              <a:t>т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0321" y="4055186"/>
            <a:ext cx="686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5" dirty="0">
                <a:latin typeface="Microsoft Sans Serif"/>
                <a:cs typeface="Microsoft Sans Serif"/>
              </a:rPr>
              <a:t>т</a:t>
            </a:r>
            <a:r>
              <a:rPr sz="2400" spc="-20" dirty="0">
                <a:latin typeface="Microsoft Sans Serif"/>
                <a:cs typeface="Microsoft Sans Serif"/>
              </a:rPr>
              <a:t>о</a:t>
            </a:r>
            <a:r>
              <a:rPr sz="2400" spc="-105" dirty="0">
                <a:latin typeface="Microsoft Sans Serif"/>
                <a:cs typeface="Microsoft Sans Serif"/>
              </a:rPr>
              <a:t>г</a:t>
            </a:r>
            <a:r>
              <a:rPr sz="2400" dirty="0">
                <a:latin typeface="Microsoft Sans Serif"/>
                <a:cs typeface="Microsoft Sans Serif"/>
              </a:rPr>
              <a:t>о,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0842" y="4421504"/>
            <a:ext cx="1278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9980" algn="l"/>
              </a:tabLst>
            </a:pPr>
            <a:r>
              <a:rPr sz="2400" spc="-25" dirty="0">
                <a:latin typeface="Microsoft Sans Serif"/>
                <a:cs typeface="Microsoft Sans Serif"/>
              </a:rPr>
              <a:t>живі,	</a:t>
            </a:r>
            <a:r>
              <a:rPr sz="2400" spc="20" dirty="0">
                <a:latin typeface="Microsoft Sans Serif"/>
                <a:cs typeface="Microsoft Sans Serif"/>
              </a:rPr>
              <a:t>є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6001" y="4786960"/>
            <a:ext cx="13646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Microsoft Sans Serif"/>
                <a:cs typeface="Microsoft Sans Serif"/>
              </a:rPr>
              <a:t>ресурсом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6541" y="4055186"/>
            <a:ext cx="14554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4700" algn="l"/>
              </a:tabLst>
            </a:pPr>
            <a:r>
              <a:rPr sz="2400" spc="-30" dirty="0">
                <a:latin typeface="Microsoft Sans Serif"/>
                <a:cs typeface="Microsoft Sans Serif"/>
              </a:rPr>
              <a:t>щ</a:t>
            </a:r>
            <a:r>
              <a:rPr sz="2400" dirty="0">
                <a:latin typeface="Microsoft Sans Serif"/>
                <a:cs typeface="Microsoft Sans Serif"/>
              </a:rPr>
              <a:t>о	</a:t>
            </a:r>
            <a:r>
              <a:rPr sz="2400" spc="-30" dirty="0">
                <a:latin typeface="Microsoft Sans Serif"/>
                <a:cs typeface="Microsoft Sans Serif"/>
              </a:rPr>
              <a:t>в</a:t>
            </a:r>
            <a:r>
              <a:rPr sz="2400" dirty="0">
                <a:latin typeface="Microsoft Sans Serif"/>
                <a:cs typeface="Microsoft Sans Serif"/>
              </a:rPr>
              <a:t>о</a:t>
            </a:r>
            <a:r>
              <a:rPr sz="2400" spc="-10" dirty="0">
                <a:latin typeface="Microsoft Sans Serif"/>
                <a:cs typeface="Microsoft Sans Serif"/>
              </a:rPr>
              <a:t>ни</a:t>
            </a:r>
            <a:endParaRPr sz="2400">
              <a:latin typeface="Microsoft Sans Serif"/>
              <a:cs typeface="Microsoft Sans Serif"/>
            </a:endParaRPr>
          </a:p>
          <a:p>
            <a:pPr marL="920750" marR="5080" indent="-899794">
              <a:lnSpc>
                <a:spcPct val="100000"/>
              </a:lnSpc>
              <a:spcBef>
                <a:spcPts val="5"/>
              </a:spcBef>
              <a:tabLst>
                <a:tab pos="951230" algn="l"/>
              </a:tabLst>
            </a:pPr>
            <a:r>
              <a:rPr sz="2400" dirty="0">
                <a:latin typeface="Microsoft Sans Serif"/>
                <a:cs typeface="Microsoft Sans Serif"/>
              </a:rPr>
              <a:t>дл</a:t>
            </a:r>
            <a:r>
              <a:rPr sz="2400" spc="5" dirty="0">
                <a:latin typeface="Microsoft Sans Serif"/>
                <a:cs typeface="Microsoft Sans Serif"/>
              </a:rPr>
              <a:t>я</a:t>
            </a:r>
            <a:r>
              <a:rPr sz="2400" dirty="0">
                <a:latin typeface="Microsoft Sans Serif"/>
                <a:cs typeface="Microsoft Sans Serif"/>
              </a:rPr>
              <a:t>		</a:t>
            </a:r>
            <a:r>
              <a:rPr sz="2400" spc="-10" dirty="0">
                <a:latin typeface="Microsoft Sans Serif"/>
                <a:cs typeface="Microsoft Sans Serif"/>
              </a:rPr>
              <a:t>них  </a:t>
            </a:r>
            <a:r>
              <a:rPr sz="2400" dirty="0">
                <a:latin typeface="Microsoft Sans Serif"/>
                <a:cs typeface="Microsoft Sans Serif"/>
              </a:rPr>
              <a:t>для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1368" y="4421504"/>
            <a:ext cx="17633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5" dirty="0">
                <a:latin typeface="Microsoft Sans Serif"/>
                <a:cs typeface="Microsoft Sans Serif"/>
              </a:rPr>
              <a:t>з</a:t>
            </a:r>
            <a:r>
              <a:rPr sz="2400" spc="-45" dirty="0">
                <a:latin typeface="Microsoft Sans Serif"/>
                <a:cs typeface="Microsoft Sans Serif"/>
              </a:rPr>
              <a:t>а</a:t>
            </a:r>
            <a:r>
              <a:rPr sz="2400" spc="20" dirty="0">
                <a:latin typeface="Microsoft Sans Serif"/>
                <a:cs typeface="Microsoft Sans Serif"/>
              </a:rPr>
              <a:t>л</a:t>
            </a:r>
            <a:r>
              <a:rPr sz="2400" spc="5" dirty="0">
                <a:latin typeface="Microsoft Sans Serif"/>
                <a:cs typeface="Microsoft Sans Serif"/>
              </a:rPr>
              <a:t>иши</a:t>
            </a:r>
            <a:r>
              <a:rPr sz="2400" spc="-5" dirty="0">
                <a:latin typeface="Microsoft Sans Serif"/>
                <a:cs typeface="Microsoft Sans Serif"/>
              </a:rPr>
              <a:t>лися  </a:t>
            </a:r>
            <a:r>
              <a:rPr sz="2400" spc="-35" dirty="0">
                <a:latin typeface="Microsoft Sans Serif"/>
                <a:cs typeface="Microsoft Sans Serif"/>
              </a:rPr>
              <a:t>величезним </a:t>
            </a:r>
            <a:r>
              <a:rPr sz="2400" spc="-63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подальшого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13202" y="5153405"/>
            <a:ext cx="327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8480" algn="l"/>
                <a:tab pos="3195320" algn="l"/>
              </a:tabLst>
            </a:pPr>
            <a:r>
              <a:rPr sz="2400" spc="-20" dirty="0">
                <a:latin typeface="Microsoft Sans Serif"/>
                <a:cs typeface="Microsoft Sans Serif"/>
              </a:rPr>
              <a:t>п</a:t>
            </a:r>
            <a:r>
              <a:rPr sz="2400" spc="-65" dirty="0">
                <a:latin typeface="Microsoft Sans Serif"/>
                <a:cs typeface="Microsoft Sans Serif"/>
              </a:rPr>
              <a:t>о</a:t>
            </a:r>
            <a:r>
              <a:rPr sz="2400" spc="-10" dirty="0">
                <a:latin typeface="Microsoft Sans Serif"/>
                <a:cs typeface="Microsoft Sans Serif"/>
              </a:rPr>
              <a:t>д</a:t>
            </a:r>
            <a:r>
              <a:rPr sz="2400" spc="-40" dirty="0">
                <a:latin typeface="Microsoft Sans Serif"/>
                <a:cs typeface="Microsoft Sans Serif"/>
              </a:rPr>
              <a:t>о</a:t>
            </a:r>
            <a:r>
              <a:rPr sz="2400" spc="20" dirty="0">
                <a:latin typeface="Microsoft Sans Serif"/>
                <a:cs typeface="Microsoft Sans Serif"/>
              </a:rPr>
              <a:t>л</a:t>
            </a:r>
            <a:r>
              <a:rPr sz="2400" spc="-15" dirty="0">
                <a:latin typeface="Microsoft Sans Serif"/>
                <a:cs typeface="Microsoft Sans Serif"/>
              </a:rPr>
              <a:t>ан</a:t>
            </a:r>
            <a:r>
              <a:rPr sz="2400" spc="-25" dirty="0">
                <a:latin typeface="Microsoft Sans Serif"/>
                <a:cs typeface="Microsoft Sans Serif"/>
              </a:rPr>
              <a:t>н</a:t>
            </a:r>
            <a:r>
              <a:rPr sz="2400" spc="-5" dirty="0">
                <a:latin typeface="Microsoft Sans Serif"/>
                <a:cs typeface="Microsoft Sans Serif"/>
              </a:rPr>
              <a:t>я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5" dirty="0">
                <a:latin typeface="Microsoft Sans Serif"/>
                <a:cs typeface="Microsoft Sans Serif"/>
              </a:rPr>
              <a:t>си</a:t>
            </a:r>
            <a:r>
              <a:rPr sz="2400" spc="20" dirty="0">
                <a:latin typeface="Microsoft Sans Serif"/>
                <a:cs typeface="Microsoft Sans Serif"/>
              </a:rPr>
              <a:t>т</a:t>
            </a:r>
            <a:r>
              <a:rPr sz="2400" spc="-50" dirty="0">
                <a:latin typeface="Microsoft Sans Serif"/>
                <a:cs typeface="Microsoft Sans Serif"/>
              </a:rPr>
              <a:t>у</a:t>
            </a:r>
            <a:r>
              <a:rPr sz="2400" spc="5" dirty="0">
                <a:latin typeface="Microsoft Sans Serif"/>
                <a:cs typeface="Microsoft Sans Serif"/>
              </a:rPr>
              <a:t>а</a:t>
            </a:r>
            <a:r>
              <a:rPr sz="2400" spc="-15" dirty="0">
                <a:latin typeface="Microsoft Sans Serif"/>
                <a:cs typeface="Microsoft Sans Serif"/>
              </a:rPr>
              <a:t>ц</a:t>
            </a:r>
            <a:r>
              <a:rPr sz="2400" spc="45" dirty="0">
                <a:latin typeface="Microsoft Sans Serif"/>
                <a:cs typeface="Microsoft Sans Serif"/>
              </a:rPr>
              <a:t>і</a:t>
            </a:r>
            <a:r>
              <a:rPr sz="2400" spc="50" dirty="0">
                <a:latin typeface="Microsoft Sans Serif"/>
                <a:cs typeface="Microsoft Sans Serif"/>
              </a:rPr>
              <a:t>ї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-15" dirty="0">
                <a:latin typeface="Microsoft Sans Serif"/>
                <a:cs typeface="Microsoft Sans Serif"/>
              </a:rPr>
              <a:t>і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368" y="5518810"/>
            <a:ext cx="50406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Microsoft Sans Serif"/>
                <a:cs typeface="Microsoft Sans Serif"/>
              </a:rPr>
              <a:t>повернення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до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нормального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життя.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56376" y="3029712"/>
            <a:ext cx="2980944" cy="382828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875" y="169621"/>
            <a:ext cx="6831965" cy="1920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372110" indent="5080"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Психічні</a:t>
            </a:r>
            <a:r>
              <a:rPr sz="2000" b="1" spc="3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реакції</a:t>
            </a:r>
            <a:r>
              <a:rPr sz="2000" b="1" spc="1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цієї</a:t>
            </a:r>
            <a:r>
              <a:rPr sz="2000" b="1" spc="1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категорії</a:t>
            </a:r>
            <a:r>
              <a:rPr sz="2000" b="1" spc="4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людей</a:t>
            </a:r>
            <a:r>
              <a:rPr sz="2000" b="1" spc="4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3E7818"/>
                </a:solidFill>
                <a:latin typeface="Trebuchet MS"/>
                <a:cs typeface="Trebuchet MS"/>
              </a:rPr>
              <a:t>після </a:t>
            </a:r>
            <a:r>
              <a:rPr sz="2000" b="1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катастрофи</a:t>
            </a:r>
            <a:r>
              <a:rPr sz="2000" b="1" spc="6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3E7818"/>
                </a:solidFill>
                <a:latin typeface="Trebuchet MS"/>
                <a:cs typeface="Trebuchet MS"/>
              </a:rPr>
              <a:t>можна</a:t>
            </a:r>
            <a:r>
              <a:rPr sz="2000" b="1" spc="3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3E7818"/>
                </a:solidFill>
                <a:latin typeface="Trebuchet MS"/>
                <a:cs typeface="Trebuchet MS"/>
              </a:rPr>
              <a:t>розділити</a:t>
            </a:r>
            <a:r>
              <a:rPr sz="2000" b="1" spc="1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3E7818"/>
                </a:solidFill>
                <a:latin typeface="Trebuchet MS"/>
                <a:cs typeface="Trebuchet MS"/>
              </a:rPr>
              <a:t>на</a:t>
            </a:r>
            <a:r>
              <a:rPr sz="2000" b="1" spc="-2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чотири</a:t>
            </a:r>
            <a:r>
              <a:rPr sz="2000" b="1" spc="4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3E7818"/>
                </a:solidFill>
                <a:latin typeface="Trebuchet MS"/>
                <a:cs typeface="Trebuchet MS"/>
              </a:rPr>
              <a:t>стадії</a:t>
            </a:r>
            <a:r>
              <a:rPr sz="2000" b="1" spc="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E7818"/>
                </a:solidFill>
                <a:latin typeface="Trebuchet MS"/>
                <a:cs typeface="Trebuchet MS"/>
              </a:rPr>
              <a:t>(за </a:t>
            </a:r>
            <a:r>
              <a:rPr sz="2000" spc="-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E7818"/>
                </a:solidFill>
                <a:latin typeface="Trebuchet MS"/>
                <a:cs typeface="Trebuchet MS"/>
              </a:rPr>
              <a:t>даними</a:t>
            </a:r>
            <a:r>
              <a:rPr sz="200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E7818"/>
                </a:solidFill>
                <a:latin typeface="Trebuchet MS"/>
                <a:cs typeface="Trebuchet MS"/>
              </a:rPr>
              <a:t>Національного</a:t>
            </a:r>
            <a:r>
              <a:rPr sz="2000" spc="2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E7818"/>
                </a:solidFill>
                <a:latin typeface="Trebuchet MS"/>
                <a:cs typeface="Trebuchet MS"/>
              </a:rPr>
              <a:t>інституту</a:t>
            </a:r>
            <a:r>
              <a:rPr sz="2000" spc="5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3E7818"/>
                </a:solidFill>
                <a:latin typeface="Trebuchet MS"/>
                <a:cs typeface="Trebuchet MS"/>
              </a:rPr>
              <a:t>психічного</a:t>
            </a:r>
            <a:r>
              <a:rPr sz="2000" spc="4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E7818"/>
                </a:solidFill>
                <a:latin typeface="Trebuchet MS"/>
                <a:cs typeface="Trebuchet MS"/>
              </a:rPr>
              <a:t>здоров'я</a:t>
            </a:r>
            <a:r>
              <a:rPr sz="2000" spc="25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3E7818"/>
                </a:solidFill>
                <a:latin typeface="Trebuchet MS"/>
                <a:cs typeface="Trebuchet MS"/>
              </a:rPr>
              <a:t>в </a:t>
            </a:r>
            <a:r>
              <a:rPr sz="2000" spc="-590" dirty="0">
                <a:solidFill>
                  <a:srgbClr val="3E7818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E7818"/>
                </a:solidFill>
                <a:latin typeface="Trebuchet MS"/>
                <a:cs typeface="Trebuchet MS"/>
              </a:rPr>
              <a:t>США):</a:t>
            </a:r>
            <a:endParaRPr sz="200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530"/>
              </a:spcBef>
              <a:tabLst>
                <a:tab pos="344170" algn="l"/>
                <a:tab pos="1240790" algn="l"/>
                <a:tab pos="2121535" algn="l"/>
                <a:tab pos="2368550" algn="l"/>
                <a:tab pos="3472815" algn="l"/>
                <a:tab pos="5497195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перша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стадія	-	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героїзм</a:t>
            </a:r>
            <a:r>
              <a:rPr sz="2000" b="1" i="1" spc="-5" dirty="0">
                <a:latin typeface="Trebuchet MS"/>
                <a:cs typeface="Trebuchet MS"/>
              </a:rPr>
              <a:t>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(продовжується	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декілька</a:t>
            </a:r>
            <a:endParaRPr sz="200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</a:pP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годин</a:t>
            </a:r>
            <a:r>
              <a:rPr sz="2000" spc="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,характерний</a:t>
            </a:r>
            <a:r>
              <a:rPr sz="2000" spc="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альтруїзм,</a:t>
            </a:r>
            <a:r>
              <a:rPr sz="2000" spc="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героїчна</a:t>
            </a:r>
            <a:r>
              <a:rPr sz="2000" spc="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поведінка,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2066289"/>
            <a:ext cx="1420495" cy="10674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бажання</a:t>
            </a:r>
            <a:endParaRPr sz="20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</a:pP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с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амом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у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;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друга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6295" y="2066289"/>
            <a:ext cx="5134610" cy="10674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8890" algn="r">
              <a:lnSpc>
                <a:spcPct val="100000"/>
              </a:lnSpc>
              <a:spcBef>
                <a:spcPts val="90"/>
              </a:spcBef>
              <a:tabLst>
                <a:tab pos="1536065" algn="l"/>
                <a:tab pos="2557780" algn="l"/>
                <a:tab pos="3637279" algn="l"/>
                <a:tab pos="4006215" algn="l"/>
              </a:tabLst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допомогти	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іншим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людям	і	вижити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tabLst>
                <a:tab pos="1143000" algn="l"/>
                <a:tab pos="1655445" algn="l"/>
                <a:tab pos="3274060" algn="l"/>
                <a:tab pos="4652645" algn="l"/>
              </a:tabLst>
            </a:pP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с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та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д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я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000" spc="5" dirty="0">
                <a:latin typeface="Trebuchet MS"/>
                <a:cs typeface="Trebuchet MS"/>
              </a:rPr>
              <a:t>«</a:t>
            </a:r>
            <a:r>
              <a:rPr sz="2000" b="1" i="1" u="heavy" spc="1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м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едо</a:t>
            </a:r>
            <a:r>
              <a:rPr sz="2000" b="1" i="1" u="heavy" spc="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в</a:t>
            </a:r>
            <a:r>
              <a:rPr sz="2000" b="1" i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и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й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	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мі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с</a:t>
            </a:r>
            <a:r>
              <a:rPr sz="2000" b="1" i="1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я</a:t>
            </a:r>
            <a:r>
              <a:rPr sz="2000" b="1" i="1" u="heavy" spc="-1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ц</a:t>
            </a:r>
            <a:r>
              <a:rPr sz="2000" b="1" i="1" u="heavy" spc="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ь</a:t>
            </a:r>
            <a:r>
              <a:rPr sz="2000" spc="-5" dirty="0">
                <a:latin typeface="Trebuchet MS"/>
                <a:cs typeface="Trebuchet MS"/>
              </a:rPr>
              <a:t>»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3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6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644" y="3108782"/>
            <a:ext cx="6552565" cy="332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місяців,почуття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гордості</a:t>
            </a:r>
            <a:r>
              <a:rPr sz="2000" spc="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за</a:t>
            </a:r>
            <a:r>
              <a:rPr sz="2000" spc="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те,</a:t>
            </a:r>
            <a:r>
              <a:rPr sz="2000" spc="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що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вижив</a:t>
            </a:r>
            <a:r>
              <a:rPr sz="2000" spc="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подолав</a:t>
            </a:r>
            <a:endParaRPr sz="2000">
              <a:latin typeface="Trebuchet MS"/>
              <a:cs typeface="Trebuchet MS"/>
            </a:endParaRPr>
          </a:p>
          <a:p>
            <a:pPr marL="356870" algn="just">
              <a:lnSpc>
                <a:spcPct val="100000"/>
              </a:lnSpc>
            </a:pP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усі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небезпеки);</a:t>
            </a:r>
            <a:endParaRPr sz="2000">
              <a:latin typeface="Trebuchet MS"/>
              <a:cs typeface="Trebuchet MS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98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третя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стадія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розчарування</a:t>
            </a:r>
            <a:r>
              <a:rPr sz="2000" b="1" i="1" spc="-5" dirty="0"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(до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1-2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років, гнів,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розчарування:«Мені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здавалося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в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моєму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житті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все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має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змінитися,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все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залишилося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як</a:t>
            </a:r>
            <a:r>
              <a:rPr sz="2000" spc="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раніше,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про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мій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подвиг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всі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забули,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тільки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я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пам'ятаю</a:t>
            </a:r>
            <a:r>
              <a:rPr sz="2000" spc="5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про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нього»,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крах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надій);</a:t>
            </a:r>
            <a:endParaRPr sz="2000">
              <a:latin typeface="Trebuchet MS"/>
              <a:cs typeface="Trebuchet MS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101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четверта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стадія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відновлення</a:t>
            </a:r>
            <a:r>
              <a:rPr sz="2000" b="1" i="1" spc="-5" dirty="0"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(усвідомлення,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що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необхідно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налагоджувати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побут,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повертатися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до 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своїх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обов’язків).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284479"/>
            <a:ext cx="21983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1280" algn="l"/>
              </a:tabLst>
            </a:pPr>
            <a:r>
              <a:rPr sz="2400" b="1" i="1" dirty="0">
                <a:latin typeface="Trebuchet MS"/>
                <a:cs typeface="Trebuchet MS"/>
              </a:rPr>
              <a:t>Т</a:t>
            </a:r>
            <a:r>
              <a:rPr sz="2400" b="1" i="1" spc="-10" dirty="0">
                <a:latin typeface="Trebuchet MS"/>
                <a:cs typeface="Trebuchet MS"/>
              </a:rPr>
              <a:t>ре</a:t>
            </a:r>
            <a:r>
              <a:rPr sz="2400" b="1" i="1" dirty="0">
                <a:latin typeface="Trebuchet MS"/>
                <a:cs typeface="Trebuchet MS"/>
              </a:rPr>
              <a:t>тя	гр</a:t>
            </a:r>
            <a:r>
              <a:rPr sz="2400" b="1" i="1" spc="-15" dirty="0">
                <a:latin typeface="Trebuchet MS"/>
                <a:cs typeface="Trebuchet MS"/>
              </a:rPr>
              <a:t>у</a:t>
            </a:r>
            <a:r>
              <a:rPr sz="2400" b="1" i="1" spc="-5" dirty="0">
                <a:latin typeface="Trebuchet MS"/>
                <a:cs typeface="Trebuchet MS"/>
              </a:rPr>
              <a:t>па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9542" y="284479"/>
            <a:ext cx="5154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0855" algn="l"/>
                <a:tab pos="2835910" algn="l"/>
                <a:tab pos="5055870" algn="l"/>
              </a:tabLst>
            </a:pPr>
            <a:r>
              <a:rPr sz="2400" b="1" i="1" dirty="0">
                <a:latin typeface="Trebuchet MS"/>
                <a:cs typeface="Trebuchet MS"/>
              </a:rPr>
              <a:t>-	</a:t>
            </a:r>
            <a:r>
              <a:rPr sz="2400" b="1" i="1" spc="-5" dirty="0">
                <a:latin typeface="Trebuchet MS"/>
                <a:cs typeface="Trebuchet MS"/>
              </a:rPr>
              <a:t>п</a:t>
            </a:r>
            <a:r>
              <a:rPr sz="2400" b="1" i="1" spc="5" dirty="0">
                <a:latin typeface="Trebuchet MS"/>
                <a:cs typeface="Trebuchet MS"/>
              </a:rPr>
              <a:t>о</a:t>
            </a:r>
            <a:r>
              <a:rPr sz="2400" b="1" i="1" spc="-5" dirty="0">
                <a:latin typeface="Trebuchet MS"/>
                <a:cs typeface="Trebuchet MS"/>
              </a:rPr>
              <a:t>стр</a:t>
            </a:r>
            <a:r>
              <a:rPr sz="2400" b="1" i="1" dirty="0">
                <a:latin typeface="Trebuchet MS"/>
                <a:cs typeface="Trebuchet MS"/>
              </a:rPr>
              <a:t>а</a:t>
            </a:r>
            <a:r>
              <a:rPr sz="2400" b="1" i="1" spc="-5" dirty="0">
                <a:latin typeface="Trebuchet MS"/>
                <a:cs typeface="Trebuchet MS"/>
              </a:rPr>
              <a:t>ж</a:t>
            </a:r>
            <a:r>
              <a:rPr sz="2400" b="1" i="1" spc="-15" dirty="0">
                <a:latin typeface="Trebuchet MS"/>
                <a:cs typeface="Trebuchet MS"/>
              </a:rPr>
              <a:t>д</a:t>
            </a:r>
            <a:r>
              <a:rPr sz="2400" b="1" i="1" spc="5" dirty="0">
                <a:latin typeface="Trebuchet MS"/>
                <a:cs typeface="Trebuchet MS"/>
              </a:rPr>
              <a:t>а</a:t>
            </a:r>
            <a:r>
              <a:rPr sz="2400" b="1" i="1" dirty="0">
                <a:latin typeface="Trebuchet MS"/>
                <a:cs typeface="Trebuchet MS"/>
              </a:rPr>
              <a:t>лі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(ма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те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л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ь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	і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742" y="650494"/>
            <a:ext cx="7694930" cy="3700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71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фізично). Люди, які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втратили</a:t>
            </a:r>
            <a:r>
              <a:rPr sz="2400" spc="7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своїх близьких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або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не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мають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інформації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про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їхню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долю,</a:t>
            </a:r>
            <a:r>
              <a:rPr sz="2400" spc="7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котрі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втратили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свої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будинки,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майно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тощо</a:t>
            </a:r>
            <a:endParaRPr sz="24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У</a:t>
            </a:r>
            <a:r>
              <a:rPr sz="2400" spc="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цій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групі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спостерігаються</a:t>
            </a:r>
            <a:r>
              <a:rPr sz="2400" spc="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найбільш</a:t>
            </a:r>
            <a:r>
              <a:rPr sz="2400" spc="2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тяжкі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емоційні</a:t>
            </a:r>
            <a:endParaRPr sz="2400">
              <a:latin typeface="Trebuchet MS"/>
              <a:cs typeface="Trebuchet MS"/>
            </a:endParaRPr>
          </a:p>
          <a:p>
            <a:pPr marL="356870" algn="just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реакції,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тривалі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негативні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переживання.</a:t>
            </a:r>
            <a:endParaRPr sz="2400">
              <a:latin typeface="Trebuchet MS"/>
              <a:cs typeface="Trebuchet MS"/>
            </a:endParaRPr>
          </a:p>
          <a:p>
            <a:pPr marL="356870" marR="10160" indent="-344805" algn="just">
              <a:lnSpc>
                <a:spcPct val="100000"/>
              </a:lnSpc>
              <a:spcBef>
                <a:spcPts val="990"/>
              </a:spcBef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Постраждалим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особливо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важко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горем,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яке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їх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спіткало, адаптуватися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до нових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умов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життя.</a:t>
            </a:r>
            <a:endParaRPr sz="2400">
              <a:latin typeface="Trebuchet MS"/>
              <a:cs typeface="Trebuchet MS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1010"/>
              </a:spcBef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У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цій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групі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виявляється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найбільша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кількість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відстрочених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психічних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наслідків.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644" y="630377"/>
            <a:ext cx="614235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5" dirty="0">
                <a:latin typeface="Trebuchet MS"/>
                <a:cs typeface="Trebuchet MS"/>
              </a:rPr>
              <a:t>Четверта</a:t>
            </a:r>
            <a:r>
              <a:rPr sz="2800" b="1" spc="-55" dirty="0">
                <a:latin typeface="Trebuchet MS"/>
                <a:cs typeface="Trebuchet MS"/>
              </a:rPr>
              <a:t> </a:t>
            </a:r>
            <a:r>
              <a:rPr sz="2800" b="1" spc="-5" dirty="0">
                <a:latin typeface="Trebuchet MS"/>
                <a:cs typeface="Trebuchet MS"/>
              </a:rPr>
              <a:t>група</a:t>
            </a:r>
            <a:r>
              <a:rPr sz="2800" b="1" spc="5" dirty="0">
                <a:latin typeface="Trebuchet MS"/>
                <a:cs typeface="Trebuchet MS"/>
              </a:rPr>
              <a:t> </a:t>
            </a:r>
            <a:r>
              <a:rPr sz="2800" b="1" dirty="0">
                <a:latin typeface="Trebuchet MS"/>
                <a:cs typeface="Trebuchet MS"/>
              </a:rPr>
              <a:t>-</a:t>
            </a:r>
            <a:r>
              <a:rPr sz="2800" b="1" spc="-40" dirty="0">
                <a:latin typeface="Trebuchet MS"/>
                <a:cs typeface="Trebuchet MS"/>
              </a:rPr>
              <a:t> </a:t>
            </a:r>
            <a:r>
              <a:rPr sz="2800" b="1" dirty="0">
                <a:latin typeface="Trebuchet MS"/>
                <a:cs typeface="Trebuchet MS"/>
              </a:rPr>
              <a:t>очевидці</a:t>
            </a:r>
            <a:r>
              <a:rPr sz="2800" b="1" spc="-15" dirty="0">
                <a:latin typeface="Trebuchet MS"/>
                <a:cs typeface="Trebuchet MS"/>
              </a:rPr>
              <a:t> </a:t>
            </a:r>
            <a:r>
              <a:rPr sz="2800" b="1" dirty="0">
                <a:latin typeface="Trebuchet MS"/>
                <a:cs typeface="Trebuchet MS"/>
              </a:rPr>
              <a:t>і</a:t>
            </a:r>
            <a:r>
              <a:rPr sz="2800" b="1" spc="-45" dirty="0">
                <a:latin typeface="Trebuchet MS"/>
                <a:cs typeface="Trebuchet MS"/>
              </a:rPr>
              <a:t> </a:t>
            </a:r>
            <a:r>
              <a:rPr sz="2800" b="1" dirty="0">
                <a:latin typeface="Trebuchet MS"/>
                <a:cs typeface="Trebuchet MS"/>
              </a:rPr>
              <a:t>свідки</a:t>
            </a:r>
            <a:r>
              <a:rPr sz="2800" b="1" dirty="0">
                <a:solidFill>
                  <a:srgbClr val="3E7818"/>
                </a:solidFill>
                <a:latin typeface="Trebuchet MS"/>
                <a:cs typeface="Trebuchet MS"/>
              </a:rPr>
              <a:t>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868" y="1521968"/>
            <a:ext cx="5575300" cy="1487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Люди,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що проживають</a:t>
            </a:r>
            <a:r>
              <a:rPr sz="32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або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опинилися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безпосередній </a:t>
            </a:r>
            <a:r>
              <a:rPr sz="3200" spc="-9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близькості</a:t>
            </a:r>
            <a:r>
              <a:rPr sz="32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до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зони</a:t>
            </a:r>
            <a:r>
              <a:rPr sz="32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НС.</a:t>
            </a:r>
            <a:endParaRPr sz="32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7039" y="3422903"/>
            <a:ext cx="5977127" cy="343509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5248" y="1453388"/>
            <a:ext cx="1081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1710" algn="l"/>
              </a:tabLst>
            </a:pP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ді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ї	і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633425"/>
            <a:ext cx="6022340" cy="157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rebuchet MS"/>
                <a:cs typeface="Trebuchet MS"/>
              </a:rPr>
              <a:t>П'ята</a:t>
            </a:r>
            <a:r>
              <a:rPr sz="2400" b="1" spc="-10" dirty="0">
                <a:latin typeface="Trebuchet MS"/>
                <a:cs typeface="Trebuchet MS"/>
              </a:rPr>
              <a:t> група</a:t>
            </a:r>
            <a:r>
              <a:rPr sz="2400" b="1" spc="4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- </a:t>
            </a:r>
            <a:r>
              <a:rPr sz="2400" b="1" spc="-5" dirty="0">
                <a:latin typeface="Trebuchet MS"/>
                <a:cs typeface="Trebuchet MS"/>
              </a:rPr>
              <a:t>спостерігачі</a:t>
            </a:r>
            <a:r>
              <a:rPr sz="2400" b="1" spc="20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(або</a:t>
            </a:r>
            <a:r>
              <a:rPr sz="2400" b="1" spc="15" dirty="0">
                <a:latin typeface="Trebuchet MS"/>
                <a:cs typeface="Trebuchet MS"/>
              </a:rPr>
              <a:t> </a:t>
            </a:r>
            <a:r>
              <a:rPr sz="2400" b="1" spc="-10" dirty="0">
                <a:latin typeface="Trebuchet MS"/>
                <a:cs typeface="Trebuchet MS"/>
              </a:rPr>
              <a:t>роззяви).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50">
              <a:latin typeface="Trebuchet MS"/>
              <a:cs typeface="Trebuchet MS"/>
            </a:endParaRPr>
          </a:p>
          <a:p>
            <a:pPr marL="356870" marR="33020" indent="-344805">
              <a:lnSpc>
                <a:spcPct val="100000"/>
              </a:lnSpc>
              <a:spcBef>
                <a:spcPts val="5"/>
              </a:spcBef>
              <a:tabLst>
                <a:tab pos="1189355" algn="l"/>
                <a:tab pos="1878330" algn="l"/>
                <a:tab pos="3524885" algn="l"/>
                <a:tab pos="5479415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Л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ю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ди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,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щ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	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три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ма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л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и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інф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м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цію	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ро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прибули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на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місце.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644" y="2312873"/>
            <a:ext cx="7336155" cy="2346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Ступінь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травматизації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людей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в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цих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двох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групах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багато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в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чому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залежить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від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їх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особистісних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особливостей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та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наявності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травматичних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ситуацій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у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минулому.</a:t>
            </a:r>
            <a:endParaRPr sz="2400">
              <a:latin typeface="Trebuchet MS"/>
              <a:cs typeface="Trebuchet MS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995"/>
              </a:spcBef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Для одних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гасіння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пожежі в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житловому будинку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стане</a:t>
            </a:r>
            <a:r>
              <a:rPr sz="2400" spc="3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лише</a:t>
            </a:r>
            <a:r>
              <a:rPr sz="2400" spc="3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цікавим,</a:t>
            </a:r>
            <a:r>
              <a:rPr sz="2400" spc="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захоплюючим</a:t>
            </a:r>
            <a:r>
              <a:rPr sz="2400" spc="3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видовищем,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068" y="4633976"/>
            <a:ext cx="55289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57834" algn="l"/>
                <a:tab pos="1509395" algn="l"/>
                <a:tab pos="1561465" algn="l"/>
                <a:tab pos="2613025" algn="l"/>
                <a:tab pos="4363085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в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інши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х	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мо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ж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е	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икл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и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к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и	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сихічні  неврози)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9404" y="4633976"/>
            <a:ext cx="51676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63670">
              <a:lnSpc>
                <a:spcPct val="100000"/>
              </a:lnSpc>
              <a:spcBef>
                <a:spcPts val="100"/>
              </a:spcBef>
              <a:tabLst>
                <a:tab pos="1671320" algn="l"/>
                <a:tab pos="3744595" algn="l"/>
              </a:tabLst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ст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хи,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м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и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ч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і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(з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г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с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я	х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нічних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3068" y="5365800"/>
            <a:ext cx="698880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61590" algn="l"/>
                <a:tab pos="4598035" algn="l"/>
                <a:tab pos="6275070" algn="l"/>
              </a:tabLst>
            </a:pP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за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х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ор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юван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ь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,	безс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ння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,	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г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ло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і	бол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)  порушення.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7473" y="631062"/>
            <a:ext cx="378904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0" spc="-10" dirty="0">
                <a:solidFill>
                  <a:srgbClr val="476012"/>
                </a:solidFill>
                <a:latin typeface="Trebuchet MS"/>
                <a:cs typeface="Trebuchet MS"/>
              </a:rPr>
              <a:t>Визначення</a:t>
            </a:r>
            <a:r>
              <a:rPr sz="3200" b="0" spc="-30" dirty="0">
                <a:solidFill>
                  <a:srgbClr val="476012"/>
                </a:solidFill>
                <a:latin typeface="Trebuchet MS"/>
                <a:cs typeface="Trebuchet MS"/>
              </a:rPr>
              <a:t> </a:t>
            </a:r>
            <a:r>
              <a:rPr sz="3200" b="0" spc="-10" dirty="0">
                <a:solidFill>
                  <a:srgbClr val="476012"/>
                </a:solidFill>
                <a:latin typeface="Trebuchet MS"/>
                <a:cs typeface="Trebuchet MS"/>
              </a:rPr>
              <a:t>поняття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319" y="1547957"/>
            <a:ext cx="6993255" cy="17094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460375" algn="l"/>
                <a:tab pos="2561590" algn="l"/>
                <a:tab pos="4784090" algn="l"/>
              </a:tabLst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400" b="1" i="1" spc="-5" dirty="0">
                <a:latin typeface="Trebuchet MS"/>
                <a:cs typeface="Trebuchet MS"/>
              </a:rPr>
              <a:t>Психологія	катастроф	(надзвичайних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1634489" algn="l"/>
                <a:tab pos="2481580" algn="l"/>
                <a:tab pos="4411980" algn="l"/>
                <a:tab pos="5305425" algn="l"/>
              </a:tabLst>
            </a:pPr>
            <a:r>
              <a:rPr sz="2400" b="1" i="1" spc="-10" dirty="0">
                <a:latin typeface="Trebuchet MS"/>
                <a:cs typeface="Trebuchet MS"/>
              </a:rPr>
              <a:t>ситуацій)	</a:t>
            </a:r>
            <a:r>
              <a:rPr sz="2400" b="1" i="1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нім.	</a:t>
            </a:r>
            <a:r>
              <a:rPr sz="2400" i="1" spc="5" dirty="0">
                <a:solidFill>
                  <a:srgbClr val="404040"/>
                </a:solidFill>
                <a:latin typeface="Trebuchet MS"/>
                <a:cs typeface="Trebuchet MS"/>
              </a:rPr>
              <a:t>Katastrophe,	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грец.	Katastrophē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299085" algn="l"/>
                <a:tab pos="1841500" algn="l"/>
                <a:tab pos="3792854" algn="l"/>
                <a:tab pos="5278120" algn="l"/>
                <a:tab pos="5564505" algn="l"/>
                <a:tab pos="6073775" algn="l"/>
              </a:tabLst>
            </a:pP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-	поворот,	поворотний	момент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)	-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це	галузь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2000250" algn="l"/>
                <a:tab pos="3954779" algn="l"/>
                <a:tab pos="6113145" algn="l"/>
              </a:tabLst>
            </a:pP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рикл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дн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ї	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сих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л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г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ї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,	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д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ст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ля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є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б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ю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319" y="3232255"/>
            <a:ext cx="4072254" cy="866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95"/>
              </a:spcBef>
              <a:tabLst>
                <a:tab pos="1402715" algn="l"/>
                <a:tab pos="2280285" algn="l"/>
                <a:tab pos="2936240" algn="l"/>
                <a:tab pos="3972560" algn="l"/>
              </a:tabLst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си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с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тем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у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нау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к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их	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нан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ь	і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діяльності,	спрямовану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7478" y="3232255"/>
            <a:ext cx="2699385" cy="866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1630" marR="5080" indent="-329565">
              <a:lnSpc>
                <a:spcPct val="114999"/>
              </a:lnSpc>
              <a:spcBef>
                <a:spcPts val="95"/>
              </a:spcBef>
              <a:tabLst>
                <a:tab pos="1140460" algn="l"/>
                <a:tab pos="1365885" algn="l"/>
              </a:tabLst>
            </a:pP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сфер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у	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к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т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и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чної  на		вивчення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319" y="4128261"/>
            <a:ext cx="6992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82545" algn="l"/>
                <a:tab pos="3743960" algn="l"/>
                <a:tab pos="5003165" algn="l"/>
                <a:tab pos="5281295" algn="l"/>
              </a:tabLst>
            </a:pP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за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к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м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ей	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о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я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у	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п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сихі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к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и	і	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бе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р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же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я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3553" y="4548581"/>
            <a:ext cx="36220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3050" algn="l"/>
                <a:tab pos="3451225" algn="l"/>
              </a:tabLst>
            </a:pP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л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юд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и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ни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,	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л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уч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е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ног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о	в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319" y="4493341"/>
            <a:ext cx="3322320" cy="868044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1871980" algn="l"/>
              </a:tabLst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психічного	здоров'я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екстремальну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ситуацію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1777" y="630377"/>
            <a:ext cx="502221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i="1" spc="5" dirty="0">
                <a:solidFill>
                  <a:srgbClr val="000000"/>
                </a:solidFill>
                <a:latin typeface="Trebuchet MS"/>
                <a:cs typeface="Trebuchet MS"/>
              </a:rPr>
              <a:t>Шоста</a:t>
            </a:r>
            <a:r>
              <a:rPr sz="2800" i="1" spc="-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800" i="1" spc="-5" dirty="0">
                <a:solidFill>
                  <a:srgbClr val="000000"/>
                </a:solidFill>
                <a:latin typeface="Trebuchet MS"/>
                <a:cs typeface="Trebuchet MS"/>
              </a:rPr>
              <a:t>група</a:t>
            </a:r>
            <a:r>
              <a:rPr sz="2800" i="1" spc="-1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800" i="1" dirty="0">
                <a:solidFill>
                  <a:srgbClr val="000000"/>
                </a:solidFill>
                <a:latin typeface="Trebuchet MS"/>
                <a:cs typeface="Trebuchet MS"/>
              </a:rPr>
              <a:t>-</a:t>
            </a:r>
            <a:r>
              <a:rPr sz="2800" i="1" spc="-1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800" i="1" dirty="0">
                <a:solidFill>
                  <a:srgbClr val="000000"/>
                </a:solidFill>
                <a:latin typeface="Trebuchet MS"/>
                <a:cs typeface="Trebuchet MS"/>
              </a:rPr>
              <a:t>телеглядачі.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456436"/>
            <a:ext cx="6616700" cy="3201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6985" indent="-344805" algn="just">
              <a:lnSpc>
                <a:spcPct val="100000"/>
              </a:lnSpc>
              <a:spcBef>
                <a:spcPts val="90"/>
              </a:spcBef>
            </a:pP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Люди, </a:t>
            </a:r>
            <a:r>
              <a:rPr sz="20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які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одержують інформацію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про НС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і стежать </a:t>
            </a:r>
            <a:r>
              <a:rPr sz="20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за </a:t>
            </a:r>
            <a:r>
              <a:rPr sz="20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розвитком</a:t>
            </a:r>
            <a:r>
              <a:rPr sz="20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ситуації</a:t>
            </a:r>
            <a:r>
              <a:rPr sz="20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за</a:t>
            </a:r>
            <a:r>
              <a:rPr sz="20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допомогою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засобів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404040"/>
                </a:solidFill>
                <a:latin typeface="Microsoft Sans Serif"/>
                <a:cs typeface="Microsoft Sans Serif"/>
              </a:rPr>
              <a:t>масової </a:t>
            </a:r>
            <a:r>
              <a:rPr sz="20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інформації</a:t>
            </a:r>
            <a:r>
              <a:rPr sz="2000" spc="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(ЗМІ).</a:t>
            </a:r>
            <a:endParaRPr sz="2000">
              <a:latin typeface="Microsoft Sans Serif"/>
              <a:cs typeface="Microsoft Sans Serif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1010"/>
              </a:spcBef>
            </a:pP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Незаперечний </a:t>
            </a:r>
            <a:r>
              <a:rPr sz="2000" dirty="0">
                <a:solidFill>
                  <a:srgbClr val="404040"/>
                </a:solidFill>
                <a:latin typeface="Microsoft Sans Serif"/>
                <a:cs typeface="Microsoft Sans Serif"/>
              </a:rPr>
              <a:t>той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факт,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що </a:t>
            </a:r>
            <a:r>
              <a:rPr sz="2000" dirty="0">
                <a:solidFill>
                  <a:srgbClr val="404040"/>
                </a:solidFill>
                <a:latin typeface="Microsoft Sans Serif"/>
                <a:cs typeface="Microsoft Sans Serif"/>
              </a:rPr>
              <a:t>люди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повинні отримувати 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інформацію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про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події.</a:t>
            </a:r>
            <a:r>
              <a:rPr sz="20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Проте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фахівцям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відомо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чимало 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випадків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негативних психологічних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наслідків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висвітлення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ЗМІ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надзвичайних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ситуацій.</a:t>
            </a:r>
            <a:r>
              <a:rPr sz="20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Часто 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емоційне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забарвлення репортажів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носить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надмірно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негативний,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трагічний,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підкреслено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песимістичний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характер.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07664" y="4437887"/>
            <a:ext cx="5714999" cy="242011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1942" y="264668"/>
            <a:ext cx="11639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2A500F"/>
                </a:solidFill>
              </a:rPr>
              <a:t>К</a:t>
            </a:r>
            <a:r>
              <a:rPr sz="2800" spc="5" dirty="0">
                <a:solidFill>
                  <a:srgbClr val="2A500F"/>
                </a:solidFill>
              </a:rPr>
              <a:t>Р</a:t>
            </a:r>
            <a:r>
              <a:rPr sz="2800" dirty="0">
                <a:solidFill>
                  <a:srgbClr val="2A500F"/>
                </a:solidFill>
              </a:rPr>
              <a:t>ИЗИ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93319" y="1287272"/>
            <a:ext cx="5462270" cy="5589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Microsoft Sans Serif"/>
                <a:cs typeface="Microsoft Sans Serif"/>
              </a:rPr>
              <a:t>Поняття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i="1" spc="-10" dirty="0">
                <a:solidFill>
                  <a:srgbClr val="2A500F"/>
                </a:solidFill>
                <a:latin typeface="Arial"/>
                <a:cs typeface="Arial"/>
              </a:rPr>
              <a:t>«</a:t>
            </a:r>
            <a:r>
              <a:rPr sz="2000" b="1" i="1" spc="-10" dirty="0">
                <a:solidFill>
                  <a:srgbClr val="2A500F"/>
                </a:solidFill>
                <a:latin typeface="Arial"/>
                <a:cs typeface="Arial"/>
              </a:rPr>
              <a:t>Криза»</a:t>
            </a:r>
            <a:r>
              <a:rPr sz="2000" b="1" i="1" spc="15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(від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греч.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«krisis»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520" dirty="0">
                <a:latin typeface="Microsoft Sans Serif"/>
                <a:cs typeface="Microsoft Sans Serif"/>
              </a:rPr>
              <a:t>–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рішення,</a:t>
            </a:r>
            <a:endParaRPr sz="2000">
              <a:latin typeface="Microsoft Sans Serif"/>
              <a:cs typeface="Microsoft Sans Serif"/>
            </a:endParaRPr>
          </a:p>
          <a:p>
            <a:pPr marL="356870" marR="55880">
              <a:lnSpc>
                <a:spcPct val="100000"/>
              </a:lnSpc>
            </a:pPr>
            <a:r>
              <a:rPr sz="2000" spc="-20" dirty="0">
                <a:latin typeface="Microsoft Sans Serif"/>
                <a:cs typeface="Microsoft Sans Serif"/>
              </a:rPr>
              <a:t>поворотний </a:t>
            </a:r>
            <a:r>
              <a:rPr sz="2000" spc="-80" dirty="0">
                <a:latin typeface="Microsoft Sans Serif"/>
                <a:cs typeface="Microsoft Sans Serif"/>
              </a:rPr>
              <a:t>пункт, </a:t>
            </a:r>
            <a:r>
              <a:rPr sz="2000" spc="-60" dirty="0">
                <a:latin typeface="Microsoft Sans Serif"/>
                <a:cs typeface="Microsoft Sans Serif"/>
              </a:rPr>
              <a:t>результат)</a:t>
            </a:r>
            <a:r>
              <a:rPr sz="2000" spc="409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трактується 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70" dirty="0">
                <a:latin typeface="Microsoft Sans Serif"/>
                <a:cs typeface="Microsoft Sans Serif"/>
              </a:rPr>
              <a:t>як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переломний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spc="-55" dirty="0">
                <a:latin typeface="Microsoft Sans Serif"/>
                <a:cs typeface="Microsoft Sans Serif"/>
              </a:rPr>
              <a:t>момент,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50" dirty="0">
                <a:latin typeface="Microsoft Sans Serif"/>
                <a:cs typeface="Microsoft Sans Serif"/>
              </a:rPr>
              <a:t>важкий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перехідний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стан,загострення,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небезпечнийнестійкий 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стан.</a:t>
            </a:r>
            <a:endParaRPr sz="2000">
              <a:latin typeface="Microsoft Sans Serif"/>
              <a:cs typeface="Microsoft Sans Serif"/>
            </a:endParaRPr>
          </a:p>
          <a:p>
            <a:pPr marL="356870" marR="486409" indent="-344805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b="1" i="1" spc="-5" dirty="0">
                <a:solidFill>
                  <a:srgbClr val="2A500F"/>
                </a:solidFill>
                <a:latin typeface="Arial"/>
                <a:cs typeface="Arial"/>
              </a:rPr>
              <a:t>Криза</a:t>
            </a:r>
            <a:r>
              <a:rPr sz="2000" b="1" i="1" spc="15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–</a:t>
            </a:r>
            <a:r>
              <a:rPr sz="2000" b="1" i="1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це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ситуація</a:t>
            </a:r>
            <a:r>
              <a:rPr sz="2000" spc="114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емоційного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й 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розумового</a:t>
            </a:r>
            <a:r>
              <a:rPr sz="2000" spc="-40" dirty="0">
                <a:latin typeface="Microsoft Sans Serif"/>
                <a:cs typeface="Microsoft Sans Serif"/>
              </a:rPr>
              <a:t> стресу, </a:t>
            </a:r>
            <a:r>
              <a:rPr sz="2000" spc="-20" dirty="0">
                <a:latin typeface="Microsoft Sans Serif"/>
                <a:cs typeface="Microsoft Sans Serif"/>
              </a:rPr>
              <a:t>що </a:t>
            </a:r>
            <a:r>
              <a:rPr sz="2000" spc="-30" dirty="0">
                <a:latin typeface="Microsoft Sans Serif"/>
                <a:cs typeface="Microsoft Sans Serif"/>
              </a:rPr>
              <a:t>вимагає </a:t>
            </a:r>
            <a:r>
              <a:rPr sz="2000" spc="-20" dirty="0">
                <a:latin typeface="Microsoft Sans Serif"/>
                <a:cs typeface="Microsoft Sans Serif"/>
              </a:rPr>
              <a:t>значної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зміни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уявлень</a:t>
            </a:r>
            <a:r>
              <a:rPr sz="2000" spc="1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про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світ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і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про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себе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55" dirty="0">
                <a:latin typeface="Microsoft Sans Serif"/>
                <a:cs typeface="Microsoft Sans Serif"/>
              </a:rPr>
              <a:t>за </a:t>
            </a:r>
            <a:r>
              <a:rPr sz="2000" spc="-50" dirty="0">
                <a:latin typeface="Microsoft Sans Serif"/>
                <a:cs typeface="Microsoft Sans Serif"/>
              </a:rPr>
              <a:t> короткий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проміжок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60" dirty="0">
                <a:latin typeface="Microsoft Sans Serif"/>
                <a:cs typeface="Microsoft Sans Serif"/>
              </a:rPr>
              <a:t>часу.</a:t>
            </a:r>
            <a:endParaRPr sz="2000">
              <a:latin typeface="Microsoft Sans Serif"/>
              <a:cs typeface="Microsoft Sans Serif"/>
            </a:endParaRPr>
          </a:p>
          <a:p>
            <a:pPr marL="356870" marR="201930" indent="-344805">
              <a:lnSpc>
                <a:spcPct val="100000"/>
              </a:lnSpc>
              <a:spcBef>
                <a:spcPts val="1015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b="1" i="1" spc="-10" dirty="0">
                <a:solidFill>
                  <a:srgbClr val="2A500F"/>
                </a:solidFill>
                <a:latin typeface="Arial"/>
                <a:cs typeface="Arial"/>
              </a:rPr>
              <a:t>Критична</a:t>
            </a:r>
            <a:r>
              <a:rPr sz="2000" b="1" i="1" spc="15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000" b="1" i="1" spc="-15" dirty="0">
                <a:solidFill>
                  <a:srgbClr val="2A500F"/>
                </a:solidFill>
                <a:latin typeface="Arial"/>
                <a:cs typeface="Arial"/>
              </a:rPr>
              <a:t>ситуація</a:t>
            </a:r>
            <a:r>
              <a:rPr sz="2000" i="1" spc="-15" dirty="0">
                <a:solidFill>
                  <a:srgbClr val="2A500F"/>
                </a:solidFill>
                <a:latin typeface="Arial"/>
                <a:cs typeface="Arial"/>
              </a:rPr>
              <a:t>-</a:t>
            </a:r>
            <a:r>
              <a:rPr sz="2000" i="1" spc="5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це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така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ситуація,</a:t>
            </a:r>
            <a:r>
              <a:rPr sz="2000" spc="1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у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якій </a:t>
            </a:r>
            <a:r>
              <a:rPr sz="2000" spc="-20" dirty="0">
                <a:latin typeface="Microsoft Sans Serif"/>
                <a:cs typeface="Microsoft Sans Serif"/>
              </a:rPr>
              <a:t>суб'єкт </a:t>
            </a:r>
            <a:r>
              <a:rPr sz="2000" spc="-10" dirty="0">
                <a:latin typeface="Microsoft Sans Serif"/>
                <a:cs typeface="Microsoft Sans Serif"/>
              </a:rPr>
              <a:t>не </a:t>
            </a:r>
            <a:r>
              <a:rPr sz="2000" spc="-45" dirty="0">
                <a:latin typeface="Microsoft Sans Serif"/>
                <a:cs typeface="Microsoft Sans Serif"/>
              </a:rPr>
              <a:t>може </a:t>
            </a:r>
            <a:r>
              <a:rPr sz="2000" spc="-30" dirty="0">
                <a:latin typeface="Microsoft Sans Serif"/>
                <a:cs typeface="Microsoft Sans Serif"/>
              </a:rPr>
              <a:t>реалізувати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основні 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потреби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свого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життя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і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яка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ставить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його</a:t>
            </a:r>
            <a:endParaRPr sz="20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2000" spc="-25" dirty="0">
                <a:latin typeface="Microsoft Sans Serif"/>
                <a:cs typeface="Microsoft Sans Serif"/>
              </a:rPr>
              <a:t>перед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необхідністю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зміни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способу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буття.</a:t>
            </a:r>
            <a:endParaRPr sz="2000">
              <a:latin typeface="Microsoft Sans Serif"/>
              <a:cs typeface="Microsoft Sans Serif"/>
            </a:endParaRPr>
          </a:p>
          <a:p>
            <a:pPr marL="356870" marR="245745" indent="-344805">
              <a:lnSpc>
                <a:spcPct val="100000"/>
              </a:lnSpc>
              <a:spcBef>
                <a:spcPts val="1010"/>
              </a:spcBef>
              <a:tabLst>
                <a:tab pos="426720" algn="l"/>
                <a:tab pos="1863089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	</a:t>
            </a:r>
            <a:r>
              <a:rPr sz="2000" b="1" i="1" spc="-5" dirty="0">
                <a:solidFill>
                  <a:srgbClr val="2A500F"/>
                </a:solidFill>
                <a:latin typeface="Arial"/>
                <a:cs typeface="Arial"/>
              </a:rPr>
              <a:t>Криза</a:t>
            </a:r>
            <a:r>
              <a:rPr sz="2000" b="1" i="1" spc="15" dirty="0">
                <a:solidFill>
                  <a:srgbClr val="2A500F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–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це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реакція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особистості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на 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критичну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ситуацію,</a:t>
            </a:r>
            <a:r>
              <a:rPr sz="2000" spc="10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що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виражається</a:t>
            </a:r>
            <a:r>
              <a:rPr sz="2000" spc="9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 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нездатності	</a:t>
            </a:r>
            <a:r>
              <a:rPr sz="2000" spc="-10" dirty="0">
                <a:latin typeface="Microsoft Sans Serif"/>
                <a:cs typeface="Microsoft Sans Serif"/>
              </a:rPr>
              <a:t>особистості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розв'язати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цю 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ситуацію</a:t>
            </a:r>
            <a:r>
              <a:rPr sz="2000" spc="114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0" dirty="0">
                <a:latin typeface="Microsoft Sans Serif"/>
                <a:cs typeface="Microsoft Sans Serif"/>
              </a:rPr>
              <a:t>короткий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час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і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звичний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спосіб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0" y="1853183"/>
            <a:ext cx="3240024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5573" y="111633"/>
            <a:ext cx="3863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2A500F"/>
                </a:solidFill>
              </a:rPr>
              <a:t>Кризова</a:t>
            </a:r>
            <a:r>
              <a:rPr sz="3600" spc="-45" dirty="0">
                <a:solidFill>
                  <a:srgbClr val="2A500F"/>
                </a:solidFill>
              </a:rPr>
              <a:t> </a:t>
            </a:r>
            <a:r>
              <a:rPr sz="3600" spc="-5" dirty="0">
                <a:solidFill>
                  <a:srgbClr val="2A500F"/>
                </a:solidFill>
              </a:rPr>
              <a:t>ситуація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8644" y="1008633"/>
            <a:ext cx="6689090" cy="3326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90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Кризова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ситуація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(від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грец.</a:t>
            </a:r>
            <a:r>
              <a:rPr sz="2000" i="1" spc="-5" dirty="0">
                <a:latin typeface="Arial"/>
                <a:cs typeface="Arial"/>
              </a:rPr>
              <a:t> Krisis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-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рішення, 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поворотний пункт, результат) </a:t>
            </a:r>
            <a:r>
              <a:rPr sz="2000" spc="-5" dirty="0">
                <a:latin typeface="Microsoft Sans Serif"/>
                <a:cs typeface="Microsoft Sans Serif"/>
              </a:rPr>
              <a:t>-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це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ситуація,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10" dirty="0">
                <a:latin typeface="Microsoft Sans Serif"/>
                <a:cs typeface="Microsoft Sans Serif"/>
              </a:rPr>
              <a:t>що 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вимагає </a:t>
            </a:r>
            <a:r>
              <a:rPr sz="2000" spc="-5" dirty="0">
                <a:latin typeface="Microsoft Sans Serif"/>
                <a:cs typeface="Microsoft Sans Serif"/>
              </a:rPr>
              <a:t>від </a:t>
            </a:r>
            <a:r>
              <a:rPr sz="2000" dirty="0">
                <a:latin typeface="Microsoft Sans Serif"/>
                <a:cs typeface="Microsoft Sans Serif"/>
              </a:rPr>
              <a:t>людини </a:t>
            </a:r>
            <a:r>
              <a:rPr sz="2000" spc="-10" dirty="0">
                <a:latin typeface="Microsoft Sans Serif"/>
                <a:cs typeface="Microsoft Sans Serif"/>
              </a:rPr>
              <a:t>значної </a:t>
            </a:r>
            <a:r>
              <a:rPr sz="2000" spc="-45" dirty="0">
                <a:latin typeface="Microsoft Sans Serif"/>
                <a:cs typeface="Microsoft Sans Serif"/>
              </a:rPr>
              <a:t>зміни </a:t>
            </a:r>
            <a:r>
              <a:rPr sz="2000" spc="-10" dirty="0">
                <a:latin typeface="Microsoft Sans Serif"/>
                <a:cs typeface="Microsoft Sans Serif"/>
              </a:rPr>
              <a:t>уявлень </a:t>
            </a:r>
            <a:r>
              <a:rPr sz="2000" spc="-15" dirty="0">
                <a:latin typeface="Microsoft Sans Serif"/>
                <a:cs typeface="Microsoft Sans Serif"/>
              </a:rPr>
              <a:t>про </a:t>
            </a:r>
            <a:r>
              <a:rPr sz="2000" dirty="0">
                <a:latin typeface="Microsoft Sans Serif"/>
                <a:cs typeface="Microsoft Sans Serif"/>
              </a:rPr>
              <a:t>світ </a:t>
            </a:r>
            <a:r>
              <a:rPr sz="2000" spc="-15" dirty="0">
                <a:latin typeface="Microsoft Sans Serif"/>
                <a:cs typeface="Microsoft Sans Serif"/>
              </a:rPr>
              <a:t>і 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про </a:t>
            </a:r>
            <a:r>
              <a:rPr sz="2000" spc="-5" dirty="0">
                <a:latin typeface="Microsoft Sans Serif"/>
                <a:cs typeface="Microsoft Sans Serif"/>
              </a:rPr>
              <a:t>себе </a:t>
            </a:r>
            <a:r>
              <a:rPr sz="2000" spc="-50" dirty="0">
                <a:latin typeface="Microsoft Sans Serif"/>
                <a:cs typeface="Microsoft Sans Serif"/>
              </a:rPr>
              <a:t>за </a:t>
            </a:r>
            <a:r>
              <a:rPr sz="2000" spc="-40" dirty="0">
                <a:latin typeface="Microsoft Sans Serif"/>
                <a:cs typeface="Microsoft Sans Serif"/>
              </a:rPr>
              <a:t>короткий проміжок </a:t>
            </a:r>
            <a:r>
              <a:rPr sz="2000" spc="-15" dirty="0">
                <a:latin typeface="Microsoft Sans Serif"/>
                <a:cs typeface="Microsoft Sans Serif"/>
              </a:rPr>
              <a:t>часу. </a:t>
            </a:r>
            <a:r>
              <a:rPr sz="2000" spc="-25" dirty="0">
                <a:latin typeface="Microsoft Sans Serif"/>
                <a:cs typeface="Microsoft Sans Serif"/>
              </a:rPr>
              <a:t>Ці </a:t>
            </a:r>
            <a:r>
              <a:rPr sz="2000" spc="-30" dirty="0">
                <a:latin typeface="Microsoft Sans Serif"/>
                <a:cs typeface="Microsoft Sans Serif"/>
              </a:rPr>
              <a:t>зміни </a:t>
            </a:r>
            <a:r>
              <a:rPr sz="2000" spc="-25" dirty="0">
                <a:latin typeface="Microsoft Sans Serif"/>
                <a:cs typeface="Microsoft Sans Serif"/>
              </a:rPr>
              <a:t>можуть 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носити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70" dirty="0">
                <a:latin typeface="Microsoft Sans Serif"/>
                <a:cs typeface="Microsoft Sans Serif"/>
              </a:rPr>
              <a:t>як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позитивний,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50" dirty="0">
                <a:latin typeface="Microsoft Sans Serif"/>
                <a:cs typeface="Microsoft Sans Serif"/>
              </a:rPr>
              <a:t>так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і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негативний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характер.</a:t>
            </a:r>
            <a:endParaRPr sz="20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1015"/>
              </a:spcBef>
            </a:pPr>
            <a:r>
              <a:rPr sz="2000" spc="-60" dirty="0">
                <a:latin typeface="Microsoft Sans Serif"/>
                <a:cs typeface="Microsoft Sans Serif"/>
              </a:rPr>
              <a:t>Криза</a:t>
            </a:r>
            <a:r>
              <a:rPr sz="2000" spc="31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може</a:t>
            </a:r>
            <a:r>
              <a:rPr sz="2000" spc="3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виникати</a:t>
            </a:r>
            <a:r>
              <a:rPr sz="2000" spc="3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в</a:t>
            </a:r>
            <a:r>
              <a:rPr sz="2000" spc="3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результаті</a:t>
            </a:r>
            <a:r>
              <a:rPr sz="2000" spc="30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зовнішніх</a:t>
            </a:r>
            <a:r>
              <a:rPr sz="2000" spc="3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обставин,</a:t>
            </a:r>
            <a:endParaRPr sz="2000">
              <a:latin typeface="Microsoft Sans Serif"/>
              <a:cs typeface="Microsoft Sans Serif"/>
            </a:endParaRPr>
          </a:p>
          <a:p>
            <a:pPr marL="356870" algn="just">
              <a:lnSpc>
                <a:spcPct val="100000"/>
              </a:lnSpc>
            </a:pPr>
            <a:r>
              <a:rPr sz="2000" spc="-15" dirty="0">
                <a:latin typeface="Microsoft Sans Serif"/>
                <a:cs typeface="Microsoft Sans Serif"/>
              </a:rPr>
              <a:t>якоїсь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травмуючої</a:t>
            </a:r>
            <a:r>
              <a:rPr sz="2000" spc="1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події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(екстремальні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ситуації).</a:t>
            </a:r>
            <a:endParaRPr sz="2000">
              <a:latin typeface="Microsoft Sans Serif"/>
              <a:cs typeface="Microsoft Sans Serif"/>
            </a:endParaRPr>
          </a:p>
          <a:p>
            <a:pPr marL="356870" marR="5715" indent="-344805" algn="just">
              <a:lnSpc>
                <a:spcPct val="100000"/>
              </a:lnSpc>
              <a:spcBef>
                <a:spcPts val="985"/>
              </a:spcBef>
            </a:pPr>
            <a:r>
              <a:rPr sz="2000" spc="-25" dirty="0">
                <a:latin typeface="Microsoft Sans Serif"/>
                <a:cs typeface="Microsoft Sans Serif"/>
              </a:rPr>
              <a:t>Наслідками </a:t>
            </a:r>
            <a:r>
              <a:rPr sz="2000" spc="-5" dirty="0">
                <a:latin typeface="Microsoft Sans Serif"/>
                <a:cs typeface="Microsoft Sans Serif"/>
              </a:rPr>
              <a:t>зовнішньої </a:t>
            </a:r>
            <a:r>
              <a:rPr sz="2000" spc="-50" dirty="0">
                <a:latin typeface="Microsoft Sans Serif"/>
                <a:cs typeface="Microsoft Sans Serif"/>
              </a:rPr>
              <a:t>кризи </a:t>
            </a:r>
            <a:r>
              <a:rPr sz="2000" spc="-30" dirty="0">
                <a:latin typeface="Microsoft Sans Serif"/>
                <a:cs typeface="Microsoft Sans Serif"/>
              </a:rPr>
              <a:t>можуть </a:t>
            </a:r>
            <a:r>
              <a:rPr sz="2000" spc="-5" dirty="0">
                <a:latin typeface="Microsoft Sans Serif"/>
                <a:cs typeface="Microsoft Sans Serif"/>
              </a:rPr>
              <a:t>бути </a:t>
            </a:r>
            <a:r>
              <a:rPr sz="2000" spc="-40" dirty="0">
                <a:latin typeface="Microsoft Sans Serif"/>
                <a:cs typeface="Microsoft Sans Serif"/>
              </a:rPr>
              <a:t>такі </a:t>
            </a:r>
            <a:r>
              <a:rPr sz="2000" spc="-5" dirty="0">
                <a:latin typeface="Microsoft Sans Serif"/>
                <a:cs typeface="Microsoft Sans Serif"/>
              </a:rPr>
              <a:t>стани, </a:t>
            </a:r>
            <a:r>
              <a:rPr sz="2000" spc="-70" dirty="0">
                <a:latin typeface="Microsoft Sans Serif"/>
                <a:cs typeface="Microsoft Sans Serif"/>
              </a:rPr>
              <a:t>як </a:t>
            </a:r>
            <a:r>
              <a:rPr sz="2000" spc="-6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посттравматичний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стресовий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розлад,</a:t>
            </a:r>
            <a:r>
              <a:rPr sz="2000" spc="50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шокова </a:t>
            </a:r>
            <a:r>
              <a:rPr sz="2000" spc="-20" dirty="0">
                <a:latin typeface="Microsoft Sans Serif"/>
                <a:cs typeface="Microsoft Sans Serif"/>
              </a:rPr>
              <a:t> травма.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9184" y="4654295"/>
            <a:ext cx="4858512" cy="2203701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3464" y="235153"/>
            <a:ext cx="198945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solidFill>
                  <a:srgbClr val="2A500F"/>
                </a:solidFill>
              </a:rPr>
              <a:t>ВИДИ</a:t>
            </a:r>
            <a:r>
              <a:rPr sz="2800" spc="-114" dirty="0">
                <a:solidFill>
                  <a:srgbClr val="2A500F"/>
                </a:solidFill>
              </a:rPr>
              <a:t> </a:t>
            </a:r>
            <a:r>
              <a:rPr sz="2800" dirty="0">
                <a:solidFill>
                  <a:srgbClr val="2A500F"/>
                </a:solidFill>
              </a:rPr>
              <a:t>КРИЗ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674233" y="956310"/>
            <a:ext cx="169798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28139" algn="l"/>
              </a:tabLst>
            </a:pPr>
            <a:r>
              <a:rPr sz="2000" spc="-60" dirty="0">
                <a:latin typeface="Microsoft Sans Serif"/>
                <a:cs typeface="Microsoft Sans Serif"/>
              </a:rPr>
              <a:t>о</a:t>
            </a:r>
            <a:r>
              <a:rPr sz="2000" spc="-15" dirty="0">
                <a:latin typeface="Microsoft Sans Serif"/>
                <a:cs typeface="Microsoft Sans Serif"/>
              </a:rPr>
              <a:t>ч</a:t>
            </a:r>
            <a:r>
              <a:rPr sz="2000" spc="-5" dirty="0">
                <a:latin typeface="Microsoft Sans Serif"/>
                <a:cs typeface="Microsoft Sans Serif"/>
              </a:rPr>
              <a:t>і</a:t>
            </a:r>
            <a:r>
              <a:rPr sz="2000" spc="-95" dirty="0">
                <a:latin typeface="Microsoft Sans Serif"/>
                <a:cs typeface="Microsoft Sans Serif"/>
              </a:rPr>
              <a:t>к</a:t>
            </a:r>
            <a:r>
              <a:rPr sz="2000" spc="-45" dirty="0">
                <a:latin typeface="Microsoft Sans Serif"/>
                <a:cs typeface="Microsoft Sans Serif"/>
              </a:rPr>
              <a:t>у</a:t>
            </a:r>
            <a:r>
              <a:rPr sz="2000" spc="-15" dirty="0">
                <a:latin typeface="Microsoft Sans Serif"/>
                <a:cs typeface="Microsoft Sans Serif"/>
              </a:rPr>
              <a:t>ван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-35" dirty="0">
                <a:latin typeface="Microsoft Sans Serif"/>
                <a:cs typeface="Microsoft Sans Serif"/>
              </a:rPr>
              <a:t>ми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5" dirty="0">
                <a:latin typeface="Microsoft Sans Serif"/>
                <a:cs typeface="Microsoft Sans Serif"/>
              </a:rPr>
              <a:t>і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65" y="956310"/>
            <a:ext cx="280606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6870" algn="l"/>
                <a:tab pos="1271905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b="1" i="1" spc="-5" dirty="0">
                <a:latin typeface="Arial"/>
                <a:cs typeface="Arial"/>
              </a:rPr>
              <a:t>Криза	життєвих</a:t>
            </a:r>
            <a:endParaRPr sz="20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tabLst>
                <a:tab pos="1859914" algn="l"/>
              </a:tabLst>
            </a:pPr>
            <a:r>
              <a:rPr sz="2000" spc="-30" dirty="0">
                <a:latin typeface="Microsoft Sans Serif"/>
                <a:cs typeface="Microsoft Sans Serif"/>
              </a:rPr>
              <a:t>звичними	</a:t>
            </a:r>
            <a:r>
              <a:rPr sz="2000" spc="-25" dirty="0">
                <a:latin typeface="Microsoft Sans Serif"/>
                <a:cs typeface="Microsoft Sans Serif"/>
              </a:rPr>
              <a:t>подіями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5678" y="956310"/>
            <a:ext cx="225361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4805" marR="5080" indent="-332740">
              <a:lnSpc>
                <a:spcPct val="100000"/>
              </a:lnSpc>
              <a:spcBef>
                <a:spcPts val="90"/>
              </a:spcBef>
              <a:tabLst>
                <a:tab pos="728345" algn="l"/>
                <a:tab pos="866140" algn="l"/>
                <a:tab pos="994410" algn="l"/>
              </a:tabLst>
            </a:pPr>
            <a:r>
              <a:rPr sz="2000" b="1" i="1" spc="-40" dirty="0">
                <a:latin typeface="Arial"/>
                <a:cs typeface="Arial"/>
              </a:rPr>
              <a:t>з</a:t>
            </a:r>
            <a:r>
              <a:rPr sz="2000" b="1" i="1" spc="-20" dirty="0">
                <a:latin typeface="Arial"/>
                <a:cs typeface="Arial"/>
              </a:rPr>
              <a:t>м</a:t>
            </a:r>
            <a:r>
              <a:rPr sz="2000" b="1" i="1" spc="-5" dirty="0">
                <a:latin typeface="Arial"/>
                <a:cs typeface="Arial"/>
              </a:rPr>
              <a:t>ін</a:t>
            </a:r>
            <a:r>
              <a:rPr sz="2000" b="1" i="1" dirty="0">
                <a:latin typeface="Arial"/>
                <a:cs typeface="Arial"/>
              </a:rPr>
              <a:t>	</a:t>
            </a:r>
            <a:r>
              <a:rPr sz="2000" i="1" spc="-5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		</a:t>
            </a:r>
            <a:r>
              <a:rPr sz="2000" spc="-55" dirty="0">
                <a:latin typeface="Microsoft Sans Serif"/>
                <a:cs typeface="Microsoft Sans Serif"/>
              </a:rPr>
              <a:t>з</a:t>
            </a:r>
            <a:r>
              <a:rPr sz="2000" spc="-135" dirty="0">
                <a:latin typeface="Microsoft Sans Serif"/>
                <a:cs typeface="Microsoft Sans Serif"/>
              </a:rPr>
              <a:t>у</a:t>
            </a:r>
            <a:r>
              <a:rPr sz="2000" spc="-40" dirty="0">
                <a:latin typeface="Microsoft Sans Serif"/>
                <a:cs typeface="Microsoft Sans Serif"/>
              </a:rPr>
              <a:t>м</a:t>
            </a:r>
            <a:r>
              <a:rPr sz="2000" spc="-10" dirty="0">
                <a:latin typeface="Microsoft Sans Serif"/>
                <a:cs typeface="Microsoft Sans Serif"/>
              </a:rPr>
              <a:t>о</a:t>
            </a:r>
            <a:r>
              <a:rPr sz="2000" spc="-60" dirty="0">
                <a:latin typeface="Microsoft Sans Serif"/>
                <a:cs typeface="Microsoft Sans Serif"/>
              </a:rPr>
              <a:t>в</a:t>
            </a:r>
            <a:r>
              <a:rPr sz="2000" spc="30" dirty="0">
                <a:latin typeface="Microsoft Sans Serif"/>
                <a:cs typeface="Microsoft Sans Serif"/>
              </a:rPr>
              <a:t>л</a:t>
            </a:r>
            <a:r>
              <a:rPr sz="2000" spc="-15" dirty="0">
                <a:latin typeface="Microsoft Sans Serif"/>
                <a:cs typeface="Microsoft Sans Serif"/>
              </a:rPr>
              <a:t>ена  </a:t>
            </a:r>
            <a:r>
              <a:rPr sz="2000" spc="-5" dirty="0">
                <a:latin typeface="Microsoft Sans Serif"/>
                <a:cs typeface="Microsoft Sans Serif"/>
              </a:rPr>
              <a:t>в		</a:t>
            </a:r>
            <a:r>
              <a:rPr sz="2000" spc="-15" dirty="0">
                <a:latin typeface="Microsoft Sans Serif"/>
                <a:cs typeface="Microsoft Sans Serif"/>
              </a:rPr>
              <a:t>процесі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7721" y="1261110"/>
            <a:ext cx="7048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75" dirty="0">
                <a:latin typeface="Microsoft Sans Serif"/>
                <a:cs typeface="Microsoft Sans Serif"/>
              </a:rPr>
              <a:t>ж</a:t>
            </a:r>
            <a:r>
              <a:rPr sz="2000" spc="-20" dirty="0">
                <a:latin typeface="Microsoft Sans Serif"/>
                <a:cs typeface="Microsoft Sans Serif"/>
              </a:rPr>
              <a:t>и</a:t>
            </a:r>
            <a:r>
              <a:rPr sz="2000" spc="-5" dirty="0">
                <a:latin typeface="Microsoft Sans Serif"/>
                <a:cs typeface="Microsoft Sans Serif"/>
              </a:rPr>
              <a:t>ття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1853" y="1261110"/>
            <a:ext cx="91821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30" dirty="0">
                <a:latin typeface="Microsoft Sans Serif"/>
                <a:cs typeface="Microsoft Sans Serif"/>
              </a:rPr>
              <a:t>(школа,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0694" y="1566163"/>
            <a:ext cx="659447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85465" algn="l"/>
                <a:tab pos="4043045" algn="l"/>
                <a:tab pos="5400040" algn="l"/>
                <a:tab pos="6299200" algn="l"/>
              </a:tabLst>
            </a:pPr>
            <a:r>
              <a:rPr sz="2000" spc="-60" dirty="0">
                <a:latin typeface="Microsoft Sans Serif"/>
                <a:cs typeface="Microsoft Sans Serif"/>
              </a:rPr>
              <a:t>о</a:t>
            </a:r>
            <a:r>
              <a:rPr sz="2000" spc="-20" dirty="0">
                <a:latin typeface="Microsoft Sans Serif"/>
                <a:cs typeface="Microsoft Sans Serif"/>
              </a:rPr>
              <a:t>д</a:t>
            </a:r>
            <a:r>
              <a:rPr sz="2000" spc="10" dirty="0">
                <a:latin typeface="Microsoft Sans Serif"/>
                <a:cs typeface="Microsoft Sans Serif"/>
              </a:rPr>
              <a:t>р</a:t>
            </a:r>
            <a:r>
              <a:rPr sz="2000" spc="-20" dirty="0">
                <a:latin typeface="Microsoft Sans Serif"/>
                <a:cs typeface="Microsoft Sans Serif"/>
              </a:rPr>
              <a:t>у</a:t>
            </a:r>
            <a:r>
              <a:rPr sz="2000" spc="-75" dirty="0">
                <a:latin typeface="Microsoft Sans Serif"/>
                <a:cs typeface="Microsoft Sans Serif"/>
              </a:rPr>
              <a:t>ж</a:t>
            </a:r>
            <a:r>
              <a:rPr sz="2000" spc="-15" dirty="0">
                <a:latin typeface="Microsoft Sans Serif"/>
                <a:cs typeface="Microsoft Sans Serif"/>
              </a:rPr>
              <a:t>ення,</a:t>
            </a:r>
            <a:r>
              <a:rPr sz="2000" spc="-5" dirty="0">
                <a:latin typeface="Microsoft Sans Serif"/>
                <a:cs typeface="Microsoft Sans Serif"/>
              </a:rPr>
              <a:t>н</a:t>
            </a:r>
            <a:r>
              <a:rPr sz="2000" spc="10" dirty="0">
                <a:latin typeface="Microsoft Sans Serif"/>
                <a:cs typeface="Microsoft Sans Serif"/>
              </a:rPr>
              <a:t>а</a:t>
            </a:r>
            <a:r>
              <a:rPr sz="2000" spc="-10" dirty="0">
                <a:latin typeface="Microsoft Sans Serif"/>
                <a:cs typeface="Microsoft Sans Serif"/>
              </a:rPr>
              <a:t>р</a:t>
            </a:r>
            <a:r>
              <a:rPr sz="2000" spc="-65" dirty="0">
                <a:latin typeface="Microsoft Sans Serif"/>
                <a:cs typeface="Microsoft Sans Serif"/>
              </a:rPr>
              <a:t>о</a:t>
            </a:r>
            <a:r>
              <a:rPr sz="2000" spc="-20" dirty="0">
                <a:latin typeface="Microsoft Sans Serif"/>
                <a:cs typeface="Microsoft Sans Serif"/>
              </a:rPr>
              <a:t>д</a:t>
            </a:r>
            <a:r>
              <a:rPr sz="2000" spc="-55" dirty="0">
                <a:latin typeface="Microsoft Sans Serif"/>
                <a:cs typeface="Microsoft Sans Serif"/>
              </a:rPr>
              <a:t>ж</a:t>
            </a:r>
            <a:r>
              <a:rPr sz="2000" spc="-15" dirty="0">
                <a:latin typeface="Microsoft Sans Serif"/>
                <a:cs typeface="Microsoft Sans Serif"/>
              </a:rPr>
              <a:t>енн</a:t>
            </a:r>
            <a:r>
              <a:rPr sz="2000" spc="-10" dirty="0">
                <a:latin typeface="Microsoft Sans Serif"/>
                <a:cs typeface="Microsoft Sans Serif"/>
              </a:rPr>
              <a:t>я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20" dirty="0">
                <a:latin typeface="Microsoft Sans Serif"/>
                <a:cs typeface="Microsoft Sans Serif"/>
              </a:rPr>
              <a:t>д</a:t>
            </a:r>
            <a:r>
              <a:rPr sz="2000" spc="-30" dirty="0">
                <a:latin typeface="Microsoft Sans Serif"/>
                <a:cs typeface="Microsoft Sans Serif"/>
              </a:rPr>
              <a:t>і</a:t>
            </a:r>
            <a:r>
              <a:rPr sz="2000" spc="-5" dirty="0">
                <a:latin typeface="Microsoft Sans Serif"/>
                <a:cs typeface="Microsoft Sans Serif"/>
              </a:rPr>
              <a:t>те</a:t>
            </a:r>
            <a:r>
              <a:rPr sz="2000" spc="-20" dirty="0">
                <a:latin typeface="Microsoft Sans Serif"/>
                <a:cs typeface="Microsoft Sans Serif"/>
              </a:rPr>
              <a:t>й</a:t>
            </a:r>
            <a:r>
              <a:rPr sz="2000" spc="-5" dirty="0">
                <a:latin typeface="Microsoft Sans Serif"/>
                <a:cs typeface="Microsoft Sans Serif"/>
              </a:rPr>
              <a:t>,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5" dirty="0">
                <a:latin typeface="Microsoft Sans Serif"/>
                <a:cs typeface="Microsoft Sans Serif"/>
              </a:rPr>
              <a:t>с</a:t>
            </a:r>
            <a:r>
              <a:rPr sz="2000" spc="-30" dirty="0">
                <a:latin typeface="Microsoft Sans Serif"/>
                <a:cs typeface="Microsoft Sans Serif"/>
              </a:rPr>
              <a:t>т</a:t>
            </a:r>
            <a:r>
              <a:rPr sz="2000" spc="-10" dirty="0">
                <a:latin typeface="Microsoft Sans Serif"/>
                <a:cs typeface="Microsoft Sans Serif"/>
              </a:rPr>
              <a:t>а</a:t>
            </a:r>
            <a:r>
              <a:rPr sz="2000" spc="10" dirty="0">
                <a:latin typeface="Microsoft Sans Serif"/>
                <a:cs typeface="Microsoft Sans Serif"/>
              </a:rPr>
              <a:t>р</a:t>
            </a:r>
            <a:r>
              <a:rPr sz="2000" spc="-30" dirty="0">
                <a:latin typeface="Microsoft Sans Serif"/>
                <a:cs typeface="Microsoft Sans Serif"/>
              </a:rPr>
              <a:t>і</a:t>
            </a:r>
            <a:r>
              <a:rPr sz="2000" spc="-15" dirty="0">
                <a:latin typeface="Microsoft Sans Serif"/>
                <a:cs typeface="Microsoft Sans Serif"/>
              </a:rPr>
              <a:t>нн</a:t>
            </a:r>
            <a:r>
              <a:rPr sz="2000" spc="-5" dirty="0">
                <a:latin typeface="Microsoft Sans Serif"/>
                <a:cs typeface="Microsoft Sans Serif"/>
              </a:rPr>
              <a:t>я,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в</a:t>
            </a:r>
            <a:r>
              <a:rPr sz="2000" spc="-20" dirty="0">
                <a:latin typeface="Microsoft Sans Serif"/>
                <a:cs typeface="Microsoft Sans Serif"/>
              </a:rPr>
              <a:t>и</a:t>
            </a:r>
            <a:r>
              <a:rPr sz="2000" spc="25" dirty="0">
                <a:latin typeface="Microsoft Sans Serif"/>
                <a:cs typeface="Microsoft Sans Serif"/>
              </a:rPr>
              <a:t>х</a:t>
            </a:r>
            <a:r>
              <a:rPr sz="2000" spc="-30" dirty="0">
                <a:latin typeface="Microsoft Sans Serif"/>
                <a:cs typeface="Microsoft Sans Serif"/>
              </a:rPr>
              <a:t>і</a:t>
            </a:r>
            <a:r>
              <a:rPr sz="2000" spc="-5" dirty="0">
                <a:latin typeface="Microsoft Sans Serif"/>
                <a:cs typeface="Microsoft Sans Serif"/>
              </a:rPr>
              <a:t>д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на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5965" y="1741474"/>
            <a:ext cx="6941184" cy="119634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110"/>
              </a:spcBef>
            </a:pPr>
            <a:r>
              <a:rPr sz="2000" spc="-15" dirty="0">
                <a:latin typeface="Microsoft Sans Serif"/>
                <a:cs typeface="Microsoft Sans Serif"/>
              </a:rPr>
              <a:t>пенсію,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відхід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від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spc="-45" dirty="0">
                <a:latin typeface="Microsoft Sans Serif"/>
                <a:cs typeface="Microsoft Sans Serif"/>
              </a:rPr>
              <a:t>батьків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і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0" dirty="0">
                <a:latin typeface="Microsoft Sans Serif"/>
                <a:cs typeface="Microsoft Sans Serif"/>
              </a:rPr>
              <a:t>т.п.).</a:t>
            </a:r>
            <a:endParaRPr sz="20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  <a:tab pos="1972945" algn="l"/>
                <a:tab pos="2860040" algn="l"/>
                <a:tab pos="3107055" algn="l"/>
                <a:tab pos="3576320" algn="l"/>
                <a:tab pos="4195445" algn="l"/>
                <a:tab pos="4997450" algn="l"/>
                <a:tab pos="5790565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b="1" i="1" spc="-15" dirty="0">
                <a:latin typeface="Arial"/>
                <a:cs typeface="Arial"/>
              </a:rPr>
              <a:t>С</a:t>
            </a:r>
            <a:r>
              <a:rPr sz="2000" b="1" i="1" dirty="0">
                <a:latin typeface="Arial"/>
                <a:cs typeface="Arial"/>
              </a:rPr>
              <a:t>и</a:t>
            </a:r>
            <a:r>
              <a:rPr sz="2000" b="1" i="1" spc="-55" dirty="0">
                <a:latin typeface="Arial"/>
                <a:cs typeface="Arial"/>
              </a:rPr>
              <a:t>т</a:t>
            </a:r>
            <a:r>
              <a:rPr sz="2000" b="1" i="1" spc="-10" dirty="0">
                <a:latin typeface="Arial"/>
                <a:cs typeface="Arial"/>
              </a:rPr>
              <a:t>у</a:t>
            </a:r>
            <a:r>
              <a:rPr sz="2000" b="1" i="1" spc="-15" dirty="0">
                <a:latin typeface="Arial"/>
                <a:cs typeface="Arial"/>
              </a:rPr>
              <a:t>а</a:t>
            </a:r>
            <a:r>
              <a:rPr sz="2000" b="1" i="1" spc="-5" dirty="0">
                <a:latin typeface="Arial"/>
                <a:cs typeface="Arial"/>
              </a:rPr>
              <a:t>ційні</a:t>
            </a:r>
            <a:r>
              <a:rPr sz="2000" b="1" i="1" dirty="0">
                <a:latin typeface="Arial"/>
                <a:cs typeface="Arial"/>
              </a:rPr>
              <a:t>	</a:t>
            </a:r>
            <a:r>
              <a:rPr sz="2000" b="1" i="1" spc="-5" dirty="0">
                <a:latin typeface="Arial"/>
                <a:cs typeface="Arial"/>
              </a:rPr>
              <a:t>кр</a:t>
            </a:r>
            <a:r>
              <a:rPr sz="2000" b="1" i="1" spc="5" dirty="0">
                <a:latin typeface="Arial"/>
                <a:cs typeface="Arial"/>
              </a:rPr>
              <a:t>и</a:t>
            </a:r>
            <a:r>
              <a:rPr sz="2000" b="1" i="1" spc="-15" dirty="0">
                <a:latin typeface="Arial"/>
                <a:cs typeface="Arial"/>
              </a:rPr>
              <a:t>з</a:t>
            </a:r>
            <a:r>
              <a:rPr sz="2000" b="1" i="1" spc="-5" dirty="0">
                <a:latin typeface="Arial"/>
                <a:cs typeface="Arial"/>
              </a:rPr>
              <a:t>и</a:t>
            </a:r>
            <a:r>
              <a:rPr sz="2000" b="1" i="1" dirty="0">
                <a:latin typeface="Arial"/>
                <a:cs typeface="Arial"/>
              </a:rPr>
              <a:t>	</a:t>
            </a:r>
            <a:r>
              <a:rPr sz="2000" i="1" spc="-5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sz="2000" spc="5" dirty="0">
                <a:latin typeface="Microsoft Sans Serif"/>
                <a:cs typeface="Microsoft Sans Serif"/>
              </a:rPr>
              <a:t>с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40" dirty="0">
                <a:latin typeface="Microsoft Sans Serif"/>
                <a:cs typeface="Microsoft Sans Serif"/>
              </a:rPr>
              <a:t>т</a:t>
            </a:r>
            <a:r>
              <a:rPr sz="2000" spc="-65" dirty="0">
                <a:latin typeface="Microsoft Sans Serif"/>
                <a:cs typeface="Microsoft Sans Serif"/>
              </a:rPr>
              <a:t>у</a:t>
            </a:r>
            <a:r>
              <a:rPr sz="2000" spc="-15" dirty="0">
                <a:latin typeface="Microsoft Sans Serif"/>
                <a:cs typeface="Microsoft Sans Serif"/>
              </a:rPr>
              <a:t>а</a:t>
            </a:r>
            <a:r>
              <a:rPr sz="2000" spc="15" dirty="0">
                <a:latin typeface="Microsoft Sans Serif"/>
                <a:cs typeface="Microsoft Sans Serif"/>
              </a:rPr>
              <a:t>ц</a:t>
            </a:r>
            <a:r>
              <a:rPr sz="2000" spc="-30" dirty="0">
                <a:latin typeface="Microsoft Sans Serif"/>
                <a:cs typeface="Microsoft Sans Serif"/>
              </a:rPr>
              <a:t>і</a:t>
            </a:r>
            <a:r>
              <a:rPr sz="2000" spc="95" dirty="0">
                <a:latin typeface="Microsoft Sans Serif"/>
                <a:cs typeface="Microsoft Sans Serif"/>
              </a:rPr>
              <a:t>ї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10" dirty="0">
                <a:latin typeface="Microsoft Sans Serif"/>
                <a:cs typeface="Microsoft Sans Serif"/>
              </a:rPr>
              <a:t>р</a:t>
            </a:r>
            <a:r>
              <a:rPr sz="2000" spc="-30" dirty="0">
                <a:latin typeface="Microsoft Sans Serif"/>
                <a:cs typeface="Microsoft Sans Serif"/>
              </a:rPr>
              <a:t>і</a:t>
            </a:r>
            <a:r>
              <a:rPr sz="2000" spc="-114" dirty="0">
                <a:latin typeface="Microsoft Sans Serif"/>
                <a:cs typeface="Microsoft Sans Serif"/>
              </a:rPr>
              <a:t>з</a:t>
            </a:r>
            <a:r>
              <a:rPr sz="2000" spc="-75" dirty="0">
                <a:latin typeface="Microsoft Sans Serif"/>
                <a:cs typeface="Microsoft Sans Serif"/>
              </a:rPr>
              <a:t>к</a:t>
            </a:r>
            <a:r>
              <a:rPr sz="2000" spc="60" dirty="0">
                <a:latin typeface="Microsoft Sans Serif"/>
                <a:cs typeface="Microsoft Sans Serif"/>
              </a:rPr>
              <a:t>о</a:t>
            </a:r>
            <a:r>
              <a:rPr sz="2000" spc="25" dirty="0">
                <a:latin typeface="Microsoft Sans Serif"/>
                <a:cs typeface="Microsoft Sans Serif"/>
              </a:rPr>
              <a:t>ї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65" dirty="0">
                <a:latin typeface="Microsoft Sans Serif"/>
                <a:cs typeface="Microsoft Sans Serif"/>
              </a:rPr>
              <a:t>з</a:t>
            </a:r>
            <a:r>
              <a:rPr sz="2000" spc="-75" dirty="0">
                <a:latin typeface="Microsoft Sans Serif"/>
                <a:cs typeface="Microsoft Sans Serif"/>
              </a:rPr>
              <a:t>м</a:t>
            </a:r>
            <a:r>
              <a:rPr sz="2000" spc="-30" dirty="0">
                <a:latin typeface="Microsoft Sans Serif"/>
                <a:cs typeface="Microsoft Sans Serif"/>
              </a:rPr>
              <a:t>і</a:t>
            </a:r>
            <a:r>
              <a:rPr sz="2000" spc="-15" dirty="0">
                <a:latin typeface="Microsoft Sans Serif"/>
                <a:cs typeface="Microsoft Sans Serif"/>
              </a:rPr>
              <a:t>н</a:t>
            </a:r>
            <a:r>
              <a:rPr sz="2000" spc="-10" dirty="0">
                <a:latin typeface="Microsoft Sans Serif"/>
                <a:cs typeface="Microsoft Sans Serif"/>
              </a:rPr>
              <a:t>и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20" dirty="0">
                <a:latin typeface="Microsoft Sans Serif"/>
                <a:cs typeface="Microsoft Sans Serif"/>
              </a:rPr>
              <a:t>к</a:t>
            </a:r>
            <a:r>
              <a:rPr sz="2000" spc="-15" dirty="0">
                <a:latin typeface="Microsoft Sans Serif"/>
                <a:cs typeface="Microsoft Sans Serif"/>
              </a:rPr>
              <a:t>он</a:t>
            </a:r>
            <a:r>
              <a:rPr sz="2000" spc="-35" dirty="0">
                <a:latin typeface="Microsoft Sans Serif"/>
                <a:cs typeface="Microsoft Sans Serif"/>
              </a:rPr>
              <a:t>т</a:t>
            </a:r>
            <a:r>
              <a:rPr sz="2000" spc="10" dirty="0">
                <a:latin typeface="Microsoft Sans Serif"/>
                <a:cs typeface="Microsoft Sans Serif"/>
              </a:rPr>
              <a:t>е</a:t>
            </a:r>
            <a:r>
              <a:rPr sz="2000" spc="-120" dirty="0">
                <a:latin typeface="Microsoft Sans Serif"/>
                <a:cs typeface="Microsoft Sans Serif"/>
              </a:rPr>
              <a:t>к</a:t>
            </a:r>
            <a:r>
              <a:rPr sz="2000" spc="5" dirty="0">
                <a:latin typeface="Microsoft Sans Serif"/>
                <a:cs typeface="Microsoft Sans Serif"/>
              </a:rPr>
              <a:t>с</a:t>
            </a:r>
            <a:r>
              <a:rPr sz="2000" spc="40" dirty="0">
                <a:latin typeface="Microsoft Sans Serif"/>
                <a:cs typeface="Microsoft Sans Serif"/>
              </a:rPr>
              <a:t>т</a:t>
            </a:r>
            <a:r>
              <a:rPr sz="2000" spc="-5" dirty="0">
                <a:latin typeface="Microsoft Sans Serif"/>
                <a:cs typeface="Microsoft Sans Serif"/>
              </a:rPr>
              <a:t>у  </a:t>
            </a:r>
            <a:r>
              <a:rPr sz="2000" spc="-25" dirty="0">
                <a:latin typeface="Microsoft Sans Serif"/>
                <a:cs typeface="Microsoft Sans Serif"/>
              </a:rPr>
              <a:t>життя</a:t>
            </a:r>
            <a:r>
              <a:rPr sz="2000" spc="49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людини</a:t>
            </a:r>
            <a:r>
              <a:rPr sz="2000" spc="484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(соціально	-</a:t>
            </a:r>
            <a:r>
              <a:rPr sz="2000" spc="440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економічного,</a:t>
            </a:r>
            <a:r>
              <a:rPr sz="2000" spc="434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зміна</a:t>
            </a:r>
            <a:r>
              <a:rPr sz="2000" spc="434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місця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algn="just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життя,</a:t>
            </a:r>
            <a:r>
              <a:rPr spc="-15" dirty="0"/>
              <a:t> </a:t>
            </a:r>
            <a:r>
              <a:rPr spc="-20" dirty="0"/>
              <a:t>роботи,</a:t>
            </a:r>
            <a:r>
              <a:rPr spc="-15" dirty="0"/>
              <a:t> </a:t>
            </a:r>
            <a:r>
              <a:rPr spc="-20" dirty="0"/>
              <a:t>смерть</a:t>
            </a:r>
            <a:r>
              <a:rPr spc="-15" dirty="0"/>
              <a:t> </a:t>
            </a:r>
            <a:r>
              <a:rPr spc="-30" dirty="0"/>
              <a:t>близької</a:t>
            </a:r>
            <a:r>
              <a:rPr spc="-25" dirty="0"/>
              <a:t> </a:t>
            </a:r>
            <a:r>
              <a:rPr spc="-15" dirty="0"/>
              <a:t>людини,</a:t>
            </a:r>
            <a:r>
              <a:rPr spc="-10" dirty="0"/>
              <a:t> </a:t>
            </a:r>
            <a:r>
              <a:rPr spc="-35" dirty="0"/>
              <a:t>зміна </a:t>
            </a:r>
            <a:r>
              <a:rPr spc="-30" dirty="0"/>
              <a:t> </a:t>
            </a:r>
            <a:r>
              <a:rPr spc="-20" dirty="0"/>
              <a:t>фінансового</a:t>
            </a:r>
            <a:r>
              <a:rPr spc="-15" dirty="0"/>
              <a:t> </a:t>
            </a:r>
            <a:r>
              <a:rPr spc="-10" dirty="0"/>
              <a:t>становища,</a:t>
            </a:r>
            <a:r>
              <a:rPr spc="-5" dirty="0"/>
              <a:t> </a:t>
            </a:r>
            <a:r>
              <a:rPr spc="-25" dirty="0"/>
              <a:t>розлучення,</a:t>
            </a:r>
            <a:r>
              <a:rPr spc="-20" dirty="0"/>
              <a:t> </a:t>
            </a:r>
            <a:r>
              <a:rPr spc="-25" dirty="0"/>
              <a:t>проблеми</a:t>
            </a:r>
            <a:r>
              <a:rPr spc="-20" dirty="0"/>
              <a:t> </a:t>
            </a:r>
            <a:r>
              <a:rPr spc="-90" dirty="0"/>
              <a:t>з </a:t>
            </a:r>
            <a:r>
              <a:rPr spc="-520" dirty="0"/>
              <a:t> </a:t>
            </a:r>
            <a:r>
              <a:rPr spc="-25" dirty="0"/>
              <a:t>навчанням).</a:t>
            </a:r>
          </a:p>
          <a:p>
            <a:pPr marL="356870" marR="5080" indent="-344805" algn="just">
              <a:lnSpc>
                <a:spcPct val="100000"/>
              </a:lnSpc>
              <a:spcBef>
                <a:spcPts val="98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b="1" i="1" spc="-15" dirty="0">
                <a:latin typeface="Arial"/>
                <a:cs typeface="Arial"/>
              </a:rPr>
              <a:t>Травматичні </a:t>
            </a:r>
            <a:r>
              <a:rPr b="1" i="1" spc="-5" dirty="0">
                <a:latin typeface="Arial"/>
                <a:cs typeface="Arial"/>
              </a:rPr>
              <a:t>кризи </a:t>
            </a:r>
            <a:r>
              <a:rPr i="1" spc="-5" dirty="0">
                <a:solidFill>
                  <a:srgbClr val="404040"/>
                </a:solidFill>
                <a:latin typeface="Arial"/>
                <a:cs typeface="Arial"/>
              </a:rPr>
              <a:t>- </a:t>
            </a:r>
            <a:r>
              <a:rPr spc="-20" dirty="0"/>
              <a:t>переживання катастрофи, </a:t>
            </a:r>
            <a:r>
              <a:rPr spc="-10" dirty="0"/>
              <a:t>стан </a:t>
            </a:r>
            <a:r>
              <a:rPr spc="-5" dirty="0"/>
              <a:t> </a:t>
            </a:r>
            <a:r>
              <a:rPr spc="-20" dirty="0"/>
              <a:t>безсилля.</a:t>
            </a:r>
            <a:r>
              <a:rPr spc="-15" dirty="0"/>
              <a:t> </a:t>
            </a:r>
            <a:r>
              <a:rPr spc="-10" dirty="0"/>
              <a:t>Невідповідність</a:t>
            </a:r>
            <a:r>
              <a:rPr spc="515" dirty="0"/>
              <a:t> </a:t>
            </a:r>
            <a:r>
              <a:rPr spc="-60" dirty="0"/>
              <a:t>між</a:t>
            </a:r>
            <a:r>
              <a:rPr spc="415" dirty="0"/>
              <a:t> </a:t>
            </a:r>
            <a:r>
              <a:rPr spc="-30" dirty="0"/>
              <a:t>загрозливими </a:t>
            </a:r>
            <a:r>
              <a:rPr spc="-25" dirty="0"/>
              <a:t> </a:t>
            </a:r>
            <a:r>
              <a:rPr spc="-30" dirty="0"/>
              <a:t>чинниками </a:t>
            </a:r>
            <a:r>
              <a:rPr spc="-20" dirty="0"/>
              <a:t>та можливістю </a:t>
            </a:r>
            <a:r>
              <a:rPr spc="-15" dirty="0"/>
              <a:t>захистити себе. </a:t>
            </a:r>
            <a:r>
              <a:rPr spc="-10" dirty="0"/>
              <a:t>Це </a:t>
            </a:r>
            <a:r>
              <a:rPr spc="15" dirty="0"/>
              <a:t>є </a:t>
            </a:r>
            <a:r>
              <a:rPr spc="-15" dirty="0"/>
              <a:t>те, </a:t>
            </a:r>
            <a:r>
              <a:rPr spc="-40" dirty="0"/>
              <a:t>що </a:t>
            </a:r>
            <a:r>
              <a:rPr spc="-35" dirty="0"/>
              <a:t> </a:t>
            </a:r>
            <a:r>
              <a:rPr spc="-20" dirty="0"/>
              <a:t>виходить</a:t>
            </a:r>
            <a:r>
              <a:rPr spc="55" dirty="0"/>
              <a:t> </a:t>
            </a:r>
            <a:r>
              <a:rPr spc="-50" dirty="0"/>
              <a:t>за</a:t>
            </a:r>
            <a:r>
              <a:rPr spc="15" dirty="0"/>
              <a:t> </a:t>
            </a:r>
            <a:r>
              <a:rPr spc="-45" dirty="0"/>
              <a:t>рамки</a:t>
            </a:r>
            <a:r>
              <a:rPr spc="50" dirty="0"/>
              <a:t> </a:t>
            </a:r>
            <a:r>
              <a:rPr spc="-40" dirty="0"/>
              <a:t>здорового</a:t>
            </a:r>
            <a:r>
              <a:rPr spc="80" dirty="0"/>
              <a:t> </a:t>
            </a:r>
            <a:r>
              <a:rPr spc="-80" dirty="0"/>
              <a:t>глузду.</a:t>
            </a:r>
            <a:endParaRPr sz="1600">
              <a:latin typeface="Arial"/>
              <a:cs typeface="Arial"/>
            </a:endParaRPr>
          </a:p>
          <a:p>
            <a:pPr marL="356870" marR="6985" indent="-344805" algn="just">
              <a:lnSpc>
                <a:spcPct val="100000"/>
              </a:lnSpc>
              <a:spcBef>
                <a:spcPts val="101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b="1" i="1" spc="-15" dirty="0">
                <a:latin typeface="Arial"/>
                <a:cs typeface="Arial"/>
              </a:rPr>
              <a:t>Психотравма</a:t>
            </a:r>
            <a:r>
              <a:rPr b="1" i="1" spc="-1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-</a:t>
            </a:r>
            <a:r>
              <a:rPr i="1" dirty="0">
                <a:latin typeface="Arial"/>
                <a:cs typeface="Arial"/>
              </a:rPr>
              <a:t> </a:t>
            </a:r>
            <a:r>
              <a:rPr spc="-25" dirty="0"/>
              <a:t>подія,</a:t>
            </a:r>
            <a:r>
              <a:rPr spc="-20" dirty="0"/>
              <a:t> </a:t>
            </a:r>
            <a:r>
              <a:rPr spc="-30" dirty="0"/>
              <a:t>яка</a:t>
            </a:r>
            <a:r>
              <a:rPr spc="-25" dirty="0"/>
              <a:t> </a:t>
            </a:r>
            <a:r>
              <a:rPr spc="-20" dirty="0"/>
              <a:t>визначається</a:t>
            </a:r>
            <a:r>
              <a:rPr spc="-15" dirty="0"/>
              <a:t> </a:t>
            </a:r>
            <a:r>
              <a:rPr spc="-10" dirty="0"/>
              <a:t>раптовістю, </a:t>
            </a:r>
            <a:r>
              <a:rPr spc="-5" dirty="0"/>
              <a:t> </a:t>
            </a:r>
            <a:r>
              <a:rPr dirty="0"/>
              <a:t>силою,</a:t>
            </a:r>
            <a:r>
              <a:rPr spc="5" dirty="0"/>
              <a:t> </a:t>
            </a:r>
            <a:r>
              <a:rPr spc="-20" dirty="0"/>
              <a:t>безвихіддю</a:t>
            </a:r>
            <a:r>
              <a:rPr spc="-15" dirty="0"/>
              <a:t> </a:t>
            </a:r>
            <a:r>
              <a:rPr spc="-10" dirty="0"/>
              <a:t>(ні</a:t>
            </a:r>
            <a:r>
              <a:rPr spc="-5" dirty="0"/>
              <a:t> </a:t>
            </a:r>
            <a:r>
              <a:rPr spc="-35" dirty="0"/>
              <a:t>втекти,</a:t>
            </a:r>
            <a:r>
              <a:rPr spc="-30" dirty="0"/>
              <a:t> </a:t>
            </a:r>
            <a:r>
              <a:rPr spc="-15" dirty="0"/>
              <a:t>ні</a:t>
            </a:r>
            <a:r>
              <a:rPr spc="-10" dirty="0"/>
              <a:t> боротися).</a:t>
            </a:r>
            <a:r>
              <a:rPr spc="-5" dirty="0"/>
              <a:t> </a:t>
            </a:r>
            <a:r>
              <a:rPr spc="-20" dirty="0"/>
              <a:t>Це</a:t>
            </a:r>
            <a:r>
              <a:rPr spc="-15" dirty="0"/>
              <a:t> </a:t>
            </a:r>
            <a:r>
              <a:rPr spc="-40" dirty="0"/>
              <a:t>може </a:t>
            </a:r>
            <a:r>
              <a:rPr spc="-520" dirty="0"/>
              <a:t> </a:t>
            </a:r>
            <a:r>
              <a:rPr spc="-20" dirty="0"/>
              <a:t>бути монотравма </a:t>
            </a:r>
            <a:r>
              <a:rPr spc="-5" dirty="0"/>
              <a:t>або </a:t>
            </a:r>
            <a:r>
              <a:rPr spc="-15" dirty="0"/>
              <a:t>повторювана (напр., </a:t>
            </a:r>
            <a:r>
              <a:rPr spc="-10" dirty="0"/>
              <a:t>насильство </a:t>
            </a:r>
            <a:r>
              <a:rPr spc="-5" dirty="0"/>
              <a:t> </a:t>
            </a:r>
            <a:r>
              <a:rPr spc="-10" dirty="0"/>
              <a:t>над</a:t>
            </a:r>
            <a:r>
              <a:rPr spc="25" dirty="0"/>
              <a:t> </a:t>
            </a:r>
            <a:r>
              <a:rPr spc="-20" dirty="0"/>
              <a:t>дітьми).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5286" y="633425"/>
            <a:ext cx="56711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A500F"/>
                </a:solidFill>
              </a:rPr>
              <a:t>Виділяють</a:t>
            </a:r>
            <a:r>
              <a:rPr spc="-15" dirty="0">
                <a:solidFill>
                  <a:srgbClr val="2A500F"/>
                </a:solidFill>
              </a:rPr>
              <a:t> </a:t>
            </a:r>
            <a:r>
              <a:rPr dirty="0">
                <a:solidFill>
                  <a:srgbClr val="2A500F"/>
                </a:solidFill>
              </a:rPr>
              <a:t>4</a:t>
            </a:r>
            <a:r>
              <a:rPr spc="-5" dirty="0">
                <a:solidFill>
                  <a:srgbClr val="2A500F"/>
                </a:solidFill>
              </a:rPr>
              <a:t> типи</a:t>
            </a:r>
            <a:r>
              <a:rPr spc="-15" dirty="0">
                <a:solidFill>
                  <a:srgbClr val="2A500F"/>
                </a:solidFill>
              </a:rPr>
              <a:t> </a:t>
            </a:r>
            <a:r>
              <a:rPr spc="-5" dirty="0">
                <a:solidFill>
                  <a:srgbClr val="2A500F"/>
                </a:solidFill>
              </a:rPr>
              <a:t>травматичних криз: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465939"/>
            <a:ext cx="5898515" cy="309689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200" spc="-19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spc="4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Внаслідок</a:t>
            </a:r>
            <a:r>
              <a:rPr sz="28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стихії,</a:t>
            </a:r>
            <a:r>
              <a:rPr sz="28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лиха.</a:t>
            </a:r>
            <a:endParaRPr sz="2800">
              <a:latin typeface="Microsoft Sans Serif"/>
              <a:cs typeface="Microsoft Sans Serif"/>
            </a:endParaRPr>
          </a:p>
          <a:p>
            <a:pPr marL="356870" marR="626110" indent="-344805">
              <a:lnSpc>
                <a:spcPct val="100000"/>
              </a:lnSpc>
              <a:spcBef>
                <a:spcPts val="1010"/>
              </a:spcBef>
            </a:pPr>
            <a:r>
              <a:rPr sz="2200" spc="-19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spc="-18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Національне лихо (війни, </a:t>
            </a:r>
            <a:r>
              <a:rPr sz="28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революції, </a:t>
            </a:r>
            <a:r>
              <a:rPr sz="2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терористичні </a:t>
            </a:r>
            <a:r>
              <a:rPr sz="2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акти, </a:t>
            </a:r>
            <a:r>
              <a:rPr sz="2800" spc="-7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авіакатастрофи).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200" spc="-19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spc="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Злочини</a:t>
            </a:r>
            <a:r>
              <a:rPr sz="28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</a:t>
            </a:r>
            <a:r>
              <a:rPr sz="28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підґрунті</a:t>
            </a:r>
            <a:r>
              <a:rPr sz="28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насильства.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200" spc="-19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spc="3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Техногенні</a:t>
            </a:r>
            <a:r>
              <a:rPr sz="28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катастрофи.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7242" y="307086"/>
            <a:ext cx="299783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solidFill>
                  <a:srgbClr val="2A500F"/>
                </a:solidFill>
              </a:rPr>
              <a:t>ПЕРЕБІГ</a:t>
            </a:r>
            <a:r>
              <a:rPr sz="3200" spc="-15" dirty="0">
                <a:solidFill>
                  <a:srgbClr val="2A500F"/>
                </a:solidFill>
              </a:rPr>
              <a:t> КРИЗИ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644" y="1239139"/>
            <a:ext cx="619442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100"/>
              </a:spcBef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900" spc="-16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стані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кризи</a:t>
            </a:r>
            <a:r>
              <a:rPr sz="24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люди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відчувають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сильну 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b="1" i="1" spc="-20" dirty="0">
                <a:solidFill>
                  <a:srgbClr val="404040"/>
                </a:solidFill>
                <a:latin typeface="Arial"/>
                <a:cs typeface="Arial"/>
              </a:rPr>
              <a:t>тривогу</a:t>
            </a:r>
            <a:r>
              <a:rPr sz="2400" b="1" i="1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і</a:t>
            </a:r>
            <a:r>
              <a:rPr sz="2400" spc="6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b="1" i="1" dirty="0">
                <a:solidFill>
                  <a:srgbClr val="404040"/>
                </a:solidFill>
                <a:latin typeface="Arial"/>
                <a:cs typeface="Arial"/>
              </a:rPr>
              <a:t>внутрішнє</a:t>
            </a:r>
            <a:r>
              <a:rPr sz="2400" b="1" i="1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404040"/>
                </a:solidFill>
                <a:latin typeface="Arial"/>
                <a:cs typeface="Arial"/>
              </a:rPr>
              <a:t>напруження</a:t>
            </a:r>
            <a:r>
              <a:rPr sz="2400" i="1" spc="-10" dirty="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sz="2400" i="1" spc="-6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Вони </a:t>
            </a:r>
            <a:r>
              <a:rPr sz="24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можуть </a:t>
            </a:r>
            <a:r>
              <a:rPr sz="24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також 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відчувати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страх, 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гнів, 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провину</a:t>
            </a:r>
            <a:r>
              <a:rPr sz="24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або</a:t>
            </a:r>
            <a:r>
              <a:rPr sz="2400" spc="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відчай.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644" y="2830829"/>
            <a:ext cx="14827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Відомого 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части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ну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2204" y="2830829"/>
            <a:ext cx="11093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 marR="5080" indent="-58419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рівня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нашо</a:t>
            </a:r>
            <a:r>
              <a:rPr sz="24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г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о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6065" y="2830829"/>
            <a:ext cx="20904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напруження 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о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р</a:t>
            </a:r>
            <a:r>
              <a:rPr sz="24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м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л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ь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но</a:t>
            </a:r>
            <a:r>
              <a:rPr sz="24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г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о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6270" y="2830829"/>
            <a:ext cx="11664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marR="5080" indent="-241300">
              <a:lnSpc>
                <a:spcPct val="100000"/>
              </a:lnSpc>
              <a:spcBef>
                <a:spcPts val="100"/>
              </a:spcBef>
            </a:pPr>
            <a:r>
              <a:rPr sz="24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с</a:t>
            </a:r>
            <a:r>
              <a:rPr sz="24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к</a:t>
            </a:r>
            <a:r>
              <a:rPr sz="24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л</a:t>
            </a:r>
            <a:r>
              <a:rPr sz="24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д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є  </a:t>
            </a:r>
            <a:r>
              <a:rPr sz="24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ж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ит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т</a:t>
            </a:r>
            <a:r>
              <a:rPr sz="24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я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3068" y="3562604"/>
            <a:ext cx="5848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8685" algn="l"/>
                <a:tab pos="2363470" algn="l"/>
                <a:tab pos="3034030" algn="l"/>
                <a:tab pos="4488180" algn="l"/>
              </a:tabLst>
            </a:pP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о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о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	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спон</a:t>
            </a:r>
            <a:r>
              <a:rPr sz="24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у</a:t>
            </a:r>
            <a:r>
              <a:rPr sz="24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к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є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	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с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	</a:t>
            </a:r>
            <a:r>
              <a:rPr sz="24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б</a:t>
            </a:r>
            <a:r>
              <a:rPr sz="24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у</a:t>
            </a:r>
            <a:r>
              <a:rPr sz="24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д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у</a:t>
            </a:r>
            <a:r>
              <a:rPr sz="24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24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ти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	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д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24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к</a:t>
            </a:r>
            <a:r>
              <a:rPr sz="2400" spc="-105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24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т</a:t>
            </a:r>
            <a:r>
              <a:rPr sz="24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н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і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5564" y="3928059"/>
            <a:ext cx="17532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здійснювати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6647" y="3928059"/>
            <a:ext cx="14592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24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фе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к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т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ив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ні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42075" y="3928059"/>
            <a:ext cx="4368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</a:t>
            </a:r>
            <a:r>
              <a:rPr sz="2400" spc="45" dirty="0">
                <a:solidFill>
                  <a:srgbClr val="404040"/>
                </a:solidFill>
                <a:latin typeface="Microsoft Sans Serif"/>
                <a:cs typeface="Microsoft Sans Serif"/>
              </a:rPr>
              <a:t>і</a:t>
            </a:r>
            <a:r>
              <a:rPr sz="24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ї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3068" y="3928059"/>
            <a:ext cx="18484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5705" algn="l"/>
              </a:tabLst>
            </a:pP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плани	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і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186180" algn="l"/>
              </a:tabLst>
            </a:pP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П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р</a:t>
            </a:r>
            <a:r>
              <a:rPr sz="24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о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т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,	</a:t>
            </a:r>
            <a:r>
              <a:rPr sz="24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к</a:t>
            </a:r>
            <a:r>
              <a:rPr sz="24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о</a:t>
            </a:r>
            <a:r>
              <a:rPr sz="24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л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и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85338" y="4294378"/>
            <a:ext cx="19964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стурбованість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3068" y="4660519"/>
            <a:ext cx="1758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нормальний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5170" y="4660519"/>
            <a:ext cx="18408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0980" algn="l"/>
              </a:tabLst>
            </a:pP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р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і</a:t>
            </a:r>
            <a:r>
              <a:rPr sz="24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н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ь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,	</a:t>
            </a:r>
            <a:r>
              <a:rPr sz="24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це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89550" y="4294378"/>
            <a:ext cx="15932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marR="5080" indent="-292735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пе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р</a:t>
            </a:r>
            <a:r>
              <a:rPr sz="24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ви</a:t>
            </a:r>
            <a:r>
              <a:rPr sz="24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щ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у</a:t>
            </a:r>
            <a:r>
              <a:rPr sz="24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є  </a:t>
            </a:r>
            <a:r>
              <a:rPr sz="24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зазви</a:t>
            </a:r>
            <a:r>
              <a:rPr sz="24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ч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й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3068" y="5026278"/>
            <a:ext cx="58496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приводить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 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негативних 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наслідків. 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Стан </a:t>
            </a:r>
            <a:r>
              <a:rPr sz="2400" spc="-6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сильної</a:t>
            </a:r>
            <a:r>
              <a:rPr sz="24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тривоги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є</a:t>
            </a:r>
            <a:r>
              <a:rPr sz="24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одним</a:t>
            </a:r>
            <a:r>
              <a:rPr sz="24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з</a:t>
            </a:r>
            <a:r>
              <a:rPr sz="24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найбільш </a:t>
            </a:r>
            <a:r>
              <a:rPr sz="24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хворобливих</a:t>
            </a:r>
            <a:r>
              <a:rPr sz="2400" spc="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переживань.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126" y="378028"/>
            <a:ext cx="525145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solidFill>
                  <a:srgbClr val="2A500F"/>
                </a:solidFill>
              </a:rPr>
              <a:t>Фази </a:t>
            </a:r>
            <a:r>
              <a:rPr sz="3200" spc="-5" dirty="0">
                <a:solidFill>
                  <a:srgbClr val="2A500F"/>
                </a:solidFill>
              </a:rPr>
              <a:t>перебігу</a:t>
            </a:r>
            <a:r>
              <a:rPr sz="3200" spc="10" dirty="0">
                <a:solidFill>
                  <a:srgbClr val="2A500F"/>
                </a:solidFill>
              </a:rPr>
              <a:t> </a:t>
            </a:r>
            <a:r>
              <a:rPr sz="3200" spc="-5" dirty="0">
                <a:solidFill>
                  <a:srgbClr val="2A500F"/>
                </a:solidFill>
              </a:rPr>
              <a:t>різних</a:t>
            </a:r>
            <a:r>
              <a:rPr sz="3200" spc="-25" dirty="0">
                <a:solidFill>
                  <a:srgbClr val="2A500F"/>
                </a:solidFill>
              </a:rPr>
              <a:t> </a:t>
            </a:r>
            <a:r>
              <a:rPr sz="3200" spc="-5" dirty="0">
                <a:solidFill>
                  <a:srgbClr val="2A500F"/>
                </a:solidFill>
              </a:rPr>
              <a:t>криз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644" y="1081787"/>
            <a:ext cx="7263130" cy="337121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35"/>
              </a:spcBef>
            </a:pPr>
            <a:r>
              <a:rPr sz="2400" b="1" i="1" spc="-5" dirty="0">
                <a:latin typeface="Trebuchet MS"/>
                <a:cs typeface="Trebuchet MS"/>
              </a:rPr>
              <a:t>Травматична</a:t>
            </a:r>
            <a:r>
              <a:rPr sz="2400" b="1" i="1" spc="-40" dirty="0">
                <a:latin typeface="Trebuchet MS"/>
                <a:cs typeface="Trebuchet MS"/>
              </a:rPr>
              <a:t> </a:t>
            </a:r>
            <a:r>
              <a:rPr sz="2400" b="1" i="1" spc="-5" dirty="0">
                <a:latin typeface="Trebuchet MS"/>
                <a:cs typeface="Trebuchet MS"/>
              </a:rPr>
              <a:t>криза</a:t>
            </a:r>
            <a:endParaRPr sz="24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2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44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b="1" i="1" spc="-10" dirty="0">
                <a:latin typeface="Trebuchet MS"/>
                <a:cs typeface="Trebuchet MS"/>
              </a:rPr>
              <a:t>Фаза</a:t>
            </a:r>
            <a:r>
              <a:rPr sz="2000" b="1" i="1" spc="229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шоку</a:t>
            </a:r>
            <a:r>
              <a:rPr sz="2000" i="1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i="1" spc="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оніміння.</a:t>
            </a:r>
            <a:r>
              <a:rPr sz="2000" spc="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Її</a:t>
            </a:r>
            <a:r>
              <a:rPr sz="2000" spc="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тривалість</a:t>
            </a:r>
            <a:r>
              <a:rPr sz="2000" spc="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від</a:t>
            </a:r>
            <a:r>
              <a:rPr sz="2000" spc="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декількох</a:t>
            </a:r>
            <a:r>
              <a:rPr sz="2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секунд</a:t>
            </a:r>
            <a:endParaRPr sz="2000">
              <a:latin typeface="Trebuchet MS"/>
              <a:cs typeface="Trebuchet MS"/>
            </a:endParaRPr>
          </a:p>
          <a:p>
            <a:pPr marL="35687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до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декількох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годин.</a:t>
            </a:r>
            <a:endParaRPr sz="2000">
              <a:latin typeface="Trebuchet MS"/>
              <a:cs typeface="Trebuchet MS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980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b="1" i="1" spc="-10" dirty="0">
                <a:latin typeface="Trebuchet MS"/>
                <a:cs typeface="Trebuchet MS"/>
              </a:rPr>
              <a:t>Фаза</a:t>
            </a:r>
            <a:r>
              <a:rPr sz="2000" b="1" i="1" spc="-5" dirty="0">
                <a:latin typeface="Trebuchet MS"/>
                <a:cs typeface="Trebuchet MS"/>
              </a:rPr>
              <a:t> реакції</a:t>
            </a:r>
            <a:r>
              <a:rPr sz="2000" b="1" i="1" dirty="0">
                <a:latin typeface="Trebuchet MS"/>
                <a:cs typeface="Trebuchet MS"/>
              </a:rPr>
              <a:t> </a:t>
            </a:r>
            <a:r>
              <a:rPr sz="2000" i="1" spc="-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боротьба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або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втеча)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це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емоційна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дестабілізація.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Напр.,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розпач,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який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змінюється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апатією;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безнадія,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яка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змінюється злістю та агресією,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фізичними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коливаннями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(серцебиття,</a:t>
            </a:r>
            <a:r>
              <a:rPr sz="2000" spc="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пульс,</a:t>
            </a:r>
            <a:r>
              <a:rPr sz="20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артеріальний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тиск).</a:t>
            </a:r>
            <a:endParaRPr sz="20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15"/>
              </a:spcBef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44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b="1" i="1" spc="-10" dirty="0">
                <a:latin typeface="Trebuchet MS"/>
                <a:cs typeface="Trebuchet MS"/>
              </a:rPr>
              <a:t>Фаза</a:t>
            </a:r>
            <a:r>
              <a:rPr sz="2000" b="1" i="1" spc="445" dirty="0">
                <a:latin typeface="Trebuchet MS"/>
                <a:cs typeface="Trebuchet MS"/>
              </a:rPr>
              <a:t> </a:t>
            </a:r>
            <a:r>
              <a:rPr sz="2000" b="1" i="1" spc="-5" dirty="0">
                <a:latin typeface="Trebuchet MS"/>
                <a:cs typeface="Trebuchet MS"/>
              </a:rPr>
              <a:t>обробки</a:t>
            </a:r>
            <a:r>
              <a:rPr sz="2000" b="1" i="1" spc="475" dirty="0"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(переорієнтації)</a:t>
            </a:r>
            <a:r>
              <a:rPr sz="2000" spc="4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2000" spc="4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знаходження</a:t>
            </a:r>
            <a:r>
              <a:rPr sz="2000" spc="4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виходу</a:t>
            </a:r>
            <a:r>
              <a:rPr sz="2000" spc="4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endParaRPr sz="20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</a:pP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кризи.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7272" y="4221478"/>
            <a:ext cx="6345935" cy="2621278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236" y="164084"/>
            <a:ext cx="460311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solidFill>
                  <a:srgbClr val="2A500F"/>
                </a:solidFill>
              </a:rPr>
              <a:t>Фази</a:t>
            </a:r>
            <a:r>
              <a:rPr sz="2800" spc="-25" dirty="0">
                <a:solidFill>
                  <a:srgbClr val="2A500F"/>
                </a:solidFill>
              </a:rPr>
              <a:t> </a:t>
            </a:r>
            <a:r>
              <a:rPr sz="2800" dirty="0">
                <a:solidFill>
                  <a:srgbClr val="2A500F"/>
                </a:solidFill>
              </a:rPr>
              <a:t>перебігу</a:t>
            </a:r>
            <a:r>
              <a:rPr sz="2800" spc="-20" dirty="0">
                <a:solidFill>
                  <a:srgbClr val="2A500F"/>
                </a:solidFill>
              </a:rPr>
              <a:t> </a:t>
            </a:r>
            <a:r>
              <a:rPr sz="2800" dirty="0">
                <a:solidFill>
                  <a:srgbClr val="2A500F"/>
                </a:solidFill>
              </a:rPr>
              <a:t>різних</a:t>
            </a:r>
            <a:r>
              <a:rPr sz="2800" spc="-30" dirty="0">
                <a:solidFill>
                  <a:srgbClr val="2A500F"/>
                </a:solidFill>
              </a:rPr>
              <a:t> </a:t>
            </a:r>
            <a:r>
              <a:rPr sz="2800" dirty="0">
                <a:solidFill>
                  <a:srgbClr val="2A500F"/>
                </a:solidFill>
              </a:rPr>
              <a:t>криз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31363" y="813307"/>
            <a:ext cx="26098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2A500F"/>
                </a:solidFill>
                <a:latin typeface="Trebuchet MS"/>
                <a:cs typeface="Trebuchet MS"/>
              </a:rPr>
              <a:t>Кризи</a:t>
            </a:r>
            <a:r>
              <a:rPr sz="2000" b="1" spc="-3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b="1" spc="-10" dirty="0">
                <a:solidFill>
                  <a:srgbClr val="2A500F"/>
                </a:solidFill>
                <a:latin typeface="Trebuchet MS"/>
                <a:cs typeface="Trebuchet MS"/>
              </a:rPr>
              <a:t>життєвих</a:t>
            </a:r>
            <a:r>
              <a:rPr sz="2000" b="1" spc="1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A500F"/>
                </a:solidFill>
                <a:latin typeface="Trebuchet MS"/>
                <a:cs typeface="Trebuchet MS"/>
              </a:rPr>
              <a:t>змін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495" y="1242771"/>
            <a:ext cx="66128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1500" algn="l"/>
              </a:tabLst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Народження.	смерть,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розлучення,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переїзд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батьківського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495" y="1402387"/>
            <a:ext cx="7043420" cy="520001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005"/>
              </a:spcBef>
            </a:pP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дому,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біологічні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зміни,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соціальні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зміни, які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впливають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на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всіх.</a:t>
            </a:r>
            <a:endParaRPr sz="1800">
              <a:latin typeface="Trebuchet MS"/>
              <a:cs typeface="Trebuchet MS"/>
            </a:endParaRPr>
          </a:p>
          <a:p>
            <a:pPr marL="3192145">
              <a:lnSpc>
                <a:spcPct val="100000"/>
              </a:lnSpc>
              <a:spcBef>
                <a:spcPts val="1000"/>
              </a:spcBef>
            </a:pPr>
            <a:r>
              <a:rPr sz="2000" b="1" i="1" spc="-10" dirty="0">
                <a:solidFill>
                  <a:srgbClr val="2A500F"/>
                </a:solidFill>
                <a:latin typeface="Trebuchet MS"/>
                <a:cs typeface="Trebuchet MS"/>
              </a:rPr>
              <a:t>Фази:</a:t>
            </a:r>
            <a:endParaRPr sz="2000">
              <a:latin typeface="Trebuchet MS"/>
              <a:cs typeface="Trebuchet MS"/>
            </a:endParaRPr>
          </a:p>
          <a:p>
            <a:pPr marL="356870" marR="468630" indent="-344805">
              <a:lnSpc>
                <a:spcPct val="100000"/>
              </a:lnSpc>
              <a:spcBef>
                <a:spcPts val="1019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Конфронтація</a:t>
            </a:r>
            <a:r>
              <a:rPr sz="1800" b="1" i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1800" b="1" i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spc="-10" dirty="0">
                <a:solidFill>
                  <a:srgbClr val="404040"/>
                </a:solidFill>
                <a:latin typeface="Trebuchet MS"/>
                <a:cs typeface="Trebuchet MS"/>
              </a:rPr>
              <a:t>подією</a:t>
            </a:r>
            <a:r>
              <a:rPr sz="1800" b="1" i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(нагадує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шок).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(Конфронтація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жорстке протистояння, протиборство, зіткнення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поглядів,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принципів,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життєвих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систем.)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Вирішення</a:t>
            </a:r>
            <a:r>
              <a:rPr sz="1800" b="1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spc="-5" dirty="0">
                <a:solidFill>
                  <a:srgbClr val="404040"/>
                </a:solidFill>
                <a:latin typeface="Trebuchet MS"/>
                <a:cs typeface="Trebuchet MS"/>
              </a:rPr>
              <a:t>або</a:t>
            </a:r>
            <a:r>
              <a:rPr sz="1800" b="1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неможливість</a:t>
            </a:r>
            <a:r>
              <a:rPr sz="1800" b="1" i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вирішення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тобто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вирішення</a:t>
            </a:r>
            <a:endParaRPr sz="1800">
              <a:latin typeface="Trebuchet MS"/>
              <a:cs typeface="Trebuchet MS"/>
            </a:endParaRPr>
          </a:p>
          <a:p>
            <a:pPr marL="356870" marR="6515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звичними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способами,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а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якщо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це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не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вдається,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то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виникає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відчуття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поразки.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тоді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виникає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наступна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фаза.</a:t>
            </a:r>
            <a:endParaRPr sz="1800">
              <a:latin typeface="Trebuchet MS"/>
              <a:cs typeface="Trebuchet MS"/>
            </a:endParaRPr>
          </a:p>
          <a:p>
            <a:pPr marL="356870" marR="210185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i="1" spc="-5" dirty="0">
                <a:solidFill>
                  <a:srgbClr val="404040"/>
                </a:solidFill>
                <a:latin typeface="Trebuchet MS"/>
                <a:cs typeface="Trebuchet MS"/>
              </a:rPr>
              <a:t>Фаза мобілізації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спроба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вийти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на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новий рівень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коли старе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не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допомагає,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або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відступ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посилення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відчуття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поразки.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Повна</a:t>
            </a:r>
            <a:r>
              <a:rPr sz="1800" b="1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картина</a:t>
            </a:r>
            <a:r>
              <a:rPr sz="1800" b="1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i="1" dirty="0">
                <a:solidFill>
                  <a:srgbClr val="404040"/>
                </a:solidFill>
                <a:latin typeface="Trebuchet MS"/>
                <a:cs typeface="Trebuchet MS"/>
              </a:rPr>
              <a:t>кризи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Криза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з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внутрішнім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паралічем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або</a:t>
            </a:r>
            <a:endParaRPr sz="1800">
              <a:latin typeface="Trebuchet MS"/>
              <a:cs typeface="Trebuchet MS"/>
            </a:endParaRPr>
          </a:p>
          <a:p>
            <a:pPr marL="356870" marR="81280" algn="just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вихід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на новий рівень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адаптації.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Напр., коли людина приймає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своє безсилля, вона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адаптується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до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ситуації.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Її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тривалість від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кількох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днів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до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6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тижнів.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Якщо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більше,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то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криза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стає</a:t>
            </a:r>
            <a:endParaRPr sz="1800">
              <a:latin typeface="Trebuchet MS"/>
              <a:cs typeface="Trebuchet MS"/>
            </a:endParaRPr>
          </a:p>
          <a:p>
            <a:pPr marL="356870" marR="696595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хронічною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або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виникає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посттравматичний стресовий </a:t>
            </a:r>
            <a:r>
              <a:rPr sz="1800" i="1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розлад.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3269" y="1128829"/>
            <a:ext cx="5368925" cy="198882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60375" algn="just">
              <a:lnSpc>
                <a:spcPct val="100000"/>
              </a:lnSpc>
              <a:spcBef>
                <a:spcPts val="600"/>
              </a:spcBef>
            </a:pPr>
            <a:r>
              <a:rPr sz="2800" b="0" dirty="0">
                <a:solidFill>
                  <a:srgbClr val="404040"/>
                </a:solidFill>
                <a:latin typeface="Trebuchet MS"/>
                <a:cs typeface="Trebuchet MS"/>
              </a:rPr>
              <a:t>Дослідження</a:t>
            </a:r>
            <a:r>
              <a:rPr sz="2800" b="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0" dirty="0">
                <a:solidFill>
                  <a:srgbClr val="404040"/>
                </a:solidFill>
                <a:latin typeface="Trebuchet MS"/>
                <a:cs typeface="Trebuchet MS"/>
              </a:rPr>
              <a:t>в</a:t>
            </a:r>
            <a:r>
              <a:rPr sz="2800" b="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0" dirty="0">
                <a:solidFill>
                  <a:srgbClr val="404040"/>
                </a:solidFill>
                <a:latin typeface="Trebuchet MS"/>
                <a:cs typeface="Trebuchet MS"/>
              </a:rPr>
              <a:t>галузі</a:t>
            </a:r>
            <a:endParaRPr sz="2800">
              <a:latin typeface="Trebuchet MS"/>
              <a:cs typeface="Trebuchet MS"/>
            </a:endParaRPr>
          </a:p>
          <a:p>
            <a:pPr marL="12700" marR="5080" algn="just">
              <a:lnSpc>
                <a:spcPts val="3870"/>
              </a:lnSpc>
              <a:spcBef>
                <a:spcPts val="85"/>
              </a:spcBef>
            </a:pPr>
            <a:r>
              <a:rPr sz="2800" b="0" dirty="0">
                <a:solidFill>
                  <a:srgbClr val="404040"/>
                </a:solidFill>
                <a:latin typeface="Trebuchet MS"/>
                <a:cs typeface="Trebuchet MS"/>
              </a:rPr>
              <a:t>екстремальної психології </a:t>
            </a:r>
            <a:r>
              <a:rPr sz="2800" b="0" spc="-5" dirty="0">
                <a:solidFill>
                  <a:srgbClr val="404040"/>
                </a:solidFill>
                <a:latin typeface="Trebuchet MS"/>
                <a:cs typeface="Trebuchet MS"/>
              </a:rPr>
              <a:t>мають </a:t>
            </a:r>
            <a:r>
              <a:rPr sz="2800" b="0" spc="-8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0" spc="-5" dirty="0">
                <a:solidFill>
                  <a:srgbClr val="404040"/>
                </a:solidFill>
                <a:latin typeface="Trebuchet MS"/>
                <a:cs typeface="Trebuchet MS"/>
              </a:rPr>
              <a:t>своїм завданням вдосконалення </a:t>
            </a:r>
            <a:r>
              <a:rPr sz="2800" b="0" spc="-8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0" spc="-5" dirty="0">
                <a:solidFill>
                  <a:srgbClr val="404040"/>
                </a:solidFill>
                <a:latin typeface="Trebuchet MS"/>
                <a:cs typeface="Trebuchet MS"/>
              </a:rPr>
              <a:t>психологічного</a:t>
            </a:r>
            <a:r>
              <a:rPr sz="2800" b="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0" spc="-5" dirty="0">
                <a:solidFill>
                  <a:srgbClr val="404040"/>
                </a:solidFill>
                <a:latin typeface="Trebuchet MS"/>
                <a:cs typeface="Trebuchet MS"/>
              </a:rPr>
              <a:t>відбору</a:t>
            </a:r>
            <a:r>
              <a:rPr sz="2800" b="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0" spc="-5" dirty="0">
                <a:solidFill>
                  <a:srgbClr val="404040"/>
                </a:solidFill>
                <a:latin typeface="Trebuchet MS"/>
                <a:cs typeface="Trebuchet MS"/>
              </a:rPr>
              <a:t>та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3269" y="3091825"/>
            <a:ext cx="5412740" cy="2480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95"/>
              </a:spcBef>
            </a:pP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психологічної підготовки 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для </a:t>
            </a:r>
            <a:r>
              <a:rPr sz="2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роботи 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в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незвичайних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умовах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існування,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а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також розробку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заходів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захисту</a:t>
            </a:r>
            <a:r>
              <a:rPr sz="2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від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травмуючого </a:t>
            </a:r>
            <a:r>
              <a:rPr sz="2800" spc="-8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впливу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психогенних</a:t>
            </a:r>
            <a:r>
              <a:rPr sz="2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факторів</a:t>
            </a:r>
            <a:r>
              <a:rPr sz="260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57616" y="6144767"/>
            <a:ext cx="356870" cy="283845"/>
          </a:xfrm>
          <a:custGeom>
            <a:avLst/>
            <a:gdLst/>
            <a:ahLst/>
            <a:cxnLst/>
            <a:rect l="l" t="t" r="r" b="b"/>
            <a:pathLst>
              <a:path w="356870" h="283845">
                <a:moveTo>
                  <a:pt x="356616" y="0"/>
                </a:moveTo>
                <a:lnTo>
                  <a:pt x="0" y="0"/>
                </a:lnTo>
                <a:lnTo>
                  <a:pt x="0" y="283464"/>
                </a:lnTo>
                <a:lnTo>
                  <a:pt x="356616" y="283464"/>
                </a:lnTo>
                <a:lnTo>
                  <a:pt x="3566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68106" y="5996127"/>
            <a:ext cx="1460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85770" marR="5080" indent="-1397000">
              <a:lnSpc>
                <a:spcPct val="100000"/>
              </a:lnSpc>
              <a:spcBef>
                <a:spcPts val="110"/>
              </a:spcBef>
            </a:pPr>
            <a:r>
              <a:rPr sz="2800" i="1" dirty="0">
                <a:solidFill>
                  <a:srgbClr val="2A500F"/>
                </a:solidFill>
                <a:latin typeface="Trebuchet MS"/>
                <a:cs typeface="Trebuchet MS"/>
              </a:rPr>
              <a:t>Основні</a:t>
            </a:r>
            <a:r>
              <a:rPr sz="2800" i="1" spc="-6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i="1" spc="5" dirty="0">
                <a:solidFill>
                  <a:srgbClr val="2A500F"/>
                </a:solidFill>
                <a:latin typeface="Trebuchet MS"/>
                <a:cs typeface="Trebuchet MS"/>
              </a:rPr>
              <a:t>завдання</a:t>
            </a:r>
            <a:r>
              <a:rPr sz="2800" i="1" spc="-85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i="1" spc="5" dirty="0">
                <a:solidFill>
                  <a:srgbClr val="2A500F"/>
                </a:solidFill>
                <a:latin typeface="Trebuchet MS"/>
                <a:cs typeface="Trebuchet MS"/>
              </a:rPr>
              <a:t>психології </a:t>
            </a:r>
            <a:r>
              <a:rPr sz="2800" i="1" spc="-830" dirty="0">
                <a:solidFill>
                  <a:srgbClr val="2A500F"/>
                </a:solidFill>
                <a:latin typeface="Trebuchet MS"/>
                <a:cs typeface="Trebuchet MS"/>
              </a:rPr>
              <a:t> </a:t>
            </a:r>
            <a:r>
              <a:rPr sz="2800" i="1" dirty="0">
                <a:solidFill>
                  <a:srgbClr val="2A500F"/>
                </a:solidFill>
                <a:latin typeface="Trebuchet MS"/>
                <a:cs typeface="Trebuchet MS"/>
              </a:rPr>
              <a:t>катастроф</a:t>
            </a:r>
            <a:r>
              <a:rPr i="1" dirty="0">
                <a:solidFill>
                  <a:srgbClr val="90C225"/>
                </a:solidFill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691" y="1183817"/>
            <a:ext cx="7963534" cy="462724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дослідження</a:t>
            </a:r>
            <a:r>
              <a:rPr sz="2000" spc="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впливу</a:t>
            </a:r>
            <a:r>
              <a:rPr sz="2000" spc="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екстремальних</a:t>
            </a:r>
            <a:r>
              <a:rPr sz="2000" spc="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факторів</a:t>
            </a:r>
            <a:r>
              <a:rPr sz="2000" spc="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</a:t>
            </a:r>
            <a:r>
              <a:rPr sz="20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психічні</a:t>
            </a:r>
            <a:r>
              <a:rPr sz="2000" spc="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стани;</a:t>
            </a:r>
            <a:endParaRPr sz="20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розробка</a:t>
            </a:r>
            <a:r>
              <a:rPr sz="2000" spc="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методів</a:t>
            </a:r>
            <a:r>
              <a:rPr sz="2000" spc="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прогнозування</a:t>
            </a:r>
            <a:r>
              <a:rPr sz="2000" spc="1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ймовірних</a:t>
            </a:r>
            <a:r>
              <a:rPr sz="2000" spc="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психічних</a:t>
            </a:r>
            <a:r>
              <a:rPr sz="2000" spc="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реакцій</a:t>
            </a:r>
            <a:r>
              <a:rPr sz="2000" spc="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та </a:t>
            </a:r>
            <a:r>
              <a:rPr sz="2000" spc="-5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станів</a:t>
            </a:r>
            <a:r>
              <a:rPr sz="20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після</a:t>
            </a:r>
            <a:r>
              <a:rPr sz="2000" spc="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катастрофи</a:t>
            </a:r>
            <a:r>
              <a:rPr sz="2000" spc="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</a:t>
            </a:r>
            <a:r>
              <a:rPr sz="20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основі</a:t>
            </a:r>
            <a:r>
              <a:rPr sz="20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врахування</a:t>
            </a:r>
            <a:r>
              <a:rPr sz="2000" spc="1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індивідуально-</a:t>
            </a:r>
            <a:endParaRPr sz="20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психологічних</a:t>
            </a:r>
            <a:r>
              <a:rPr sz="2000" spc="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характеристик</a:t>
            </a:r>
            <a:r>
              <a:rPr sz="2000" spc="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людини;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розробка</a:t>
            </a:r>
            <a:r>
              <a:rPr sz="2000" spc="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методів</a:t>
            </a:r>
            <a:r>
              <a:rPr sz="2000" spc="1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ефективної</a:t>
            </a:r>
            <a:r>
              <a:rPr sz="2000" spc="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корекції</a:t>
            </a:r>
            <a:r>
              <a:rPr sz="2000" spc="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функціонального</a:t>
            </a:r>
            <a:r>
              <a:rPr sz="2000" spc="1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стану</a:t>
            </a:r>
            <a:r>
              <a:rPr sz="20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endParaRPr sz="20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екстремальних</a:t>
            </a:r>
            <a:r>
              <a:rPr sz="2000" spc="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умовах;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пошук</a:t>
            </a:r>
            <a:r>
              <a:rPr sz="20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ефективних</a:t>
            </a:r>
            <a:r>
              <a:rPr sz="2000" spc="10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методів</a:t>
            </a:r>
            <a:r>
              <a:rPr sz="2000" spc="1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психологічної</a:t>
            </a:r>
            <a:r>
              <a:rPr sz="2000" spc="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корекції</a:t>
            </a:r>
            <a:r>
              <a:rPr sz="2000" spc="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та</a:t>
            </a:r>
            <a:r>
              <a:rPr sz="2000" spc="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реабілітації</a:t>
            </a:r>
            <a:endParaRPr sz="20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після</a:t>
            </a:r>
            <a:r>
              <a:rPr sz="20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перебування</a:t>
            </a:r>
            <a:r>
              <a:rPr sz="2000" spc="1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20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екстремальних</a:t>
            </a:r>
            <a:r>
              <a:rPr sz="2000" spc="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ситуаціях</a:t>
            </a:r>
            <a:r>
              <a:rPr sz="2000" spc="10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з</a:t>
            </a:r>
            <a:r>
              <a:rPr sz="20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метою</a:t>
            </a:r>
            <a:endParaRPr sz="2000">
              <a:latin typeface="Microsoft Sans Serif"/>
              <a:cs typeface="Microsoft Sans Serif"/>
            </a:endParaRPr>
          </a:p>
          <a:p>
            <a:pPr marL="356870" marR="257810">
              <a:lnSpc>
                <a:spcPct val="100000"/>
              </a:lnSpc>
            </a:pP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профілактики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гострих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і </a:t>
            </a:r>
            <a:r>
              <a:rPr sz="20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посттравматичних </a:t>
            </a:r>
            <a:r>
              <a:rPr sz="2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стресових 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розладів, </a:t>
            </a:r>
            <a:r>
              <a:rPr sz="2000" spc="-5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реадаптації</a:t>
            </a:r>
            <a:r>
              <a:rPr sz="20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до</a:t>
            </a:r>
            <a:r>
              <a:rPr sz="20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умов</a:t>
            </a:r>
            <a:r>
              <a:rPr sz="2000" spc="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життєдіяльності</a:t>
            </a:r>
            <a:r>
              <a:rPr sz="2000" spc="1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й</a:t>
            </a:r>
            <a:r>
              <a:rPr sz="20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відновлення</a:t>
            </a:r>
            <a:endParaRPr sz="20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працездатності;</a:t>
            </a:r>
            <a:endParaRPr sz="2000">
              <a:latin typeface="Microsoft Sans Serif"/>
              <a:cs typeface="Microsoft Sans Serif"/>
            </a:endParaRPr>
          </a:p>
          <a:p>
            <a:pPr marL="356870" marR="367030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60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виявлення </a:t>
            </a:r>
            <a:r>
              <a:rPr sz="20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обґрунтованих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методів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саморегуляції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психічних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станів,</a:t>
            </a:r>
            <a:r>
              <a:rPr sz="2000" spc="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емоційно-вольової</a:t>
            </a:r>
            <a:r>
              <a:rPr sz="2000" spc="1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стійкості</a:t>
            </a:r>
            <a:r>
              <a:rPr sz="2000" spc="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і</a:t>
            </a:r>
            <a:r>
              <a:rPr sz="2000" spc="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стресовій</a:t>
            </a:r>
            <a:r>
              <a:rPr sz="2000" spc="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толерантності.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553857"/>
            <a:ext cx="7302500" cy="3462654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63550">
              <a:lnSpc>
                <a:spcPct val="100000"/>
              </a:lnSpc>
              <a:spcBef>
                <a:spcPts val="605"/>
              </a:spcBef>
            </a:pPr>
            <a:r>
              <a:rPr sz="2800" spc="-20" dirty="0">
                <a:latin typeface="Microsoft Sans Serif"/>
                <a:cs typeface="Microsoft Sans Serif"/>
              </a:rPr>
              <a:t>Предметом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вивчення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психології</a:t>
            </a:r>
            <a:endParaRPr sz="2800">
              <a:latin typeface="Microsoft Sans Serif"/>
              <a:cs typeface="Microsoft Sans Serif"/>
            </a:endParaRPr>
          </a:p>
          <a:p>
            <a:pPr marL="12700" marR="46990">
              <a:lnSpc>
                <a:spcPct val="114999"/>
              </a:lnSpc>
            </a:pPr>
            <a:r>
              <a:rPr sz="2800" spc="-15" dirty="0">
                <a:latin typeface="Microsoft Sans Serif"/>
                <a:cs typeface="Microsoft Sans Serif"/>
              </a:rPr>
              <a:t>катастроф </a:t>
            </a:r>
            <a:r>
              <a:rPr sz="2800" spc="30" dirty="0">
                <a:latin typeface="Microsoft Sans Serif"/>
                <a:cs typeface="Microsoft Sans Serif"/>
              </a:rPr>
              <a:t>є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35" dirty="0">
                <a:latin typeface="Microsoft Sans Serif"/>
                <a:cs typeface="Microsoft Sans Serif"/>
              </a:rPr>
              <a:t>психіка,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10" dirty="0">
                <a:latin typeface="Microsoft Sans Serif"/>
                <a:cs typeface="Microsoft Sans Serif"/>
              </a:rPr>
              <a:t>що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піддається</a:t>
            </a:r>
            <a:r>
              <a:rPr sz="2800" spc="-5" dirty="0">
                <a:latin typeface="Microsoft Sans Serif"/>
                <a:cs typeface="Microsoft Sans Serif"/>
              </a:rPr>
              <a:t> впливу 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екстремальних </a:t>
            </a:r>
            <a:r>
              <a:rPr sz="2800" spc="-20" dirty="0">
                <a:latin typeface="Microsoft Sans Serif"/>
                <a:cs typeface="Microsoft Sans Serif"/>
              </a:rPr>
              <a:t>факторів,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35" dirty="0">
                <a:latin typeface="Microsoft Sans Serif"/>
                <a:cs typeface="Microsoft Sans Serif"/>
              </a:rPr>
              <a:t>механізми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5" dirty="0">
                <a:latin typeface="Microsoft Sans Serif"/>
                <a:cs typeface="Microsoft Sans Serif"/>
              </a:rPr>
              <a:t>впливу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екстремальних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25" dirty="0">
                <a:latin typeface="Microsoft Sans Serif"/>
                <a:cs typeface="Microsoft Sans Serif"/>
              </a:rPr>
              <a:t>факторів</a:t>
            </a:r>
            <a:r>
              <a:rPr sz="2800" spc="35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на 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людину,закономірності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0" dirty="0">
                <a:latin typeface="Microsoft Sans Serif"/>
                <a:cs typeface="Microsoft Sans Serif"/>
              </a:rPr>
              <a:t>реагування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spc="-15" dirty="0">
                <a:latin typeface="Microsoft Sans Serif"/>
                <a:cs typeface="Microsoft Sans Serif"/>
              </a:rPr>
              <a:t>і</a:t>
            </a:r>
            <a:endParaRPr sz="2800">
              <a:latin typeface="Microsoft Sans Serif"/>
              <a:cs typeface="Microsoft Sans Serif"/>
            </a:endParaRPr>
          </a:p>
          <a:p>
            <a:pPr marL="12700" marR="5080">
              <a:lnSpc>
                <a:spcPts val="3870"/>
              </a:lnSpc>
              <a:spcBef>
                <a:spcPts val="95"/>
              </a:spcBef>
            </a:pPr>
            <a:r>
              <a:rPr sz="2800" spc="-15" dirty="0">
                <a:latin typeface="Microsoft Sans Serif"/>
                <a:cs typeface="Microsoft Sans Serif"/>
              </a:rPr>
              <a:t>переживання,</a:t>
            </a:r>
            <a:r>
              <a:rPr sz="2800" spc="5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можливі</a:t>
            </a:r>
            <a:r>
              <a:rPr sz="2800" spc="65" dirty="0">
                <a:latin typeface="Microsoft Sans Serif"/>
                <a:cs typeface="Microsoft Sans Serif"/>
              </a:rPr>
              <a:t> </a:t>
            </a:r>
            <a:r>
              <a:rPr sz="2800" spc="-20" dirty="0">
                <a:latin typeface="Microsoft Sans Serif"/>
                <a:cs typeface="Microsoft Sans Serif"/>
              </a:rPr>
              <a:t>наслідки </a:t>
            </a:r>
            <a:r>
              <a:rPr sz="2800" spc="-15" dirty="0">
                <a:latin typeface="Microsoft Sans Serif"/>
                <a:cs typeface="Microsoft Sans Serif"/>
              </a:rPr>
              <a:t>і</a:t>
            </a:r>
            <a:r>
              <a:rPr sz="2800" spc="40" dirty="0">
                <a:latin typeface="Microsoft Sans Serif"/>
                <a:cs typeface="Microsoft Sans Serif"/>
              </a:rPr>
              <a:t> </a:t>
            </a:r>
            <a:r>
              <a:rPr sz="2800" dirty="0">
                <a:latin typeface="Microsoft Sans Serif"/>
                <a:cs typeface="Microsoft Sans Serif"/>
              </a:rPr>
              <a:t>способи</a:t>
            </a:r>
            <a:r>
              <a:rPr sz="2800" spc="-5" dirty="0">
                <a:latin typeface="Microsoft Sans Serif"/>
                <a:cs typeface="Microsoft Sans Serif"/>
              </a:rPr>
              <a:t> </a:t>
            </a:r>
            <a:r>
              <a:rPr sz="2800" spc="65" dirty="0">
                <a:latin typeface="Microsoft Sans Serif"/>
                <a:cs typeface="Microsoft Sans Serif"/>
              </a:rPr>
              <a:t>їх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30" dirty="0">
                <a:latin typeface="Microsoft Sans Serif"/>
                <a:cs typeface="Microsoft Sans Serif"/>
              </a:rPr>
              <a:t>корекції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01384" y="3429000"/>
            <a:ext cx="2642616" cy="32857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6369" y="631063"/>
            <a:ext cx="46913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2485" marR="5080" indent="-820419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latin typeface="Trebuchet MS"/>
                <a:cs typeface="Trebuchet MS"/>
              </a:rPr>
              <a:t>Об'єктом психології </a:t>
            </a:r>
            <a:r>
              <a:rPr sz="3600" i="1" spc="-1070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катастроф</a:t>
            </a:r>
            <a:r>
              <a:rPr sz="3600" i="1" spc="-30" dirty="0">
                <a:latin typeface="Trebuchet MS"/>
                <a:cs typeface="Trebuchet MS"/>
              </a:rPr>
              <a:t> </a:t>
            </a:r>
            <a:r>
              <a:rPr sz="3600" b="0" dirty="0">
                <a:latin typeface="Trebuchet MS"/>
                <a:cs typeface="Trebuchet MS"/>
              </a:rPr>
              <a:t>є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2182190"/>
            <a:ext cx="6064885" cy="2161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marR="579120" indent="-344805">
              <a:lnSpc>
                <a:spcPct val="100000"/>
              </a:lnSpc>
              <a:spcBef>
                <a:spcPts val="110"/>
              </a:spcBef>
            </a:pPr>
            <a:r>
              <a:rPr sz="2200" spc="-19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spc="-18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люди,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залучені </a:t>
            </a:r>
            <a:r>
              <a:rPr sz="2800" spc="5" dirty="0">
                <a:solidFill>
                  <a:srgbClr val="404040"/>
                </a:solidFill>
                <a:latin typeface="Trebuchet MS"/>
                <a:cs typeface="Trebuchet MS"/>
              </a:rPr>
              <a:t>в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екстремальні </a:t>
            </a:r>
            <a:r>
              <a:rPr sz="2800" spc="-8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ситуації (військовослужбовці,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рятувальники</a:t>
            </a:r>
            <a:r>
              <a:rPr sz="2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і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члени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їх</a:t>
            </a:r>
            <a:r>
              <a:rPr sz="2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сімей;</a:t>
            </a:r>
            <a:endParaRPr sz="2800">
              <a:latin typeface="Trebuchet MS"/>
              <a:cs typeface="Trebuchet MS"/>
            </a:endParaRPr>
          </a:p>
          <a:p>
            <a:pPr marL="356870" marR="508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постраждалі,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їхні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рідні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та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близькі; </a:t>
            </a:r>
            <a:r>
              <a:rPr sz="2800" spc="-8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свідки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надзвичайної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події).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5895" y="4715255"/>
            <a:ext cx="4279391" cy="214274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4521" y="164084"/>
            <a:ext cx="562864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5" dirty="0">
                <a:solidFill>
                  <a:srgbClr val="90C225"/>
                </a:solidFill>
                <a:latin typeface="Trebuchet MS"/>
                <a:cs typeface="Trebuchet MS"/>
              </a:rPr>
              <a:t>Визначення</a:t>
            </a:r>
            <a:r>
              <a:rPr sz="2800" b="0" spc="-35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2800" b="0" dirty="0">
                <a:solidFill>
                  <a:srgbClr val="90C225"/>
                </a:solidFill>
                <a:latin typeface="Trebuchet MS"/>
                <a:cs typeface="Trebuchet MS"/>
              </a:rPr>
              <a:t>надзвичайна</a:t>
            </a:r>
            <a:r>
              <a:rPr sz="2800" b="0" spc="-6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2800" b="0" spc="-5" dirty="0">
                <a:solidFill>
                  <a:srgbClr val="90C225"/>
                </a:solidFill>
                <a:latin typeface="Trebuchet MS"/>
                <a:cs typeface="Trebuchet MS"/>
              </a:rPr>
              <a:t>ситуація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691" y="670305"/>
            <a:ext cx="7701280" cy="3974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286385" indent="-344805" algn="just">
              <a:lnSpc>
                <a:spcPct val="100000"/>
              </a:lnSpc>
              <a:spcBef>
                <a:spcPts val="10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Надзвичайна </a:t>
            </a:r>
            <a:r>
              <a:rPr sz="1800" b="1" i="1" dirty="0">
                <a:latin typeface="Arial"/>
                <a:cs typeface="Arial"/>
              </a:rPr>
              <a:t>ситуація (НС) </a:t>
            </a:r>
            <a:r>
              <a:rPr sz="1800" dirty="0">
                <a:latin typeface="Microsoft Sans Serif"/>
                <a:cs typeface="Microsoft Sans Serif"/>
              </a:rPr>
              <a:t>- </a:t>
            </a:r>
            <a:r>
              <a:rPr sz="1800" spc="-5" dirty="0">
                <a:latin typeface="Microsoft Sans Serif"/>
                <a:cs typeface="Microsoft Sans Serif"/>
              </a:rPr>
              <a:t>це </a:t>
            </a:r>
            <a:r>
              <a:rPr sz="1800" spc="-15" dirty="0">
                <a:latin typeface="Microsoft Sans Serif"/>
                <a:cs typeface="Microsoft Sans Serif"/>
              </a:rPr>
              <a:t>обстановка </a:t>
            </a:r>
            <a:r>
              <a:rPr sz="1800" spc="-10" dirty="0">
                <a:latin typeface="Microsoft Sans Serif"/>
                <a:cs typeface="Microsoft Sans Serif"/>
              </a:rPr>
              <a:t>на певній </a:t>
            </a:r>
            <a:r>
              <a:rPr sz="1800" spc="5" dirty="0">
                <a:latin typeface="Microsoft Sans Serif"/>
                <a:cs typeface="Microsoft Sans Serif"/>
              </a:rPr>
              <a:t>території, 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що </a:t>
            </a:r>
            <a:r>
              <a:rPr sz="1800" spc="-5" dirty="0">
                <a:latin typeface="Microsoft Sans Serif"/>
                <a:cs typeface="Microsoft Sans Serif"/>
              </a:rPr>
              <a:t>склалася </a:t>
            </a:r>
            <a:r>
              <a:rPr sz="1800" dirty="0">
                <a:latin typeface="Microsoft Sans Serif"/>
                <a:cs typeface="Microsoft Sans Serif"/>
              </a:rPr>
              <a:t>в </a:t>
            </a:r>
            <a:r>
              <a:rPr sz="1800" spc="-10" dirty="0">
                <a:latin typeface="Microsoft Sans Serif"/>
                <a:cs typeface="Microsoft Sans Serif"/>
              </a:rPr>
              <a:t>результаті </a:t>
            </a:r>
            <a:r>
              <a:rPr sz="1800" spc="-5" dirty="0">
                <a:latin typeface="Microsoft Sans Serif"/>
                <a:cs typeface="Microsoft Sans Serif"/>
              </a:rPr>
              <a:t>аварії,небезпечного </a:t>
            </a:r>
            <a:r>
              <a:rPr sz="1800" spc="-10" dirty="0">
                <a:latin typeface="Microsoft Sans Serif"/>
                <a:cs typeface="Microsoft Sans Serif"/>
              </a:rPr>
              <a:t>природного </a:t>
            </a:r>
            <a:r>
              <a:rPr sz="1800" dirty="0">
                <a:latin typeface="Microsoft Sans Serif"/>
                <a:cs typeface="Microsoft Sans Serif"/>
              </a:rPr>
              <a:t>явища,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катастрофи,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стихійного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чи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іншого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лиха,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яка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може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спричинити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1800" spc="-15" dirty="0">
                <a:latin typeface="Microsoft Sans Serif"/>
                <a:cs typeface="Microsoft Sans Serif"/>
              </a:rPr>
              <a:t>людські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втрати,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нанести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шкоду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здоров'ю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людей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або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навколишньому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середовищу,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значні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матеріальні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збитки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та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порушення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умов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Microsoft Sans Serif"/>
                <a:cs typeface="Microsoft Sans Serif"/>
              </a:rPr>
              <a:t>життєдіяльності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людей.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800" spc="-15" dirty="0">
                <a:latin typeface="Microsoft Sans Serif"/>
                <a:cs typeface="Microsoft Sans Serif"/>
              </a:rPr>
              <a:t>Унаслідок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цього:</a:t>
            </a:r>
            <a:endParaRPr sz="1800">
              <a:latin typeface="Microsoft Sans Serif"/>
              <a:cs typeface="Microsoft Sans Serif"/>
            </a:endParaRPr>
          </a:p>
          <a:p>
            <a:pPr marL="356870" marR="344805" indent="-344805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spc="-10" dirty="0">
                <a:latin typeface="Arial"/>
                <a:cs typeface="Arial"/>
              </a:rPr>
              <a:t>інтенсивність</a:t>
            </a:r>
            <a:r>
              <a:rPr sz="1800" b="1" spc="9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впливу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на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людину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(це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стосується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і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працівників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психологічної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служби,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й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інших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людей)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зовнішніх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і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внутрішніх</a:t>
            </a:r>
            <a:r>
              <a:rPr sz="1800" spc="6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умов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збільшується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настільки,</a:t>
            </a:r>
            <a:r>
              <a:rPr sz="1800" spc="5" dirty="0">
                <a:latin typeface="Microsoft Sans Serif"/>
                <a:cs typeface="Microsoft Sans Serif"/>
              </a:rPr>
              <a:t> що </a:t>
            </a:r>
            <a:r>
              <a:rPr sz="1800" spc="-15" dirty="0">
                <a:latin typeface="Microsoft Sans Serif"/>
                <a:cs typeface="Microsoft Sans Serif"/>
              </a:rPr>
              <a:t>виникають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зміни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90" dirty="0">
                <a:latin typeface="Microsoft Sans Serif"/>
                <a:cs typeface="Microsoft Sans Serif"/>
              </a:rPr>
              <a:t>її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стані;</a:t>
            </a:r>
            <a:endParaRPr sz="18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b="1" spc="-10" dirty="0">
                <a:latin typeface="Arial"/>
                <a:cs typeface="Arial"/>
              </a:rPr>
              <a:t>об’єктивні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умови,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що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склалися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в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результаті</a:t>
            </a:r>
            <a:r>
              <a:rPr sz="1800" b="1" spc="13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аварії</a:t>
            </a:r>
            <a:r>
              <a:rPr sz="1800" spc="5" dirty="0">
                <a:latin typeface="Microsoft Sans Serif"/>
                <a:cs typeface="Microsoft Sans Serif"/>
              </a:rPr>
              <a:t>, </a:t>
            </a:r>
            <a:r>
              <a:rPr sz="1800" spc="-20" dirty="0">
                <a:latin typeface="Microsoft Sans Serif"/>
                <a:cs typeface="Microsoft Sans Serif"/>
              </a:rPr>
              <a:t>небезпечного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природного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явища,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катастрофи,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стихійного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лиха,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тяжкого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злочину,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терористичного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акту,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закономірно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розглядати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55" dirty="0">
                <a:latin typeface="Microsoft Sans Serif"/>
                <a:cs typeface="Microsoft Sans Serif"/>
              </a:rPr>
              <a:t>як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надзвичайні.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422910"/>
            <a:ext cx="7527290" cy="6003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93140">
              <a:lnSpc>
                <a:spcPct val="100000"/>
              </a:lnSpc>
              <a:spcBef>
                <a:spcPts val="105"/>
              </a:spcBef>
            </a:pPr>
            <a:r>
              <a:rPr sz="2800" b="1" i="1" spc="-15" dirty="0">
                <a:latin typeface="Times New Roman"/>
                <a:cs typeface="Times New Roman"/>
              </a:rPr>
              <a:t>Небезпечна </a:t>
            </a:r>
            <a:r>
              <a:rPr sz="2800" b="1" i="1" spc="-10" dirty="0">
                <a:latin typeface="Times New Roman"/>
                <a:cs typeface="Times New Roman"/>
              </a:rPr>
              <a:t>подія </a:t>
            </a:r>
            <a:r>
              <a:rPr sz="2800" dirty="0">
                <a:latin typeface="Times New Roman"/>
                <a:cs typeface="Times New Roman"/>
              </a:rPr>
              <a:t>- </a:t>
            </a:r>
            <a:r>
              <a:rPr sz="2800" spc="-5" dirty="0">
                <a:latin typeface="Times New Roman"/>
                <a:cs typeface="Times New Roman"/>
              </a:rPr>
              <a:t>подія, </a:t>
            </a:r>
            <a:r>
              <a:rPr sz="2800" dirty="0">
                <a:latin typeface="Times New Roman"/>
                <a:cs typeface="Times New Roman"/>
              </a:rPr>
              <a:t>у </a:t>
            </a:r>
            <a:r>
              <a:rPr sz="2800" spc="-20" dirty="0">
                <a:latin typeface="Times New Roman"/>
                <a:cs typeface="Times New Roman"/>
              </a:rPr>
              <a:t>тому </a:t>
            </a:r>
            <a:r>
              <a:rPr sz="2800" spc="5" dirty="0">
                <a:latin typeface="Times New Roman"/>
                <a:cs typeface="Times New Roman"/>
              </a:rPr>
              <a:t>числі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катастрофа,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аварія,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пожежа,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стихійне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лихо,</a:t>
            </a:r>
            <a:endParaRPr sz="2800">
              <a:latin typeface="Times New Roman"/>
              <a:cs typeface="Times New Roman"/>
            </a:endParaRPr>
          </a:p>
          <a:p>
            <a:pPr marL="12700" marR="85407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епідемія,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епізоотія,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епіфітотія,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яка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за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своїми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наслідками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становить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загрозу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життю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або</a:t>
            </a:r>
            <a:endParaRPr sz="2800">
              <a:latin typeface="Times New Roman"/>
              <a:cs typeface="Times New Roman"/>
            </a:endParaRPr>
          </a:p>
          <a:p>
            <a:pPr marL="12700" marR="32639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здоров’ю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населення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чи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призводить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до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завдання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матеріальних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збитків.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i="1" spc="-15" dirty="0">
                <a:latin typeface="Times New Roman"/>
                <a:cs typeface="Times New Roman"/>
              </a:rPr>
              <a:t>Небезпечний</a:t>
            </a:r>
            <a:r>
              <a:rPr sz="2800" b="1" i="1" spc="-5" dirty="0">
                <a:latin typeface="Times New Roman"/>
                <a:cs typeface="Times New Roman"/>
              </a:rPr>
              <a:t> чинник</a:t>
            </a:r>
            <a:r>
              <a:rPr sz="2800" b="1" i="1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-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складова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частина</a:t>
            </a:r>
            <a:endParaRPr sz="2800">
              <a:latin typeface="Times New Roman"/>
              <a:cs typeface="Times New Roman"/>
            </a:endParaRPr>
          </a:p>
          <a:p>
            <a:pPr marL="12700" marR="132715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небезпечного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явища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(пожежа,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вибух, </a:t>
            </a:r>
            <a:r>
              <a:rPr sz="2800" dirty="0">
                <a:latin typeface="Times New Roman"/>
                <a:cs typeface="Times New Roman"/>
              </a:rPr>
              <a:t>викидання,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загроза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викидання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небезпечних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хімічних,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радіоактивних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і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біологічно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небезпечних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речовин)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або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процесу,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що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характеризується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фізичною,</a:t>
            </a:r>
            <a:endParaRPr sz="2800">
              <a:latin typeface="Times New Roman"/>
              <a:cs typeface="Times New Roman"/>
            </a:endParaRPr>
          </a:p>
          <a:p>
            <a:pPr marL="12700" marR="8890">
              <a:lnSpc>
                <a:spcPct val="100000"/>
              </a:lnSpc>
            </a:pPr>
            <a:r>
              <a:rPr sz="2800" spc="5" dirty="0">
                <a:latin typeface="Times New Roman"/>
                <a:cs typeface="Times New Roman"/>
              </a:rPr>
              <a:t>хімічною,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біологічною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чи </a:t>
            </a:r>
            <a:r>
              <a:rPr sz="2800" spc="5" dirty="0">
                <a:latin typeface="Times New Roman"/>
                <a:cs typeface="Times New Roman"/>
              </a:rPr>
              <a:t>іншою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дією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(впливом),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перевищенням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нормативних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показників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і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створює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загрозу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життю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та/або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здоров’ю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людини.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2151</Words>
  <Application>Microsoft Office PowerPoint</Application>
  <PresentationFormat>Экран (4:3)</PresentationFormat>
  <Paragraphs>294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Office Theme</vt:lpstr>
      <vt:lpstr>Слайд 1</vt:lpstr>
      <vt:lpstr>Слайд 2</vt:lpstr>
      <vt:lpstr>Визначення поняття</vt:lpstr>
      <vt:lpstr>Дослідження в галузі екстремальної психології мають  своїм завданням вдосконалення  психологічного відбору та</vt:lpstr>
      <vt:lpstr>Основні завдання психології  катастроф:</vt:lpstr>
      <vt:lpstr>Слайд 6</vt:lpstr>
      <vt:lpstr>Об'єктом психології  катастроф є</vt:lpstr>
      <vt:lpstr>Визначення надзвичайна ситуація</vt:lpstr>
      <vt:lpstr>Слайд 9</vt:lpstr>
      <vt:lpstr>Постраждалі - особи, здоров’ю яких  заподіяна шкода внаслідок надзвичайної  ситуації.</vt:lpstr>
      <vt:lpstr>Класифікація надзвичайних ситуацій  за походженням:</vt:lpstr>
      <vt:lpstr>Залежно від територіального поширення, обсягів заподіяних або очікуваних економічних  збитків, кількості людей, які загинули,</vt:lpstr>
      <vt:lpstr>В залежності від кількості  потерпілих НС поділяються на :</vt:lpstr>
      <vt:lpstr>Слайд 14</vt:lpstr>
      <vt:lpstr>Слайд 15</vt:lpstr>
      <vt:lpstr>Основні стресові факторами, що обумовлюють  екстремальність діяльності працівників</vt:lpstr>
      <vt:lpstr>Стани людини в екстремальних  ситуаціях можуть бути адаптивними, не адаптивними і  дезадаптивними</vt:lpstr>
      <vt:lpstr>Визначення класифікація та вплив  умов життєдіяльності на людину</vt:lpstr>
      <vt:lpstr>Слайд 19</vt:lpstr>
      <vt:lpstr>Слайд 20</vt:lpstr>
      <vt:lpstr>Слайд 21</vt:lpstr>
      <vt:lpstr>Екстремальні умови. В екстремальних умовах спочатку відбувається зниження працездатності і зниження окремих  показників функціональних резервів, з подальшим спільним  їх зростанням і перерозподілом.</vt:lpstr>
      <vt:lpstr>Суб'єкти екстремальних ситуацій</vt:lpstr>
      <vt:lpstr>Слайд 24</vt:lpstr>
      <vt:lpstr>Друга група - жертви.</vt:lpstr>
      <vt:lpstr>Слайд 26</vt:lpstr>
      <vt:lpstr>Слайд 27</vt:lpstr>
      <vt:lpstr>Слайд 28</vt:lpstr>
      <vt:lpstr>Слайд 29</vt:lpstr>
      <vt:lpstr>Шоста група - телеглядачі.</vt:lpstr>
      <vt:lpstr>КРИЗИ</vt:lpstr>
      <vt:lpstr>Кризова ситуація</vt:lpstr>
      <vt:lpstr>ВИДИ КРИЗ</vt:lpstr>
      <vt:lpstr>Виділяють 4 типи травматичних криз:</vt:lpstr>
      <vt:lpstr>ПЕРЕБІГ КРИЗИ</vt:lpstr>
      <vt:lpstr>Фази перебігу різних криз</vt:lpstr>
      <vt:lpstr>Фази перебігу різних криз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Portable</dc:creator>
  <cp:lastModifiedBy>userznu</cp:lastModifiedBy>
  <cp:revision>1</cp:revision>
  <dcterms:created xsi:type="dcterms:W3CDTF">2024-11-29T11:24:10Z</dcterms:created>
  <dcterms:modified xsi:type="dcterms:W3CDTF">2024-11-29T14:17:12Z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2024-11-29T00:00:00Z</vt:filetime>
  </property>
</Properties>
</file>