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 id="269" r:id="rId15"/>
    <p:sldId id="270" r:id="rId16"/>
    <p:sldId id="275"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9" d="100"/>
          <a:sy n="69" d="100"/>
        </p:scale>
        <p:origin x="-75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94E0BF-7A7B-433B-ADD1-8E66595E5667}" type="doc">
      <dgm:prSet loTypeId="urn:microsoft.com/office/officeart/2005/8/layout/vList2" loCatId="list" qsTypeId="urn:microsoft.com/office/officeart/2005/8/quickstyle/3d3" qsCatId="3D" csTypeId="urn:microsoft.com/office/officeart/2005/8/colors/accent3_2" csCatId="accent3" phldr="1"/>
      <dgm:spPr/>
      <dgm:t>
        <a:bodyPr/>
        <a:lstStyle/>
        <a:p>
          <a:endParaRPr lang="ru-RU"/>
        </a:p>
      </dgm:t>
    </dgm:pt>
    <dgm:pt modelId="{06ED9DCF-7229-4E43-8D45-FB426380202E}">
      <dgm:prSet phldrT="[Текст]"/>
      <dgm:spPr/>
      <dgm:t>
        <a:bodyPr/>
        <a:lstStyle/>
        <a:p>
          <a:r>
            <a:rPr lang="uk-UA" dirty="0" smtClean="0"/>
            <a:t>доходів і видатків, а також надходжень і витрат цієї одиниці;</a:t>
          </a:r>
          <a:endParaRPr lang="ru-RU" dirty="0"/>
        </a:p>
      </dgm:t>
    </dgm:pt>
    <dgm:pt modelId="{7078B46B-FCB7-4E08-BE34-F31D2BB2FF66}" type="parTrans" cxnId="{C51299BA-230E-49B6-BAC3-26BFE7F51008}">
      <dgm:prSet/>
      <dgm:spPr/>
      <dgm:t>
        <a:bodyPr/>
        <a:lstStyle/>
        <a:p>
          <a:endParaRPr lang="ru-RU"/>
        </a:p>
      </dgm:t>
    </dgm:pt>
    <dgm:pt modelId="{B3EB7F4B-4516-4C07-AE49-B06CC28DA3B0}" type="sibTrans" cxnId="{C51299BA-230E-49B6-BAC3-26BFE7F51008}">
      <dgm:prSet/>
      <dgm:spPr/>
      <dgm:t>
        <a:bodyPr/>
        <a:lstStyle/>
        <a:p>
          <a:endParaRPr lang="ru-RU"/>
        </a:p>
      </dgm:t>
    </dgm:pt>
    <dgm:pt modelId="{16FCF5E3-55F3-4FF6-9F8B-0E18233BF64D}">
      <dgm:prSet phldrT="[Текст]"/>
      <dgm:spPr/>
      <dgm:t>
        <a:bodyPr/>
        <a:lstStyle/>
        <a:p>
          <a:r>
            <a:rPr lang="uk-UA" dirty="0" smtClean="0"/>
            <a:t>надходжень і видатків</a:t>
          </a:r>
          <a:endParaRPr lang="ru-RU" dirty="0"/>
        </a:p>
      </dgm:t>
    </dgm:pt>
    <dgm:pt modelId="{9D029151-0115-41B6-8174-B4071BE872DA}" type="parTrans" cxnId="{5FF49506-4CC6-4D4C-A187-5037EFC8A6F5}">
      <dgm:prSet/>
      <dgm:spPr/>
      <dgm:t>
        <a:bodyPr/>
        <a:lstStyle/>
        <a:p>
          <a:endParaRPr lang="ru-RU"/>
        </a:p>
      </dgm:t>
    </dgm:pt>
    <dgm:pt modelId="{3BB9A7E9-987B-4C68-9607-2C63F0981126}" type="sibTrans" cxnId="{5FF49506-4CC6-4D4C-A187-5037EFC8A6F5}">
      <dgm:prSet/>
      <dgm:spPr/>
      <dgm:t>
        <a:bodyPr/>
        <a:lstStyle/>
        <a:p>
          <a:endParaRPr lang="ru-RU"/>
        </a:p>
      </dgm:t>
    </dgm:pt>
    <dgm:pt modelId="{59827654-72C1-413B-B4B0-8428938B844F}">
      <dgm:prSet phldrT="[Текст]"/>
      <dgm:spPr/>
      <dgm:t>
        <a:bodyPr/>
        <a:lstStyle/>
        <a:p>
          <a:r>
            <a:rPr lang="uk-UA" dirty="0" smtClean="0"/>
            <a:t>бюджетних закладів, допоміжних господарств бюджетних одиниць і спеціальних фондів;</a:t>
          </a:r>
          <a:endParaRPr lang="ru-RU" dirty="0"/>
        </a:p>
      </dgm:t>
    </dgm:pt>
    <dgm:pt modelId="{5DE083EA-1CF8-4475-BF7B-CF2DDC2D8386}" type="parTrans" cxnId="{06616972-222A-4650-9895-04A5538B29BD}">
      <dgm:prSet/>
      <dgm:spPr/>
      <dgm:t>
        <a:bodyPr/>
        <a:lstStyle/>
        <a:p>
          <a:endParaRPr lang="ru-RU"/>
        </a:p>
      </dgm:t>
    </dgm:pt>
    <dgm:pt modelId="{25455895-FB09-4F62-A216-13E0C4DF7BAF}" type="sibTrans" cxnId="{06616972-222A-4650-9895-04A5538B29BD}">
      <dgm:prSet/>
      <dgm:spPr/>
      <dgm:t>
        <a:bodyPr/>
        <a:lstStyle/>
        <a:p>
          <a:endParaRPr lang="ru-RU"/>
        </a:p>
      </dgm:t>
    </dgm:pt>
    <dgm:pt modelId="{933D51BF-B9F8-4F65-A9C4-F657751CDF83}">
      <dgm:prSet phldrT="[Текст]"/>
      <dgm:spPr/>
      <dgm:t>
        <a:bodyPr/>
        <a:lstStyle/>
        <a:p>
          <a:r>
            <a:rPr lang="uk-UA" dirty="0" smtClean="0"/>
            <a:t>цільових фондів одиниці місцевого самоврядування.</a:t>
          </a:r>
          <a:endParaRPr lang="ru-RU" dirty="0"/>
        </a:p>
      </dgm:t>
    </dgm:pt>
    <dgm:pt modelId="{EA396E63-154B-4A1C-8759-6C78381561FB}" type="parTrans" cxnId="{62D3CE80-C5B8-4E10-93C4-89086F213ACE}">
      <dgm:prSet/>
      <dgm:spPr/>
      <dgm:t>
        <a:bodyPr/>
        <a:lstStyle/>
        <a:p>
          <a:endParaRPr lang="ru-RU"/>
        </a:p>
      </dgm:t>
    </dgm:pt>
    <dgm:pt modelId="{F1BC0A5C-3946-4959-AB78-61411965736A}" type="sibTrans" cxnId="{62D3CE80-C5B8-4E10-93C4-89086F213ACE}">
      <dgm:prSet/>
      <dgm:spPr/>
      <dgm:t>
        <a:bodyPr/>
        <a:lstStyle/>
        <a:p>
          <a:endParaRPr lang="ru-RU"/>
        </a:p>
      </dgm:t>
    </dgm:pt>
    <dgm:pt modelId="{FF20D20F-2601-473F-A06B-942DC7F39236}" type="pres">
      <dgm:prSet presAssocID="{5E94E0BF-7A7B-433B-ADD1-8E66595E5667}" presName="linear" presStyleCnt="0">
        <dgm:presLayoutVars>
          <dgm:animLvl val="lvl"/>
          <dgm:resizeHandles val="exact"/>
        </dgm:presLayoutVars>
      </dgm:prSet>
      <dgm:spPr/>
      <dgm:t>
        <a:bodyPr/>
        <a:lstStyle/>
        <a:p>
          <a:endParaRPr lang="ru-RU"/>
        </a:p>
      </dgm:t>
    </dgm:pt>
    <dgm:pt modelId="{3E6DE694-DB6C-4EC0-A114-1F6DCD168DE3}" type="pres">
      <dgm:prSet presAssocID="{06ED9DCF-7229-4E43-8D45-FB426380202E}" presName="parentText" presStyleLbl="node1" presStyleIdx="0" presStyleCnt="2">
        <dgm:presLayoutVars>
          <dgm:chMax val="0"/>
          <dgm:bulletEnabled val="1"/>
        </dgm:presLayoutVars>
      </dgm:prSet>
      <dgm:spPr/>
      <dgm:t>
        <a:bodyPr/>
        <a:lstStyle/>
        <a:p>
          <a:endParaRPr lang="ru-RU"/>
        </a:p>
      </dgm:t>
    </dgm:pt>
    <dgm:pt modelId="{2B703924-7410-4FCB-A0E7-CA5B9BDAB7A2}" type="pres">
      <dgm:prSet presAssocID="{B3EB7F4B-4516-4C07-AE49-B06CC28DA3B0}" presName="spacer" presStyleCnt="0"/>
      <dgm:spPr/>
    </dgm:pt>
    <dgm:pt modelId="{9D94888B-6BB2-49E1-A834-EE472679E7D8}" type="pres">
      <dgm:prSet presAssocID="{16FCF5E3-55F3-4FF6-9F8B-0E18233BF64D}" presName="parentText" presStyleLbl="node1" presStyleIdx="1" presStyleCnt="2">
        <dgm:presLayoutVars>
          <dgm:chMax val="0"/>
          <dgm:bulletEnabled val="1"/>
        </dgm:presLayoutVars>
      </dgm:prSet>
      <dgm:spPr/>
      <dgm:t>
        <a:bodyPr/>
        <a:lstStyle/>
        <a:p>
          <a:endParaRPr lang="ru-RU"/>
        </a:p>
      </dgm:t>
    </dgm:pt>
    <dgm:pt modelId="{D26AC154-FDC9-4778-8D5C-F650BD2FAB34}" type="pres">
      <dgm:prSet presAssocID="{16FCF5E3-55F3-4FF6-9F8B-0E18233BF64D}" presName="childText" presStyleLbl="revTx" presStyleIdx="0" presStyleCnt="1">
        <dgm:presLayoutVars>
          <dgm:bulletEnabled val="1"/>
        </dgm:presLayoutVars>
      </dgm:prSet>
      <dgm:spPr/>
      <dgm:t>
        <a:bodyPr/>
        <a:lstStyle/>
        <a:p>
          <a:endParaRPr lang="ru-RU"/>
        </a:p>
      </dgm:t>
    </dgm:pt>
  </dgm:ptLst>
  <dgm:cxnLst>
    <dgm:cxn modelId="{7984C9BB-898C-4CBC-B5EB-CCB51CE2E568}" type="presOf" srcId="{933D51BF-B9F8-4F65-A9C4-F657751CDF83}" destId="{D26AC154-FDC9-4778-8D5C-F650BD2FAB34}" srcOrd="0" destOrd="1" presId="urn:microsoft.com/office/officeart/2005/8/layout/vList2"/>
    <dgm:cxn modelId="{62D3CE80-C5B8-4E10-93C4-89086F213ACE}" srcId="{16FCF5E3-55F3-4FF6-9F8B-0E18233BF64D}" destId="{933D51BF-B9F8-4F65-A9C4-F657751CDF83}" srcOrd="1" destOrd="0" parTransId="{EA396E63-154B-4A1C-8759-6C78381561FB}" sibTransId="{F1BC0A5C-3946-4959-AB78-61411965736A}"/>
    <dgm:cxn modelId="{45A9AAF9-90F4-47C4-A0E0-5705D3E41222}" type="presOf" srcId="{59827654-72C1-413B-B4B0-8428938B844F}" destId="{D26AC154-FDC9-4778-8D5C-F650BD2FAB34}" srcOrd="0" destOrd="0" presId="urn:microsoft.com/office/officeart/2005/8/layout/vList2"/>
    <dgm:cxn modelId="{4B78C01A-A205-4B49-B632-9CFF080D75E8}" type="presOf" srcId="{5E94E0BF-7A7B-433B-ADD1-8E66595E5667}" destId="{FF20D20F-2601-473F-A06B-942DC7F39236}" srcOrd="0" destOrd="0" presId="urn:microsoft.com/office/officeart/2005/8/layout/vList2"/>
    <dgm:cxn modelId="{C51299BA-230E-49B6-BAC3-26BFE7F51008}" srcId="{5E94E0BF-7A7B-433B-ADD1-8E66595E5667}" destId="{06ED9DCF-7229-4E43-8D45-FB426380202E}" srcOrd="0" destOrd="0" parTransId="{7078B46B-FCB7-4E08-BE34-F31D2BB2FF66}" sibTransId="{B3EB7F4B-4516-4C07-AE49-B06CC28DA3B0}"/>
    <dgm:cxn modelId="{B3C86050-11C3-4460-89DC-458C574D8399}" type="presOf" srcId="{06ED9DCF-7229-4E43-8D45-FB426380202E}" destId="{3E6DE694-DB6C-4EC0-A114-1F6DCD168DE3}" srcOrd="0" destOrd="0" presId="urn:microsoft.com/office/officeart/2005/8/layout/vList2"/>
    <dgm:cxn modelId="{F36682D7-A6A2-43D0-A3E8-D27F63C9A98C}" type="presOf" srcId="{16FCF5E3-55F3-4FF6-9F8B-0E18233BF64D}" destId="{9D94888B-6BB2-49E1-A834-EE472679E7D8}" srcOrd="0" destOrd="0" presId="urn:microsoft.com/office/officeart/2005/8/layout/vList2"/>
    <dgm:cxn modelId="{06616972-222A-4650-9895-04A5538B29BD}" srcId="{16FCF5E3-55F3-4FF6-9F8B-0E18233BF64D}" destId="{59827654-72C1-413B-B4B0-8428938B844F}" srcOrd="0" destOrd="0" parTransId="{5DE083EA-1CF8-4475-BF7B-CF2DDC2D8386}" sibTransId="{25455895-FB09-4F62-A216-13E0C4DF7BAF}"/>
    <dgm:cxn modelId="{5FF49506-4CC6-4D4C-A187-5037EFC8A6F5}" srcId="{5E94E0BF-7A7B-433B-ADD1-8E66595E5667}" destId="{16FCF5E3-55F3-4FF6-9F8B-0E18233BF64D}" srcOrd="1" destOrd="0" parTransId="{9D029151-0115-41B6-8174-B4071BE872DA}" sibTransId="{3BB9A7E9-987B-4C68-9607-2C63F0981126}"/>
    <dgm:cxn modelId="{AA639AD0-E6CE-4886-BEA2-16BEE18CBD0B}" type="presParOf" srcId="{FF20D20F-2601-473F-A06B-942DC7F39236}" destId="{3E6DE694-DB6C-4EC0-A114-1F6DCD168DE3}" srcOrd="0" destOrd="0" presId="urn:microsoft.com/office/officeart/2005/8/layout/vList2"/>
    <dgm:cxn modelId="{94CFAE95-C680-400F-83D4-C8C39462B4DA}" type="presParOf" srcId="{FF20D20F-2601-473F-A06B-942DC7F39236}" destId="{2B703924-7410-4FCB-A0E7-CA5B9BDAB7A2}" srcOrd="1" destOrd="0" presId="urn:microsoft.com/office/officeart/2005/8/layout/vList2"/>
    <dgm:cxn modelId="{37A36679-731C-41D6-B210-FD8DACE94CF4}" type="presParOf" srcId="{FF20D20F-2601-473F-A06B-942DC7F39236}" destId="{9D94888B-6BB2-49E1-A834-EE472679E7D8}" srcOrd="2" destOrd="0" presId="urn:microsoft.com/office/officeart/2005/8/layout/vList2"/>
    <dgm:cxn modelId="{5BC4ED78-60C6-40DB-9C5A-03F871A7732B}" type="presParOf" srcId="{FF20D20F-2601-473F-A06B-942DC7F39236}" destId="{D26AC154-FDC9-4778-8D5C-F650BD2FAB34}" srcOrd="3" destOrd="0" presId="urn:microsoft.com/office/officeart/2005/8/layout/vList2"/>
  </dgm:cxnLst>
  <dgm:bg/>
  <dgm:whole>
    <a:ln w="57150">
      <a:solidFill>
        <a:schemeClr val="accent3"/>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DA0229-F5F9-48BB-97DD-338F938EC6E4}" type="doc">
      <dgm:prSet loTypeId="urn:microsoft.com/office/officeart/2008/layout/PictureAccentList" loCatId="picture" qsTypeId="urn:microsoft.com/office/officeart/2005/8/quickstyle/simple1" qsCatId="simple" csTypeId="urn:microsoft.com/office/officeart/2005/8/colors/accent1_2" csCatId="accent1" phldr="1"/>
      <dgm:spPr/>
      <dgm:t>
        <a:bodyPr/>
        <a:lstStyle/>
        <a:p>
          <a:endParaRPr lang="ru-RU"/>
        </a:p>
      </dgm:t>
    </dgm:pt>
    <dgm:pt modelId="{E62F5D50-D2AA-4025-B6F2-AF63BEF2DAD0}">
      <dgm:prSet phldrT="[Текст]"/>
      <dgm:spPr/>
      <dgm:t>
        <a:bodyPr/>
        <a:lstStyle/>
        <a:p>
          <a:r>
            <a:rPr lang="uk-UA" dirty="0" smtClean="0"/>
            <a:t>В залежності від форм організації таких одиниць можна виділити:</a:t>
          </a:r>
          <a:endParaRPr lang="ru-RU" dirty="0"/>
        </a:p>
      </dgm:t>
    </dgm:pt>
    <dgm:pt modelId="{C0A162C3-A2D7-44ED-8788-B62D7D4AA88A}" type="parTrans" cxnId="{8A75F5D0-A270-4974-B41C-C7EC95DBE9F9}">
      <dgm:prSet/>
      <dgm:spPr/>
      <dgm:t>
        <a:bodyPr/>
        <a:lstStyle/>
        <a:p>
          <a:endParaRPr lang="ru-RU"/>
        </a:p>
      </dgm:t>
    </dgm:pt>
    <dgm:pt modelId="{0818F2F3-A48B-4567-923E-770342BDCB58}" type="sibTrans" cxnId="{8A75F5D0-A270-4974-B41C-C7EC95DBE9F9}">
      <dgm:prSet/>
      <dgm:spPr/>
      <dgm:t>
        <a:bodyPr/>
        <a:lstStyle/>
        <a:p>
          <a:endParaRPr lang="ru-RU"/>
        </a:p>
      </dgm:t>
    </dgm:pt>
    <dgm:pt modelId="{FC13B8A2-D5BF-4F22-954C-A0A1C5A4D8B0}">
      <dgm:prSet phldrT="[Текст]" custT="1"/>
      <dgm:spPr/>
      <dgm:t>
        <a:bodyPr/>
        <a:lstStyle/>
        <a:p>
          <a:r>
            <a:rPr lang="uk-UA" sz="1600" dirty="0" smtClean="0"/>
            <a:t>бюджетна економіка </a:t>
          </a:r>
          <a:r>
            <a:rPr lang="uk-UA" sz="1600" i="1" dirty="0" smtClean="0"/>
            <a:t>брутто, </a:t>
          </a:r>
          <a:r>
            <a:rPr lang="uk-UA" sz="1600" dirty="0" smtClean="0"/>
            <a:t>яку здійснюють бюджетні одиниці. Доходи і витрати цих одиниць в цілому охоплює бюджетний план. Це означає, що такі одиниці свої витрати оплачують безпосередньо з бюджету </a:t>
          </a:r>
          <a:r>
            <a:rPr lang="uk-UA" sz="1600" dirty="0" err="1" smtClean="0"/>
            <a:t>гміни</a:t>
          </a:r>
          <a:r>
            <a:rPr lang="uk-UA" sz="1600" dirty="0" smtClean="0"/>
            <a:t>, а отримані доходи відраховують до бюджету. Рівень їх витрат не залежить від рівня отриманих доходів;</a:t>
          </a:r>
          <a:endParaRPr lang="ru-RU" sz="1600" dirty="0"/>
        </a:p>
      </dgm:t>
    </dgm:pt>
    <dgm:pt modelId="{8052BD4E-7EDB-499C-8A34-6268801A4239}" type="parTrans" cxnId="{F83BA3D2-24D9-426D-8776-B8D942A965A6}">
      <dgm:prSet/>
      <dgm:spPr/>
      <dgm:t>
        <a:bodyPr/>
        <a:lstStyle/>
        <a:p>
          <a:endParaRPr lang="ru-RU"/>
        </a:p>
      </dgm:t>
    </dgm:pt>
    <dgm:pt modelId="{175F536E-4611-439C-BDC0-5D6C2BE5A6DC}" type="sibTrans" cxnId="{F83BA3D2-24D9-426D-8776-B8D942A965A6}">
      <dgm:prSet/>
      <dgm:spPr/>
      <dgm:t>
        <a:bodyPr/>
        <a:lstStyle/>
        <a:p>
          <a:endParaRPr lang="ru-RU"/>
        </a:p>
      </dgm:t>
    </dgm:pt>
    <dgm:pt modelId="{2A5B8396-4FEE-4C54-A5B8-628151B1084D}">
      <dgm:prSet phldrT="[Текст]"/>
      <dgm:spPr/>
      <dgm:t>
        <a:bodyPr/>
        <a:lstStyle/>
        <a:p>
          <a:r>
            <a:rPr lang="uk-UA" dirty="0" smtClean="0"/>
            <a:t>Бюджетна економіка </a:t>
          </a:r>
          <a:r>
            <a:rPr lang="uk-UA" i="1" dirty="0" err="1" smtClean="0"/>
            <a:t>нетто</a:t>
          </a:r>
          <a:r>
            <a:rPr lang="uk-UA" i="1" dirty="0" smtClean="0"/>
            <a:t>, </a:t>
          </a:r>
          <a:r>
            <a:rPr lang="uk-UA" dirty="0" smtClean="0"/>
            <a:t>яку в основному реалізують бюджетні заклади. Вони покривають витрати на свою діяльність з отриманих власних доходів, а з бюджетом </a:t>
          </a:r>
          <a:r>
            <a:rPr lang="uk-UA" dirty="0" err="1" smtClean="0"/>
            <a:t>гміни</a:t>
          </a:r>
          <a:r>
            <a:rPr lang="uk-UA" dirty="0" smtClean="0"/>
            <a:t> розраховуються за результа­тами діяльності.</a:t>
          </a:r>
          <a:endParaRPr lang="ru-RU" dirty="0"/>
        </a:p>
      </dgm:t>
    </dgm:pt>
    <dgm:pt modelId="{2F79D499-C4B7-4CCE-9569-6BA6FDA20ED2}" type="sibTrans" cxnId="{4484BAB9-0071-494D-858A-936F908BFA54}">
      <dgm:prSet/>
      <dgm:spPr/>
      <dgm:t>
        <a:bodyPr/>
        <a:lstStyle/>
        <a:p>
          <a:endParaRPr lang="ru-RU"/>
        </a:p>
      </dgm:t>
    </dgm:pt>
    <dgm:pt modelId="{7A8B2DC3-5738-4663-9E8A-1E3309C74BE3}" type="parTrans" cxnId="{4484BAB9-0071-494D-858A-936F908BFA54}">
      <dgm:prSet/>
      <dgm:spPr/>
      <dgm:t>
        <a:bodyPr/>
        <a:lstStyle/>
        <a:p>
          <a:endParaRPr lang="ru-RU"/>
        </a:p>
      </dgm:t>
    </dgm:pt>
    <dgm:pt modelId="{15F1D46C-A606-49F7-9114-D90F3EA00901}" type="pres">
      <dgm:prSet presAssocID="{E3DA0229-F5F9-48BB-97DD-338F938EC6E4}" presName="layout" presStyleCnt="0">
        <dgm:presLayoutVars>
          <dgm:chMax/>
          <dgm:chPref/>
          <dgm:dir/>
          <dgm:animOne val="branch"/>
          <dgm:animLvl val="lvl"/>
          <dgm:resizeHandles/>
        </dgm:presLayoutVars>
      </dgm:prSet>
      <dgm:spPr/>
      <dgm:t>
        <a:bodyPr/>
        <a:lstStyle/>
        <a:p>
          <a:endParaRPr lang="ru-RU"/>
        </a:p>
      </dgm:t>
    </dgm:pt>
    <dgm:pt modelId="{22D7492C-CE83-46D6-A66B-DEF0C754D1EC}" type="pres">
      <dgm:prSet presAssocID="{E62F5D50-D2AA-4025-B6F2-AF63BEF2DAD0}" presName="root" presStyleCnt="0">
        <dgm:presLayoutVars>
          <dgm:chMax/>
          <dgm:chPref val="4"/>
        </dgm:presLayoutVars>
      </dgm:prSet>
      <dgm:spPr/>
    </dgm:pt>
    <dgm:pt modelId="{9C020483-9030-431D-B2D0-8B6EC7C55D73}" type="pres">
      <dgm:prSet presAssocID="{E62F5D50-D2AA-4025-B6F2-AF63BEF2DAD0}" presName="rootComposite" presStyleCnt="0">
        <dgm:presLayoutVars/>
      </dgm:prSet>
      <dgm:spPr/>
    </dgm:pt>
    <dgm:pt modelId="{CEBFE9E4-2667-4AD8-94AD-F7C40A2E1873}" type="pres">
      <dgm:prSet presAssocID="{E62F5D50-D2AA-4025-B6F2-AF63BEF2DAD0}" presName="rootText" presStyleLbl="node0" presStyleIdx="0" presStyleCnt="1">
        <dgm:presLayoutVars>
          <dgm:chMax/>
          <dgm:chPref val="4"/>
        </dgm:presLayoutVars>
      </dgm:prSet>
      <dgm:spPr/>
      <dgm:t>
        <a:bodyPr/>
        <a:lstStyle/>
        <a:p>
          <a:endParaRPr lang="ru-RU"/>
        </a:p>
      </dgm:t>
    </dgm:pt>
    <dgm:pt modelId="{3E0EC639-737C-487A-AFB5-AA89DF8F6710}" type="pres">
      <dgm:prSet presAssocID="{E62F5D50-D2AA-4025-B6F2-AF63BEF2DAD0}" presName="childShape" presStyleCnt="0">
        <dgm:presLayoutVars>
          <dgm:chMax val="0"/>
          <dgm:chPref val="0"/>
        </dgm:presLayoutVars>
      </dgm:prSet>
      <dgm:spPr/>
    </dgm:pt>
    <dgm:pt modelId="{3832455F-0115-4DD0-937A-7CB0D7411D6E}" type="pres">
      <dgm:prSet presAssocID="{FC13B8A2-D5BF-4F22-954C-A0A1C5A4D8B0}" presName="childComposite" presStyleCnt="0">
        <dgm:presLayoutVars>
          <dgm:chMax val="0"/>
          <dgm:chPref val="0"/>
        </dgm:presLayoutVars>
      </dgm:prSet>
      <dgm:spPr/>
    </dgm:pt>
    <dgm:pt modelId="{7D7B1E1C-B700-46F6-B348-FBA54F1DC362}" type="pres">
      <dgm:prSet presAssocID="{FC13B8A2-D5BF-4F22-954C-A0A1C5A4D8B0}" presName="Image" presStyleLbl="node1" presStyleIdx="0" presStyleCnt="2"/>
      <dgm:spPr>
        <a:solidFill>
          <a:schemeClr val="accent3">
            <a:lumMod val="60000"/>
            <a:lumOff val="40000"/>
          </a:schemeClr>
        </a:solidFill>
      </dgm:spPr>
    </dgm:pt>
    <dgm:pt modelId="{B0928AF2-E7AA-4D3A-9AF3-AAFDD73A101B}" type="pres">
      <dgm:prSet presAssocID="{FC13B8A2-D5BF-4F22-954C-A0A1C5A4D8B0}" presName="childText" presStyleLbl="lnNode1" presStyleIdx="0" presStyleCnt="2">
        <dgm:presLayoutVars>
          <dgm:chMax val="0"/>
          <dgm:chPref val="0"/>
          <dgm:bulletEnabled val="1"/>
        </dgm:presLayoutVars>
      </dgm:prSet>
      <dgm:spPr/>
      <dgm:t>
        <a:bodyPr/>
        <a:lstStyle/>
        <a:p>
          <a:endParaRPr lang="ru-RU"/>
        </a:p>
      </dgm:t>
    </dgm:pt>
    <dgm:pt modelId="{824B493F-E038-472B-BF18-5F40D0BF1A2F}" type="pres">
      <dgm:prSet presAssocID="{2A5B8396-4FEE-4C54-A5B8-628151B1084D}" presName="childComposite" presStyleCnt="0">
        <dgm:presLayoutVars>
          <dgm:chMax val="0"/>
          <dgm:chPref val="0"/>
        </dgm:presLayoutVars>
      </dgm:prSet>
      <dgm:spPr/>
    </dgm:pt>
    <dgm:pt modelId="{BA0BB18A-9D7F-4BA0-B3C9-4CC7BB4C39FA}" type="pres">
      <dgm:prSet presAssocID="{2A5B8396-4FEE-4C54-A5B8-628151B1084D}" presName="Image" presStyleLbl="node1" presStyleIdx="1" presStyleCnt="2"/>
      <dgm:spPr>
        <a:solidFill>
          <a:schemeClr val="accent3">
            <a:lumMod val="60000"/>
            <a:lumOff val="40000"/>
          </a:schemeClr>
        </a:solidFill>
      </dgm:spPr>
    </dgm:pt>
    <dgm:pt modelId="{2ED01FB7-3629-4437-9B57-8C464F29DE2C}" type="pres">
      <dgm:prSet presAssocID="{2A5B8396-4FEE-4C54-A5B8-628151B1084D}" presName="childText" presStyleLbl="lnNode1" presStyleIdx="1" presStyleCnt="2">
        <dgm:presLayoutVars>
          <dgm:chMax val="0"/>
          <dgm:chPref val="0"/>
          <dgm:bulletEnabled val="1"/>
        </dgm:presLayoutVars>
      </dgm:prSet>
      <dgm:spPr/>
      <dgm:t>
        <a:bodyPr/>
        <a:lstStyle/>
        <a:p>
          <a:endParaRPr lang="ru-RU"/>
        </a:p>
      </dgm:t>
    </dgm:pt>
  </dgm:ptLst>
  <dgm:cxnLst>
    <dgm:cxn modelId="{F733F7B6-AF2A-4C83-8AEA-EE6689C93397}" type="presOf" srcId="{E3DA0229-F5F9-48BB-97DD-338F938EC6E4}" destId="{15F1D46C-A606-49F7-9114-D90F3EA00901}" srcOrd="0" destOrd="0" presId="urn:microsoft.com/office/officeart/2008/layout/PictureAccentList"/>
    <dgm:cxn modelId="{2AF8DC4A-83BA-49B4-A97E-197030FBB870}" type="presOf" srcId="{E62F5D50-D2AA-4025-B6F2-AF63BEF2DAD0}" destId="{CEBFE9E4-2667-4AD8-94AD-F7C40A2E1873}" srcOrd="0" destOrd="0" presId="urn:microsoft.com/office/officeart/2008/layout/PictureAccentList"/>
    <dgm:cxn modelId="{5F7D5825-B0EB-4E55-A253-4681066F6CDC}" type="presOf" srcId="{FC13B8A2-D5BF-4F22-954C-A0A1C5A4D8B0}" destId="{B0928AF2-E7AA-4D3A-9AF3-AAFDD73A101B}" srcOrd="0" destOrd="0" presId="urn:microsoft.com/office/officeart/2008/layout/PictureAccentList"/>
    <dgm:cxn modelId="{F83BA3D2-24D9-426D-8776-B8D942A965A6}" srcId="{E62F5D50-D2AA-4025-B6F2-AF63BEF2DAD0}" destId="{FC13B8A2-D5BF-4F22-954C-A0A1C5A4D8B0}" srcOrd="0" destOrd="0" parTransId="{8052BD4E-7EDB-499C-8A34-6268801A4239}" sibTransId="{175F536E-4611-439C-BDC0-5D6C2BE5A6DC}"/>
    <dgm:cxn modelId="{55BD4DB7-A2AC-4B46-9E2D-1C76903A8DF0}" type="presOf" srcId="{2A5B8396-4FEE-4C54-A5B8-628151B1084D}" destId="{2ED01FB7-3629-4437-9B57-8C464F29DE2C}" srcOrd="0" destOrd="0" presId="urn:microsoft.com/office/officeart/2008/layout/PictureAccentList"/>
    <dgm:cxn modelId="{4484BAB9-0071-494D-858A-936F908BFA54}" srcId="{E62F5D50-D2AA-4025-B6F2-AF63BEF2DAD0}" destId="{2A5B8396-4FEE-4C54-A5B8-628151B1084D}" srcOrd="1" destOrd="0" parTransId="{7A8B2DC3-5738-4663-9E8A-1E3309C74BE3}" sibTransId="{2F79D499-C4B7-4CCE-9569-6BA6FDA20ED2}"/>
    <dgm:cxn modelId="{8A75F5D0-A270-4974-B41C-C7EC95DBE9F9}" srcId="{E3DA0229-F5F9-48BB-97DD-338F938EC6E4}" destId="{E62F5D50-D2AA-4025-B6F2-AF63BEF2DAD0}" srcOrd="0" destOrd="0" parTransId="{C0A162C3-A2D7-44ED-8788-B62D7D4AA88A}" sibTransId="{0818F2F3-A48B-4567-923E-770342BDCB58}"/>
    <dgm:cxn modelId="{1A12113E-F717-47F7-B92A-70A58E3D535F}" type="presParOf" srcId="{15F1D46C-A606-49F7-9114-D90F3EA00901}" destId="{22D7492C-CE83-46D6-A66B-DEF0C754D1EC}" srcOrd="0" destOrd="0" presId="urn:microsoft.com/office/officeart/2008/layout/PictureAccentList"/>
    <dgm:cxn modelId="{EC92F143-F236-46AF-A3B5-0D36C1F15BEA}" type="presParOf" srcId="{22D7492C-CE83-46D6-A66B-DEF0C754D1EC}" destId="{9C020483-9030-431D-B2D0-8B6EC7C55D73}" srcOrd="0" destOrd="0" presId="urn:microsoft.com/office/officeart/2008/layout/PictureAccentList"/>
    <dgm:cxn modelId="{AD6198BF-C42F-401C-B3DD-45F307CAA93A}" type="presParOf" srcId="{9C020483-9030-431D-B2D0-8B6EC7C55D73}" destId="{CEBFE9E4-2667-4AD8-94AD-F7C40A2E1873}" srcOrd="0" destOrd="0" presId="urn:microsoft.com/office/officeart/2008/layout/PictureAccentList"/>
    <dgm:cxn modelId="{226D077B-9602-46C2-A14F-EAF6E1827FB9}" type="presParOf" srcId="{22D7492C-CE83-46D6-A66B-DEF0C754D1EC}" destId="{3E0EC639-737C-487A-AFB5-AA89DF8F6710}" srcOrd="1" destOrd="0" presId="urn:microsoft.com/office/officeart/2008/layout/PictureAccentList"/>
    <dgm:cxn modelId="{A37666E7-1521-4AF3-9788-5B7DC22F2948}" type="presParOf" srcId="{3E0EC639-737C-487A-AFB5-AA89DF8F6710}" destId="{3832455F-0115-4DD0-937A-7CB0D7411D6E}" srcOrd="0" destOrd="0" presId="urn:microsoft.com/office/officeart/2008/layout/PictureAccentList"/>
    <dgm:cxn modelId="{057045EE-686C-41EB-8380-02429E9F4C8C}" type="presParOf" srcId="{3832455F-0115-4DD0-937A-7CB0D7411D6E}" destId="{7D7B1E1C-B700-46F6-B348-FBA54F1DC362}" srcOrd="0" destOrd="0" presId="urn:microsoft.com/office/officeart/2008/layout/PictureAccentList"/>
    <dgm:cxn modelId="{105FDC7C-9613-49C1-8E10-E143B2251543}" type="presParOf" srcId="{3832455F-0115-4DD0-937A-7CB0D7411D6E}" destId="{B0928AF2-E7AA-4D3A-9AF3-AAFDD73A101B}" srcOrd="1" destOrd="0" presId="urn:microsoft.com/office/officeart/2008/layout/PictureAccentList"/>
    <dgm:cxn modelId="{725A089B-E5B0-44A3-94C2-969888A6D294}" type="presParOf" srcId="{3E0EC639-737C-487A-AFB5-AA89DF8F6710}" destId="{824B493F-E038-472B-BF18-5F40D0BF1A2F}" srcOrd="1" destOrd="0" presId="urn:microsoft.com/office/officeart/2008/layout/PictureAccentList"/>
    <dgm:cxn modelId="{8A52BD19-D559-4819-9576-D75C45100C43}" type="presParOf" srcId="{824B493F-E038-472B-BF18-5F40D0BF1A2F}" destId="{BA0BB18A-9D7F-4BA0-B3C9-4CC7BB4C39FA}" srcOrd="0" destOrd="0" presId="urn:microsoft.com/office/officeart/2008/layout/PictureAccentList"/>
    <dgm:cxn modelId="{8706C9DB-A973-4A56-8CFA-20C6071C2CCF}" type="presParOf" srcId="{824B493F-E038-472B-BF18-5F40D0BF1A2F}" destId="{2ED01FB7-3629-4437-9B57-8C464F29DE2C}" srcOrd="1" destOrd="0" presId="urn:microsoft.com/office/officeart/2008/layout/Picture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B79FDF-A269-42C4-A4DA-471EF6DCC603}"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ru-RU"/>
        </a:p>
      </dgm:t>
    </dgm:pt>
    <dgm:pt modelId="{1C7ABA35-DD34-45B1-8BC4-2C7BEDC31CE8}">
      <dgm:prSet phldrT="[Текст]" custT="1"/>
      <dgm:spPr/>
      <dgm:t>
        <a:bodyPr/>
        <a:lstStyle/>
        <a:p>
          <a:r>
            <a:rPr lang="ru-RU" sz="2400" dirty="0" smtClean="0"/>
            <a:t>на доходи </a:t>
          </a:r>
          <a:r>
            <a:rPr lang="ru-RU" sz="2400" dirty="0" err="1" smtClean="0"/>
            <a:t>фізичних</a:t>
          </a:r>
          <a:r>
            <a:rPr lang="ru-RU" sz="2400" dirty="0" smtClean="0"/>
            <a:t> </a:t>
          </a:r>
          <a:r>
            <a:rPr lang="ru-RU" sz="2400" dirty="0" err="1" smtClean="0"/>
            <a:t>осіб</a:t>
          </a:r>
          <a:endParaRPr lang="ru-RU" sz="2400" dirty="0"/>
        </a:p>
      </dgm:t>
    </dgm:pt>
    <dgm:pt modelId="{EB3C6C05-7882-4352-8984-9E0C866C2974}" type="parTrans" cxnId="{F6E31DD6-4531-4092-AC58-D773F22CD1B3}">
      <dgm:prSet/>
      <dgm:spPr/>
      <dgm:t>
        <a:bodyPr/>
        <a:lstStyle/>
        <a:p>
          <a:endParaRPr lang="ru-RU" sz="2800"/>
        </a:p>
      </dgm:t>
    </dgm:pt>
    <dgm:pt modelId="{90EEF2D9-A622-4E38-80D4-C84E4FCA2CB0}" type="sibTrans" cxnId="{F6E31DD6-4531-4092-AC58-D773F22CD1B3}">
      <dgm:prSet/>
      <dgm:spPr/>
      <dgm:t>
        <a:bodyPr/>
        <a:lstStyle/>
        <a:p>
          <a:endParaRPr lang="ru-RU" sz="2800"/>
        </a:p>
      </dgm:t>
    </dgm:pt>
    <dgm:pt modelId="{DC1A2AAD-453C-4228-86B1-023CA722A371}">
      <dgm:prSet phldrT="[Текст]" custT="1"/>
      <dgm:spPr/>
      <dgm:t>
        <a:bodyPr/>
        <a:lstStyle/>
        <a:p>
          <a:r>
            <a:rPr lang="ru-RU" sz="2400" dirty="0" smtClean="0"/>
            <a:t>на доходи </a:t>
          </a:r>
          <a:r>
            <a:rPr lang="ru-RU" sz="2400" dirty="0" err="1" smtClean="0"/>
            <a:t>юридичних</a:t>
          </a:r>
          <a:r>
            <a:rPr lang="ru-RU" sz="2400" dirty="0" smtClean="0"/>
            <a:t> </a:t>
          </a:r>
          <a:r>
            <a:rPr lang="ru-RU" sz="2400" dirty="0" err="1" smtClean="0"/>
            <a:t>осіб</a:t>
          </a:r>
          <a:endParaRPr lang="ru-RU" sz="2400" dirty="0"/>
        </a:p>
      </dgm:t>
    </dgm:pt>
    <dgm:pt modelId="{FFF21636-3E23-40C9-92C5-973ACAB958C7}" type="parTrans" cxnId="{9853E0F6-6720-4FB0-B260-A5540B34EAE2}">
      <dgm:prSet/>
      <dgm:spPr/>
      <dgm:t>
        <a:bodyPr/>
        <a:lstStyle/>
        <a:p>
          <a:endParaRPr lang="ru-RU" sz="2800"/>
        </a:p>
      </dgm:t>
    </dgm:pt>
    <dgm:pt modelId="{A4F4E6EC-7AB9-447D-97AC-587DEC9D9567}" type="sibTrans" cxnId="{9853E0F6-6720-4FB0-B260-A5540B34EAE2}">
      <dgm:prSet/>
      <dgm:spPr/>
      <dgm:t>
        <a:bodyPr/>
        <a:lstStyle/>
        <a:p>
          <a:endParaRPr lang="ru-RU" sz="2800"/>
        </a:p>
      </dgm:t>
    </dgm:pt>
    <dgm:pt modelId="{B44E2C8D-8924-4D10-8170-410B5C7C6903}">
      <dgm:prSet phldrT="[Текст]" custT="1"/>
      <dgm:spPr/>
      <dgm:t>
        <a:bodyPr/>
        <a:lstStyle/>
        <a:p>
          <a:r>
            <a:rPr lang="ru-RU" sz="2400" dirty="0" err="1" smtClean="0"/>
            <a:t>зі</a:t>
          </a:r>
          <a:r>
            <a:rPr lang="ru-RU" sz="2400" dirty="0" smtClean="0"/>
            <a:t> </a:t>
          </a:r>
          <a:r>
            <a:rPr lang="ru-RU" sz="2400" dirty="0" err="1" smtClean="0"/>
            <a:t>спадщини</a:t>
          </a:r>
          <a:r>
            <a:rPr lang="ru-RU" sz="2400" dirty="0" smtClean="0"/>
            <a:t> та </a:t>
          </a:r>
          <a:r>
            <a:rPr lang="ru-RU" sz="2400" dirty="0" err="1" smtClean="0"/>
            <a:t>дарування</a:t>
          </a:r>
          <a:endParaRPr lang="ru-RU" sz="2400" dirty="0"/>
        </a:p>
      </dgm:t>
    </dgm:pt>
    <dgm:pt modelId="{5C34B7F0-AC60-4A80-88A4-FFCA5ABF305D}" type="parTrans" cxnId="{A8935979-3258-472F-8716-3D839C45684D}">
      <dgm:prSet/>
      <dgm:spPr/>
      <dgm:t>
        <a:bodyPr/>
        <a:lstStyle/>
        <a:p>
          <a:endParaRPr lang="ru-RU" sz="2800"/>
        </a:p>
      </dgm:t>
    </dgm:pt>
    <dgm:pt modelId="{3037D747-B767-41CF-9BD2-5B30DD2E5600}" type="sibTrans" cxnId="{A8935979-3258-472F-8716-3D839C45684D}">
      <dgm:prSet/>
      <dgm:spPr/>
      <dgm:t>
        <a:bodyPr/>
        <a:lstStyle/>
        <a:p>
          <a:endParaRPr lang="ru-RU" sz="2800"/>
        </a:p>
      </dgm:t>
    </dgm:pt>
    <dgm:pt modelId="{EE581B71-F434-4978-A48F-9803EB1CB6A9}">
      <dgm:prSet phldrT="[Текст]" custT="1"/>
      <dgm:spPr/>
      <dgm:t>
        <a:bodyPr/>
        <a:lstStyle/>
        <a:p>
          <a:r>
            <a:rPr lang="ru-RU" sz="2400" dirty="0" err="1" smtClean="0"/>
            <a:t>сільськогосподарський</a:t>
          </a:r>
          <a:r>
            <a:rPr lang="ru-RU" sz="2400" dirty="0" smtClean="0"/>
            <a:t> </a:t>
          </a:r>
          <a:r>
            <a:rPr lang="ru-RU" sz="2400" dirty="0" err="1" smtClean="0"/>
            <a:t>податок</a:t>
          </a:r>
          <a:endParaRPr lang="ru-RU" sz="2400" dirty="0"/>
        </a:p>
      </dgm:t>
    </dgm:pt>
    <dgm:pt modelId="{4C79A07E-7CE1-4925-B781-5E0C92BA5151}" type="parTrans" cxnId="{68051837-B83B-4DBD-A4A4-41F56BD061EA}">
      <dgm:prSet/>
      <dgm:spPr/>
      <dgm:t>
        <a:bodyPr/>
        <a:lstStyle/>
        <a:p>
          <a:endParaRPr lang="ru-RU" sz="2800"/>
        </a:p>
      </dgm:t>
    </dgm:pt>
    <dgm:pt modelId="{F2BB549B-7CA5-4FAD-8CF4-6606AAA7DBA2}" type="sibTrans" cxnId="{68051837-B83B-4DBD-A4A4-41F56BD061EA}">
      <dgm:prSet/>
      <dgm:spPr/>
      <dgm:t>
        <a:bodyPr/>
        <a:lstStyle/>
        <a:p>
          <a:endParaRPr lang="ru-RU" sz="2800"/>
        </a:p>
      </dgm:t>
    </dgm:pt>
    <dgm:pt modelId="{988F0726-1673-41F9-B9B2-062DE3055EB8}">
      <dgm:prSet phldrT="[Текст]" custT="1"/>
      <dgm:spPr/>
      <dgm:t>
        <a:bodyPr/>
        <a:lstStyle/>
        <a:p>
          <a:r>
            <a:rPr lang="ru-RU" sz="2400" dirty="0" smtClean="0"/>
            <a:t>на </a:t>
          </a:r>
          <a:r>
            <a:rPr lang="ru-RU" sz="2400" dirty="0" err="1" smtClean="0"/>
            <a:t>лісове</a:t>
          </a:r>
          <a:r>
            <a:rPr lang="ru-RU" sz="2400" dirty="0" smtClean="0"/>
            <a:t> господарство</a:t>
          </a:r>
        </a:p>
      </dgm:t>
    </dgm:pt>
    <dgm:pt modelId="{5033FDF9-EF22-4C22-816D-47BAEE3BEA26}" type="parTrans" cxnId="{59BC1AC8-6457-4111-977F-6A55D01A54FE}">
      <dgm:prSet/>
      <dgm:spPr/>
      <dgm:t>
        <a:bodyPr/>
        <a:lstStyle/>
        <a:p>
          <a:endParaRPr lang="ru-RU" sz="2800"/>
        </a:p>
      </dgm:t>
    </dgm:pt>
    <dgm:pt modelId="{817F2F2C-08A4-4690-970F-CAF090EB699B}" type="sibTrans" cxnId="{59BC1AC8-6457-4111-977F-6A55D01A54FE}">
      <dgm:prSet/>
      <dgm:spPr/>
      <dgm:t>
        <a:bodyPr/>
        <a:lstStyle/>
        <a:p>
          <a:endParaRPr lang="ru-RU" sz="2800"/>
        </a:p>
      </dgm:t>
    </dgm:pt>
    <dgm:pt modelId="{D3437DE5-A753-45A7-A674-AF28B8363A01}">
      <dgm:prSet phldrT="[Текст]" custT="1"/>
      <dgm:spPr/>
      <dgm:t>
        <a:bodyPr/>
        <a:lstStyle/>
        <a:p>
          <a:r>
            <a:rPr lang="ru-RU" sz="2400" dirty="0" smtClean="0"/>
            <a:t>на </a:t>
          </a:r>
          <a:r>
            <a:rPr lang="ru-RU" sz="2400" dirty="0" err="1" smtClean="0"/>
            <a:t>нерухомість</a:t>
          </a:r>
          <a:endParaRPr lang="ru-RU" sz="2400" dirty="0" smtClean="0"/>
        </a:p>
      </dgm:t>
    </dgm:pt>
    <dgm:pt modelId="{CB06B78E-9D89-49D2-9FB1-56C3B698D167}" type="parTrans" cxnId="{872429D1-55C6-45C3-B2DC-C8CF238B6A23}">
      <dgm:prSet/>
      <dgm:spPr/>
      <dgm:t>
        <a:bodyPr/>
        <a:lstStyle/>
        <a:p>
          <a:endParaRPr lang="ru-RU" sz="2800"/>
        </a:p>
      </dgm:t>
    </dgm:pt>
    <dgm:pt modelId="{3A93CC2F-2BF5-45FC-946B-383B129E2792}" type="sibTrans" cxnId="{872429D1-55C6-45C3-B2DC-C8CF238B6A23}">
      <dgm:prSet/>
      <dgm:spPr/>
      <dgm:t>
        <a:bodyPr/>
        <a:lstStyle/>
        <a:p>
          <a:endParaRPr lang="ru-RU" sz="2800"/>
        </a:p>
      </dgm:t>
    </dgm:pt>
    <dgm:pt modelId="{42906BE8-4D02-41ED-B26B-F00044527E25}">
      <dgm:prSet phldrT="[Текст]" custT="1"/>
      <dgm:spPr/>
      <dgm:t>
        <a:bodyPr/>
        <a:lstStyle/>
        <a:p>
          <a:r>
            <a:rPr lang="ru-RU" sz="2400" dirty="0" err="1" smtClean="0"/>
            <a:t>транспортний</a:t>
          </a:r>
          <a:endParaRPr lang="ru-RU" sz="2400" dirty="0" smtClean="0"/>
        </a:p>
      </dgm:t>
    </dgm:pt>
    <dgm:pt modelId="{816460C6-37BD-425E-B4EF-0A291C272906}" type="parTrans" cxnId="{129BF639-6382-4067-A41F-9E5AD582AD11}">
      <dgm:prSet/>
      <dgm:spPr/>
      <dgm:t>
        <a:bodyPr/>
        <a:lstStyle/>
        <a:p>
          <a:endParaRPr lang="ru-RU" sz="2800"/>
        </a:p>
      </dgm:t>
    </dgm:pt>
    <dgm:pt modelId="{AB47D444-BE8F-4E95-A803-62D323D32F5A}" type="sibTrans" cxnId="{129BF639-6382-4067-A41F-9E5AD582AD11}">
      <dgm:prSet/>
      <dgm:spPr/>
      <dgm:t>
        <a:bodyPr/>
        <a:lstStyle/>
        <a:p>
          <a:endParaRPr lang="ru-RU" sz="2800"/>
        </a:p>
      </dgm:t>
    </dgm:pt>
    <dgm:pt modelId="{776F996C-188F-4234-8164-E2B6C6777639}">
      <dgm:prSet phldrT="[Текст]" custT="1"/>
      <dgm:spPr/>
      <dgm:t>
        <a:bodyPr/>
        <a:lstStyle/>
        <a:p>
          <a:r>
            <a:rPr lang="ru-RU" sz="2400" dirty="0" smtClean="0"/>
            <a:t>з </a:t>
          </a:r>
          <a:r>
            <a:rPr lang="ru-RU" sz="2400" dirty="0" err="1" smtClean="0"/>
            <a:t>власників</a:t>
          </a:r>
          <a:r>
            <a:rPr lang="ru-RU" sz="2400" dirty="0" smtClean="0"/>
            <a:t> собак</a:t>
          </a:r>
        </a:p>
      </dgm:t>
    </dgm:pt>
    <dgm:pt modelId="{A91CFECE-3AC0-4A0F-93B3-18FA9F63FD0C}" type="parTrans" cxnId="{E2887997-C17A-42B4-81C0-F3787C9A8CAD}">
      <dgm:prSet/>
      <dgm:spPr/>
      <dgm:t>
        <a:bodyPr/>
        <a:lstStyle/>
        <a:p>
          <a:endParaRPr lang="ru-RU" sz="2800"/>
        </a:p>
      </dgm:t>
    </dgm:pt>
    <dgm:pt modelId="{263B43A6-94B0-4D2F-98CD-BAC9DA46BC6A}" type="sibTrans" cxnId="{E2887997-C17A-42B4-81C0-F3787C9A8CAD}">
      <dgm:prSet/>
      <dgm:spPr/>
      <dgm:t>
        <a:bodyPr/>
        <a:lstStyle/>
        <a:p>
          <a:endParaRPr lang="ru-RU" sz="2800"/>
        </a:p>
      </dgm:t>
    </dgm:pt>
    <dgm:pt modelId="{43D3072C-0573-481B-9723-28F8B30CFFF4}" type="pres">
      <dgm:prSet presAssocID="{9BB79FDF-A269-42C4-A4DA-471EF6DCC603}" presName="Name0" presStyleCnt="0">
        <dgm:presLayoutVars>
          <dgm:dir/>
          <dgm:resizeHandles/>
        </dgm:presLayoutVars>
      </dgm:prSet>
      <dgm:spPr/>
      <dgm:t>
        <a:bodyPr/>
        <a:lstStyle/>
        <a:p>
          <a:endParaRPr lang="ru-RU"/>
        </a:p>
      </dgm:t>
    </dgm:pt>
    <dgm:pt modelId="{DBAB87AB-1F96-48E0-BAF4-A8C9CF56BF4D}" type="pres">
      <dgm:prSet presAssocID="{1C7ABA35-DD34-45B1-8BC4-2C7BEDC31CE8}" presName="compNode" presStyleCnt="0"/>
      <dgm:spPr/>
    </dgm:pt>
    <dgm:pt modelId="{2EB750D4-5311-4DAD-9279-3217D458FA61}" type="pres">
      <dgm:prSet presAssocID="{1C7ABA35-DD34-45B1-8BC4-2C7BEDC31CE8}" presName="dummyConnPt" presStyleCnt="0"/>
      <dgm:spPr/>
    </dgm:pt>
    <dgm:pt modelId="{463E7D79-C4F9-403A-8782-57C0BDB3563F}" type="pres">
      <dgm:prSet presAssocID="{1C7ABA35-DD34-45B1-8BC4-2C7BEDC31CE8}" presName="node" presStyleLbl="node1" presStyleIdx="0" presStyleCnt="8">
        <dgm:presLayoutVars>
          <dgm:bulletEnabled val="1"/>
        </dgm:presLayoutVars>
      </dgm:prSet>
      <dgm:spPr/>
      <dgm:t>
        <a:bodyPr/>
        <a:lstStyle/>
        <a:p>
          <a:endParaRPr lang="ru-RU"/>
        </a:p>
      </dgm:t>
    </dgm:pt>
    <dgm:pt modelId="{DE4CA19D-1169-4B87-9728-468D27A85927}" type="pres">
      <dgm:prSet presAssocID="{90EEF2D9-A622-4E38-80D4-C84E4FCA2CB0}" presName="sibTrans" presStyleLbl="bgSibTrans2D1" presStyleIdx="0" presStyleCnt="7"/>
      <dgm:spPr/>
      <dgm:t>
        <a:bodyPr/>
        <a:lstStyle/>
        <a:p>
          <a:endParaRPr lang="ru-RU"/>
        </a:p>
      </dgm:t>
    </dgm:pt>
    <dgm:pt modelId="{646774C3-AF8A-4415-9343-DE5972CFCD29}" type="pres">
      <dgm:prSet presAssocID="{DC1A2AAD-453C-4228-86B1-023CA722A371}" presName="compNode" presStyleCnt="0"/>
      <dgm:spPr/>
    </dgm:pt>
    <dgm:pt modelId="{BF6D8DB4-6B6B-493B-8C41-32193F9C6097}" type="pres">
      <dgm:prSet presAssocID="{DC1A2AAD-453C-4228-86B1-023CA722A371}" presName="dummyConnPt" presStyleCnt="0"/>
      <dgm:spPr/>
    </dgm:pt>
    <dgm:pt modelId="{C4DA95DF-485D-4869-9EB1-A618ED6EE022}" type="pres">
      <dgm:prSet presAssocID="{DC1A2AAD-453C-4228-86B1-023CA722A371}" presName="node" presStyleLbl="node1" presStyleIdx="1" presStyleCnt="8">
        <dgm:presLayoutVars>
          <dgm:bulletEnabled val="1"/>
        </dgm:presLayoutVars>
      </dgm:prSet>
      <dgm:spPr/>
      <dgm:t>
        <a:bodyPr/>
        <a:lstStyle/>
        <a:p>
          <a:endParaRPr lang="ru-RU"/>
        </a:p>
      </dgm:t>
    </dgm:pt>
    <dgm:pt modelId="{9073E3FE-BE62-425C-881F-61DE54EAB610}" type="pres">
      <dgm:prSet presAssocID="{A4F4E6EC-7AB9-447D-97AC-587DEC9D9567}" presName="sibTrans" presStyleLbl="bgSibTrans2D1" presStyleIdx="1" presStyleCnt="7"/>
      <dgm:spPr/>
      <dgm:t>
        <a:bodyPr/>
        <a:lstStyle/>
        <a:p>
          <a:endParaRPr lang="ru-RU"/>
        </a:p>
      </dgm:t>
    </dgm:pt>
    <dgm:pt modelId="{23CC37C5-499F-4C04-964B-D2353BC28B79}" type="pres">
      <dgm:prSet presAssocID="{B44E2C8D-8924-4D10-8170-410B5C7C6903}" presName="compNode" presStyleCnt="0"/>
      <dgm:spPr/>
    </dgm:pt>
    <dgm:pt modelId="{AD7151C4-77D1-4B1F-8808-D2EEA8F05A18}" type="pres">
      <dgm:prSet presAssocID="{B44E2C8D-8924-4D10-8170-410B5C7C6903}" presName="dummyConnPt" presStyleCnt="0"/>
      <dgm:spPr/>
    </dgm:pt>
    <dgm:pt modelId="{78C04A0B-AC7D-4523-84A3-98B872F3162E}" type="pres">
      <dgm:prSet presAssocID="{B44E2C8D-8924-4D10-8170-410B5C7C6903}" presName="node" presStyleLbl="node1" presStyleIdx="2" presStyleCnt="8">
        <dgm:presLayoutVars>
          <dgm:bulletEnabled val="1"/>
        </dgm:presLayoutVars>
      </dgm:prSet>
      <dgm:spPr/>
      <dgm:t>
        <a:bodyPr/>
        <a:lstStyle/>
        <a:p>
          <a:endParaRPr lang="ru-RU"/>
        </a:p>
      </dgm:t>
    </dgm:pt>
    <dgm:pt modelId="{3A84BBEB-56E7-4695-96EC-076ADFD032B6}" type="pres">
      <dgm:prSet presAssocID="{3037D747-B767-41CF-9BD2-5B30DD2E5600}" presName="sibTrans" presStyleLbl="bgSibTrans2D1" presStyleIdx="2" presStyleCnt="7"/>
      <dgm:spPr/>
      <dgm:t>
        <a:bodyPr/>
        <a:lstStyle/>
        <a:p>
          <a:endParaRPr lang="ru-RU"/>
        </a:p>
      </dgm:t>
    </dgm:pt>
    <dgm:pt modelId="{8FD8F637-7BD3-4BA7-8A11-729623DBB14E}" type="pres">
      <dgm:prSet presAssocID="{EE581B71-F434-4978-A48F-9803EB1CB6A9}" presName="compNode" presStyleCnt="0"/>
      <dgm:spPr/>
    </dgm:pt>
    <dgm:pt modelId="{93795B5C-52FB-490C-8253-7FF32EE64C97}" type="pres">
      <dgm:prSet presAssocID="{EE581B71-F434-4978-A48F-9803EB1CB6A9}" presName="dummyConnPt" presStyleCnt="0"/>
      <dgm:spPr/>
    </dgm:pt>
    <dgm:pt modelId="{5175EB0A-6883-4501-B771-8064821DB979}" type="pres">
      <dgm:prSet presAssocID="{EE581B71-F434-4978-A48F-9803EB1CB6A9}" presName="node" presStyleLbl="node1" presStyleIdx="3" presStyleCnt="8">
        <dgm:presLayoutVars>
          <dgm:bulletEnabled val="1"/>
        </dgm:presLayoutVars>
      </dgm:prSet>
      <dgm:spPr/>
      <dgm:t>
        <a:bodyPr/>
        <a:lstStyle/>
        <a:p>
          <a:endParaRPr lang="ru-RU"/>
        </a:p>
      </dgm:t>
    </dgm:pt>
    <dgm:pt modelId="{B96EBE08-CA99-4CC5-99FD-E1A1853F1C81}" type="pres">
      <dgm:prSet presAssocID="{F2BB549B-7CA5-4FAD-8CF4-6606AAA7DBA2}" presName="sibTrans" presStyleLbl="bgSibTrans2D1" presStyleIdx="3" presStyleCnt="7"/>
      <dgm:spPr/>
      <dgm:t>
        <a:bodyPr/>
        <a:lstStyle/>
        <a:p>
          <a:endParaRPr lang="ru-RU"/>
        </a:p>
      </dgm:t>
    </dgm:pt>
    <dgm:pt modelId="{5BF275A0-6605-447D-8B63-A2B68C609E7A}" type="pres">
      <dgm:prSet presAssocID="{988F0726-1673-41F9-B9B2-062DE3055EB8}" presName="compNode" presStyleCnt="0"/>
      <dgm:spPr/>
    </dgm:pt>
    <dgm:pt modelId="{A78D2245-EC8B-4844-AE4F-FB5C48E31A81}" type="pres">
      <dgm:prSet presAssocID="{988F0726-1673-41F9-B9B2-062DE3055EB8}" presName="dummyConnPt" presStyleCnt="0"/>
      <dgm:spPr/>
    </dgm:pt>
    <dgm:pt modelId="{5F160D87-6B98-4C46-B3BB-BDC2DF3B5E60}" type="pres">
      <dgm:prSet presAssocID="{988F0726-1673-41F9-B9B2-062DE3055EB8}" presName="node" presStyleLbl="node1" presStyleIdx="4" presStyleCnt="8">
        <dgm:presLayoutVars>
          <dgm:bulletEnabled val="1"/>
        </dgm:presLayoutVars>
      </dgm:prSet>
      <dgm:spPr/>
      <dgm:t>
        <a:bodyPr/>
        <a:lstStyle/>
        <a:p>
          <a:endParaRPr lang="ru-RU"/>
        </a:p>
      </dgm:t>
    </dgm:pt>
    <dgm:pt modelId="{D63AF58B-D9AE-4296-B0B5-096DDD813898}" type="pres">
      <dgm:prSet presAssocID="{817F2F2C-08A4-4690-970F-CAF090EB699B}" presName="sibTrans" presStyleLbl="bgSibTrans2D1" presStyleIdx="4" presStyleCnt="7"/>
      <dgm:spPr/>
      <dgm:t>
        <a:bodyPr/>
        <a:lstStyle/>
        <a:p>
          <a:endParaRPr lang="ru-RU"/>
        </a:p>
      </dgm:t>
    </dgm:pt>
    <dgm:pt modelId="{2DC70CF9-33FB-4601-8584-7B4FE6A6715E}" type="pres">
      <dgm:prSet presAssocID="{D3437DE5-A753-45A7-A674-AF28B8363A01}" presName="compNode" presStyleCnt="0"/>
      <dgm:spPr/>
    </dgm:pt>
    <dgm:pt modelId="{87D8C2EA-E2B8-4310-8D68-B49294CAEE52}" type="pres">
      <dgm:prSet presAssocID="{D3437DE5-A753-45A7-A674-AF28B8363A01}" presName="dummyConnPt" presStyleCnt="0"/>
      <dgm:spPr/>
    </dgm:pt>
    <dgm:pt modelId="{BC2BD15B-7532-46F4-B002-49FB7C0C4FD1}" type="pres">
      <dgm:prSet presAssocID="{D3437DE5-A753-45A7-A674-AF28B8363A01}" presName="node" presStyleLbl="node1" presStyleIdx="5" presStyleCnt="8">
        <dgm:presLayoutVars>
          <dgm:bulletEnabled val="1"/>
        </dgm:presLayoutVars>
      </dgm:prSet>
      <dgm:spPr/>
      <dgm:t>
        <a:bodyPr/>
        <a:lstStyle/>
        <a:p>
          <a:endParaRPr lang="ru-RU"/>
        </a:p>
      </dgm:t>
    </dgm:pt>
    <dgm:pt modelId="{B24FDB2F-7E37-4C00-BF5C-25CAE4533603}" type="pres">
      <dgm:prSet presAssocID="{3A93CC2F-2BF5-45FC-946B-383B129E2792}" presName="sibTrans" presStyleLbl="bgSibTrans2D1" presStyleIdx="5" presStyleCnt="7"/>
      <dgm:spPr/>
      <dgm:t>
        <a:bodyPr/>
        <a:lstStyle/>
        <a:p>
          <a:endParaRPr lang="ru-RU"/>
        </a:p>
      </dgm:t>
    </dgm:pt>
    <dgm:pt modelId="{9092B0E5-CB1B-4E8B-AF34-BCFE55572456}" type="pres">
      <dgm:prSet presAssocID="{42906BE8-4D02-41ED-B26B-F00044527E25}" presName="compNode" presStyleCnt="0"/>
      <dgm:spPr/>
    </dgm:pt>
    <dgm:pt modelId="{69F62030-CFF9-46F4-AD1D-0A24216D6465}" type="pres">
      <dgm:prSet presAssocID="{42906BE8-4D02-41ED-B26B-F00044527E25}" presName="dummyConnPt" presStyleCnt="0"/>
      <dgm:spPr/>
    </dgm:pt>
    <dgm:pt modelId="{02F73556-CD18-46F2-8EC3-6B0905C0CE73}" type="pres">
      <dgm:prSet presAssocID="{42906BE8-4D02-41ED-B26B-F00044527E25}" presName="node" presStyleLbl="node1" presStyleIdx="6" presStyleCnt="8">
        <dgm:presLayoutVars>
          <dgm:bulletEnabled val="1"/>
        </dgm:presLayoutVars>
      </dgm:prSet>
      <dgm:spPr/>
      <dgm:t>
        <a:bodyPr/>
        <a:lstStyle/>
        <a:p>
          <a:endParaRPr lang="ru-RU"/>
        </a:p>
      </dgm:t>
    </dgm:pt>
    <dgm:pt modelId="{1D85480D-FB55-4241-9E6E-0AE9033D548E}" type="pres">
      <dgm:prSet presAssocID="{AB47D444-BE8F-4E95-A803-62D323D32F5A}" presName="sibTrans" presStyleLbl="bgSibTrans2D1" presStyleIdx="6" presStyleCnt="7"/>
      <dgm:spPr/>
      <dgm:t>
        <a:bodyPr/>
        <a:lstStyle/>
        <a:p>
          <a:endParaRPr lang="ru-RU"/>
        </a:p>
      </dgm:t>
    </dgm:pt>
    <dgm:pt modelId="{2C7AC612-DA36-49F0-9B3A-CA69769D3581}" type="pres">
      <dgm:prSet presAssocID="{776F996C-188F-4234-8164-E2B6C6777639}" presName="compNode" presStyleCnt="0"/>
      <dgm:spPr/>
    </dgm:pt>
    <dgm:pt modelId="{C3259E31-2667-4240-95B0-54E03D58CBA2}" type="pres">
      <dgm:prSet presAssocID="{776F996C-188F-4234-8164-E2B6C6777639}" presName="dummyConnPt" presStyleCnt="0"/>
      <dgm:spPr/>
    </dgm:pt>
    <dgm:pt modelId="{CEA48B3E-2847-4BE5-9BD9-1C8E61AF0677}" type="pres">
      <dgm:prSet presAssocID="{776F996C-188F-4234-8164-E2B6C6777639}" presName="node" presStyleLbl="node1" presStyleIdx="7" presStyleCnt="8">
        <dgm:presLayoutVars>
          <dgm:bulletEnabled val="1"/>
        </dgm:presLayoutVars>
      </dgm:prSet>
      <dgm:spPr/>
      <dgm:t>
        <a:bodyPr/>
        <a:lstStyle/>
        <a:p>
          <a:endParaRPr lang="ru-RU"/>
        </a:p>
      </dgm:t>
    </dgm:pt>
  </dgm:ptLst>
  <dgm:cxnLst>
    <dgm:cxn modelId="{DE9A1122-F8A7-40DE-A758-51A05129B3FA}" type="presOf" srcId="{776F996C-188F-4234-8164-E2B6C6777639}" destId="{CEA48B3E-2847-4BE5-9BD9-1C8E61AF0677}" srcOrd="0" destOrd="0" presId="urn:microsoft.com/office/officeart/2005/8/layout/bProcess4"/>
    <dgm:cxn modelId="{8ED5DE98-D0A6-4A4E-941E-BA63C715679C}" type="presOf" srcId="{D3437DE5-A753-45A7-A674-AF28B8363A01}" destId="{BC2BD15B-7532-46F4-B002-49FB7C0C4FD1}" srcOrd="0" destOrd="0" presId="urn:microsoft.com/office/officeart/2005/8/layout/bProcess4"/>
    <dgm:cxn modelId="{2FA53F10-3EB4-4ADF-A558-429D87A8C147}" type="presOf" srcId="{817F2F2C-08A4-4690-970F-CAF090EB699B}" destId="{D63AF58B-D9AE-4296-B0B5-096DDD813898}" srcOrd="0" destOrd="0" presId="urn:microsoft.com/office/officeart/2005/8/layout/bProcess4"/>
    <dgm:cxn modelId="{16A22373-13FD-4E46-B663-CA5DD6312A76}" type="presOf" srcId="{988F0726-1673-41F9-B9B2-062DE3055EB8}" destId="{5F160D87-6B98-4C46-B3BB-BDC2DF3B5E60}" srcOrd="0" destOrd="0" presId="urn:microsoft.com/office/officeart/2005/8/layout/bProcess4"/>
    <dgm:cxn modelId="{1EDF6A5D-796B-4D34-BAD0-DFAD2F405CF7}" type="presOf" srcId="{DC1A2AAD-453C-4228-86B1-023CA722A371}" destId="{C4DA95DF-485D-4869-9EB1-A618ED6EE022}" srcOrd="0" destOrd="0" presId="urn:microsoft.com/office/officeart/2005/8/layout/bProcess4"/>
    <dgm:cxn modelId="{1A0E70EA-E3A0-401F-A991-F6915B12358B}" type="presOf" srcId="{9BB79FDF-A269-42C4-A4DA-471EF6DCC603}" destId="{43D3072C-0573-481B-9723-28F8B30CFFF4}" srcOrd="0" destOrd="0" presId="urn:microsoft.com/office/officeart/2005/8/layout/bProcess4"/>
    <dgm:cxn modelId="{54E1D747-D058-4CA0-AF49-977690F6A264}" type="presOf" srcId="{EE581B71-F434-4978-A48F-9803EB1CB6A9}" destId="{5175EB0A-6883-4501-B771-8064821DB979}" srcOrd="0" destOrd="0" presId="urn:microsoft.com/office/officeart/2005/8/layout/bProcess4"/>
    <dgm:cxn modelId="{F6E31DD6-4531-4092-AC58-D773F22CD1B3}" srcId="{9BB79FDF-A269-42C4-A4DA-471EF6DCC603}" destId="{1C7ABA35-DD34-45B1-8BC4-2C7BEDC31CE8}" srcOrd="0" destOrd="0" parTransId="{EB3C6C05-7882-4352-8984-9E0C866C2974}" sibTransId="{90EEF2D9-A622-4E38-80D4-C84E4FCA2CB0}"/>
    <dgm:cxn modelId="{950F5FB7-24EB-4310-B0B5-76692C8BD285}" type="presOf" srcId="{B44E2C8D-8924-4D10-8170-410B5C7C6903}" destId="{78C04A0B-AC7D-4523-84A3-98B872F3162E}" srcOrd="0" destOrd="0" presId="urn:microsoft.com/office/officeart/2005/8/layout/bProcess4"/>
    <dgm:cxn modelId="{81BD292A-0484-4404-8DD7-5FD984B03A15}" type="presOf" srcId="{1C7ABA35-DD34-45B1-8BC4-2C7BEDC31CE8}" destId="{463E7D79-C4F9-403A-8782-57C0BDB3563F}" srcOrd="0" destOrd="0" presId="urn:microsoft.com/office/officeart/2005/8/layout/bProcess4"/>
    <dgm:cxn modelId="{222166B2-31AC-49F7-BC54-5B51E4C7B832}" type="presOf" srcId="{42906BE8-4D02-41ED-B26B-F00044527E25}" destId="{02F73556-CD18-46F2-8EC3-6B0905C0CE73}" srcOrd="0" destOrd="0" presId="urn:microsoft.com/office/officeart/2005/8/layout/bProcess4"/>
    <dgm:cxn modelId="{A8935979-3258-472F-8716-3D839C45684D}" srcId="{9BB79FDF-A269-42C4-A4DA-471EF6DCC603}" destId="{B44E2C8D-8924-4D10-8170-410B5C7C6903}" srcOrd="2" destOrd="0" parTransId="{5C34B7F0-AC60-4A80-88A4-FFCA5ABF305D}" sibTransId="{3037D747-B767-41CF-9BD2-5B30DD2E5600}"/>
    <dgm:cxn modelId="{166602FE-DF5C-4AC8-B599-68FB410B80B5}" type="presOf" srcId="{F2BB549B-7CA5-4FAD-8CF4-6606AAA7DBA2}" destId="{B96EBE08-CA99-4CC5-99FD-E1A1853F1C81}" srcOrd="0" destOrd="0" presId="urn:microsoft.com/office/officeart/2005/8/layout/bProcess4"/>
    <dgm:cxn modelId="{59BC1AC8-6457-4111-977F-6A55D01A54FE}" srcId="{9BB79FDF-A269-42C4-A4DA-471EF6DCC603}" destId="{988F0726-1673-41F9-B9B2-062DE3055EB8}" srcOrd="4" destOrd="0" parTransId="{5033FDF9-EF22-4C22-816D-47BAEE3BEA26}" sibTransId="{817F2F2C-08A4-4690-970F-CAF090EB699B}"/>
    <dgm:cxn modelId="{872429D1-55C6-45C3-B2DC-C8CF238B6A23}" srcId="{9BB79FDF-A269-42C4-A4DA-471EF6DCC603}" destId="{D3437DE5-A753-45A7-A674-AF28B8363A01}" srcOrd="5" destOrd="0" parTransId="{CB06B78E-9D89-49D2-9FB1-56C3B698D167}" sibTransId="{3A93CC2F-2BF5-45FC-946B-383B129E2792}"/>
    <dgm:cxn modelId="{D88A0D95-8CE6-4D25-92BD-7D7CF019A2A5}" type="presOf" srcId="{3A93CC2F-2BF5-45FC-946B-383B129E2792}" destId="{B24FDB2F-7E37-4C00-BF5C-25CAE4533603}" srcOrd="0" destOrd="0" presId="urn:microsoft.com/office/officeart/2005/8/layout/bProcess4"/>
    <dgm:cxn modelId="{68051837-B83B-4DBD-A4A4-41F56BD061EA}" srcId="{9BB79FDF-A269-42C4-A4DA-471EF6DCC603}" destId="{EE581B71-F434-4978-A48F-9803EB1CB6A9}" srcOrd="3" destOrd="0" parTransId="{4C79A07E-7CE1-4925-B781-5E0C92BA5151}" sibTransId="{F2BB549B-7CA5-4FAD-8CF4-6606AAA7DBA2}"/>
    <dgm:cxn modelId="{E2887997-C17A-42B4-81C0-F3787C9A8CAD}" srcId="{9BB79FDF-A269-42C4-A4DA-471EF6DCC603}" destId="{776F996C-188F-4234-8164-E2B6C6777639}" srcOrd="7" destOrd="0" parTransId="{A91CFECE-3AC0-4A0F-93B3-18FA9F63FD0C}" sibTransId="{263B43A6-94B0-4D2F-98CD-BAC9DA46BC6A}"/>
    <dgm:cxn modelId="{08523506-0E28-4D24-9207-4048A804763D}" type="presOf" srcId="{A4F4E6EC-7AB9-447D-97AC-587DEC9D9567}" destId="{9073E3FE-BE62-425C-881F-61DE54EAB610}" srcOrd="0" destOrd="0" presId="urn:microsoft.com/office/officeart/2005/8/layout/bProcess4"/>
    <dgm:cxn modelId="{395741B5-120B-4C72-9A1E-C43B224FEBBA}" type="presOf" srcId="{90EEF2D9-A622-4E38-80D4-C84E4FCA2CB0}" destId="{DE4CA19D-1169-4B87-9728-468D27A85927}" srcOrd="0" destOrd="0" presId="urn:microsoft.com/office/officeart/2005/8/layout/bProcess4"/>
    <dgm:cxn modelId="{B259C2F3-54D6-41D5-A4A8-27DD7ECE2586}" type="presOf" srcId="{3037D747-B767-41CF-9BD2-5B30DD2E5600}" destId="{3A84BBEB-56E7-4695-96EC-076ADFD032B6}" srcOrd="0" destOrd="0" presId="urn:microsoft.com/office/officeart/2005/8/layout/bProcess4"/>
    <dgm:cxn modelId="{129BF639-6382-4067-A41F-9E5AD582AD11}" srcId="{9BB79FDF-A269-42C4-A4DA-471EF6DCC603}" destId="{42906BE8-4D02-41ED-B26B-F00044527E25}" srcOrd="6" destOrd="0" parTransId="{816460C6-37BD-425E-B4EF-0A291C272906}" sibTransId="{AB47D444-BE8F-4E95-A803-62D323D32F5A}"/>
    <dgm:cxn modelId="{0C7016EF-4168-45D4-9941-D631B506E27E}" type="presOf" srcId="{AB47D444-BE8F-4E95-A803-62D323D32F5A}" destId="{1D85480D-FB55-4241-9E6E-0AE9033D548E}" srcOrd="0" destOrd="0" presId="urn:microsoft.com/office/officeart/2005/8/layout/bProcess4"/>
    <dgm:cxn modelId="{9853E0F6-6720-4FB0-B260-A5540B34EAE2}" srcId="{9BB79FDF-A269-42C4-A4DA-471EF6DCC603}" destId="{DC1A2AAD-453C-4228-86B1-023CA722A371}" srcOrd="1" destOrd="0" parTransId="{FFF21636-3E23-40C9-92C5-973ACAB958C7}" sibTransId="{A4F4E6EC-7AB9-447D-97AC-587DEC9D9567}"/>
    <dgm:cxn modelId="{C17B6E39-2BA1-4F21-86EB-5FE87D735362}" type="presParOf" srcId="{43D3072C-0573-481B-9723-28F8B30CFFF4}" destId="{DBAB87AB-1F96-48E0-BAF4-A8C9CF56BF4D}" srcOrd="0" destOrd="0" presId="urn:microsoft.com/office/officeart/2005/8/layout/bProcess4"/>
    <dgm:cxn modelId="{CD3A3ACE-C40D-42D3-AC7A-25B3C04CED24}" type="presParOf" srcId="{DBAB87AB-1F96-48E0-BAF4-A8C9CF56BF4D}" destId="{2EB750D4-5311-4DAD-9279-3217D458FA61}" srcOrd="0" destOrd="0" presId="urn:microsoft.com/office/officeart/2005/8/layout/bProcess4"/>
    <dgm:cxn modelId="{0DA87490-B502-4409-9838-62A29BBAE5C5}" type="presParOf" srcId="{DBAB87AB-1F96-48E0-BAF4-A8C9CF56BF4D}" destId="{463E7D79-C4F9-403A-8782-57C0BDB3563F}" srcOrd="1" destOrd="0" presId="urn:microsoft.com/office/officeart/2005/8/layout/bProcess4"/>
    <dgm:cxn modelId="{043C5FCC-51CE-4A7A-AFC5-2146CB339A59}" type="presParOf" srcId="{43D3072C-0573-481B-9723-28F8B30CFFF4}" destId="{DE4CA19D-1169-4B87-9728-468D27A85927}" srcOrd="1" destOrd="0" presId="urn:microsoft.com/office/officeart/2005/8/layout/bProcess4"/>
    <dgm:cxn modelId="{07DF3D43-8D56-4F54-9447-C3E0A15A6AA8}" type="presParOf" srcId="{43D3072C-0573-481B-9723-28F8B30CFFF4}" destId="{646774C3-AF8A-4415-9343-DE5972CFCD29}" srcOrd="2" destOrd="0" presId="urn:microsoft.com/office/officeart/2005/8/layout/bProcess4"/>
    <dgm:cxn modelId="{9B518108-B733-4D4D-844C-BC2B0EAD1FF4}" type="presParOf" srcId="{646774C3-AF8A-4415-9343-DE5972CFCD29}" destId="{BF6D8DB4-6B6B-493B-8C41-32193F9C6097}" srcOrd="0" destOrd="0" presId="urn:microsoft.com/office/officeart/2005/8/layout/bProcess4"/>
    <dgm:cxn modelId="{EB7B0063-600D-4DCE-8CDF-87548B98629F}" type="presParOf" srcId="{646774C3-AF8A-4415-9343-DE5972CFCD29}" destId="{C4DA95DF-485D-4869-9EB1-A618ED6EE022}" srcOrd="1" destOrd="0" presId="urn:microsoft.com/office/officeart/2005/8/layout/bProcess4"/>
    <dgm:cxn modelId="{AC3C503F-A62C-4678-8836-9EF116A9D12C}" type="presParOf" srcId="{43D3072C-0573-481B-9723-28F8B30CFFF4}" destId="{9073E3FE-BE62-425C-881F-61DE54EAB610}" srcOrd="3" destOrd="0" presId="urn:microsoft.com/office/officeart/2005/8/layout/bProcess4"/>
    <dgm:cxn modelId="{C9C20728-BCFA-42D7-9EBC-55758126079C}" type="presParOf" srcId="{43D3072C-0573-481B-9723-28F8B30CFFF4}" destId="{23CC37C5-499F-4C04-964B-D2353BC28B79}" srcOrd="4" destOrd="0" presId="urn:microsoft.com/office/officeart/2005/8/layout/bProcess4"/>
    <dgm:cxn modelId="{0441699B-D23F-4B6E-A22A-D368FBA9074C}" type="presParOf" srcId="{23CC37C5-499F-4C04-964B-D2353BC28B79}" destId="{AD7151C4-77D1-4B1F-8808-D2EEA8F05A18}" srcOrd="0" destOrd="0" presId="urn:microsoft.com/office/officeart/2005/8/layout/bProcess4"/>
    <dgm:cxn modelId="{80DE1245-2805-41BF-972D-790B1C030CA5}" type="presParOf" srcId="{23CC37C5-499F-4C04-964B-D2353BC28B79}" destId="{78C04A0B-AC7D-4523-84A3-98B872F3162E}" srcOrd="1" destOrd="0" presId="urn:microsoft.com/office/officeart/2005/8/layout/bProcess4"/>
    <dgm:cxn modelId="{33B17409-EE93-4AE0-B724-C5B2A8E7095A}" type="presParOf" srcId="{43D3072C-0573-481B-9723-28F8B30CFFF4}" destId="{3A84BBEB-56E7-4695-96EC-076ADFD032B6}" srcOrd="5" destOrd="0" presId="urn:microsoft.com/office/officeart/2005/8/layout/bProcess4"/>
    <dgm:cxn modelId="{680E0E07-280D-4E29-9C21-0FA43B5EDA45}" type="presParOf" srcId="{43D3072C-0573-481B-9723-28F8B30CFFF4}" destId="{8FD8F637-7BD3-4BA7-8A11-729623DBB14E}" srcOrd="6" destOrd="0" presId="urn:microsoft.com/office/officeart/2005/8/layout/bProcess4"/>
    <dgm:cxn modelId="{46FBB816-D0D2-40F3-B8A4-6FE73E9AEF9B}" type="presParOf" srcId="{8FD8F637-7BD3-4BA7-8A11-729623DBB14E}" destId="{93795B5C-52FB-490C-8253-7FF32EE64C97}" srcOrd="0" destOrd="0" presId="urn:microsoft.com/office/officeart/2005/8/layout/bProcess4"/>
    <dgm:cxn modelId="{C629313E-A322-48BC-B0D7-C024A907A723}" type="presParOf" srcId="{8FD8F637-7BD3-4BA7-8A11-729623DBB14E}" destId="{5175EB0A-6883-4501-B771-8064821DB979}" srcOrd="1" destOrd="0" presId="urn:microsoft.com/office/officeart/2005/8/layout/bProcess4"/>
    <dgm:cxn modelId="{5263E71B-4531-47B9-A976-4EDE5AD630A9}" type="presParOf" srcId="{43D3072C-0573-481B-9723-28F8B30CFFF4}" destId="{B96EBE08-CA99-4CC5-99FD-E1A1853F1C81}" srcOrd="7" destOrd="0" presId="urn:microsoft.com/office/officeart/2005/8/layout/bProcess4"/>
    <dgm:cxn modelId="{7DF15B44-E592-4965-8CD0-82487D24DC21}" type="presParOf" srcId="{43D3072C-0573-481B-9723-28F8B30CFFF4}" destId="{5BF275A0-6605-447D-8B63-A2B68C609E7A}" srcOrd="8" destOrd="0" presId="urn:microsoft.com/office/officeart/2005/8/layout/bProcess4"/>
    <dgm:cxn modelId="{44289F99-AE9B-4C14-9244-5ACBE60C58C7}" type="presParOf" srcId="{5BF275A0-6605-447D-8B63-A2B68C609E7A}" destId="{A78D2245-EC8B-4844-AE4F-FB5C48E31A81}" srcOrd="0" destOrd="0" presId="urn:microsoft.com/office/officeart/2005/8/layout/bProcess4"/>
    <dgm:cxn modelId="{074698A3-8AFF-464B-A181-33F2135F7DE0}" type="presParOf" srcId="{5BF275A0-6605-447D-8B63-A2B68C609E7A}" destId="{5F160D87-6B98-4C46-B3BB-BDC2DF3B5E60}" srcOrd="1" destOrd="0" presId="urn:microsoft.com/office/officeart/2005/8/layout/bProcess4"/>
    <dgm:cxn modelId="{D32DA63A-6538-457D-A2D7-12A148EA1C3C}" type="presParOf" srcId="{43D3072C-0573-481B-9723-28F8B30CFFF4}" destId="{D63AF58B-D9AE-4296-B0B5-096DDD813898}" srcOrd="9" destOrd="0" presId="urn:microsoft.com/office/officeart/2005/8/layout/bProcess4"/>
    <dgm:cxn modelId="{46DB1937-24E8-459A-ABDE-3C99D8A9D817}" type="presParOf" srcId="{43D3072C-0573-481B-9723-28F8B30CFFF4}" destId="{2DC70CF9-33FB-4601-8584-7B4FE6A6715E}" srcOrd="10" destOrd="0" presId="urn:microsoft.com/office/officeart/2005/8/layout/bProcess4"/>
    <dgm:cxn modelId="{488A33F1-06CC-4323-87E8-8833441B0115}" type="presParOf" srcId="{2DC70CF9-33FB-4601-8584-7B4FE6A6715E}" destId="{87D8C2EA-E2B8-4310-8D68-B49294CAEE52}" srcOrd="0" destOrd="0" presId="urn:microsoft.com/office/officeart/2005/8/layout/bProcess4"/>
    <dgm:cxn modelId="{E786063A-4684-4A26-B040-A27DAD301200}" type="presParOf" srcId="{2DC70CF9-33FB-4601-8584-7B4FE6A6715E}" destId="{BC2BD15B-7532-46F4-B002-49FB7C0C4FD1}" srcOrd="1" destOrd="0" presId="urn:microsoft.com/office/officeart/2005/8/layout/bProcess4"/>
    <dgm:cxn modelId="{F637B0C4-3238-4C94-BF64-3749A6ADB5B4}" type="presParOf" srcId="{43D3072C-0573-481B-9723-28F8B30CFFF4}" destId="{B24FDB2F-7E37-4C00-BF5C-25CAE4533603}" srcOrd="11" destOrd="0" presId="urn:microsoft.com/office/officeart/2005/8/layout/bProcess4"/>
    <dgm:cxn modelId="{66477729-BFF3-407E-B1BA-A4C282118B2D}" type="presParOf" srcId="{43D3072C-0573-481B-9723-28F8B30CFFF4}" destId="{9092B0E5-CB1B-4E8B-AF34-BCFE55572456}" srcOrd="12" destOrd="0" presId="urn:microsoft.com/office/officeart/2005/8/layout/bProcess4"/>
    <dgm:cxn modelId="{F4C952E7-3AD8-4004-A2D2-1D7892A251CE}" type="presParOf" srcId="{9092B0E5-CB1B-4E8B-AF34-BCFE55572456}" destId="{69F62030-CFF9-46F4-AD1D-0A24216D6465}" srcOrd="0" destOrd="0" presId="urn:microsoft.com/office/officeart/2005/8/layout/bProcess4"/>
    <dgm:cxn modelId="{6DFA340C-23C8-48A7-BA45-FBA95A2DE064}" type="presParOf" srcId="{9092B0E5-CB1B-4E8B-AF34-BCFE55572456}" destId="{02F73556-CD18-46F2-8EC3-6B0905C0CE73}" srcOrd="1" destOrd="0" presId="urn:microsoft.com/office/officeart/2005/8/layout/bProcess4"/>
    <dgm:cxn modelId="{A0EBEF2D-7BDB-41FE-9213-278913BF8C82}" type="presParOf" srcId="{43D3072C-0573-481B-9723-28F8B30CFFF4}" destId="{1D85480D-FB55-4241-9E6E-0AE9033D548E}" srcOrd="13" destOrd="0" presId="urn:microsoft.com/office/officeart/2005/8/layout/bProcess4"/>
    <dgm:cxn modelId="{880A2FB6-DD7A-492C-8F5B-600F9300A277}" type="presParOf" srcId="{43D3072C-0573-481B-9723-28F8B30CFFF4}" destId="{2C7AC612-DA36-49F0-9B3A-CA69769D3581}" srcOrd="14" destOrd="0" presId="urn:microsoft.com/office/officeart/2005/8/layout/bProcess4"/>
    <dgm:cxn modelId="{B7FCC729-89A8-4960-B9DA-420CEFB8DC4A}" type="presParOf" srcId="{2C7AC612-DA36-49F0-9B3A-CA69769D3581}" destId="{C3259E31-2667-4240-95B0-54E03D58CBA2}" srcOrd="0" destOrd="0" presId="urn:microsoft.com/office/officeart/2005/8/layout/bProcess4"/>
    <dgm:cxn modelId="{CEB0A42D-06F0-4D0E-8663-995CE5C7C9B8}" type="presParOf" srcId="{2C7AC612-DA36-49F0-9B3A-CA69769D3581}" destId="{CEA48B3E-2847-4BE5-9BD9-1C8E61AF0677}" srcOrd="1" destOrd="0" presId="urn:microsoft.com/office/officeart/2005/8/layout/b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33C5FA-744A-4D0E-AB62-BF10A300D084}"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ru-RU"/>
        </a:p>
      </dgm:t>
    </dgm:pt>
    <dgm:pt modelId="{300DFEB3-E94B-4B07-ADB0-540DCB120C82}">
      <dgm:prSet phldrT="[Текст]"/>
      <dgm:spPr/>
      <dgm:t>
        <a:bodyPr/>
        <a:lstStyle/>
        <a:p>
          <a:r>
            <a:rPr lang="uk-UA" dirty="0" smtClean="0"/>
            <a:t>прибутковий податок;</a:t>
          </a:r>
          <a:endParaRPr lang="ru-RU" dirty="0"/>
        </a:p>
      </dgm:t>
    </dgm:pt>
    <dgm:pt modelId="{DB32A411-105D-4C34-A1FD-36FE0F6ABCF8}" type="parTrans" cxnId="{40D911AD-5A74-498D-A0BF-17293156DC56}">
      <dgm:prSet/>
      <dgm:spPr/>
      <dgm:t>
        <a:bodyPr/>
        <a:lstStyle/>
        <a:p>
          <a:endParaRPr lang="ru-RU"/>
        </a:p>
      </dgm:t>
    </dgm:pt>
    <dgm:pt modelId="{DEFFF853-62BD-4C56-BC2B-4C8A7C1A99B1}" type="sibTrans" cxnId="{40D911AD-5A74-498D-A0BF-17293156DC56}">
      <dgm:prSet/>
      <dgm:spPr/>
      <dgm:t>
        <a:bodyPr/>
        <a:lstStyle/>
        <a:p>
          <a:endParaRPr lang="ru-RU"/>
        </a:p>
      </dgm:t>
    </dgm:pt>
    <dgm:pt modelId="{602F838A-F725-43B9-AC0B-8FDCCC8C131A}">
      <dgm:prSet phldrT="[Текст]"/>
      <dgm:spPr/>
      <dgm:t>
        <a:bodyPr/>
        <a:lstStyle/>
        <a:p>
          <a:r>
            <a:rPr lang="uk-UA" dirty="0" smtClean="0"/>
            <a:t>податок на додану вартість;</a:t>
          </a:r>
          <a:endParaRPr lang="ru-RU" dirty="0"/>
        </a:p>
      </dgm:t>
    </dgm:pt>
    <dgm:pt modelId="{6317A04B-E408-4407-BAAF-05E2AF73DDCC}" type="parTrans" cxnId="{9A1AF645-6C0B-4625-B40A-91312AEC6EA4}">
      <dgm:prSet/>
      <dgm:spPr/>
      <dgm:t>
        <a:bodyPr/>
        <a:lstStyle/>
        <a:p>
          <a:endParaRPr lang="ru-RU"/>
        </a:p>
      </dgm:t>
    </dgm:pt>
    <dgm:pt modelId="{589C511E-0AE0-44AC-8ABA-0753885A38FC}" type="sibTrans" cxnId="{9A1AF645-6C0B-4625-B40A-91312AEC6EA4}">
      <dgm:prSet/>
      <dgm:spPr/>
      <dgm:t>
        <a:bodyPr/>
        <a:lstStyle/>
        <a:p>
          <a:endParaRPr lang="ru-RU"/>
        </a:p>
      </dgm:t>
    </dgm:pt>
    <dgm:pt modelId="{B4F4FCCB-A4E6-43A4-BDBF-EF248C44B067}">
      <dgm:prSet phldrT="[Текст]"/>
      <dgm:spPr/>
      <dgm:t>
        <a:bodyPr/>
        <a:lstStyle/>
        <a:p>
          <a:r>
            <a:rPr lang="uk-UA" dirty="0" smtClean="0"/>
            <a:t>акцизний збір;</a:t>
          </a:r>
          <a:endParaRPr lang="ru-RU" dirty="0"/>
        </a:p>
      </dgm:t>
    </dgm:pt>
    <dgm:pt modelId="{A394DB34-F640-4750-A1B6-D75E45E21F9A}" type="parTrans" cxnId="{B71F9C5C-7821-4E4A-AB6E-70922CD5B3C1}">
      <dgm:prSet/>
      <dgm:spPr/>
      <dgm:t>
        <a:bodyPr/>
        <a:lstStyle/>
        <a:p>
          <a:endParaRPr lang="ru-RU"/>
        </a:p>
      </dgm:t>
    </dgm:pt>
    <dgm:pt modelId="{FA36A8C1-6027-4ED5-A8D6-316AA4DFA287}" type="sibTrans" cxnId="{B71F9C5C-7821-4E4A-AB6E-70922CD5B3C1}">
      <dgm:prSet/>
      <dgm:spPr/>
      <dgm:t>
        <a:bodyPr/>
        <a:lstStyle/>
        <a:p>
          <a:endParaRPr lang="ru-RU"/>
        </a:p>
      </dgm:t>
    </dgm:pt>
    <dgm:pt modelId="{3A3B3115-E29C-46DD-9670-5EF6783126F9}">
      <dgm:prSet/>
      <dgm:spPr/>
      <dgm:t>
        <a:bodyPr/>
        <a:lstStyle/>
        <a:p>
          <a:r>
            <a:rPr lang="uk-UA" dirty="0" smtClean="0"/>
            <a:t>податок з доходів фізичних осіб;</a:t>
          </a:r>
          <a:endParaRPr lang="ru-RU" dirty="0"/>
        </a:p>
      </dgm:t>
    </dgm:pt>
    <dgm:pt modelId="{1FA59C8F-BFE6-45B3-9919-AFB58E992EEA}" type="parTrans" cxnId="{A0689A25-1572-4467-B1C8-1B40C17D8723}">
      <dgm:prSet/>
      <dgm:spPr/>
      <dgm:t>
        <a:bodyPr/>
        <a:lstStyle/>
        <a:p>
          <a:endParaRPr lang="ru-RU"/>
        </a:p>
      </dgm:t>
    </dgm:pt>
    <dgm:pt modelId="{980AEC7C-7686-431D-9F48-E494EFBCB948}" type="sibTrans" cxnId="{A0689A25-1572-4467-B1C8-1B40C17D8723}">
      <dgm:prSet/>
      <dgm:spPr/>
      <dgm:t>
        <a:bodyPr/>
        <a:lstStyle/>
        <a:p>
          <a:endParaRPr lang="ru-RU"/>
        </a:p>
      </dgm:t>
    </dgm:pt>
    <dgm:pt modelId="{7E60B944-86E8-4E4F-92F2-840BAF364BE5}">
      <dgm:prSet/>
      <dgm:spPr/>
      <dgm:t>
        <a:bodyPr/>
        <a:lstStyle/>
        <a:p>
          <a:r>
            <a:rPr lang="uk-UA" smtClean="0"/>
            <a:t>податок на нерухомість;</a:t>
          </a:r>
          <a:endParaRPr lang="ru-RU" dirty="0"/>
        </a:p>
      </dgm:t>
    </dgm:pt>
    <dgm:pt modelId="{65BA44CE-0181-4F2A-9D92-B54010B153FB}" type="parTrans" cxnId="{B9617817-7C9F-4741-9BBD-3EAF280D98B4}">
      <dgm:prSet/>
      <dgm:spPr/>
      <dgm:t>
        <a:bodyPr/>
        <a:lstStyle/>
        <a:p>
          <a:endParaRPr lang="ru-RU"/>
        </a:p>
      </dgm:t>
    </dgm:pt>
    <dgm:pt modelId="{C7AAF8F5-CDA1-4483-A4D7-27C3C15FF846}" type="sibTrans" cxnId="{B9617817-7C9F-4741-9BBD-3EAF280D98B4}">
      <dgm:prSet/>
      <dgm:spPr/>
      <dgm:t>
        <a:bodyPr/>
        <a:lstStyle/>
        <a:p>
          <a:endParaRPr lang="ru-RU"/>
        </a:p>
      </dgm:t>
    </dgm:pt>
    <dgm:pt modelId="{61F7C23B-08AF-4AEE-AA4C-6A3A874320A2}">
      <dgm:prSet/>
      <dgm:spPr/>
      <dgm:t>
        <a:bodyPr/>
        <a:lstStyle/>
        <a:p>
          <a:r>
            <a:rPr lang="uk-UA" smtClean="0"/>
            <a:t>податок з автомобілів;</a:t>
          </a:r>
          <a:endParaRPr lang="ru-RU" dirty="0"/>
        </a:p>
      </dgm:t>
    </dgm:pt>
    <dgm:pt modelId="{D5AB6760-711F-4B48-93C8-E033B2E99C3E}" type="parTrans" cxnId="{E03885FD-6097-4012-826C-D0D3029C275F}">
      <dgm:prSet/>
      <dgm:spPr/>
      <dgm:t>
        <a:bodyPr/>
        <a:lstStyle/>
        <a:p>
          <a:endParaRPr lang="ru-RU"/>
        </a:p>
      </dgm:t>
    </dgm:pt>
    <dgm:pt modelId="{D865D867-BB72-4905-B3A1-B827F9EE6D91}" type="sibTrans" cxnId="{E03885FD-6097-4012-826C-D0D3029C275F}">
      <dgm:prSet/>
      <dgm:spPr/>
      <dgm:t>
        <a:bodyPr/>
        <a:lstStyle/>
        <a:p>
          <a:endParaRPr lang="ru-RU"/>
        </a:p>
      </dgm:t>
    </dgm:pt>
    <dgm:pt modelId="{81185210-888D-46B2-96F5-D82D051A8216}">
      <dgm:prSet/>
      <dgm:spPr/>
      <dgm:t>
        <a:bodyPr/>
        <a:lstStyle/>
        <a:p>
          <a:r>
            <a:rPr lang="uk-UA" dirty="0" smtClean="0"/>
            <a:t>податок на спадщину і дарування;</a:t>
          </a:r>
          <a:endParaRPr lang="ru-RU" dirty="0"/>
        </a:p>
      </dgm:t>
    </dgm:pt>
    <dgm:pt modelId="{F57E5BB0-DD91-4DC1-8501-2ECA42F42817}" type="parTrans" cxnId="{4779E33C-EF88-4229-80FB-83456CF92BBC}">
      <dgm:prSet/>
      <dgm:spPr/>
      <dgm:t>
        <a:bodyPr/>
        <a:lstStyle/>
        <a:p>
          <a:endParaRPr lang="ru-RU"/>
        </a:p>
      </dgm:t>
    </dgm:pt>
    <dgm:pt modelId="{FCC878B1-8452-46FB-95DE-DB65E0FB9A4E}" type="sibTrans" cxnId="{4779E33C-EF88-4229-80FB-83456CF92BBC}">
      <dgm:prSet/>
      <dgm:spPr/>
      <dgm:t>
        <a:bodyPr/>
        <a:lstStyle/>
        <a:p>
          <a:endParaRPr lang="ru-RU"/>
        </a:p>
      </dgm:t>
    </dgm:pt>
    <dgm:pt modelId="{AFD6D03B-7E8E-4976-8520-6390B7342DB0}">
      <dgm:prSet/>
      <dgm:spPr/>
      <dgm:t>
        <a:bodyPr/>
        <a:lstStyle/>
        <a:p>
          <a:r>
            <a:rPr lang="uk-UA" dirty="0" smtClean="0"/>
            <a:t>податок на передачу нерухомого майна;</a:t>
          </a:r>
          <a:endParaRPr lang="ru-RU" dirty="0"/>
        </a:p>
      </dgm:t>
    </dgm:pt>
    <dgm:pt modelId="{BC0AE936-FCD2-47E5-81F4-41E118812569}" type="parTrans" cxnId="{080EFD67-5DA5-4935-8948-26C55ECEE389}">
      <dgm:prSet/>
      <dgm:spPr/>
      <dgm:t>
        <a:bodyPr/>
        <a:lstStyle/>
        <a:p>
          <a:endParaRPr lang="ru-RU"/>
        </a:p>
      </dgm:t>
    </dgm:pt>
    <dgm:pt modelId="{0D312B89-9233-4148-8703-AF0FFA972FE4}" type="sibTrans" cxnId="{080EFD67-5DA5-4935-8948-26C55ECEE389}">
      <dgm:prSet/>
      <dgm:spPr/>
      <dgm:t>
        <a:bodyPr/>
        <a:lstStyle/>
        <a:p>
          <a:endParaRPr lang="ru-RU"/>
        </a:p>
      </dgm:t>
    </dgm:pt>
    <dgm:pt modelId="{95F8510F-E01C-4967-A0A5-22EFAC7311DF}">
      <dgm:prSet/>
      <dgm:spPr/>
      <dgm:t>
        <a:bodyPr/>
        <a:lstStyle/>
        <a:p>
          <a:r>
            <a:rPr lang="uk-UA" dirty="0" smtClean="0"/>
            <a:t>податок на охорону навколишнього середовища.</a:t>
          </a:r>
          <a:endParaRPr lang="ru-RU" dirty="0"/>
        </a:p>
      </dgm:t>
    </dgm:pt>
    <dgm:pt modelId="{AFD8E836-D6C4-4828-8159-B803F2F4DA45}" type="parTrans" cxnId="{D33F2A8B-D940-4803-8556-20034941E6C3}">
      <dgm:prSet/>
      <dgm:spPr/>
      <dgm:t>
        <a:bodyPr/>
        <a:lstStyle/>
        <a:p>
          <a:endParaRPr lang="ru-RU"/>
        </a:p>
      </dgm:t>
    </dgm:pt>
    <dgm:pt modelId="{F8CDBC11-B3A9-47BF-8818-43186D23C7FC}" type="sibTrans" cxnId="{D33F2A8B-D940-4803-8556-20034941E6C3}">
      <dgm:prSet/>
      <dgm:spPr/>
      <dgm:t>
        <a:bodyPr/>
        <a:lstStyle/>
        <a:p>
          <a:endParaRPr lang="ru-RU"/>
        </a:p>
      </dgm:t>
    </dgm:pt>
    <dgm:pt modelId="{181D2B03-0298-40F3-B8DC-77B137732493}" type="pres">
      <dgm:prSet presAssocID="{A733C5FA-744A-4D0E-AB62-BF10A300D084}" presName="linearFlow" presStyleCnt="0">
        <dgm:presLayoutVars>
          <dgm:dir/>
          <dgm:resizeHandles val="exact"/>
        </dgm:presLayoutVars>
      </dgm:prSet>
      <dgm:spPr/>
      <dgm:t>
        <a:bodyPr/>
        <a:lstStyle/>
        <a:p>
          <a:endParaRPr lang="ru-RU"/>
        </a:p>
      </dgm:t>
    </dgm:pt>
    <dgm:pt modelId="{342CDA2C-F656-4DEF-84B3-6A36FF75C611}" type="pres">
      <dgm:prSet presAssocID="{300DFEB3-E94B-4B07-ADB0-540DCB120C82}" presName="composite" presStyleCnt="0"/>
      <dgm:spPr/>
    </dgm:pt>
    <dgm:pt modelId="{99239A2E-F616-4CFA-B2BF-1246382080D1}" type="pres">
      <dgm:prSet presAssocID="{300DFEB3-E94B-4B07-ADB0-540DCB120C82}" presName="imgShp" presStyleLbl="fgImgPlace1" presStyleIdx="0" presStyleCnt="9"/>
      <dgm:spPr>
        <a:solidFill>
          <a:schemeClr val="accent3">
            <a:lumMod val="60000"/>
            <a:lumOff val="40000"/>
          </a:schemeClr>
        </a:solidFill>
      </dgm:spPr>
    </dgm:pt>
    <dgm:pt modelId="{31159E26-115C-4D14-9D84-59E36FB32B69}" type="pres">
      <dgm:prSet presAssocID="{300DFEB3-E94B-4B07-ADB0-540DCB120C82}" presName="txShp" presStyleLbl="node1" presStyleIdx="0" presStyleCnt="9">
        <dgm:presLayoutVars>
          <dgm:bulletEnabled val="1"/>
        </dgm:presLayoutVars>
      </dgm:prSet>
      <dgm:spPr/>
      <dgm:t>
        <a:bodyPr/>
        <a:lstStyle/>
        <a:p>
          <a:endParaRPr lang="ru-RU"/>
        </a:p>
      </dgm:t>
    </dgm:pt>
    <dgm:pt modelId="{810AF6DE-D191-490E-B157-EDC0B258CF53}" type="pres">
      <dgm:prSet presAssocID="{DEFFF853-62BD-4C56-BC2B-4C8A7C1A99B1}" presName="spacing" presStyleCnt="0"/>
      <dgm:spPr/>
    </dgm:pt>
    <dgm:pt modelId="{4B65D8E8-DD2A-4449-B604-B43CF5C5B053}" type="pres">
      <dgm:prSet presAssocID="{602F838A-F725-43B9-AC0B-8FDCCC8C131A}" presName="composite" presStyleCnt="0"/>
      <dgm:spPr/>
    </dgm:pt>
    <dgm:pt modelId="{2ACCD0ED-600D-4A0E-A510-0E8DC9FB802C}" type="pres">
      <dgm:prSet presAssocID="{602F838A-F725-43B9-AC0B-8FDCCC8C131A}" presName="imgShp" presStyleLbl="fgImgPlace1" presStyleIdx="1" presStyleCnt="9"/>
      <dgm:spPr>
        <a:solidFill>
          <a:schemeClr val="accent3">
            <a:lumMod val="60000"/>
            <a:lumOff val="40000"/>
          </a:schemeClr>
        </a:solidFill>
      </dgm:spPr>
    </dgm:pt>
    <dgm:pt modelId="{667539B9-C1FB-49F3-B269-66BA69186758}" type="pres">
      <dgm:prSet presAssocID="{602F838A-F725-43B9-AC0B-8FDCCC8C131A}" presName="txShp" presStyleLbl="node1" presStyleIdx="1" presStyleCnt="9">
        <dgm:presLayoutVars>
          <dgm:bulletEnabled val="1"/>
        </dgm:presLayoutVars>
      </dgm:prSet>
      <dgm:spPr/>
      <dgm:t>
        <a:bodyPr/>
        <a:lstStyle/>
        <a:p>
          <a:endParaRPr lang="ru-RU"/>
        </a:p>
      </dgm:t>
    </dgm:pt>
    <dgm:pt modelId="{963E66E7-27CA-4A3F-BC01-95DD2B04B3A5}" type="pres">
      <dgm:prSet presAssocID="{589C511E-0AE0-44AC-8ABA-0753885A38FC}" presName="spacing" presStyleCnt="0"/>
      <dgm:spPr/>
    </dgm:pt>
    <dgm:pt modelId="{9BE6A268-BF4B-440D-81D0-3A56A6B253C9}" type="pres">
      <dgm:prSet presAssocID="{B4F4FCCB-A4E6-43A4-BDBF-EF248C44B067}" presName="composite" presStyleCnt="0"/>
      <dgm:spPr/>
    </dgm:pt>
    <dgm:pt modelId="{42A95E7E-1570-486B-BF27-71D470D1ED85}" type="pres">
      <dgm:prSet presAssocID="{B4F4FCCB-A4E6-43A4-BDBF-EF248C44B067}" presName="imgShp" presStyleLbl="fgImgPlace1" presStyleIdx="2" presStyleCnt="9"/>
      <dgm:spPr>
        <a:solidFill>
          <a:schemeClr val="accent3">
            <a:lumMod val="60000"/>
            <a:lumOff val="40000"/>
          </a:schemeClr>
        </a:solidFill>
      </dgm:spPr>
    </dgm:pt>
    <dgm:pt modelId="{1F4CDA2E-ACF1-4D0C-958B-64D595F12259}" type="pres">
      <dgm:prSet presAssocID="{B4F4FCCB-A4E6-43A4-BDBF-EF248C44B067}" presName="txShp" presStyleLbl="node1" presStyleIdx="2" presStyleCnt="9">
        <dgm:presLayoutVars>
          <dgm:bulletEnabled val="1"/>
        </dgm:presLayoutVars>
      </dgm:prSet>
      <dgm:spPr/>
      <dgm:t>
        <a:bodyPr/>
        <a:lstStyle/>
        <a:p>
          <a:endParaRPr lang="ru-RU"/>
        </a:p>
      </dgm:t>
    </dgm:pt>
    <dgm:pt modelId="{0A219103-3261-40C1-BED4-48BD23422E0B}" type="pres">
      <dgm:prSet presAssocID="{FA36A8C1-6027-4ED5-A8D6-316AA4DFA287}" presName="spacing" presStyleCnt="0"/>
      <dgm:spPr/>
    </dgm:pt>
    <dgm:pt modelId="{97D96059-C9BD-46E1-82FC-6C96FD224EA7}" type="pres">
      <dgm:prSet presAssocID="{3A3B3115-E29C-46DD-9670-5EF6783126F9}" presName="composite" presStyleCnt="0"/>
      <dgm:spPr/>
    </dgm:pt>
    <dgm:pt modelId="{1CD2B540-3DB5-4C5D-8D46-1146736DE9F1}" type="pres">
      <dgm:prSet presAssocID="{3A3B3115-E29C-46DD-9670-5EF6783126F9}" presName="imgShp" presStyleLbl="fgImgPlace1" presStyleIdx="3" presStyleCnt="9"/>
      <dgm:spPr>
        <a:solidFill>
          <a:schemeClr val="accent3">
            <a:lumMod val="60000"/>
            <a:lumOff val="40000"/>
          </a:schemeClr>
        </a:solidFill>
      </dgm:spPr>
    </dgm:pt>
    <dgm:pt modelId="{7C91A6F6-BFD8-4AE9-993A-7B793CCDC1E5}" type="pres">
      <dgm:prSet presAssocID="{3A3B3115-E29C-46DD-9670-5EF6783126F9}" presName="txShp" presStyleLbl="node1" presStyleIdx="3" presStyleCnt="9">
        <dgm:presLayoutVars>
          <dgm:bulletEnabled val="1"/>
        </dgm:presLayoutVars>
      </dgm:prSet>
      <dgm:spPr/>
      <dgm:t>
        <a:bodyPr/>
        <a:lstStyle/>
        <a:p>
          <a:endParaRPr lang="ru-RU"/>
        </a:p>
      </dgm:t>
    </dgm:pt>
    <dgm:pt modelId="{49E44D36-391E-4E49-9B03-17846D18E063}" type="pres">
      <dgm:prSet presAssocID="{980AEC7C-7686-431D-9F48-E494EFBCB948}" presName="spacing" presStyleCnt="0"/>
      <dgm:spPr/>
    </dgm:pt>
    <dgm:pt modelId="{4C2CBB44-341E-4CED-8147-77A2C8639982}" type="pres">
      <dgm:prSet presAssocID="{7E60B944-86E8-4E4F-92F2-840BAF364BE5}" presName="composite" presStyleCnt="0"/>
      <dgm:spPr/>
    </dgm:pt>
    <dgm:pt modelId="{75A5B73E-7AF4-420C-A75D-4BF2F9019CD6}" type="pres">
      <dgm:prSet presAssocID="{7E60B944-86E8-4E4F-92F2-840BAF364BE5}" presName="imgShp" presStyleLbl="fgImgPlace1" presStyleIdx="4" presStyleCnt="9"/>
      <dgm:spPr>
        <a:solidFill>
          <a:schemeClr val="accent3">
            <a:lumMod val="60000"/>
            <a:lumOff val="40000"/>
          </a:schemeClr>
        </a:solidFill>
      </dgm:spPr>
    </dgm:pt>
    <dgm:pt modelId="{FAFE2049-E803-47F6-BFFE-EF8C603CD7C9}" type="pres">
      <dgm:prSet presAssocID="{7E60B944-86E8-4E4F-92F2-840BAF364BE5}" presName="txShp" presStyleLbl="node1" presStyleIdx="4" presStyleCnt="9">
        <dgm:presLayoutVars>
          <dgm:bulletEnabled val="1"/>
        </dgm:presLayoutVars>
      </dgm:prSet>
      <dgm:spPr/>
      <dgm:t>
        <a:bodyPr/>
        <a:lstStyle/>
        <a:p>
          <a:endParaRPr lang="ru-RU"/>
        </a:p>
      </dgm:t>
    </dgm:pt>
    <dgm:pt modelId="{A5D5DFA6-4F15-4D76-9789-136DA287B973}" type="pres">
      <dgm:prSet presAssocID="{C7AAF8F5-CDA1-4483-A4D7-27C3C15FF846}" presName="spacing" presStyleCnt="0"/>
      <dgm:spPr/>
    </dgm:pt>
    <dgm:pt modelId="{CAAE7A46-4BD8-4766-AC25-800AC562093C}" type="pres">
      <dgm:prSet presAssocID="{61F7C23B-08AF-4AEE-AA4C-6A3A874320A2}" presName="composite" presStyleCnt="0"/>
      <dgm:spPr/>
    </dgm:pt>
    <dgm:pt modelId="{81651AEA-63DF-4C11-AF67-5052F58C0FF2}" type="pres">
      <dgm:prSet presAssocID="{61F7C23B-08AF-4AEE-AA4C-6A3A874320A2}" presName="imgShp" presStyleLbl="fgImgPlace1" presStyleIdx="5" presStyleCnt="9"/>
      <dgm:spPr>
        <a:solidFill>
          <a:schemeClr val="accent3">
            <a:lumMod val="60000"/>
            <a:lumOff val="40000"/>
          </a:schemeClr>
        </a:solidFill>
      </dgm:spPr>
    </dgm:pt>
    <dgm:pt modelId="{391C490F-C26D-4B15-B768-A5FAAE3EF141}" type="pres">
      <dgm:prSet presAssocID="{61F7C23B-08AF-4AEE-AA4C-6A3A874320A2}" presName="txShp" presStyleLbl="node1" presStyleIdx="5" presStyleCnt="9">
        <dgm:presLayoutVars>
          <dgm:bulletEnabled val="1"/>
        </dgm:presLayoutVars>
      </dgm:prSet>
      <dgm:spPr/>
      <dgm:t>
        <a:bodyPr/>
        <a:lstStyle/>
        <a:p>
          <a:endParaRPr lang="ru-RU"/>
        </a:p>
      </dgm:t>
    </dgm:pt>
    <dgm:pt modelId="{D65A3BB9-63E5-4241-9C18-16AF4BEF1F53}" type="pres">
      <dgm:prSet presAssocID="{D865D867-BB72-4905-B3A1-B827F9EE6D91}" presName="spacing" presStyleCnt="0"/>
      <dgm:spPr/>
    </dgm:pt>
    <dgm:pt modelId="{29EF4C44-9D46-4656-BE62-A76ED46AFBEB}" type="pres">
      <dgm:prSet presAssocID="{81185210-888D-46B2-96F5-D82D051A8216}" presName="composite" presStyleCnt="0"/>
      <dgm:spPr/>
    </dgm:pt>
    <dgm:pt modelId="{7D5E197D-ACDC-45FB-9175-D8C350CE3117}" type="pres">
      <dgm:prSet presAssocID="{81185210-888D-46B2-96F5-D82D051A8216}" presName="imgShp" presStyleLbl="fgImgPlace1" presStyleIdx="6" presStyleCnt="9"/>
      <dgm:spPr>
        <a:solidFill>
          <a:schemeClr val="accent3">
            <a:lumMod val="60000"/>
            <a:lumOff val="40000"/>
          </a:schemeClr>
        </a:solidFill>
      </dgm:spPr>
    </dgm:pt>
    <dgm:pt modelId="{B73A9878-7150-4B83-B0A9-EA5F73281FDA}" type="pres">
      <dgm:prSet presAssocID="{81185210-888D-46B2-96F5-D82D051A8216}" presName="txShp" presStyleLbl="node1" presStyleIdx="6" presStyleCnt="9">
        <dgm:presLayoutVars>
          <dgm:bulletEnabled val="1"/>
        </dgm:presLayoutVars>
      </dgm:prSet>
      <dgm:spPr/>
      <dgm:t>
        <a:bodyPr/>
        <a:lstStyle/>
        <a:p>
          <a:endParaRPr lang="ru-RU"/>
        </a:p>
      </dgm:t>
    </dgm:pt>
    <dgm:pt modelId="{3037B831-E404-4838-9E09-EBC999E57661}" type="pres">
      <dgm:prSet presAssocID="{FCC878B1-8452-46FB-95DE-DB65E0FB9A4E}" presName="spacing" presStyleCnt="0"/>
      <dgm:spPr/>
    </dgm:pt>
    <dgm:pt modelId="{92FE6ED0-0526-4AF1-937E-0203CCF60C4C}" type="pres">
      <dgm:prSet presAssocID="{AFD6D03B-7E8E-4976-8520-6390B7342DB0}" presName="composite" presStyleCnt="0"/>
      <dgm:spPr/>
    </dgm:pt>
    <dgm:pt modelId="{CCD243F5-D52E-4004-8494-06D3E6DD37DE}" type="pres">
      <dgm:prSet presAssocID="{AFD6D03B-7E8E-4976-8520-6390B7342DB0}" presName="imgShp" presStyleLbl="fgImgPlace1" presStyleIdx="7" presStyleCnt="9"/>
      <dgm:spPr>
        <a:solidFill>
          <a:schemeClr val="accent3">
            <a:lumMod val="60000"/>
            <a:lumOff val="40000"/>
          </a:schemeClr>
        </a:solidFill>
      </dgm:spPr>
    </dgm:pt>
    <dgm:pt modelId="{CC4F2251-CCCF-4A50-9A42-C193F86DA965}" type="pres">
      <dgm:prSet presAssocID="{AFD6D03B-7E8E-4976-8520-6390B7342DB0}" presName="txShp" presStyleLbl="node1" presStyleIdx="7" presStyleCnt="9">
        <dgm:presLayoutVars>
          <dgm:bulletEnabled val="1"/>
        </dgm:presLayoutVars>
      </dgm:prSet>
      <dgm:spPr/>
      <dgm:t>
        <a:bodyPr/>
        <a:lstStyle/>
        <a:p>
          <a:endParaRPr lang="ru-RU"/>
        </a:p>
      </dgm:t>
    </dgm:pt>
    <dgm:pt modelId="{FDAB2456-0807-43E2-9581-448774085E1C}" type="pres">
      <dgm:prSet presAssocID="{0D312B89-9233-4148-8703-AF0FFA972FE4}" presName="spacing" presStyleCnt="0"/>
      <dgm:spPr/>
    </dgm:pt>
    <dgm:pt modelId="{499B9FCB-44CB-4B63-98F3-2BB155A7F8CA}" type="pres">
      <dgm:prSet presAssocID="{95F8510F-E01C-4967-A0A5-22EFAC7311DF}" presName="composite" presStyleCnt="0"/>
      <dgm:spPr/>
    </dgm:pt>
    <dgm:pt modelId="{C4EF29D6-81C6-4A6D-A5EE-038D2AF7C5EE}" type="pres">
      <dgm:prSet presAssocID="{95F8510F-E01C-4967-A0A5-22EFAC7311DF}" presName="imgShp" presStyleLbl="fgImgPlace1" presStyleIdx="8" presStyleCnt="9"/>
      <dgm:spPr>
        <a:solidFill>
          <a:schemeClr val="accent3">
            <a:lumMod val="60000"/>
            <a:lumOff val="40000"/>
          </a:schemeClr>
        </a:solidFill>
      </dgm:spPr>
    </dgm:pt>
    <dgm:pt modelId="{E5973EBB-E91C-4F5E-84B3-5F3EE46A5087}" type="pres">
      <dgm:prSet presAssocID="{95F8510F-E01C-4967-A0A5-22EFAC7311DF}" presName="txShp" presStyleLbl="node1" presStyleIdx="8" presStyleCnt="9">
        <dgm:presLayoutVars>
          <dgm:bulletEnabled val="1"/>
        </dgm:presLayoutVars>
      </dgm:prSet>
      <dgm:spPr/>
      <dgm:t>
        <a:bodyPr/>
        <a:lstStyle/>
        <a:p>
          <a:endParaRPr lang="ru-RU"/>
        </a:p>
      </dgm:t>
    </dgm:pt>
  </dgm:ptLst>
  <dgm:cxnLst>
    <dgm:cxn modelId="{65F7D7D8-1D58-46ED-A4AE-E3EDECB4BA2F}" type="presOf" srcId="{A733C5FA-744A-4D0E-AB62-BF10A300D084}" destId="{181D2B03-0298-40F3-B8DC-77B137732493}" srcOrd="0" destOrd="0" presId="urn:microsoft.com/office/officeart/2005/8/layout/vList3#1"/>
    <dgm:cxn modelId="{B71F9C5C-7821-4E4A-AB6E-70922CD5B3C1}" srcId="{A733C5FA-744A-4D0E-AB62-BF10A300D084}" destId="{B4F4FCCB-A4E6-43A4-BDBF-EF248C44B067}" srcOrd="2" destOrd="0" parTransId="{A394DB34-F640-4750-A1B6-D75E45E21F9A}" sibTransId="{FA36A8C1-6027-4ED5-A8D6-316AA4DFA287}"/>
    <dgm:cxn modelId="{080EFD67-5DA5-4935-8948-26C55ECEE389}" srcId="{A733C5FA-744A-4D0E-AB62-BF10A300D084}" destId="{AFD6D03B-7E8E-4976-8520-6390B7342DB0}" srcOrd="7" destOrd="0" parTransId="{BC0AE936-FCD2-47E5-81F4-41E118812569}" sibTransId="{0D312B89-9233-4148-8703-AF0FFA972FE4}"/>
    <dgm:cxn modelId="{9A1AF645-6C0B-4625-B40A-91312AEC6EA4}" srcId="{A733C5FA-744A-4D0E-AB62-BF10A300D084}" destId="{602F838A-F725-43B9-AC0B-8FDCCC8C131A}" srcOrd="1" destOrd="0" parTransId="{6317A04B-E408-4407-BAAF-05E2AF73DDCC}" sibTransId="{589C511E-0AE0-44AC-8ABA-0753885A38FC}"/>
    <dgm:cxn modelId="{1BCC1278-4BDF-4F90-BA92-A8C3EA13ECF5}" type="presOf" srcId="{B4F4FCCB-A4E6-43A4-BDBF-EF248C44B067}" destId="{1F4CDA2E-ACF1-4D0C-958B-64D595F12259}" srcOrd="0" destOrd="0" presId="urn:microsoft.com/office/officeart/2005/8/layout/vList3#1"/>
    <dgm:cxn modelId="{525042EA-4CAC-4475-8A19-C439B578EDF0}" type="presOf" srcId="{AFD6D03B-7E8E-4976-8520-6390B7342DB0}" destId="{CC4F2251-CCCF-4A50-9A42-C193F86DA965}" srcOrd="0" destOrd="0" presId="urn:microsoft.com/office/officeart/2005/8/layout/vList3#1"/>
    <dgm:cxn modelId="{18434947-87D7-4401-8981-64CF4382BF82}" type="presOf" srcId="{7E60B944-86E8-4E4F-92F2-840BAF364BE5}" destId="{FAFE2049-E803-47F6-BFFE-EF8C603CD7C9}" srcOrd="0" destOrd="0" presId="urn:microsoft.com/office/officeart/2005/8/layout/vList3#1"/>
    <dgm:cxn modelId="{4779E33C-EF88-4229-80FB-83456CF92BBC}" srcId="{A733C5FA-744A-4D0E-AB62-BF10A300D084}" destId="{81185210-888D-46B2-96F5-D82D051A8216}" srcOrd="6" destOrd="0" parTransId="{F57E5BB0-DD91-4DC1-8501-2ECA42F42817}" sibTransId="{FCC878B1-8452-46FB-95DE-DB65E0FB9A4E}"/>
    <dgm:cxn modelId="{B9617817-7C9F-4741-9BBD-3EAF280D98B4}" srcId="{A733C5FA-744A-4D0E-AB62-BF10A300D084}" destId="{7E60B944-86E8-4E4F-92F2-840BAF364BE5}" srcOrd="4" destOrd="0" parTransId="{65BA44CE-0181-4F2A-9D92-B54010B153FB}" sibTransId="{C7AAF8F5-CDA1-4483-A4D7-27C3C15FF846}"/>
    <dgm:cxn modelId="{3CBFAF24-E672-4F8B-BFC0-D78F4A240535}" type="presOf" srcId="{81185210-888D-46B2-96F5-D82D051A8216}" destId="{B73A9878-7150-4B83-B0A9-EA5F73281FDA}" srcOrd="0" destOrd="0" presId="urn:microsoft.com/office/officeart/2005/8/layout/vList3#1"/>
    <dgm:cxn modelId="{A65F7E16-8671-4FFE-8408-5722791C7D8C}" type="presOf" srcId="{95F8510F-E01C-4967-A0A5-22EFAC7311DF}" destId="{E5973EBB-E91C-4F5E-84B3-5F3EE46A5087}" srcOrd="0" destOrd="0" presId="urn:microsoft.com/office/officeart/2005/8/layout/vList3#1"/>
    <dgm:cxn modelId="{A9276BAA-E6F7-4A1D-8509-24269EB864A8}" type="presOf" srcId="{61F7C23B-08AF-4AEE-AA4C-6A3A874320A2}" destId="{391C490F-C26D-4B15-B768-A5FAAE3EF141}" srcOrd="0" destOrd="0" presId="urn:microsoft.com/office/officeart/2005/8/layout/vList3#1"/>
    <dgm:cxn modelId="{A0689A25-1572-4467-B1C8-1B40C17D8723}" srcId="{A733C5FA-744A-4D0E-AB62-BF10A300D084}" destId="{3A3B3115-E29C-46DD-9670-5EF6783126F9}" srcOrd="3" destOrd="0" parTransId="{1FA59C8F-BFE6-45B3-9919-AFB58E992EEA}" sibTransId="{980AEC7C-7686-431D-9F48-E494EFBCB948}"/>
    <dgm:cxn modelId="{40D911AD-5A74-498D-A0BF-17293156DC56}" srcId="{A733C5FA-744A-4D0E-AB62-BF10A300D084}" destId="{300DFEB3-E94B-4B07-ADB0-540DCB120C82}" srcOrd="0" destOrd="0" parTransId="{DB32A411-105D-4C34-A1FD-36FE0F6ABCF8}" sibTransId="{DEFFF853-62BD-4C56-BC2B-4C8A7C1A99B1}"/>
    <dgm:cxn modelId="{D33F2A8B-D940-4803-8556-20034941E6C3}" srcId="{A733C5FA-744A-4D0E-AB62-BF10A300D084}" destId="{95F8510F-E01C-4967-A0A5-22EFAC7311DF}" srcOrd="8" destOrd="0" parTransId="{AFD8E836-D6C4-4828-8159-B803F2F4DA45}" sibTransId="{F8CDBC11-B3A9-47BF-8818-43186D23C7FC}"/>
    <dgm:cxn modelId="{D547C12D-3B14-4455-A634-A6B02F3945D0}" type="presOf" srcId="{3A3B3115-E29C-46DD-9670-5EF6783126F9}" destId="{7C91A6F6-BFD8-4AE9-993A-7B793CCDC1E5}" srcOrd="0" destOrd="0" presId="urn:microsoft.com/office/officeart/2005/8/layout/vList3#1"/>
    <dgm:cxn modelId="{DEEB8AF8-F24E-4999-B074-2DC8800D1486}" type="presOf" srcId="{602F838A-F725-43B9-AC0B-8FDCCC8C131A}" destId="{667539B9-C1FB-49F3-B269-66BA69186758}" srcOrd="0" destOrd="0" presId="urn:microsoft.com/office/officeart/2005/8/layout/vList3#1"/>
    <dgm:cxn modelId="{E03885FD-6097-4012-826C-D0D3029C275F}" srcId="{A733C5FA-744A-4D0E-AB62-BF10A300D084}" destId="{61F7C23B-08AF-4AEE-AA4C-6A3A874320A2}" srcOrd="5" destOrd="0" parTransId="{D5AB6760-711F-4B48-93C8-E033B2E99C3E}" sibTransId="{D865D867-BB72-4905-B3A1-B827F9EE6D91}"/>
    <dgm:cxn modelId="{54B76283-1069-4C5E-8000-BE4CB79C5264}" type="presOf" srcId="{300DFEB3-E94B-4B07-ADB0-540DCB120C82}" destId="{31159E26-115C-4D14-9D84-59E36FB32B69}" srcOrd="0" destOrd="0" presId="urn:microsoft.com/office/officeart/2005/8/layout/vList3#1"/>
    <dgm:cxn modelId="{A7EFAFCD-15E7-4DC7-854F-1434AEBB6121}" type="presParOf" srcId="{181D2B03-0298-40F3-B8DC-77B137732493}" destId="{342CDA2C-F656-4DEF-84B3-6A36FF75C611}" srcOrd="0" destOrd="0" presId="urn:microsoft.com/office/officeart/2005/8/layout/vList3#1"/>
    <dgm:cxn modelId="{1AE22BDE-1421-4235-AC63-00060D173762}" type="presParOf" srcId="{342CDA2C-F656-4DEF-84B3-6A36FF75C611}" destId="{99239A2E-F616-4CFA-B2BF-1246382080D1}" srcOrd="0" destOrd="0" presId="urn:microsoft.com/office/officeart/2005/8/layout/vList3#1"/>
    <dgm:cxn modelId="{8828C740-2AB9-4EC0-9A49-85E8759F1782}" type="presParOf" srcId="{342CDA2C-F656-4DEF-84B3-6A36FF75C611}" destId="{31159E26-115C-4D14-9D84-59E36FB32B69}" srcOrd="1" destOrd="0" presId="urn:microsoft.com/office/officeart/2005/8/layout/vList3#1"/>
    <dgm:cxn modelId="{6D784355-D236-4C65-B683-F1F12EC9CA21}" type="presParOf" srcId="{181D2B03-0298-40F3-B8DC-77B137732493}" destId="{810AF6DE-D191-490E-B157-EDC0B258CF53}" srcOrd="1" destOrd="0" presId="urn:microsoft.com/office/officeart/2005/8/layout/vList3#1"/>
    <dgm:cxn modelId="{D8E9B950-E0EF-404F-BC15-72438FAD6703}" type="presParOf" srcId="{181D2B03-0298-40F3-B8DC-77B137732493}" destId="{4B65D8E8-DD2A-4449-B604-B43CF5C5B053}" srcOrd="2" destOrd="0" presId="urn:microsoft.com/office/officeart/2005/8/layout/vList3#1"/>
    <dgm:cxn modelId="{28C8CC84-996C-4C5A-A582-493A2E20F07A}" type="presParOf" srcId="{4B65D8E8-DD2A-4449-B604-B43CF5C5B053}" destId="{2ACCD0ED-600D-4A0E-A510-0E8DC9FB802C}" srcOrd="0" destOrd="0" presId="urn:microsoft.com/office/officeart/2005/8/layout/vList3#1"/>
    <dgm:cxn modelId="{9C22509C-2F99-48D3-B1B1-23700A771B3C}" type="presParOf" srcId="{4B65D8E8-DD2A-4449-B604-B43CF5C5B053}" destId="{667539B9-C1FB-49F3-B269-66BA69186758}" srcOrd="1" destOrd="0" presId="urn:microsoft.com/office/officeart/2005/8/layout/vList3#1"/>
    <dgm:cxn modelId="{B310ADD8-4446-46BD-914E-E7E1F953A7F7}" type="presParOf" srcId="{181D2B03-0298-40F3-B8DC-77B137732493}" destId="{963E66E7-27CA-4A3F-BC01-95DD2B04B3A5}" srcOrd="3" destOrd="0" presId="urn:microsoft.com/office/officeart/2005/8/layout/vList3#1"/>
    <dgm:cxn modelId="{EB563EF4-9859-44CB-B158-E2DC3E4ABCE2}" type="presParOf" srcId="{181D2B03-0298-40F3-B8DC-77B137732493}" destId="{9BE6A268-BF4B-440D-81D0-3A56A6B253C9}" srcOrd="4" destOrd="0" presId="urn:microsoft.com/office/officeart/2005/8/layout/vList3#1"/>
    <dgm:cxn modelId="{8F7115FC-CC8D-43FF-8BA9-EDCDD6A2A06A}" type="presParOf" srcId="{9BE6A268-BF4B-440D-81D0-3A56A6B253C9}" destId="{42A95E7E-1570-486B-BF27-71D470D1ED85}" srcOrd="0" destOrd="0" presId="urn:microsoft.com/office/officeart/2005/8/layout/vList3#1"/>
    <dgm:cxn modelId="{81DD1C69-2E69-4026-89BD-D16E96E6A077}" type="presParOf" srcId="{9BE6A268-BF4B-440D-81D0-3A56A6B253C9}" destId="{1F4CDA2E-ACF1-4D0C-958B-64D595F12259}" srcOrd="1" destOrd="0" presId="urn:microsoft.com/office/officeart/2005/8/layout/vList3#1"/>
    <dgm:cxn modelId="{A45DAC95-C9B0-4657-BFAA-FBDA85A4C5EF}" type="presParOf" srcId="{181D2B03-0298-40F3-B8DC-77B137732493}" destId="{0A219103-3261-40C1-BED4-48BD23422E0B}" srcOrd="5" destOrd="0" presId="urn:microsoft.com/office/officeart/2005/8/layout/vList3#1"/>
    <dgm:cxn modelId="{5D83BE17-C1FB-4277-90D6-4C15534BAA86}" type="presParOf" srcId="{181D2B03-0298-40F3-B8DC-77B137732493}" destId="{97D96059-C9BD-46E1-82FC-6C96FD224EA7}" srcOrd="6" destOrd="0" presId="urn:microsoft.com/office/officeart/2005/8/layout/vList3#1"/>
    <dgm:cxn modelId="{916B319B-03CC-4246-865A-0323899FECC4}" type="presParOf" srcId="{97D96059-C9BD-46E1-82FC-6C96FD224EA7}" destId="{1CD2B540-3DB5-4C5D-8D46-1146736DE9F1}" srcOrd="0" destOrd="0" presId="urn:microsoft.com/office/officeart/2005/8/layout/vList3#1"/>
    <dgm:cxn modelId="{0523442C-147C-4AFE-9AC7-C46802E45222}" type="presParOf" srcId="{97D96059-C9BD-46E1-82FC-6C96FD224EA7}" destId="{7C91A6F6-BFD8-4AE9-993A-7B793CCDC1E5}" srcOrd="1" destOrd="0" presId="urn:microsoft.com/office/officeart/2005/8/layout/vList3#1"/>
    <dgm:cxn modelId="{1BF2090B-A166-4C56-BD50-F5F7EA5EAF01}" type="presParOf" srcId="{181D2B03-0298-40F3-B8DC-77B137732493}" destId="{49E44D36-391E-4E49-9B03-17846D18E063}" srcOrd="7" destOrd="0" presId="urn:microsoft.com/office/officeart/2005/8/layout/vList3#1"/>
    <dgm:cxn modelId="{97BE39ED-86EC-469D-B91C-85331A55B8DE}" type="presParOf" srcId="{181D2B03-0298-40F3-B8DC-77B137732493}" destId="{4C2CBB44-341E-4CED-8147-77A2C8639982}" srcOrd="8" destOrd="0" presId="urn:microsoft.com/office/officeart/2005/8/layout/vList3#1"/>
    <dgm:cxn modelId="{5F3FA528-61DD-43B0-A97E-CD2202072CCE}" type="presParOf" srcId="{4C2CBB44-341E-4CED-8147-77A2C8639982}" destId="{75A5B73E-7AF4-420C-A75D-4BF2F9019CD6}" srcOrd="0" destOrd="0" presId="urn:microsoft.com/office/officeart/2005/8/layout/vList3#1"/>
    <dgm:cxn modelId="{6DA8B157-36DE-4CF2-9321-069865B60B29}" type="presParOf" srcId="{4C2CBB44-341E-4CED-8147-77A2C8639982}" destId="{FAFE2049-E803-47F6-BFFE-EF8C603CD7C9}" srcOrd="1" destOrd="0" presId="urn:microsoft.com/office/officeart/2005/8/layout/vList3#1"/>
    <dgm:cxn modelId="{FB5C97CB-EADA-4D18-B7DB-9697AC152CF6}" type="presParOf" srcId="{181D2B03-0298-40F3-B8DC-77B137732493}" destId="{A5D5DFA6-4F15-4D76-9789-136DA287B973}" srcOrd="9" destOrd="0" presId="urn:microsoft.com/office/officeart/2005/8/layout/vList3#1"/>
    <dgm:cxn modelId="{E41D6DB0-E46D-4359-A9ED-4C4E309C90FD}" type="presParOf" srcId="{181D2B03-0298-40F3-B8DC-77B137732493}" destId="{CAAE7A46-4BD8-4766-AC25-800AC562093C}" srcOrd="10" destOrd="0" presId="urn:microsoft.com/office/officeart/2005/8/layout/vList3#1"/>
    <dgm:cxn modelId="{5B2FD1FC-8FA7-4F6E-8398-C09C46564201}" type="presParOf" srcId="{CAAE7A46-4BD8-4766-AC25-800AC562093C}" destId="{81651AEA-63DF-4C11-AF67-5052F58C0FF2}" srcOrd="0" destOrd="0" presId="urn:microsoft.com/office/officeart/2005/8/layout/vList3#1"/>
    <dgm:cxn modelId="{CB97393C-F3CC-401D-B992-24FDB1CAF277}" type="presParOf" srcId="{CAAE7A46-4BD8-4766-AC25-800AC562093C}" destId="{391C490F-C26D-4B15-B768-A5FAAE3EF141}" srcOrd="1" destOrd="0" presId="urn:microsoft.com/office/officeart/2005/8/layout/vList3#1"/>
    <dgm:cxn modelId="{B600EED8-171C-48EA-B3C0-4DFA44C44EAE}" type="presParOf" srcId="{181D2B03-0298-40F3-B8DC-77B137732493}" destId="{D65A3BB9-63E5-4241-9C18-16AF4BEF1F53}" srcOrd="11" destOrd="0" presId="urn:microsoft.com/office/officeart/2005/8/layout/vList3#1"/>
    <dgm:cxn modelId="{8020B923-EDB5-474E-8100-DEF3B9FBABD4}" type="presParOf" srcId="{181D2B03-0298-40F3-B8DC-77B137732493}" destId="{29EF4C44-9D46-4656-BE62-A76ED46AFBEB}" srcOrd="12" destOrd="0" presId="urn:microsoft.com/office/officeart/2005/8/layout/vList3#1"/>
    <dgm:cxn modelId="{E09A12BA-77C8-4EAC-A1E4-2B397E985726}" type="presParOf" srcId="{29EF4C44-9D46-4656-BE62-A76ED46AFBEB}" destId="{7D5E197D-ACDC-45FB-9175-D8C350CE3117}" srcOrd="0" destOrd="0" presId="urn:microsoft.com/office/officeart/2005/8/layout/vList3#1"/>
    <dgm:cxn modelId="{74646BA0-1016-48ED-8495-099BB7A4B19D}" type="presParOf" srcId="{29EF4C44-9D46-4656-BE62-A76ED46AFBEB}" destId="{B73A9878-7150-4B83-B0A9-EA5F73281FDA}" srcOrd="1" destOrd="0" presId="urn:microsoft.com/office/officeart/2005/8/layout/vList3#1"/>
    <dgm:cxn modelId="{3E08533B-D4F7-45C9-9C68-2882254C6340}" type="presParOf" srcId="{181D2B03-0298-40F3-B8DC-77B137732493}" destId="{3037B831-E404-4838-9E09-EBC999E57661}" srcOrd="13" destOrd="0" presId="urn:microsoft.com/office/officeart/2005/8/layout/vList3#1"/>
    <dgm:cxn modelId="{ECD04D27-D277-4901-BE9A-567D1D6D1C80}" type="presParOf" srcId="{181D2B03-0298-40F3-B8DC-77B137732493}" destId="{92FE6ED0-0526-4AF1-937E-0203CCF60C4C}" srcOrd="14" destOrd="0" presId="urn:microsoft.com/office/officeart/2005/8/layout/vList3#1"/>
    <dgm:cxn modelId="{C072CA4D-BFB0-43EB-A513-EA4EA6B5351D}" type="presParOf" srcId="{92FE6ED0-0526-4AF1-937E-0203CCF60C4C}" destId="{CCD243F5-D52E-4004-8494-06D3E6DD37DE}" srcOrd="0" destOrd="0" presId="urn:microsoft.com/office/officeart/2005/8/layout/vList3#1"/>
    <dgm:cxn modelId="{0D24340B-52F4-47C2-B463-4C0022309330}" type="presParOf" srcId="{92FE6ED0-0526-4AF1-937E-0203CCF60C4C}" destId="{CC4F2251-CCCF-4A50-9A42-C193F86DA965}" srcOrd="1" destOrd="0" presId="urn:microsoft.com/office/officeart/2005/8/layout/vList3#1"/>
    <dgm:cxn modelId="{2746DCD6-BF5F-430C-8053-7A6B3D2255B4}" type="presParOf" srcId="{181D2B03-0298-40F3-B8DC-77B137732493}" destId="{FDAB2456-0807-43E2-9581-448774085E1C}" srcOrd="15" destOrd="0" presId="urn:microsoft.com/office/officeart/2005/8/layout/vList3#1"/>
    <dgm:cxn modelId="{446FB581-85DF-4F36-8462-75D99301FF2A}" type="presParOf" srcId="{181D2B03-0298-40F3-B8DC-77B137732493}" destId="{499B9FCB-44CB-4B63-98F3-2BB155A7F8CA}" srcOrd="16" destOrd="0" presId="urn:microsoft.com/office/officeart/2005/8/layout/vList3#1"/>
    <dgm:cxn modelId="{C5D3D8CC-01EA-44A1-BC09-C82A5B557BBB}" type="presParOf" srcId="{499B9FCB-44CB-4B63-98F3-2BB155A7F8CA}" destId="{C4EF29D6-81C6-4A6D-A5EE-038D2AF7C5EE}" srcOrd="0" destOrd="0" presId="urn:microsoft.com/office/officeart/2005/8/layout/vList3#1"/>
    <dgm:cxn modelId="{3FD1867E-CCE2-4E49-86C8-7CC806B454F5}" type="presParOf" srcId="{499B9FCB-44CB-4B63-98F3-2BB155A7F8CA}" destId="{E5973EBB-E91C-4F5E-84B3-5F3EE46A5087}"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DE694-DB6C-4EC0-A114-1F6DCD168DE3}">
      <dsp:nvSpPr>
        <dsp:cNvPr id="0" name=""/>
        <dsp:cNvSpPr/>
      </dsp:nvSpPr>
      <dsp:spPr>
        <a:xfrm>
          <a:off x="0" y="93906"/>
          <a:ext cx="11070215" cy="616004"/>
        </a:xfrm>
        <a:prstGeom prst="round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uk-UA" sz="2700" kern="1200" dirty="0" smtClean="0"/>
            <a:t>доходів і видатків, а також надходжень і витрат цієї одиниці;</a:t>
          </a:r>
          <a:endParaRPr lang="ru-RU" sz="2700" kern="1200" dirty="0"/>
        </a:p>
      </dsp:txBody>
      <dsp:txXfrm>
        <a:off x="30071" y="123977"/>
        <a:ext cx="11010073" cy="555862"/>
      </dsp:txXfrm>
    </dsp:sp>
    <dsp:sp modelId="{9D94888B-6BB2-49E1-A834-EE472679E7D8}">
      <dsp:nvSpPr>
        <dsp:cNvPr id="0" name=""/>
        <dsp:cNvSpPr/>
      </dsp:nvSpPr>
      <dsp:spPr>
        <a:xfrm>
          <a:off x="0" y="787671"/>
          <a:ext cx="11070215" cy="616004"/>
        </a:xfrm>
        <a:prstGeom prst="round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uk-UA" sz="2700" kern="1200" dirty="0" smtClean="0"/>
            <a:t>надходжень і видатків</a:t>
          </a:r>
          <a:endParaRPr lang="ru-RU" sz="2700" kern="1200" dirty="0"/>
        </a:p>
      </dsp:txBody>
      <dsp:txXfrm>
        <a:off x="30071" y="817742"/>
        <a:ext cx="11010073" cy="555862"/>
      </dsp:txXfrm>
    </dsp:sp>
    <dsp:sp modelId="{D26AC154-FDC9-4778-8D5C-F650BD2FAB34}">
      <dsp:nvSpPr>
        <dsp:cNvPr id="0" name=""/>
        <dsp:cNvSpPr/>
      </dsp:nvSpPr>
      <dsp:spPr>
        <a:xfrm>
          <a:off x="0" y="1403676"/>
          <a:ext cx="11070215" cy="684652"/>
        </a:xfrm>
        <a:prstGeom prst="rect">
          <a:avLst/>
        </a:prstGeom>
        <a:noFill/>
        <a:ln w="6350" cap="flat" cmpd="sng" algn="in">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51479"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uk-UA" sz="2100" kern="1200" dirty="0" smtClean="0"/>
            <a:t>бюджетних закладів, допоміжних господарств бюджетних одиниць і спеціальних фондів;</a:t>
          </a:r>
          <a:endParaRPr lang="ru-RU" sz="2100" kern="1200" dirty="0"/>
        </a:p>
        <a:p>
          <a:pPr marL="228600" lvl="1" indent="-228600" algn="l" defTabSz="933450">
            <a:lnSpc>
              <a:spcPct val="90000"/>
            </a:lnSpc>
            <a:spcBef>
              <a:spcPct val="0"/>
            </a:spcBef>
            <a:spcAft>
              <a:spcPct val="20000"/>
            </a:spcAft>
            <a:buChar char="••"/>
          </a:pPr>
          <a:r>
            <a:rPr lang="uk-UA" sz="2100" kern="1200" dirty="0" smtClean="0"/>
            <a:t>цільових фондів одиниці місцевого самоврядування.</a:t>
          </a:r>
          <a:endParaRPr lang="ru-RU" sz="2100" kern="1200" dirty="0"/>
        </a:p>
      </dsp:txBody>
      <dsp:txXfrm>
        <a:off x="0" y="1403676"/>
        <a:ext cx="11070215" cy="6846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FE9E4-2667-4AD8-94AD-F7C40A2E1873}">
      <dsp:nvSpPr>
        <dsp:cNvPr id="0" name=""/>
        <dsp:cNvSpPr/>
      </dsp:nvSpPr>
      <dsp:spPr>
        <a:xfrm>
          <a:off x="0" y="373380"/>
          <a:ext cx="11042074" cy="1066799"/>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uk-UA" sz="3500" kern="1200" dirty="0" smtClean="0"/>
            <a:t>В залежності від форм організації таких одиниць можна виділити:</a:t>
          </a:r>
          <a:endParaRPr lang="ru-RU" sz="3500" kern="1200" dirty="0"/>
        </a:p>
      </dsp:txBody>
      <dsp:txXfrm>
        <a:off x="31245" y="404625"/>
        <a:ext cx="10979584" cy="1004309"/>
      </dsp:txXfrm>
    </dsp:sp>
    <dsp:sp modelId="{7D7B1E1C-B700-46F6-B348-FBA54F1DC362}">
      <dsp:nvSpPr>
        <dsp:cNvPr id="0" name=""/>
        <dsp:cNvSpPr/>
      </dsp:nvSpPr>
      <dsp:spPr>
        <a:xfrm>
          <a:off x="0" y="1632204"/>
          <a:ext cx="1066799" cy="1066799"/>
        </a:xfrm>
        <a:prstGeom prst="roundRect">
          <a:avLst>
            <a:gd name="adj" fmla="val 16670"/>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928AF2-E7AA-4D3A-9AF3-AAFDD73A101B}">
      <dsp:nvSpPr>
        <dsp:cNvPr id="0" name=""/>
        <dsp:cNvSpPr/>
      </dsp:nvSpPr>
      <dsp:spPr>
        <a:xfrm>
          <a:off x="1130807" y="1632204"/>
          <a:ext cx="9911266" cy="1066799"/>
        </a:xfrm>
        <a:prstGeom prst="roundRect">
          <a:avLst>
            <a:gd name="adj" fmla="val 166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uk-UA" sz="1600" kern="1200" dirty="0" smtClean="0"/>
            <a:t>бюджетна економіка </a:t>
          </a:r>
          <a:r>
            <a:rPr lang="uk-UA" sz="1600" i="1" kern="1200" dirty="0" smtClean="0"/>
            <a:t>брутто, </a:t>
          </a:r>
          <a:r>
            <a:rPr lang="uk-UA" sz="1600" kern="1200" dirty="0" smtClean="0"/>
            <a:t>яку здійснюють бюджетні одиниці. Доходи і витрати цих одиниць в цілому охоплює бюджетний план. Це означає, що такі одиниці свої витрати оплачують безпосередньо з бюджету </a:t>
          </a:r>
          <a:r>
            <a:rPr lang="uk-UA" sz="1600" kern="1200" dirty="0" err="1" smtClean="0"/>
            <a:t>гміни</a:t>
          </a:r>
          <a:r>
            <a:rPr lang="uk-UA" sz="1600" kern="1200" dirty="0" smtClean="0"/>
            <a:t>, а отримані доходи відраховують до бюджету. Рівень їх витрат не залежить від рівня отриманих доходів;</a:t>
          </a:r>
          <a:endParaRPr lang="ru-RU" sz="1600" kern="1200" dirty="0"/>
        </a:p>
      </dsp:txBody>
      <dsp:txXfrm>
        <a:off x="1182893" y="1684290"/>
        <a:ext cx="9807094" cy="962627"/>
      </dsp:txXfrm>
    </dsp:sp>
    <dsp:sp modelId="{BA0BB18A-9D7F-4BA0-B3C9-4CC7BB4C39FA}">
      <dsp:nvSpPr>
        <dsp:cNvPr id="0" name=""/>
        <dsp:cNvSpPr/>
      </dsp:nvSpPr>
      <dsp:spPr>
        <a:xfrm>
          <a:off x="0" y="2827020"/>
          <a:ext cx="1066799" cy="1066799"/>
        </a:xfrm>
        <a:prstGeom prst="roundRect">
          <a:avLst>
            <a:gd name="adj" fmla="val 16670"/>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D01FB7-3629-4437-9B57-8C464F29DE2C}">
      <dsp:nvSpPr>
        <dsp:cNvPr id="0" name=""/>
        <dsp:cNvSpPr/>
      </dsp:nvSpPr>
      <dsp:spPr>
        <a:xfrm>
          <a:off x="1130807" y="2827020"/>
          <a:ext cx="9911266" cy="1066799"/>
        </a:xfrm>
        <a:prstGeom prst="roundRect">
          <a:avLst>
            <a:gd name="adj" fmla="val 166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uk-UA" sz="1800" kern="1200" dirty="0" smtClean="0"/>
            <a:t>Бюджетна економіка </a:t>
          </a:r>
          <a:r>
            <a:rPr lang="uk-UA" sz="1800" i="1" kern="1200" dirty="0" err="1" smtClean="0"/>
            <a:t>нетто</a:t>
          </a:r>
          <a:r>
            <a:rPr lang="uk-UA" sz="1800" i="1" kern="1200" dirty="0" smtClean="0"/>
            <a:t>, </a:t>
          </a:r>
          <a:r>
            <a:rPr lang="uk-UA" sz="1800" kern="1200" dirty="0" smtClean="0"/>
            <a:t>яку в основному реалізують бюджетні заклади. Вони покривають витрати на свою діяльність з отриманих власних доходів, а з бюджетом </a:t>
          </a:r>
          <a:r>
            <a:rPr lang="uk-UA" sz="1800" kern="1200" dirty="0" err="1" smtClean="0"/>
            <a:t>гміни</a:t>
          </a:r>
          <a:r>
            <a:rPr lang="uk-UA" sz="1800" kern="1200" dirty="0" smtClean="0"/>
            <a:t> розраховуються за результа­тами діяльності.</a:t>
          </a:r>
          <a:endParaRPr lang="ru-RU" sz="1800" kern="1200" dirty="0"/>
        </a:p>
      </dsp:txBody>
      <dsp:txXfrm>
        <a:off x="1182893" y="2879106"/>
        <a:ext cx="9807094" cy="9626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4CA19D-1169-4B87-9728-468D27A85927}">
      <dsp:nvSpPr>
        <dsp:cNvPr id="0" name=""/>
        <dsp:cNvSpPr/>
      </dsp:nvSpPr>
      <dsp:spPr>
        <a:xfrm rot="5400000">
          <a:off x="997410" y="1098054"/>
          <a:ext cx="1718598" cy="20711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3E7D79-C4F9-403A-8782-57C0BDB3563F}">
      <dsp:nvSpPr>
        <dsp:cNvPr id="0" name=""/>
        <dsp:cNvSpPr/>
      </dsp:nvSpPr>
      <dsp:spPr>
        <a:xfrm>
          <a:off x="1392749" y="1232"/>
          <a:ext cx="2301319" cy="1380791"/>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на доходи </a:t>
          </a:r>
          <a:r>
            <a:rPr lang="ru-RU" sz="2400" kern="1200" dirty="0" err="1" smtClean="0"/>
            <a:t>фізичних</a:t>
          </a:r>
          <a:r>
            <a:rPr lang="ru-RU" sz="2400" kern="1200" dirty="0" smtClean="0"/>
            <a:t> </a:t>
          </a:r>
          <a:r>
            <a:rPr lang="ru-RU" sz="2400" kern="1200" dirty="0" err="1" smtClean="0"/>
            <a:t>осіб</a:t>
          </a:r>
          <a:endParaRPr lang="ru-RU" sz="2400" kern="1200" dirty="0"/>
        </a:p>
      </dsp:txBody>
      <dsp:txXfrm>
        <a:off x="1433191" y="41674"/>
        <a:ext cx="2220435" cy="1299907"/>
      </dsp:txXfrm>
    </dsp:sp>
    <dsp:sp modelId="{9073E3FE-BE62-425C-881F-61DE54EAB610}">
      <dsp:nvSpPr>
        <dsp:cNvPr id="0" name=""/>
        <dsp:cNvSpPr/>
      </dsp:nvSpPr>
      <dsp:spPr>
        <a:xfrm rot="5400000">
          <a:off x="997410" y="2824044"/>
          <a:ext cx="1718598" cy="20711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DA95DF-485D-4869-9EB1-A618ED6EE022}">
      <dsp:nvSpPr>
        <dsp:cNvPr id="0" name=""/>
        <dsp:cNvSpPr/>
      </dsp:nvSpPr>
      <dsp:spPr>
        <a:xfrm>
          <a:off x="1392749" y="1727222"/>
          <a:ext cx="2301319" cy="1380791"/>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на доходи </a:t>
          </a:r>
          <a:r>
            <a:rPr lang="ru-RU" sz="2400" kern="1200" dirty="0" err="1" smtClean="0"/>
            <a:t>юридичних</a:t>
          </a:r>
          <a:r>
            <a:rPr lang="ru-RU" sz="2400" kern="1200" dirty="0" smtClean="0"/>
            <a:t> </a:t>
          </a:r>
          <a:r>
            <a:rPr lang="ru-RU" sz="2400" kern="1200" dirty="0" err="1" smtClean="0"/>
            <a:t>осіб</a:t>
          </a:r>
          <a:endParaRPr lang="ru-RU" sz="2400" kern="1200" dirty="0"/>
        </a:p>
      </dsp:txBody>
      <dsp:txXfrm>
        <a:off x="1433191" y="1767664"/>
        <a:ext cx="2220435" cy="1299907"/>
      </dsp:txXfrm>
    </dsp:sp>
    <dsp:sp modelId="{3A84BBEB-56E7-4695-96EC-076ADFD032B6}">
      <dsp:nvSpPr>
        <dsp:cNvPr id="0" name=""/>
        <dsp:cNvSpPr/>
      </dsp:nvSpPr>
      <dsp:spPr>
        <a:xfrm>
          <a:off x="1860405" y="3687039"/>
          <a:ext cx="3053363" cy="20711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C04A0B-AC7D-4523-84A3-98B872F3162E}">
      <dsp:nvSpPr>
        <dsp:cNvPr id="0" name=""/>
        <dsp:cNvSpPr/>
      </dsp:nvSpPr>
      <dsp:spPr>
        <a:xfrm>
          <a:off x="1392749" y="3453211"/>
          <a:ext cx="2301319" cy="1380791"/>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err="1" smtClean="0"/>
            <a:t>зі</a:t>
          </a:r>
          <a:r>
            <a:rPr lang="ru-RU" sz="2400" kern="1200" dirty="0" smtClean="0"/>
            <a:t> </a:t>
          </a:r>
          <a:r>
            <a:rPr lang="ru-RU" sz="2400" kern="1200" dirty="0" err="1" smtClean="0"/>
            <a:t>спадщини</a:t>
          </a:r>
          <a:r>
            <a:rPr lang="ru-RU" sz="2400" kern="1200" dirty="0" smtClean="0"/>
            <a:t> та </a:t>
          </a:r>
          <a:r>
            <a:rPr lang="ru-RU" sz="2400" kern="1200" dirty="0" err="1" smtClean="0"/>
            <a:t>дарування</a:t>
          </a:r>
          <a:endParaRPr lang="ru-RU" sz="2400" kern="1200" dirty="0"/>
        </a:p>
      </dsp:txBody>
      <dsp:txXfrm>
        <a:off x="1433191" y="3493653"/>
        <a:ext cx="2220435" cy="1299907"/>
      </dsp:txXfrm>
    </dsp:sp>
    <dsp:sp modelId="{B96EBE08-CA99-4CC5-99FD-E1A1853F1C81}">
      <dsp:nvSpPr>
        <dsp:cNvPr id="0" name=""/>
        <dsp:cNvSpPr/>
      </dsp:nvSpPr>
      <dsp:spPr>
        <a:xfrm rot="16200000">
          <a:off x="4058165" y="2824044"/>
          <a:ext cx="1718598" cy="20711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175EB0A-6883-4501-B771-8064821DB979}">
      <dsp:nvSpPr>
        <dsp:cNvPr id="0" name=""/>
        <dsp:cNvSpPr/>
      </dsp:nvSpPr>
      <dsp:spPr>
        <a:xfrm>
          <a:off x="4453505" y="3453211"/>
          <a:ext cx="2301319" cy="1380791"/>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err="1" smtClean="0"/>
            <a:t>сільськогосподарський</a:t>
          </a:r>
          <a:r>
            <a:rPr lang="ru-RU" sz="2400" kern="1200" dirty="0" smtClean="0"/>
            <a:t> </a:t>
          </a:r>
          <a:r>
            <a:rPr lang="ru-RU" sz="2400" kern="1200" dirty="0" err="1" smtClean="0"/>
            <a:t>податок</a:t>
          </a:r>
          <a:endParaRPr lang="ru-RU" sz="2400" kern="1200" dirty="0"/>
        </a:p>
      </dsp:txBody>
      <dsp:txXfrm>
        <a:off x="4493947" y="3493653"/>
        <a:ext cx="2220435" cy="1299907"/>
      </dsp:txXfrm>
    </dsp:sp>
    <dsp:sp modelId="{D63AF58B-D9AE-4296-B0B5-096DDD813898}">
      <dsp:nvSpPr>
        <dsp:cNvPr id="0" name=""/>
        <dsp:cNvSpPr/>
      </dsp:nvSpPr>
      <dsp:spPr>
        <a:xfrm rot="16200000">
          <a:off x="4058165" y="1098054"/>
          <a:ext cx="1718598" cy="20711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160D87-6B98-4C46-B3BB-BDC2DF3B5E60}">
      <dsp:nvSpPr>
        <dsp:cNvPr id="0" name=""/>
        <dsp:cNvSpPr/>
      </dsp:nvSpPr>
      <dsp:spPr>
        <a:xfrm>
          <a:off x="4453505" y="1727222"/>
          <a:ext cx="2301319" cy="1380791"/>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на </a:t>
          </a:r>
          <a:r>
            <a:rPr lang="ru-RU" sz="2400" kern="1200" dirty="0" err="1" smtClean="0"/>
            <a:t>лісове</a:t>
          </a:r>
          <a:r>
            <a:rPr lang="ru-RU" sz="2400" kern="1200" dirty="0" smtClean="0"/>
            <a:t> господарство</a:t>
          </a:r>
        </a:p>
      </dsp:txBody>
      <dsp:txXfrm>
        <a:off x="4493947" y="1767664"/>
        <a:ext cx="2220435" cy="1299907"/>
      </dsp:txXfrm>
    </dsp:sp>
    <dsp:sp modelId="{B24FDB2F-7E37-4C00-BF5C-25CAE4533603}">
      <dsp:nvSpPr>
        <dsp:cNvPr id="0" name=""/>
        <dsp:cNvSpPr/>
      </dsp:nvSpPr>
      <dsp:spPr>
        <a:xfrm>
          <a:off x="4921160" y="235060"/>
          <a:ext cx="3053363" cy="20711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2BD15B-7532-46F4-B002-49FB7C0C4FD1}">
      <dsp:nvSpPr>
        <dsp:cNvPr id="0" name=""/>
        <dsp:cNvSpPr/>
      </dsp:nvSpPr>
      <dsp:spPr>
        <a:xfrm>
          <a:off x="4453505" y="1232"/>
          <a:ext cx="2301319" cy="1380791"/>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на </a:t>
          </a:r>
          <a:r>
            <a:rPr lang="ru-RU" sz="2400" kern="1200" dirty="0" err="1" smtClean="0"/>
            <a:t>нерухомість</a:t>
          </a:r>
          <a:endParaRPr lang="ru-RU" sz="2400" kern="1200" dirty="0" smtClean="0"/>
        </a:p>
      </dsp:txBody>
      <dsp:txXfrm>
        <a:off x="4493947" y="41674"/>
        <a:ext cx="2220435" cy="1299907"/>
      </dsp:txXfrm>
    </dsp:sp>
    <dsp:sp modelId="{1D85480D-FB55-4241-9E6E-0AE9033D548E}">
      <dsp:nvSpPr>
        <dsp:cNvPr id="0" name=""/>
        <dsp:cNvSpPr/>
      </dsp:nvSpPr>
      <dsp:spPr>
        <a:xfrm rot="5400000">
          <a:off x="7118921" y="1098054"/>
          <a:ext cx="1718598" cy="20711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F73556-CD18-46F2-8EC3-6B0905C0CE73}">
      <dsp:nvSpPr>
        <dsp:cNvPr id="0" name=""/>
        <dsp:cNvSpPr/>
      </dsp:nvSpPr>
      <dsp:spPr>
        <a:xfrm>
          <a:off x="7514260" y="1232"/>
          <a:ext cx="2301319" cy="1380791"/>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err="1" smtClean="0"/>
            <a:t>транспортний</a:t>
          </a:r>
          <a:endParaRPr lang="ru-RU" sz="2400" kern="1200" dirty="0" smtClean="0"/>
        </a:p>
      </dsp:txBody>
      <dsp:txXfrm>
        <a:off x="7554702" y="41674"/>
        <a:ext cx="2220435" cy="1299907"/>
      </dsp:txXfrm>
    </dsp:sp>
    <dsp:sp modelId="{CEA48B3E-2847-4BE5-9BD9-1C8E61AF0677}">
      <dsp:nvSpPr>
        <dsp:cNvPr id="0" name=""/>
        <dsp:cNvSpPr/>
      </dsp:nvSpPr>
      <dsp:spPr>
        <a:xfrm>
          <a:off x="7514260" y="1727222"/>
          <a:ext cx="2301319" cy="1380791"/>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з </a:t>
          </a:r>
          <a:r>
            <a:rPr lang="ru-RU" sz="2400" kern="1200" dirty="0" err="1" smtClean="0"/>
            <a:t>власників</a:t>
          </a:r>
          <a:r>
            <a:rPr lang="ru-RU" sz="2400" kern="1200" dirty="0" smtClean="0"/>
            <a:t> собак</a:t>
          </a:r>
        </a:p>
      </dsp:txBody>
      <dsp:txXfrm>
        <a:off x="7554702" y="1767664"/>
        <a:ext cx="2220435" cy="12999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59E26-115C-4D14-9D84-59E36FB32B69}">
      <dsp:nvSpPr>
        <dsp:cNvPr id="0" name=""/>
        <dsp:cNvSpPr/>
      </dsp:nvSpPr>
      <dsp:spPr>
        <a:xfrm rot="10800000">
          <a:off x="2046628" y="1227"/>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dirty="0" smtClean="0"/>
            <a:t>прибутковий податок;</a:t>
          </a:r>
          <a:endParaRPr lang="ru-RU" sz="2300" kern="1200" dirty="0"/>
        </a:p>
      </dsp:txBody>
      <dsp:txXfrm rot="10800000">
        <a:off x="2169449" y="1227"/>
        <a:ext cx="7514981" cy="491284"/>
      </dsp:txXfrm>
    </dsp:sp>
    <dsp:sp modelId="{99239A2E-F616-4CFA-B2BF-1246382080D1}">
      <dsp:nvSpPr>
        <dsp:cNvPr id="0" name=""/>
        <dsp:cNvSpPr/>
      </dsp:nvSpPr>
      <dsp:spPr>
        <a:xfrm>
          <a:off x="1800986" y="1227"/>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7539B9-C1FB-49F3-B269-66BA69186758}">
      <dsp:nvSpPr>
        <dsp:cNvPr id="0" name=""/>
        <dsp:cNvSpPr/>
      </dsp:nvSpPr>
      <dsp:spPr>
        <a:xfrm rot="10800000">
          <a:off x="2046628" y="639164"/>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dirty="0" smtClean="0"/>
            <a:t>податок на додану вартість;</a:t>
          </a:r>
          <a:endParaRPr lang="ru-RU" sz="2300" kern="1200" dirty="0"/>
        </a:p>
      </dsp:txBody>
      <dsp:txXfrm rot="10800000">
        <a:off x="2169449" y="639164"/>
        <a:ext cx="7514981" cy="491284"/>
      </dsp:txXfrm>
    </dsp:sp>
    <dsp:sp modelId="{2ACCD0ED-600D-4A0E-A510-0E8DC9FB802C}">
      <dsp:nvSpPr>
        <dsp:cNvPr id="0" name=""/>
        <dsp:cNvSpPr/>
      </dsp:nvSpPr>
      <dsp:spPr>
        <a:xfrm>
          <a:off x="1800986" y="639164"/>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4CDA2E-ACF1-4D0C-958B-64D595F12259}">
      <dsp:nvSpPr>
        <dsp:cNvPr id="0" name=""/>
        <dsp:cNvSpPr/>
      </dsp:nvSpPr>
      <dsp:spPr>
        <a:xfrm rot="10800000">
          <a:off x="2046628" y="1277101"/>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dirty="0" smtClean="0"/>
            <a:t>акцизний збір;</a:t>
          </a:r>
          <a:endParaRPr lang="ru-RU" sz="2300" kern="1200" dirty="0"/>
        </a:p>
      </dsp:txBody>
      <dsp:txXfrm rot="10800000">
        <a:off x="2169449" y="1277101"/>
        <a:ext cx="7514981" cy="491284"/>
      </dsp:txXfrm>
    </dsp:sp>
    <dsp:sp modelId="{42A95E7E-1570-486B-BF27-71D470D1ED85}">
      <dsp:nvSpPr>
        <dsp:cNvPr id="0" name=""/>
        <dsp:cNvSpPr/>
      </dsp:nvSpPr>
      <dsp:spPr>
        <a:xfrm>
          <a:off x="1800986" y="1277101"/>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91A6F6-BFD8-4AE9-993A-7B793CCDC1E5}">
      <dsp:nvSpPr>
        <dsp:cNvPr id="0" name=""/>
        <dsp:cNvSpPr/>
      </dsp:nvSpPr>
      <dsp:spPr>
        <a:xfrm rot="10800000">
          <a:off x="2046628" y="1915038"/>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dirty="0" smtClean="0"/>
            <a:t>податок з доходів фізичних осіб;</a:t>
          </a:r>
          <a:endParaRPr lang="ru-RU" sz="2300" kern="1200" dirty="0"/>
        </a:p>
      </dsp:txBody>
      <dsp:txXfrm rot="10800000">
        <a:off x="2169449" y="1915038"/>
        <a:ext cx="7514981" cy="491284"/>
      </dsp:txXfrm>
    </dsp:sp>
    <dsp:sp modelId="{1CD2B540-3DB5-4C5D-8D46-1146736DE9F1}">
      <dsp:nvSpPr>
        <dsp:cNvPr id="0" name=""/>
        <dsp:cNvSpPr/>
      </dsp:nvSpPr>
      <dsp:spPr>
        <a:xfrm>
          <a:off x="1800986" y="1915038"/>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FE2049-E803-47F6-BFFE-EF8C603CD7C9}">
      <dsp:nvSpPr>
        <dsp:cNvPr id="0" name=""/>
        <dsp:cNvSpPr/>
      </dsp:nvSpPr>
      <dsp:spPr>
        <a:xfrm rot="10800000">
          <a:off x="2046628" y="2552975"/>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smtClean="0"/>
            <a:t>податок на нерухомість;</a:t>
          </a:r>
          <a:endParaRPr lang="ru-RU" sz="2300" kern="1200" dirty="0"/>
        </a:p>
      </dsp:txBody>
      <dsp:txXfrm rot="10800000">
        <a:off x="2169449" y="2552975"/>
        <a:ext cx="7514981" cy="491284"/>
      </dsp:txXfrm>
    </dsp:sp>
    <dsp:sp modelId="{75A5B73E-7AF4-420C-A75D-4BF2F9019CD6}">
      <dsp:nvSpPr>
        <dsp:cNvPr id="0" name=""/>
        <dsp:cNvSpPr/>
      </dsp:nvSpPr>
      <dsp:spPr>
        <a:xfrm>
          <a:off x="1800986" y="2552975"/>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1C490F-C26D-4B15-B768-A5FAAE3EF141}">
      <dsp:nvSpPr>
        <dsp:cNvPr id="0" name=""/>
        <dsp:cNvSpPr/>
      </dsp:nvSpPr>
      <dsp:spPr>
        <a:xfrm rot="10800000">
          <a:off x="2046628" y="3190912"/>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smtClean="0"/>
            <a:t>податок з автомобілів;</a:t>
          </a:r>
          <a:endParaRPr lang="ru-RU" sz="2300" kern="1200" dirty="0"/>
        </a:p>
      </dsp:txBody>
      <dsp:txXfrm rot="10800000">
        <a:off x="2169449" y="3190912"/>
        <a:ext cx="7514981" cy="491284"/>
      </dsp:txXfrm>
    </dsp:sp>
    <dsp:sp modelId="{81651AEA-63DF-4C11-AF67-5052F58C0FF2}">
      <dsp:nvSpPr>
        <dsp:cNvPr id="0" name=""/>
        <dsp:cNvSpPr/>
      </dsp:nvSpPr>
      <dsp:spPr>
        <a:xfrm>
          <a:off x="1800986" y="3190912"/>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3A9878-7150-4B83-B0A9-EA5F73281FDA}">
      <dsp:nvSpPr>
        <dsp:cNvPr id="0" name=""/>
        <dsp:cNvSpPr/>
      </dsp:nvSpPr>
      <dsp:spPr>
        <a:xfrm rot="10800000">
          <a:off x="2046628" y="3828849"/>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dirty="0" smtClean="0"/>
            <a:t>податок на спадщину і дарування;</a:t>
          </a:r>
          <a:endParaRPr lang="ru-RU" sz="2300" kern="1200" dirty="0"/>
        </a:p>
      </dsp:txBody>
      <dsp:txXfrm rot="10800000">
        <a:off x="2169449" y="3828849"/>
        <a:ext cx="7514981" cy="491284"/>
      </dsp:txXfrm>
    </dsp:sp>
    <dsp:sp modelId="{7D5E197D-ACDC-45FB-9175-D8C350CE3117}">
      <dsp:nvSpPr>
        <dsp:cNvPr id="0" name=""/>
        <dsp:cNvSpPr/>
      </dsp:nvSpPr>
      <dsp:spPr>
        <a:xfrm>
          <a:off x="1800986" y="3828849"/>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4F2251-CCCF-4A50-9A42-C193F86DA965}">
      <dsp:nvSpPr>
        <dsp:cNvPr id="0" name=""/>
        <dsp:cNvSpPr/>
      </dsp:nvSpPr>
      <dsp:spPr>
        <a:xfrm rot="10800000">
          <a:off x="2046628" y="4466786"/>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dirty="0" smtClean="0"/>
            <a:t>податок на передачу нерухомого майна;</a:t>
          </a:r>
          <a:endParaRPr lang="ru-RU" sz="2300" kern="1200" dirty="0"/>
        </a:p>
      </dsp:txBody>
      <dsp:txXfrm rot="10800000">
        <a:off x="2169449" y="4466786"/>
        <a:ext cx="7514981" cy="491284"/>
      </dsp:txXfrm>
    </dsp:sp>
    <dsp:sp modelId="{CCD243F5-D52E-4004-8494-06D3E6DD37DE}">
      <dsp:nvSpPr>
        <dsp:cNvPr id="0" name=""/>
        <dsp:cNvSpPr/>
      </dsp:nvSpPr>
      <dsp:spPr>
        <a:xfrm>
          <a:off x="1800986" y="4466786"/>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973EBB-E91C-4F5E-84B3-5F3EE46A5087}">
      <dsp:nvSpPr>
        <dsp:cNvPr id="0" name=""/>
        <dsp:cNvSpPr/>
      </dsp:nvSpPr>
      <dsp:spPr>
        <a:xfrm rot="10800000">
          <a:off x="2046628" y="5104723"/>
          <a:ext cx="7637802" cy="491284"/>
        </a:xfrm>
        <a:prstGeom prst="homePlat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643" tIns="87630" rIns="163576" bIns="87630" numCol="1" spcCol="1270" anchor="ctr" anchorCtr="0">
          <a:noAutofit/>
        </a:bodyPr>
        <a:lstStyle/>
        <a:p>
          <a:pPr lvl="0" algn="ctr" defTabSz="1022350">
            <a:lnSpc>
              <a:spcPct val="90000"/>
            </a:lnSpc>
            <a:spcBef>
              <a:spcPct val="0"/>
            </a:spcBef>
            <a:spcAft>
              <a:spcPct val="35000"/>
            </a:spcAft>
          </a:pPr>
          <a:r>
            <a:rPr lang="uk-UA" sz="2300" kern="1200" dirty="0" smtClean="0"/>
            <a:t>податок на охорону навколишнього середовища.</a:t>
          </a:r>
          <a:endParaRPr lang="ru-RU" sz="2300" kern="1200" dirty="0"/>
        </a:p>
      </dsp:txBody>
      <dsp:txXfrm rot="10800000">
        <a:off x="2169449" y="5104723"/>
        <a:ext cx="7514981" cy="491284"/>
      </dsp:txXfrm>
    </dsp:sp>
    <dsp:sp modelId="{C4EF29D6-81C6-4A6D-A5EE-038D2AF7C5EE}">
      <dsp:nvSpPr>
        <dsp:cNvPr id="0" name=""/>
        <dsp:cNvSpPr/>
      </dsp:nvSpPr>
      <dsp:spPr>
        <a:xfrm>
          <a:off x="1800986" y="5104723"/>
          <a:ext cx="491284" cy="491284"/>
        </a:xfrm>
        <a:prstGeom prst="ellipse">
          <a:avLst/>
        </a:prstGeom>
        <a:solidFill>
          <a:schemeClr val="accent3">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AA71914-9002-448E-BACA-BA29193B6B12}" type="datetimeFigureOut">
              <a:rPr lang="ru-RU" smtClean="0"/>
              <a:pPr/>
              <a:t>28.10.2019</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580FF25-477C-4EF5-AE0F-6C960C2DBFFA}" type="slidenum">
              <a:rPr lang="ru-RU" smtClean="0"/>
              <a:pPr/>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xmlns="" val="18793565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AA71914-9002-448E-BACA-BA29193B6B12}" type="datetimeFigureOut">
              <a:rPr lang="ru-RU" smtClean="0"/>
              <a:pPr/>
              <a:t>28.10.2019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80FF25-477C-4EF5-AE0F-6C960C2DBFFA}" type="slidenum">
              <a:rPr lang="ru-RU" smtClean="0"/>
              <a:pPr/>
              <a:t>‹#›</a:t>
            </a:fld>
            <a:endParaRPr lang="ru-RU"/>
          </a:p>
        </p:txBody>
      </p:sp>
    </p:spTree>
    <p:extLst>
      <p:ext uri="{BB962C8B-B14F-4D97-AF65-F5344CB8AC3E}">
        <p14:creationId xmlns:p14="http://schemas.microsoft.com/office/powerpoint/2010/main" xmlns="" val="1672986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AA71914-9002-448E-BACA-BA29193B6B12}" type="datetimeFigureOut">
              <a:rPr lang="ru-RU" smtClean="0"/>
              <a:pPr/>
              <a:t>28.10.2019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80FF25-477C-4EF5-AE0F-6C960C2DBFFA}" type="slidenum">
              <a:rPr lang="ru-RU" smtClean="0"/>
              <a:pPr/>
              <a:t>‹#›</a:t>
            </a:fld>
            <a:endParaRPr lang="ru-RU"/>
          </a:p>
        </p:txBody>
      </p:sp>
    </p:spTree>
    <p:extLst>
      <p:ext uri="{BB962C8B-B14F-4D97-AF65-F5344CB8AC3E}">
        <p14:creationId xmlns:p14="http://schemas.microsoft.com/office/powerpoint/2010/main" xmlns="" val="290725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AA71914-9002-448E-BACA-BA29193B6B12}" type="datetimeFigureOut">
              <a:rPr lang="ru-RU" smtClean="0"/>
              <a:pPr/>
              <a:t>28.10.2019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80FF25-477C-4EF5-AE0F-6C960C2DBFFA}" type="slidenum">
              <a:rPr lang="ru-RU" smtClean="0"/>
              <a:pPr/>
              <a:t>‹#›</a:t>
            </a:fld>
            <a:endParaRPr lang="ru-RU"/>
          </a:p>
        </p:txBody>
      </p:sp>
    </p:spTree>
    <p:extLst>
      <p:ext uri="{BB962C8B-B14F-4D97-AF65-F5344CB8AC3E}">
        <p14:creationId xmlns:p14="http://schemas.microsoft.com/office/powerpoint/2010/main" xmlns="" val="1595098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AA71914-9002-448E-BACA-BA29193B6B12}" type="datetimeFigureOut">
              <a:rPr lang="ru-RU" smtClean="0"/>
              <a:pPr/>
              <a:t>28.10.2019</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580FF25-477C-4EF5-AE0F-6C960C2DBFFA}" type="slidenum">
              <a:rPr lang="ru-RU" smtClean="0"/>
              <a:pPr/>
              <a:t>‹#›</a:t>
            </a:fld>
            <a:endParaRPr lang="ru-RU"/>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xmlns="" val="29281807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AA71914-9002-448E-BACA-BA29193B6B12}" type="datetimeFigureOut">
              <a:rPr lang="ru-RU" smtClean="0"/>
              <a:pPr/>
              <a:t>28.10.2019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580FF25-477C-4EF5-AE0F-6C960C2DBFFA}" type="slidenum">
              <a:rPr lang="ru-RU" smtClean="0"/>
              <a:pPr/>
              <a:t>‹#›</a:t>
            </a:fld>
            <a:endParaRPr lang="ru-RU"/>
          </a:p>
        </p:txBody>
      </p:sp>
    </p:spTree>
    <p:extLst>
      <p:ext uri="{BB962C8B-B14F-4D97-AF65-F5344CB8AC3E}">
        <p14:creationId xmlns:p14="http://schemas.microsoft.com/office/powerpoint/2010/main" xmlns="" val="3796277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AA71914-9002-448E-BACA-BA29193B6B12}" type="datetimeFigureOut">
              <a:rPr lang="ru-RU" smtClean="0"/>
              <a:pPr/>
              <a:t>28.10.2019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580FF25-477C-4EF5-AE0F-6C960C2DBFFA}" type="slidenum">
              <a:rPr lang="ru-RU" smtClean="0"/>
              <a:pPr/>
              <a:t>‹#›</a:t>
            </a:fld>
            <a:endParaRPr lang="ru-RU"/>
          </a:p>
        </p:txBody>
      </p:sp>
    </p:spTree>
    <p:extLst>
      <p:ext uri="{BB962C8B-B14F-4D97-AF65-F5344CB8AC3E}">
        <p14:creationId xmlns:p14="http://schemas.microsoft.com/office/powerpoint/2010/main" xmlns="" val="544497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AA71914-9002-448E-BACA-BA29193B6B12}" type="datetimeFigureOut">
              <a:rPr lang="ru-RU" smtClean="0"/>
              <a:pPr/>
              <a:t>28.10.2019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580FF25-477C-4EF5-AE0F-6C960C2DBFFA}" type="slidenum">
              <a:rPr lang="ru-RU" smtClean="0"/>
              <a:pPr/>
              <a:t>‹#›</a:t>
            </a:fld>
            <a:endParaRPr lang="ru-RU"/>
          </a:p>
        </p:txBody>
      </p:sp>
    </p:spTree>
    <p:extLst>
      <p:ext uri="{BB962C8B-B14F-4D97-AF65-F5344CB8AC3E}">
        <p14:creationId xmlns:p14="http://schemas.microsoft.com/office/powerpoint/2010/main" xmlns="" val="19419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71914-9002-448E-BACA-BA29193B6B12}" type="datetimeFigureOut">
              <a:rPr lang="ru-RU" smtClean="0"/>
              <a:pPr/>
              <a:t>28.10.2019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580FF25-477C-4EF5-AE0F-6C960C2DBFFA}" type="slidenum">
              <a:rPr lang="ru-RU" smtClean="0"/>
              <a:pPr/>
              <a:t>‹#›</a:t>
            </a:fld>
            <a:endParaRPr lang="ru-RU"/>
          </a:p>
        </p:txBody>
      </p:sp>
    </p:spTree>
    <p:extLst>
      <p:ext uri="{BB962C8B-B14F-4D97-AF65-F5344CB8AC3E}">
        <p14:creationId xmlns:p14="http://schemas.microsoft.com/office/powerpoint/2010/main" xmlns="" val="69239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AA71914-9002-448E-BACA-BA29193B6B12}" type="datetimeFigureOut">
              <a:rPr lang="ru-RU" smtClean="0"/>
              <a:pPr/>
              <a:t>28.10.2019</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580FF25-477C-4EF5-AE0F-6C960C2DBFFA}" type="slidenum">
              <a:rPr lang="ru-RU" smtClean="0"/>
              <a:pPr/>
              <a:t>‹#›</a:t>
            </a:fld>
            <a:endParaRPr lang="ru-RU"/>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135680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AA71914-9002-448E-BACA-BA29193B6B12}" type="datetimeFigureOut">
              <a:rPr lang="ru-RU" smtClean="0"/>
              <a:pPr/>
              <a:t>28.10.2019</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580FF25-477C-4EF5-AE0F-6C960C2DBFFA}" type="slidenum">
              <a:rPr lang="ru-RU" smtClean="0"/>
              <a:pPr/>
              <a:t>‹#›</a:t>
            </a:fld>
            <a:endParaRPr lang="ru-RU"/>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4181505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AA71914-9002-448E-BACA-BA29193B6B12}" type="datetimeFigureOut">
              <a:rPr lang="ru-RU" smtClean="0"/>
              <a:pPr/>
              <a:t>28.10.2019</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580FF25-477C-4EF5-AE0F-6C960C2DBFFA}" type="slidenum">
              <a:rPr lang="ru-RU" smtClean="0"/>
              <a:pPr/>
              <a:t>‹#›</a:t>
            </a:fld>
            <a:endParaRPr lang="ru-RU"/>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519484381"/>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2465" y="450271"/>
            <a:ext cx="8778443" cy="3082637"/>
          </a:xfrm>
        </p:spPr>
        <p:txBody>
          <a:bodyPr>
            <a:noAutofit/>
          </a:bodyPr>
          <a:lstStyle/>
          <a:p>
            <a:pPr algn="ctr"/>
            <a:r>
              <a:rPr lang="uk-UA" sz="5400" b="1" dirty="0"/>
              <a:t>ФІНАНСОВІ СИСТЕМИ КРАЇН ЦЕНТРАЛЬНОЇ ТА</a:t>
            </a:r>
            <a:r>
              <a:rPr lang="ru-RU" sz="5400" dirty="0"/>
              <a:t/>
            </a:r>
            <a:br>
              <a:rPr lang="ru-RU" sz="5400" dirty="0"/>
            </a:br>
            <a:r>
              <a:rPr lang="uk-UA" sz="5400" b="1" dirty="0"/>
              <a:t>СХІДНОЇ ЄВРОПИ</a:t>
            </a:r>
            <a:endParaRPr lang="ru-RU" sz="5400" dirty="0"/>
          </a:p>
        </p:txBody>
      </p:sp>
      <p:sp>
        <p:nvSpPr>
          <p:cNvPr id="4" name="Подзаголовок 3"/>
          <p:cNvSpPr>
            <a:spLocks noGrp="1"/>
          </p:cNvSpPr>
          <p:nvPr>
            <p:ph type="subTitle" idx="1"/>
          </p:nvPr>
        </p:nvSpPr>
        <p:spPr/>
        <p:txBody>
          <a:bodyPr/>
          <a:lstStyle/>
          <a:p>
            <a:endParaRPr lang="ru-RU"/>
          </a:p>
        </p:txBody>
      </p:sp>
    </p:spTree>
    <p:extLst>
      <p:ext uri="{BB962C8B-B14F-4D97-AF65-F5344CB8AC3E}">
        <p14:creationId xmlns:p14="http://schemas.microsoft.com/office/powerpoint/2010/main" xmlns="" val="3615579616"/>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38255" y="384466"/>
            <a:ext cx="6234545" cy="1170708"/>
          </a:xfrm>
        </p:spPr>
        <p:txBody>
          <a:bodyPr>
            <a:noAutofit/>
          </a:bodyPr>
          <a:lstStyle/>
          <a:p>
            <a:r>
              <a:rPr lang="uk-UA" sz="6000" b="1" dirty="0" smtClean="0"/>
              <a:t>3. Фінанси Чехії</a:t>
            </a:r>
            <a:endParaRPr lang="ru-RU" sz="6000" dirty="0"/>
          </a:p>
        </p:txBody>
      </p:sp>
      <p:sp>
        <p:nvSpPr>
          <p:cNvPr id="3" name="Объект 2"/>
          <p:cNvSpPr>
            <a:spLocks noGrp="1"/>
          </p:cNvSpPr>
          <p:nvPr>
            <p:ph idx="1"/>
          </p:nvPr>
        </p:nvSpPr>
        <p:spPr>
          <a:xfrm>
            <a:off x="761999" y="2133600"/>
            <a:ext cx="11291455" cy="4087091"/>
          </a:xfrm>
        </p:spPr>
        <p:txBody>
          <a:bodyPr>
            <a:normAutofit/>
          </a:bodyPr>
          <a:lstStyle/>
          <a:p>
            <a:pPr marL="0" indent="0">
              <a:buNone/>
            </a:pPr>
            <a:r>
              <a:rPr lang="uk-UA" sz="2800" dirty="0"/>
              <a:t>Чехія – парламентська республіка, яка складається з 13 країв і столичного міста Праги. Валюта – чеська крона. Це індустріально-аграрна країна, яка має обмежену паливно-енергетичну і мінерально-сировинну базу. Найзначніші запаси вугілля. Провідні галузі промисловості: паливно-енергетична, чорна металургія, машинобудівна, вугільна, хімічна, легка і харчова промисловість. Транспорт: залізничний, автомобільний, річковий, повітряний.</a:t>
            </a:r>
            <a:endParaRPr lang="ru-RU" sz="2800" dirty="0"/>
          </a:p>
          <a:p>
            <a:pPr marL="0" indent="0">
              <a:buNone/>
            </a:pPr>
            <a:r>
              <a:rPr lang="uk-UA" sz="2800" dirty="0"/>
              <a:t>Бюджетна система Чехії три ланкова: державний бюджет, місцеві бюджети, п’ять позабюджетних фондів</a:t>
            </a:r>
            <a:r>
              <a:rPr lang="uk-UA" sz="2800" dirty="0" smtClean="0"/>
              <a:t>.</a:t>
            </a:r>
            <a:endParaRPr lang="ru-RU" sz="2800" dirty="0"/>
          </a:p>
        </p:txBody>
      </p:sp>
      <p:pic>
        <p:nvPicPr>
          <p:cNvPr id="4098" name="Picture 2" descr="Картинки по запросу флаг чехии"/>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1999" y="72738"/>
            <a:ext cx="3546764" cy="18842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41781050"/>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1709" y="0"/>
            <a:ext cx="9601200" cy="1485900"/>
          </a:xfrm>
        </p:spPr>
        <p:txBody>
          <a:bodyPr/>
          <a:lstStyle/>
          <a:p>
            <a:r>
              <a:rPr lang="uk-UA" dirty="0"/>
              <a:t>Податкова система Чехії включає такі основні податки та збори</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857613929"/>
              </p:ext>
            </p:extLst>
          </p:nvPr>
        </p:nvGraphicFramePr>
        <p:xfrm>
          <a:off x="609600" y="1136073"/>
          <a:ext cx="11485418" cy="55972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95417446"/>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2727" y="0"/>
            <a:ext cx="11499273" cy="6677891"/>
          </a:xfrm>
        </p:spPr>
        <p:txBody>
          <a:bodyPr>
            <a:noAutofit/>
          </a:bodyPr>
          <a:lstStyle/>
          <a:p>
            <a:pPr>
              <a:spcBef>
                <a:spcPts val="0"/>
              </a:spcBef>
            </a:pPr>
            <a:r>
              <a:rPr lang="uk-UA" sz="2600" b="1" dirty="0"/>
              <a:t>Податок на доходи фізичних осіб. </a:t>
            </a:r>
            <a:endParaRPr lang="uk-UA" sz="2600" b="1" dirty="0" smtClean="0"/>
          </a:p>
          <a:p>
            <a:pPr marL="0" indent="0">
              <a:spcBef>
                <a:spcPts val="0"/>
              </a:spcBef>
              <a:buNone/>
            </a:pPr>
            <a:r>
              <a:rPr lang="uk-UA" sz="2200" dirty="0" smtClean="0"/>
              <a:t>Фізична </a:t>
            </a:r>
            <a:r>
              <a:rPr lang="uk-UA" sz="2200" dirty="0"/>
              <a:t>особа визнається суб’єктом оподаткування в Чехії, якщо є її резидентом: має постійну прописку або проживає в Чехії більше 183 днів протягом 12 місяців. </a:t>
            </a:r>
            <a:r>
              <a:rPr lang="ru-RU" sz="2200" dirty="0"/>
              <a:t> </a:t>
            </a:r>
            <a:r>
              <a:rPr lang="uk-UA" sz="2200" dirty="0" smtClean="0"/>
              <a:t>Базою </a:t>
            </a:r>
            <a:r>
              <a:rPr lang="uk-UA" sz="2200" dirty="0"/>
              <a:t>оподаткування можуть виступати кілька типів доходів: отримані в результаті найманої праці; в результаті підприємницької діяльності, приросту капіталу; доходи за рахунок передачі активів в оренду та </a:t>
            </a:r>
            <a:r>
              <a:rPr lang="uk-UA" sz="2200" dirty="0" smtClean="0"/>
              <a:t>інші.</a:t>
            </a:r>
            <a:r>
              <a:rPr lang="ru-RU" sz="2200" dirty="0"/>
              <a:t> </a:t>
            </a:r>
            <a:r>
              <a:rPr lang="uk-UA" sz="2200" dirty="0" smtClean="0"/>
              <a:t>Ставка </a:t>
            </a:r>
            <a:r>
              <a:rPr lang="uk-UA" sz="2200" dirty="0"/>
              <a:t>податку становить 15%. У разі, якщо річний обсяг отриманого доходу </a:t>
            </a:r>
            <a:r>
              <a:rPr lang="uk-UA" sz="2200" dirty="0" smtClean="0"/>
              <a:t>становить </a:t>
            </a:r>
            <a:r>
              <a:rPr lang="uk-UA" sz="2200" dirty="0"/>
              <a:t>суму, що в 48 разів перевищує середню </a:t>
            </a:r>
            <a:r>
              <a:rPr lang="uk-UA" sz="2200" dirty="0" smtClean="0"/>
              <a:t>зарплату, </a:t>
            </a:r>
            <a:r>
              <a:rPr lang="uk-UA" sz="2200" dirty="0"/>
              <a:t>застосовується додаткова ставка податку 7</a:t>
            </a:r>
            <a:r>
              <a:rPr lang="uk-UA" sz="2200" dirty="0" smtClean="0"/>
              <a:t>%.</a:t>
            </a:r>
          </a:p>
          <a:p>
            <a:pPr>
              <a:spcBef>
                <a:spcPts val="0"/>
              </a:spcBef>
            </a:pPr>
            <a:r>
              <a:rPr lang="ru-RU" sz="2600" b="1" dirty="0" err="1"/>
              <a:t>Відрахування</a:t>
            </a:r>
            <a:r>
              <a:rPr lang="ru-RU" sz="2600" b="1" dirty="0"/>
              <a:t> до </a:t>
            </a:r>
            <a:r>
              <a:rPr lang="ru-RU" sz="2600" b="1" dirty="0" err="1"/>
              <a:t>соціальних</a:t>
            </a:r>
            <a:r>
              <a:rPr lang="ru-RU" sz="2600" b="1" dirty="0"/>
              <a:t> </a:t>
            </a:r>
            <a:r>
              <a:rPr lang="ru-RU" sz="2600" b="1" dirty="0" err="1"/>
              <a:t>фондів</a:t>
            </a:r>
            <a:r>
              <a:rPr lang="ru-RU" sz="2600" b="1" dirty="0" smtClean="0"/>
              <a:t>.</a:t>
            </a:r>
            <a:r>
              <a:rPr lang="ru-RU" sz="2600" dirty="0" smtClean="0"/>
              <a:t> </a:t>
            </a:r>
          </a:p>
          <a:p>
            <a:pPr marL="0" indent="0">
              <a:spcBef>
                <a:spcPts val="0"/>
              </a:spcBef>
              <a:buNone/>
            </a:pPr>
            <a:r>
              <a:rPr lang="ru-RU" sz="2200" dirty="0" err="1" smtClean="0"/>
              <a:t>Із</a:t>
            </a:r>
            <a:r>
              <a:rPr lang="ru-RU" sz="2200" dirty="0" smtClean="0"/>
              <a:t> </a:t>
            </a:r>
            <a:r>
              <a:rPr lang="ru-RU" sz="2200" dirty="0" err="1"/>
              <a:t>зарплати</a:t>
            </a:r>
            <a:r>
              <a:rPr lang="ru-RU" sz="2200" dirty="0"/>
              <a:t> </a:t>
            </a:r>
            <a:r>
              <a:rPr lang="ru-RU" sz="2200" dirty="0" err="1"/>
              <a:t>працівника</a:t>
            </a:r>
            <a:r>
              <a:rPr lang="ru-RU" sz="2200" dirty="0"/>
              <a:t> </a:t>
            </a:r>
            <a:r>
              <a:rPr lang="ru-RU" sz="2200" dirty="0" err="1"/>
              <a:t>утримується</a:t>
            </a:r>
            <a:r>
              <a:rPr lang="ru-RU" sz="2200" dirty="0"/>
              <a:t> 11% валового доходу (4,5% на </a:t>
            </a:r>
            <a:r>
              <a:rPr lang="ru-RU" sz="2200" dirty="0" err="1"/>
              <a:t>медичне</a:t>
            </a:r>
            <a:r>
              <a:rPr lang="ru-RU" sz="2200" dirty="0"/>
              <a:t> </a:t>
            </a:r>
            <a:r>
              <a:rPr lang="ru-RU" sz="2200" dirty="0" err="1"/>
              <a:t>страхування</a:t>
            </a:r>
            <a:r>
              <a:rPr lang="ru-RU" sz="2200" dirty="0"/>
              <a:t>; 6,5% – до </a:t>
            </a:r>
            <a:r>
              <a:rPr lang="ru-RU" sz="2200" dirty="0" err="1"/>
              <a:t>пенсійного</a:t>
            </a:r>
            <a:r>
              <a:rPr lang="ru-RU" sz="2200" dirty="0"/>
              <a:t> фонду</a:t>
            </a:r>
            <a:r>
              <a:rPr lang="ru-RU" sz="2200" dirty="0" smtClean="0"/>
              <a:t>). </a:t>
            </a:r>
            <a:r>
              <a:rPr lang="ru-RU" sz="2200" dirty="0" err="1" smtClean="0"/>
              <a:t>Приватні</a:t>
            </a:r>
            <a:r>
              <a:rPr lang="ru-RU" sz="2200" dirty="0" smtClean="0"/>
              <a:t> </a:t>
            </a:r>
            <a:r>
              <a:rPr lang="ru-RU" sz="2200" dirty="0" err="1"/>
              <a:t>підприємці</a:t>
            </a:r>
            <a:r>
              <a:rPr lang="ru-RU" sz="2200" dirty="0"/>
              <a:t> </a:t>
            </a:r>
            <a:r>
              <a:rPr lang="ru-RU" sz="2200" dirty="0" err="1"/>
              <a:t>сплачують</a:t>
            </a:r>
            <a:r>
              <a:rPr lang="ru-RU" sz="2200" dirty="0"/>
              <a:t> </a:t>
            </a:r>
            <a:r>
              <a:rPr lang="ru-RU" sz="2200" dirty="0" err="1"/>
              <a:t>платежі</a:t>
            </a:r>
            <a:r>
              <a:rPr lang="ru-RU" sz="2200" dirty="0"/>
              <a:t> в </a:t>
            </a:r>
            <a:r>
              <a:rPr lang="ru-RU" sz="2200" dirty="0" err="1"/>
              <a:t>розмірі</a:t>
            </a:r>
            <a:r>
              <a:rPr lang="ru-RU" sz="2200" dirty="0"/>
              <a:t> 42,7% доходу (13,5% на </a:t>
            </a:r>
            <a:r>
              <a:rPr lang="ru-RU" sz="2200" dirty="0" err="1"/>
              <a:t>медичне</a:t>
            </a:r>
            <a:r>
              <a:rPr lang="ru-RU" sz="2200" dirty="0"/>
              <a:t> </a:t>
            </a:r>
            <a:r>
              <a:rPr lang="ru-RU" sz="2200" dirty="0" err="1"/>
              <a:t>страхування</a:t>
            </a:r>
            <a:r>
              <a:rPr lang="ru-RU" sz="2200" dirty="0"/>
              <a:t>, 28% – в </a:t>
            </a:r>
            <a:r>
              <a:rPr lang="ru-RU" sz="2200" dirty="0" err="1"/>
              <a:t>пенсійний</a:t>
            </a:r>
            <a:r>
              <a:rPr lang="ru-RU" sz="2200" dirty="0"/>
              <a:t> фонд, і 1,2% – до фонду </a:t>
            </a:r>
            <a:r>
              <a:rPr lang="ru-RU" sz="2200" dirty="0" err="1"/>
              <a:t>безробіття</a:t>
            </a:r>
            <a:r>
              <a:rPr lang="ru-RU" sz="2200" dirty="0"/>
              <a:t>). Для них </a:t>
            </a:r>
            <a:r>
              <a:rPr lang="ru-RU" sz="2200" dirty="0" err="1"/>
              <a:t>передбачена</a:t>
            </a:r>
            <a:r>
              <a:rPr lang="ru-RU" sz="2200" dirty="0"/>
              <a:t> </a:t>
            </a:r>
            <a:r>
              <a:rPr lang="ru-RU" sz="2200" dirty="0" err="1"/>
              <a:t>спеціальна</a:t>
            </a:r>
            <a:r>
              <a:rPr lang="ru-RU" sz="2200" dirty="0"/>
              <a:t> «</a:t>
            </a:r>
            <a:r>
              <a:rPr lang="ru-RU" sz="2200" dirty="0" err="1"/>
              <a:t>оціночна</a:t>
            </a:r>
            <a:r>
              <a:rPr lang="ru-RU" sz="2200" dirty="0"/>
              <a:t> база», яка </a:t>
            </a:r>
            <a:r>
              <a:rPr lang="ru-RU" sz="2200" dirty="0" err="1"/>
              <a:t>дорівнює</a:t>
            </a:r>
            <a:r>
              <a:rPr lang="ru-RU" sz="2200" dirty="0"/>
              <a:t> 50% </a:t>
            </a:r>
            <a:r>
              <a:rPr lang="ru-RU" sz="2200" dirty="0" err="1"/>
              <a:t>від</a:t>
            </a:r>
            <a:r>
              <a:rPr lang="ru-RU" sz="2200" dirty="0"/>
              <a:t> </a:t>
            </a:r>
            <a:r>
              <a:rPr lang="ru-RU" sz="2200" dirty="0" err="1"/>
              <a:t>розміру</a:t>
            </a:r>
            <a:r>
              <a:rPr lang="ru-RU" sz="2200" dirty="0"/>
              <a:t> </a:t>
            </a:r>
            <a:r>
              <a:rPr lang="ru-RU" sz="2200" dirty="0" err="1"/>
              <a:t>доходів</a:t>
            </a:r>
            <a:r>
              <a:rPr lang="ru-RU" sz="2200" dirty="0"/>
              <a:t>.</a:t>
            </a:r>
          </a:p>
          <a:p>
            <a:pPr>
              <a:spcBef>
                <a:spcPts val="0"/>
              </a:spcBef>
            </a:pPr>
            <a:r>
              <a:rPr lang="uk-UA" sz="2600" b="1" dirty="0"/>
              <a:t>Податок на прибуток підприємств.</a:t>
            </a:r>
            <a:r>
              <a:rPr lang="uk-UA" sz="2600" dirty="0"/>
              <a:t> </a:t>
            </a:r>
            <a:endParaRPr lang="ru-RU" sz="2600" dirty="0"/>
          </a:p>
          <a:p>
            <a:pPr marL="0" indent="0">
              <a:spcBef>
                <a:spcPts val="0"/>
              </a:spcBef>
              <a:buNone/>
            </a:pPr>
            <a:r>
              <a:rPr lang="ru-RU" sz="2200" dirty="0" err="1"/>
              <a:t>Цей</a:t>
            </a:r>
            <a:r>
              <a:rPr lang="ru-RU" sz="2200" dirty="0"/>
              <a:t> </a:t>
            </a:r>
            <a:r>
              <a:rPr lang="ru-RU" sz="2200" dirty="0" err="1"/>
              <a:t>податок</a:t>
            </a:r>
            <a:r>
              <a:rPr lang="ru-RU" sz="2200" dirty="0"/>
              <a:t> </a:t>
            </a:r>
            <a:r>
              <a:rPr lang="ru-RU" sz="2200" dirty="0" err="1"/>
              <a:t>сплачується</a:t>
            </a:r>
            <a:r>
              <a:rPr lang="ru-RU" sz="2200" dirty="0"/>
              <a:t> </a:t>
            </a:r>
            <a:r>
              <a:rPr lang="ru-RU" sz="2200" dirty="0" err="1"/>
              <a:t>компаніями</a:t>
            </a:r>
            <a:r>
              <a:rPr lang="ru-RU" sz="2200" dirty="0"/>
              <a:t>, </a:t>
            </a:r>
            <a:r>
              <a:rPr lang="ru-RU" sz="2200" dirty="0" err="1"/>
              <a:t>які</a:t>
            </a:r>
            <a:r>
              <a:rPr lang="ru-RU" sz="2200" dirty="0"/>
              <a:t> є резидентами </a:t>
            </a:r>
            <a:r>
              <a:rPr lang="ru-RU" sz="2200" dirty="0" err="1"/>
              <a:t>Чехії</a:t>
            </a:r>
            <a:r>
              <a:rPr lang="ru-RU" sz="2200" dirty="0"/>
              <a:t>. </a:t>
            </a:r>
            <a:r>
              <a:rPr lang="ru-RU" sz="2200" dirty="0" err="1"/>
              <a:t>Під</a:t>
            </a:r>
            <a:r>
              <a:rPr lang="ru-RU" sz="2200" dirty="0"/>
              <a:t> резидентом </a:t>
            </a:r>
            <a:r>
              <a:rPr lang="ru-RU" sz="2200" dirty="0" err="1"/>
              <a:t>мається</a:t>
            </a:r>
            <a:r>
              <a:rPr lang="ru-RU" sz="2200" dirty="0"/>
              <a:t> на </a:t>
            </a:r>
            <a:r>
              <a:rPr lang="ru-RU" sz="2200" dirty="0" err="1"/>
              <a:t>увазі</a:t>
            </a:r>
            <a:r>
              <a:rPr lang="ru-RU" sz="2200" dirty="0"/>
              <a:t> </a:t>
            </a:r>
            <a:r>
              <a:rPr lang="ru-RU" sz="2200" dirty="0" err="1"/>
              <a:t>фірма</a:t>
            </a:r>
            <a:r>
              <a:rPr lang="ru-RU" sz="2200" dirty="0"/>
              <a:t>, створена </a:t>
            </a:r>
            <a:r>
              <a:rPr lang="ru-RU" sz="2200" dirty="0" err="1"/>
              <a:t>або</a:t>
            </a:r>
            <a:r>
              <a:rPr lang="ru-RU" sz="2200" dirty="0"/>
              <a:t> </a:t>
            </a:r>
            <a:r>
              <a:rPr lang="ru-RU" sz="2200" dirty="0" err="1"/>
              <a:t>керована</a:t>
            </a:r>
            <a:r>
              <a:rPr lang="ru-RU" sz="2200" dirty="0"/>
              <a:t> з </a:t>
            </a:r>
            <a:r>
              <a:rPr lang="ru-RU" sz="2200" dirty="0" err="1"/>
              <a:t>Чехії</a:t>
            </a:r>
            <a:r>
              <a:rPr lang="ru-RU" sz="2200" dirty="0"/>
              <a:t>. </a:t>
            </a:r>
            <a:r>
              <a:rPr lang="ru-RU" sz="2200" dirty="0" err="1"/>
              <a:t>Компанії-резиденти</a:t>
            </a:r>
            <a:r>
              <a:rPr lang="ru-RU" sz="2200" dirty="0"/>
              <a:t> </a:t>
            </a:r>
            <a:r>
              <a:rPr lang="ru-RU" sz="2200" dirty="0" err="1"/>
              <a:t>Чехії</a:t>
            </a:r>
            <a:r>
              <a:rPr lang="ru-RU" sz="2200" dirty="0"/>
              <a:t> </a:t>
            </a:r>
            <a:r>
              <a:rPr lang="ru-RU" sz="2200" dirty="0" err="1"/>
              <a:t>оподатковуються</a:t>
            </a:r>
            <a:r>
              <a:rPr lang="ru-RU" sz="2200" dirty="0"/>
              <a:t> на </a:t>
            </a:r>
            <a:r>
              <a:rPr lang="ru-RU" sz="2200" dirty="0" err="1"/>
              <a:t>різні</a:t>
            </a:r>
            <a:r>
              <a:rPr lang="ru-RU" sz="2200" dirty="0"/>
              <a:t> </a:t>
            </a:r>
            <a:r>
              <a:rPr lang="ru-RU" sz="2200" dirty="0" err="1"/>
              <a:t>типи</a:t>
            </a:r>
            <a:r>
              <a:rPr lang="ru-RU" sz="2200" dirty="0"/>
              <a:t> </a:t>
            </a:r>
            <a:r>
              <a:rPr lang="ru-RU" sz="2200" dirty="0" err="1"/>
              <a:t>доходів</a:t>
            </a:r>
            <a:r>
              <a:rPr lang="ru-RU" sz="2200" dirty="0"/>
              <a:t>, </a:t>
            </a:r>
            <a:r>
              <a:rPr lang="ru-RU" sz="2200" dirty="0" err="1"/>
              <a:t>отримані</a:t>
            </a:r>
            <a:r>
              <a:rPr lang="ru-RU" sz="2200" dirty="0"/>
              <a:t> в </a:t>
            </a:r>
            <a:r>
              <a:rPr lang="ru-RU" sz="2200" dirty="0" err="1"/>
              <a:t>усьому</a:t>
            </a:r>
            <a:r>
              <a:rPr lang="ru-RU" sz="2200" dirty="0"/>
              <a:t> </a:t>
            </a:r>
            <a:r>
              <a:rPr lang="ru-RU" sz="2200" dirty="0" err="1"/>
              <a:t>світі</a:t>
            </a:r>
            <a:r>
              <a:rPr lang="ru-RU" sz="2200" dirty="0"/>
              <a:t>. У свою </a:t>
            </a:r>
            <a:r>
              <a:rPr lang="ru-RU" sz="2200" dirty="0" err="1"/>
              <a:t>чергу</a:t>
            </a:r>
            <a:r>
              <a:rPr lang="ru-RU" sz="2200" dirty="0"/>
              <a:t>, </a:t>
            </a:r>
            <a:r>
              <a:rPr lang="ru-RU" sz="2200" dirty="0" err="1"/>
              <a:t>нерезиденти</a:t>
            </a:r>
            <a:r>
              <a:rPr lang="ru-RU" sz="2200" dirty="0"/>
              <a:t> </a:t>
            </a:r>
            <a:r>
              <a:rPr lang="ru-RU" sz="2200" dirty="0" err="1"/>
              <a:t>оподатковуються</a:t>
            </a:r>
            <a:r>
              <a:rPr lang="ru-RU" sz="2200" dirty="0"/>
              <a:t> </a:t>
            </a:r>
            <a:r>
              <a:rPr lang="ru-RU" sz="2200" dirty="0" err="1"/>
              <a:t>тільки</a:t>
            </a:r>
            <a:r>
              <a:rPr lang="ru-RU" sz="2200" dirty="0"/>
              <a:t> на доходи, </a:t>
            </a:r>
            <a:r>
              <a:rPr lang="ru-RU" sz="2200" dirty="0" err="1"/>
              <a:t>що</a:t>
            </a:r>
            <a:r>
              <a:rPr lang="ru-RU" sz="2200" dirty="0"/>
              <a:t> </a:t>
            </a:r>
            <a:r>
              <a:rPr lang="ru-RU" sz="2200" dirty="0" err="1"/>
              <a:t>мають</a:t>
            </a:r>
            <a:r>
              <a:rPr lang="ru-RU" sz="2200" dirty="0"/>
              <a:t> </a:t>
            </a:r>
            <a:r>
              <a:rPr lang="ru-RU" sz="2200" dirty="0" err="1"/>
              <a:t>чеське</a:t>
            </a:r>
            <a:r>
              <a:rPr lang="ru-RU" sz="2200" dirty="0"/>
              <a:t> </a:t>
            </a:r>
            <a:r>
              <a:rPr lang="ru-RU" sz="2200" dirty="0" err="1" smtClean="0"/>
              <a:t>походження</a:t>
            </a:r>
            <a:r>
              <a:rPr lang="ru-RU" sz="2200" dirty="0" smtClean="0"/>
              <a:t>. Стандартна </a:t>
            </a:r>
            <a:r>
              <a:rPr lang="ru-RU" sz="2200" dirty="0"/>
              <a:t>ставка </a:t>
            </a:r>
            <a:r>
              <a:rPr lang="ru-RU" sz="2200" dirty="0" err="1"/>
              <a:t>податку</a:t>
            </a:r>
            <a:r>
              <a:rPr lang="ru-RU" sz="2200" dirty="0"/>
              <a:t> становить 19%. Для </a:t>
            </a:r>
            <a:r>
              <a:rPr lang="ru-RU" sz="2200" dirty="0" err="1"/>
              <a:t>кваліфікованих</a:t>
            </a:r>
            <a:r>
              <a:rPr lang="ru-RU" sz="2200" dirty="0"/>
              <a:t> </a:t>
            </a:r>
            <a:r>
              <a:rPr lang="ru-RU" sz="2200" dirty="0" err="1"/>
              <a:t>інвестиційних</a:t>
            </a:r>
            <a:r>
              <a:rPr lang="ru-RU" sz="2200" dirty="0"/>
              <a:t> </a:t>
            </a:r>
            <a:r>
              <a:rPr lang="ru-RU" sz="2200" dirty="0" err="1"/>
              <a:t>фондів</a:t>
            </a:r>
            <a:r>
              <a:rPr lang="ru-RU" sz="2200" dirty="0"/>
              <a:t> ставка </a:t>
            </a:r>
            <a:r>
              <a:rPr lang="ru-RU" sz="2200" dirty="0" err="1"/>
              <a:t>податку</a:t>
            </a:r>
            <a:r>
              <a:rPr lang="ru-RU" sz="2200" dirty="0"/>
              <a:t> </a:t>
            </a:r>
            <a:r>
              <a:rPr lang="ru-RU" sz="2200" dirty="0" err="1"/>
              <a:t>знижена</a:t>
            </a:r>
            <a:r>
              <a:rPr lang="ru-RU" sz="2200" dirty="0"/>
              <a:t> і становить 5%. При </a:t>
            </a:r>
            <a:r>
              <a:rPr lang="ru-RU" sz="2200" dirty="0" err="1"/>
              <a:t>цьому</a:t>
            </a:r>
            <a:r>
              <a:rPr lang="ru-RU" sz="2200" dirty="0"/>
              <a:t> </a:t>
            </a:r>
            <a:r>
              <a:rPr lang="ru-RU" sz="2200" dirty="0" err="1"/>
              <a:t>пенсійні</a:t>
            </a:r>
            <a:r>
              <a:rPr lang="ru-RU" sz="2200" dirty="0"/>
              <a:t> </a:t>
            </a:r>
            <a:r>
              <a:rPr lang="ru-RU" sz="2200" dirty="0" err="1"/>
              <a:t>фонди</a:t>
            </a:r>
            <a:r>
              <a:rPr lang="ru-RU" sz="2200" dirty="0"/>
              <a:t> </a:t>
            </a:r>
            <a:r>
              <a:rPr lang="ru-RU" sz="2200" dirty="0" err="1"/>
              <a:t>оподатковуються</a:t>
            </a:r>
            <a:r>
              <a:rPr lang="ru-RU" sz="2200" dirty="0"/>
              <a:t> за </a:t>
            </a:r>
            <a:r>
              <a:rPr lang="ru-RU" sz="2200" dirty="0" err="1"/>
              <a:t>ставкою</a:t>
            </a:r>
            <a:r>
              <a:rPr lang="ru-RU" sz="2200" dirty="0"/>
              <a:t> </a:t>
            </a:r>
            <a:r>
              <a:rPr lang="ru-RU" sz="2200" dirty="0" smtClean="0"/>
              <a:t>0%.</a:t>
            </a:r>
            <a:endParaRPr lang="ru-RU" sz="2200" dirty="0"/>
          </a:p>
          <a:p>
            <a:pPr marL="0" indent="0">
              <a:spcBef>
                <a:spcPts val="0"/>
              </a:spcBef>
              <a:buNone/>
            </a:pPr>
            <a:endParaRPr lang="ru-RU" sz="2800" dirty="0"/>
          </a:p>
        </p:txBody>
      </p:sp>
    </p:spTree>
    <p:extLst>
      <p:ext uri="{BB962C8B-B14F-4D97-AF65-F5344CB8AC3E}">
        <p14:creationId xmlns:p14="http://schemas.microsoft.com/office/powerpoint/2010/main" xmlns="" val="3494579467"/>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48144" y="124690"/>
            <a:ext cx="11333019" cy="6622473"/>
          </a:xfrm>
        </p:spPr>
        <p:txBody>
          <a:bodyPr>
            <a:normAutofit lnSpcReduction="10000"/>
          </a:bodyPr>
          <a:lstStyle/>
          <a:p>
            <a:pPr>
              <a:spcBef>
                <a:spcPts val="0"/>
              </a:spcBef>
            </a:pPr>
            <a:r>
              <a:rPr lang="uk-UA" sz="2600" b="1" dirty="0"/>
              <a:t>Податок на додану вартість. </a:t>
            </a:r>
            <a:endParaRPr lang="uk-UA" sz="2600" b="1" dirty="0" smtClean="0"/>
          </a:p>
          <a:p>
            <a:pPr marL="0" indent="0">
              <a:spcBef>
                <a:spcPts val="0"/>
              </a:spcBef>
              <a:buNone/>
            </a:pPr>
            <a:r>
              <a:rPr lang="uk-UA" sz="2200" dirty="0" smtClean="0"/>
              <a:t>Цей </a:t>
            </a:r>
            <a:r>
              <a:rPr lang="uk-UA" sz="2200" dirty="0"/>
              <a:t>податок виникає в разі продажу товарів і надання послуг. У Чехії ПДВ на імпортні товари стягується за такими ж ставками, як і на вітчизняні товари. Експорт товарів за межі Чехії не обкладається </a:t>
            </a:r>
            <a:r>
              <a:rPr lang="uk-UA" sz="2200" dirty="0" smtClean="0"/>
              <a:t>ПДВ.</a:t>
            </a:r>
            <a:r>
              <a:rPr lang="ru-RU" sz="2200" dirty="0"/>
              <a:t> </a:t>
            </a:r>
            <a:r>
              <a:rPr lang="uk-UA" sz="2200" dirty="0" smtClean="0"/>
              <a:t>У </a:t>
            </a:r>
            <a:r>
              <a:rPr lang="uk-UA" sz="2200" dirty="0"/>
              <a:t>Чехії передбачено 4 типи ставок ПДВ: стандартна ставка – 21%, знижена ставка – 15%, зменшена – 10% (застосовується до поставок певних категорій товарів) і нульова ставка – 0%.</a:t>
            </a:r>
            <a:endParaRPr lang="ru-RU" sz="2200" dirty="0"/>
          </a:p>
          <a:p>
            <a:pPr hangingPunct="0">
              <a:spcBef>
                <a:spcPts val="0"/>
              </a:spcBef>
            </a:pPr>
            <a:r>
              <a:rPr lang="uk-UA" sz="2600" b="1" dirty="0"/>
              <a:t>Податок на дивіденди, відсотки і приріст капіталу</a:t>
            </a:r>
            <a:r>
              <a:rPr lang="uk-UA" b="1" dirty="0"/>
              <a:t>.</a:t>
            </a:r>
            <a:endParaRPr lang="ru-RU" b="1" dirty="0"/>
          </a:p>
          <a:p>
            <a:pPr marL="0" indent="0" fontAlgn="base">
              <a:spcBef>
                <a:spcPts val="0"/>
              </a:spcBef>
              <a:buNone/>
            </a:pPr>
            <a:r>
              <a:rPr lang="ru-RU" sz="2200" dirty="0" err="1"/>
              <a:t>Дивіденди</a:t>
            </a:r>
            <a:r>
              <a:rPr lang="ru-RU" sz="2200" dirty="0"/>
              <a:t>, </a:t>
            </a:r>
            <a:r>
              <a:rPr lang="ru-RU" sz="2200" dirty="0" err="1"/>
              <a:t>що</a:t>
            </a:r>
            <a:r>
              <a:rPr lang="ru-RU" sz="2200" dirty="0"/>
              <a:t> </a:t>
            </a:r>
            <a:r>
              <a:rPr lang="ru-RU" sz="2200" dirty="0" err="1"/>
              <a:t>виплачуються</a:t>
            </a:r>
            <a:r>
              <a:rPr lang="ru-RU" sz="2200" dirty="0"/>
              <a:t> нерезиденту, є базою для </a:t>
            </a:r>
            <a:r>
              <a:rPr lang="ru-RU" sz="2200" dirty="0" err="1"/>
              <a:t>сплати</a:t>
            </a:r>
            <a:r>
              <a:rPr lang="ru-RU" sz="2200" dirty="0"/>
              <a:t> </a:t>
            </a:r>
            <a:r>
              <a:rPr lang="ru-RU" sz="2200" dirty="0" err="1"/>
              <a:t>прибуткового</a:t>
            </a:r>
            <a:r>
              <a:rPr lang="ru-RU" sz="2200" dirty="0"/>
              <a:t> </a:t>
            </a:r>
            <a:r>
              <a:rPr lang="ru-RU" sz="2200" dirty="0" err="1"/>
              <a:t>податку</a:t>
            </a:r>
            <a:r>
              <a:rPr lang="ru-RU" sz="2200" dirty="0"/>
              <a:t>, за </a:t>
            </a:r>
            <a:r>
              <a:rPr lang="ru-RU" sz="2200" dirty="0" err="1"/>
              <a:t>однією</a:t>
            </a:r>
            <a:r>
              <a:rPr lang="ru-RU" sz="2200" dirty="0"/>
              <a:t> </a:t>
            </a:r>
            <a:r>
              <a:rPr lang="ru-RU" sz="2200" dirty="0" err="1"/>
              <a:t>зі</a:t>
            </a:r>
            <a:r>
              <a:rPr lang="ru-RU" sz="2200" dirty="0"/>
              <a:t> ставок: </a:t>
            </a:r>
            <a:r>
              <a:rPr lang="ru-RU" sz="2200" dirty="0" err="1"/>
              <a:t>стандартної</a:t>
            </a:r>
            <a:r>
              <a:rPr lang="ru-RU" sz="2200" dirty="0"/>
              <a:t> (</a:t>
            </a:r>
            <a:r>
              <a:rPr lang="ru-RU" sz="2200" b="1" dirty="0"/>
              <a:t>15%</a:t>
            </a:r>
            <a:r>
              <a:rPr lang="ru-RU" sz="2200" dirty="0"/>
              <a:t>) </a:t>
            </a:r>
            <a:r>
              <a:rPr lang="ru-RU" sz="2200" dirty="0" err="1"/>
              <a:t>або</a:t>
            </a:r>
            <a:r>
              <a:rPr lang="ru-RU" sz="2200" dirty="0"/>
              <a:t> </a:t>
            </a:r>
            <a:r>
              <a:rPr lang="ru-RU" sz="2200" dirty="0" err="1"/>
              <a:t>підвищеної</a:t>
            </a:r>
            <a:r>
              <a:rPr lang="ru-RU" sz="2200" dirty="0"/>
              <a:t> </a:t>
            </a:r>
            <a:r>
              <a:rPr lang="ru-RU" sz="2200" b="1" dirty="0"/>
              <a:t>(35%</a:t>
            </a:r>
            <a:r>
              <a:rPr lang="ru-RU" sz="2200" dirty="0"/>
              <a:t>). </a:t>
            </a:r>
            <a:r>
              <a:rPr lang="ru-RU" sz="2200" dirty="0" err="1"/>
              <a:t>Підвищена</a:t>
            </a:r>
            <a:r>
              <a:rPr lang="ru-RU" sz="2200" dirty="0"/>
              <a:t> ставка </a:t>
            </a:r>
            <a:r>
              <a:rPr lang="ru-RU" sz="2200" dirty="0" err="1"/>
              <a:t>застосовується</a:t>
            </a:r>
            <a:r>
              <a:rPr lang="ru-RU" sz="2200" dirty="0"/>
              <a:t> в тому </a:t>
            </a:r>
            <a:r>
              <a:rPr lang="ru-RU" sz="2200" dirty="0" err="1"/>
              <a:t>разі</a:t>
            </a:r>
            <a:r>
              <a:rPr lang="ru-RU" sz="2200" dirty="0"/>
              <a:t>, </a:t>
            </a:r>
            <a:r>
              <a:rPr lang="ru-RU" sz="2200" dirty="0" err="1"/>
              <a:t>якщо</a:t>
            </a:r>
            <a:r>
              <a:rPr lang="ru-RU" sz="2200" dirty="0"/>
              <a:t> </a:t>
            </a:r>
            <a:r>
              <a:rPr lang="ru-RU" sz="2200" dirty="0" err="1"/>
              <a:t>грошові</a:t>
            </a:r>
            <a:r>
              <a:rPr lang="ru-RU" sz="2200" dirty="0"/>
              <a:t> </a:t>
            </a:r>
            <a:r>
              <a:rPr lang="ru-RU" sz="2200" dirty="0" err="1"/>
              <a:t>кошти</a:t>
            </a:r>
            <a:r>
              <a:rPr lang="ru-RU" sz="2200" dirty="0"/>
              <a:t> </a:t>
            </a:r>
            <a:r>
              <a:rPr lang="ru-RU" sz="2200" dirty="0" err="1"/>
              <a:t>переходять</a:t>
            </a:r>
            <a:r>
              <a:rPr lang="ru-RU" sz="2200" dirty="0"/>
              <a:t> в </a:t>
            </a:r>
            <a:r>
              <a:rPr lang="ru-RU" sz="2200" dirty="0" err="1"/>
              <a:t>держави</a:t>
            </a:r>
            <a:r>
              <a:rPr lang="ru-RU" sz="2200" dirty="0"/>
              <a:t>, у </a:t>
            </a:r>
            <a:r>
              <a:rPr lang="ru-RU" sz="2200" dirty="0" err="1"/>
              <a:t>яких</a:t>
            </a:r>
            <a:r>
              <a:rPr lang="ru-RU" sz="2200" dirty="0"/>
              <a:t> </a:t>
            </a:r>
            <a:r>
              <a:rPr lang="ru-RU" sz="2200" dirty="0" err="1"/>
              <a:t>із</a:t>
            </a:r>
            <a:r>
              <a:rPr lang="ru-RU" sz="2200" dirty="0"/>
              <a:t> </a:t>
            </a:r>
            <a:r>
              <a:rPr lang="ru-RU" sz="2200" dirty="0" err="1"/>
              <a:t>Чеською</a:t>
            </a:r>
            <a:r>
              <a:rPr lang="ru-RU" sz="2200" dirty="0"/>
              <a:t> </a:t>
            </a:r>
            <a:r>
              <a:rPr lang="ru-RU" sz="2200" dirty="0" err="1"/>
              <a:t>республікою</a:t>
            </a:r>
            <a:r>
              <a:rPr lang="ru-RU" sz="2200" dirty="0"/>
              <a:t> </a:t>
            </a:r>
            <a:r>
              <a:rPr lang="ru-RU" sz="2200" dirty="0" err="1"/>
              <a:t>відсутні</a:t>
            </a:r>
            <a:r>
              <a:rPr lang="ru-RU" sz="2200" dirty="0"/>
              <a:t> договори про </a:t>
            </a:r>
            <a:r>
              <a:rPr lang="ru-RU" sz="2200" dirty="0" err="1"/>
              <a:t>недопущення</a:t>
            </a:r>
            <a:r>
              <a:rPr lang="ru-RU" sz="2200" dirty="0"/>
              <a:t> </a:t>
            </a:r>
            <a:r>
              <a:rPr lang="ru-RU" sz="2200" dirty="0" err="1"/>
              <a:t>подвійного</a:t>
            </a:r>
            <a:r>
              <a:rPr lang="ru-RU" sz="2200" dirty="0"/>
              <a:t> </a:t>
            </a:r>
            <a:r>
              <a:rPr lang="ru-RU" sz="2200" dirty="0" err="1"/>
              <a:t>оподаткування</a:t>
            </a:r>
            <a:r>
              <a:rPr lang="ru-RU" sz="2200" dirty="0"/>
              <a:t>.</a:t>
            </a:r>
          </a:p>
          <a:p>
            <a:pPr hangingPunct="0">
              <a:spcBef>
                <a:spcPts val="0"/>
              </a:spcBef>
            </a:pPr>
            <a:r>
              <a:rPr lang="uk-UA" sz="2600" b="1" dirty="0"/>
              <a:t>Податок на відсотки, роялті та лізинг.</a:t>
            </a:r>
            <a:endParaRPr lang="ru-RU" sz="2600" b="1" dirty="0"/>
          </a:p>
          <a:p>
            <a:pPr marL="0" indent="0" fontAlgn="base">
              <a:spcBef>
                <a:spcPts val="0"/>
              </a:spcBef>
              <a:buNone/>
            </a:pPr>
            <a:r>
              <a:rPr lang="ru-RU" sz="2200" dirty="0"/>
              <a:t>Ставки </a:t>
            </a:r>
            <a:r>
              <a:rPr lang="ru-RU" sz="2200" dirty="0" err="1"/>
              <a:t>податків</a:t>
            </a:r>
            <a:r>
              <a:rPr lang="ru-RU" sz="2200" dirty="0"/>
              <a:t> на </a:t>
            </a:r>
            <a:r>
              <a:rPr lang="ru-RU" sz="2200" dirty="0" err="1"/>
              <a:t>одержувані</a:t>
            </a:r>
            <a:r>
              <a:rPr lang="ru-RU" sz="2200" dirty="0"/>
              <a:t> </a:t>
            </a:r>
            <a:r>
              <a:rPr lang="ru-RU" sz="2200" dirty="0" err="1"/>
              <a:t>відсотки</a:t>
            </a:r>
            <a:r>
              <a:rPr lang="ru-RU" sz="2200" dirty="0"/>
              <a:t> та </a:t>
            </a:r>
            <a:r>
              <a:rPr lang="ru-RU" sz="2200" dirty="0" err="1"/>
              <a:t>роялті</a:t>
            </a:r>
            <a:r>
              <a:rPr lang="ru-RU" sz="2200" dirty="0"/>
              <a:t> </a:t>
            </a:r>
            <a:r>
              <a:rPr lang="ru-RU" sz="2200" dirty="0" err="1"/>
              <a:t>такі</a:t>
            </a:r>
            <a:r>
              <a:rPr lang="ru-RU" sz="2200" dirty="0"/>
              <a:t> ж, як і на </a:t>
            </a:r>
            <a:r>
              <a:rPr lang="ru-RU" sz="2200" dirty="0" err="1"/>
              <a:t>дивіденди</a:t>
            </a:r>
            <a:r>
              <a:rPr lang="ru-RU" sz="2200" dirty="0"/>
              <a:t>, а </a:t>
            </a:r>
            <a:r>
              <a:rPr lang="ru-RU" sz="2200" dirty="0" err="1"/>
              <a:t>саме</a:t>
            </a:r>
            <a:r>
              <a:rPr lang="ru-RU" sz="2200" dirty="0"/>
              <a:t> </a:t>
            </a:r>
            <a:r>
              <a:rPr lang="ru-RU" sz="2200" b="1" dirty="0"/>
              <a:t>15%</a:t>
            </a:r>
            <a:r>
              <a:rPr lang="ru-RU" sz="2200" dirty="0"/>
              <a:t> і </a:t>
            </a:r>
            <a:r>
              <a:rPr lang="ru-RU" sz="2200" b="1" dirty="0"/>
              <a:t>35%</a:t>
            </a:r>
            <a:r>
              <a:rPr lang="ru-RU" sz="2200" dirty="0"/>
              <a:t>, </a:t>
            </a:r>
            <a:r>
              <a:rPr lang="ru-RU" sz="2200" dirty="0" err="1"/>
              <a:t>особливості</a:t>
            </a:r>
            <a:r>
              <a:rPr lang="ru-RU" sz="2200" dirty="0"/>
              <a:t> </a:t>
            </a:r>
            <a:r>
              <a:rPr lang="ru-RU" sz="2200" dirty="0" err="1"/>
              <a:t>застосування</a:t>
            </a:r>
            <a:r>
              <a:rPr lang="ru-RU" sz="2200" dirty="0"/>
              <a:t> </a:t>
            </a:r>
            <a:r>
              <a:rPr lang="ru-RU" sz="2200" dirty="0" err="1"/>
              <a:t>підвищеної</a:t>
            </a:r>
            <a:r>
              <a:rPr lang="ru-RU" sz="2200" dirty="0"/>
              <a:t> ставки </a:t>
            </a:r>
            <a:r>
              <a:rPr lang="ru-RU" sz="2200" dirty="0" err="1"/>
              <a:t>збігаються</a:t>
            </a:r>
            <a:r>
              <a:rPr lang="ru-RU" sz="2200" dirty="0"/>
              <a:t>.</a:t>
            </a:r>
          </a:p>
          <a:p>
            <a:pPr hangingPunct="0">
              <a:spcBef>
                <a:spcPts val="0"/>
              </a:spcBef>
            </a:pPr>
            <a:r>
              <a:rPr lang="uk-UA" sz="2600" b="1" dirty="0"/>
              <a:t>Податок на нерухоме майно.</a:t>
            </a:r>
            <a:endParaRPr lang="ru-RU" sz="2600" b="1" dirty="0"/>
          </a:p>
          <a:p>
            <a:pPr marL="0" indent="0" fontAlgn="base">
              <a:spcBef>
                <a:spcPts val="0"/>
              </a:spcBef>
              <a:buNone/>
            </a:pPr>
            <a:r>
              <a:rPr lang="ru-RU" sz="2200" dirty="0" err="1"/>
              <a:t>Податки</a:t>
            </a:r>
            <a:r>
              <a:rPr lang="ru-RU" sz="2200" dirty="0"/>
              <a:t> в </a:t>
            </a:r>
            <a:r>
              <a:rPr lang="ru-RU" sz="2200" dirty="0" err="1"/>
              <a:t>Чехії</a:t>
            </a:r>
            <a:r>
              <a:rPr lang="ru-RU" sz="2200" dirty="0"/>
              <a:t> на </a:t>
            </a:r>
            <a:r>
              <a:rPr lang="ru-RU" sz="2200" dirty="0" err="1"/>
              <a:t>нерухомість</a:t>
            </a:r>
            <a:r>
              <a:rPr lang="ru-RU" sz="2200" dirty="0"/>
              <a:t> </a:t>
            </a:r>
            <a:r>
              <a:rPr lang="ru-RU" sz="2200" dirty="0" err="1"/>
              <a:t>стягуються</a:t>
            </a:r>
            <a:r>
              <a:rPr lang="ru-RU" sz="2200" dirty="0"/>
              <a:t> на </a:t>
            </a:r>
            <a:r>
              <a:rPr lang="ru-RU" sz="2200" dirty="0" err="1"/>
              <a:t>основі</a:t>
            </a:r>
            <a:r>
              <a:rPr lang="ru-RU" sz="2200" dirty="0"/>
              <a:t> </a:t>
            </a:r>
            <a:r>
              <a:rPr lang="ru-RU" sz="2200" dirty="0" err="1"/>
              <a:t>використання</a:t>
            </a:r>
            <a:r>
              <a:rPr lang="ru-RU" sz="2200" dirty="0"/>
              <a:t> </a:t>
            </a:r>
            <a:r>
              <a:rPr lang="ru-RU" sz="2200" dirty="0" err="1"/>
              <a:t>споруд</a:t>
            </a:r>
            <a:r>
              <a:rPr lang="ru-RU" sz="2200" dirty="0"/>
              <a:t> </a:t>
            </a:r>
            <a:r>
              <a:rPr lang="ru-RU" sz="2200" dirty="0" err="1"/>
              <a:t>або</a:t>
            </a:r>
            <a:r>
              <a:rPr lang="ru-RU" sz="2200" dirty="0"/>
              <a:t> </a:t>
            </a:r>
            <a:r>
              <a:rPr lang="ru-RU" sz="2200" dirty="0" err="1"/>
              <a:t>земельних</a:t>
            </a:r>
            <a:r>
              <a:rPr lang="ru-RU" sz="2200" dirty="0"/>
              <a:t> </a:t>
            </a:r>
            <a:r>
              <a:rPr lang="ru-RU" sz="2200" dirty="0" err="1"/>
              <a:t>ділянок</a:t>
            </a:r>
            <a:r>
              <a:rPr lang="uk-UA" sz="2200" dirty="0"/>
              <a:t>. </a:t>
            </a:r>
            <a:r>
              <a:rPr lang="ru-RU" sz="2200" dirty="0"/>
              <a:t>Оплата </a:t>
            </a:r>
            <a:r>
              <a:rPr lang="ru-RU" sz="2200" dirty="0" err="1"/>
              <a:t>податку</a:t>
            </a:r>
            <a:r>
              <a:rPr lang="ru-RU" sz="2200" dirty="0"/>
              <a:t> </a:t>
            </a:r>
            <a:r>
              <a:rPr lang="ru-RU" sz="2200" dirty="0" err="1"/>
              <a:t>здійснюється</a:t>
            </a:r>
            <a:r>
              <a:rPr lang="ru-RU" sz="2200" dirty="0"/>
              <a:t> </a:t>
            </a:r>
            <a:r>
              <a:rPr lang="ru-RU" sz="2200" dirty="0" err="1"/>
              <a:t>щорічно</a:t>
            </a:r>
            <a:r>
              <a:rPr lang="ru-RU" sz="2200" dirty="0"/>
              <a:t>. </a:t>
            </a:r>
            <a:r>
              <a:rPr lang="ru-RU" sz="2200" dirty="0" err="1"/>
              <a:t>Розрахунок</a:t>
            </a:r>
            <a:r>
              <a:rPr lang="ru-RU" sz="2200" dirty="0"/>
              <a:t> </a:t>
            </a:r>
            <a:r>
              <a:rPr lang="ru-RU" sz="2200" dirty="0" err="1"/>
              <a:t>цього</a:t>
            </a:r>
            <a:r>
              <a:rPr lang="ru-RU" sz="2200" dirty="0"/>
              <a:t> </a:t>
            </a:r>
            <a:r>
              <a:rPr lang="ru-RU" sz="2200" dirty="0" err="1"/>
              <a:t>податку</a:t>
            </a:r>
            <a:r>
              <a:rPr lang="ru-RU" sz="2200" dirty="0"/>
              <a:t> </a:t>
            </a:r>
            <a:r>
              <a:rPr lang="ru-RU" sz="2200" dirty="0" err="1"/>
              <a:t>здійснюється</a:t>
            </a:r>
            <a:r>
              <a:rPr lang="ru-RU" sz="2200" dirty="0"/>
              <a:t> </a:t>
            </a:r>
            <a:r>
              <a:rPr lang="ru-RU" sz="2200" dirty="0" err="1"/>
              <a:t>податковими</a:t>
            </a:r>
            <a:r>
              <a:rPr lang="ru-RU" sz="2200" dirty="0"/>
              <a:t> органами </a:t>
            </a:r>
            <a:r>
              <a:rPr lang="ru-RU" sz="2200" dirty="0" err="1"/>
              <a:t>самостійно</a:t>
            </a:r>
            <a:r>
              <a:rPr lang="ru-RU" sz="2200" dirty="0"/>
              <a:t>, </a:t>
            </a:r>
            <a:r>
              <a:rPr lang="ru-RU" sz="2200" dirty="0" err="1"/>
              <a:t>після</a:t>
            </a:r>
            <a:r>
              <a:rPr lang="ru-RU" sz="2200" dirty="0"/>
              <a:t> </a:t>
            </a:r>
            <a:r>
              <a:rPr lang="ru-RU" sz="2200" dirty="0" err="1"/>
              <a:t>чого</a:t>
            </a:r>
            <a:r>
              <a:rPr lang="ru-RU" sz="2200" dirty="0"/>
              <a:t> </a:t>
            </a:r>
            <a:r>
              <a:rPr lang="ru-RU" sz="2200" dirty="0" err="1"/>
              <a:t>платник</a:t>
            </a:r>
            <a:r>
              <a:rPr lang="ru-RU" sz="2200" dirty="0"/>
              <a:t> </a:t>
            </a:r>
            <a:r>
              <a:rPr lang="ru-RU" sz="2200" dirty="0" err="1"/>
              <a:t>отримує</a:t>
            </a:r>
            <a:r>
              <a:rPr lang="ru-RU" sz="2200" dirty="0"/>
              <a:t> </a:t>
            </a:r>
            <a:r>
              <a:rPr lang="ru-RU" sz="2200" dirty="0" err="1"/>
              <a:t>квитанції</a:t>
            </a:r>
            <a:r>
              <a:rPr lang="ru-RU" sz="2200" dirty="0"/>
              <a:t> на оплату </a:t>
            </a:r>
            <a:r>
              <a:rPr lang="ru-RU" sz="2200" dirty="0" err="1"/>
              <a:t>цього</a:t>
            </a:r>
            <a:r>
              <a:rPr lang="ru-RU" sz="2200" dirty="0"/>
              <a:t> </a:t>
            </a:r>
            <a:r>
              <a:rPr lang="ru-RU" sz="2200" dirty="0" err="1" smtClean="0"/>
              <a:t>податку</a:t>
            </a:r>
            <a:r>
              <a:rPr lang="ru-RU" sz="2200" dirty="0" smtClean="0"/>
              <a:t>. </a:t>
            </a:r>
            <a:r>
              <a:rPr lang="uk-UA" sz="2200" dirty="0" smtClean="0"/>
              <a:t>Також </a:t>
            </a:r>
            <a:r>
              <a:rPr lang="uk-UA" sz="2200" dirty="0"/>
              <a:t>існує податок на передачу (продаж) нерухомого майна, цей податок також сплачується юридичними особами. Ставка цього податку становить </a:t>
            </a:r>
            <a:r>
              <a:rPr lang="uk-UA" sz="2200" b="1" dirty="0"/>
              <a:t>4%</a:t>
            </a:r>
            <a:r>
              <a:rPr lang="uk-UA" sz="2200" dirty="0"/>
              <a:t> від суми </a:t>
            </a:r>
            <a:r>
              <a:rPr lang="uk-UA" sz="2200" dirty="0" smtClean="0"/>
              <a:t>угоди.</a:t>
            </a:r>
            <a:endParaRPr lang="ru-RU" sz="2200" dirty="0"/>
          </a:p>
        </p:txBody>
      </p:sp>
    </p:spTree>
    <p:extLst>
      <p:ext uri="{BB962C8B-B14F-4D97-AF65-F5344CB8AC3E}">
        <p14:creationId xmlns:p14="http://schemas.microsoft.com/office/powerpoint/2010/main" xmlns="" val="2311014890"/>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56909" y="450273"/>
            <a:ext cx="6636327" cy="1156855"/>
          </a:xfrm>
        </p:spPr>
        <p:txBody>
          <a:bodyPr>
            <a:noAutofit/>
          </a:bodyPr>
          <a:lstStyle/>
          <a:p>
            <a:pPr lvl="0"/>
            <a:r>
              <a:rPr lang="ru-RU" sz="5400" b="1" dirty="0" smtClean="0"/>
              <a:t>4. </a:t>
            </a:r>
            <a:r>
              <a:rPr lang="ru-RU" sz="5400" b="1" dirty="0" err="1" smtClean="0"/>
              <a:t>Фінанси</a:t>
            </a:r>
            <a:r>
              <a:rPr lang="ru-RU" sz="5400" b="1" dirty="0" smtClean="0"/>
              <a:t> </a:t>
            </a:r>
            <a:r>
              <a:rPr lang="ru-RU" sz="5400" b="1" dirty="0" err="1" smtClean="0"/>
              <a:t>Угорщини</a:t>
            </a:r>
            <a:endParaRPr lang="ru-RU" sz="5400" dirty="0"/>
          </a:p>
        </p:txBody>
      </p:sp>
      <p:sp>
        <p:nvSpPr>
          <p:cNvPr id="3" name="Объект 2"/>
          <p:cNvSpPr>
            <a:spLocks noGrp="1"/>
          </p:cNvSpPr>
          <p:nvPr>
            <p:ph idx="1"/>
          </p:nvPr>
        </p:nvSpPr>
        <p:spPr>
          <a:xfrm>
            <a:off x="748146" y="2133600"/>
            <a:ext cx="11333018" cy="4627418"/>
          </a:xfrm>
        </p:spPr>
        <p:txBody>
          <a:bodyPr>
            <a:noAutofit/>
          </a:bodyPr>
          <a:lstStyle/>
          <a:p>
            <a:pPr marL="0" indent="0">
              <a:buNone/>
            </a:pPr>
            <a:r>
              <a:rPr lang="uk-UA" sz="2400" dirty="0"/>
              <a:t>Угорщина – унітарна держава в Центральній Європі, парламентська республіка з населенням близько 10 млн осіб. Столицею держави є м. Будапешт. Національна валюта – угорський форинт (</a:t>
            </a:r>
            <a:r>
              <a:rPr lang="en-US" sz="2400" dirty="0"/>
              <a:t>HUF</a:t>
            </a:r>
            <a:r>
              <a:rPr lang="uk-UA" sz="2400" dirty="0"/>
              <a:t>).</a:t>
            </a:r>
            <a:endParaRPr lang="ru-RU" sz="2400" dirty="0"/>
          </a:p>
          <a:p>
            <a:pPr marL="0" indent="0">
              <a:buNone/>
            </a:pPr>
            <a:r>
              <a:rPr lang="uk-UA" sz="2400" dirty="0"/>
              <a:t>Три головні становлять основу угорської податкової системи — прибуткові податки, податки з обороту і місцеві податки. Крім того, компанії та підприємці платять внески до фондів охорони здоров’я, пенсійного забезпечення та в інші соціальні </a:t>
            </a:r>
            <a:r>
              <a:rPr lang="uk-UA" sz="2400" dirty="0" smtClean="0"/>
              <a:t>фонди.</a:t>
            </a:r>
          </a:p>
          <a:p>
            <a:pPr marL="0" indent="0">
              <a:buNone/>
            </a:pPr>
            <a:r>
              <a:rPr lang="uk-UA" sz="2400" dirty="0"/>
              <a:t>Податкова база місцевих податків розподілена дуже нерівномірно: на столицю країни, Будапешт, припадає до 45 % суми надходжень від місцевих податків країни. Це робить необхідним державне субсидування переважної частини </a:t>
            </a:r>
            <a:r>
              <a:rPr lang="uk-UA" sz="2400" dirty="0" smtClean="0"/>
              <a:t>муніципалітетів.</a:t>
            </a:r>
            <a:endParaRPr lang="ru-RU" sz="2400" dirty="0"/>
          </a:p>
        </p:txBody>
      </p:sp>
      <p:pic>
        <p:nvPicPr>
          <p:cNvPr id="5122" name="Picture 2" descr="Похожее изображение"/>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4401" y="0"/>
            <a:ext cx="3602182" cy="202622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72627574"/>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7308" y="263235"/>
            <a:ext cx="11443855" cy="6359237"/>
          </a:xfrm>
        </p:spPr>
        <p:txBody>
          <a:bodyPr>
            <a:normAutofit fontScale="92500" lnSpcReduction="20000"/>
          </a:bodyPr>
          <a:lstStyle/>
          <a:p>
            <a:r>
              <a:rPr lang="uk-UA" b="1" dirty="0"/>
              <a:t>Податок із доходів фізичних осіб.</a:t>
            </a:r>
            <a:endParaRPr lang="ru-RU" dirty="0"/>
          </a:p>
          <a:p>
            <a:pPr marL="0" indent="0">
              <a:buNone/>
            </a:pPr>
            <a:r>
              <a:rPr lang="uk-UA" dirty="0"/>
              <a:t>Впроваджений однаковий </a:t>
            </a:r>
            <a:r>
              <a:rPr lang="uk-UA" dirty="0" err="1"/>
              <a:t>однорівневий</a:t>
            </a:r>
            <a:r>
              <a:rPr lang="uk-UA" dirty="0"/>
              <a:t> податок із доходів фізичних осіб у розмірі 16% з валового доходу (перед цим в Угорщині діяло багаторівневе прогресивне оподаткування). Валове оподаткування стосується доходів, що не перевищують 202 тисяч форинтів на місяць (до 2424 тисяч форинтів на рік). Для доходів, що перевищують цю межу, податкова база є підвищена на 27%. </a:t>
            </a:r>
            <a:endParaRPr lang="ru-RU" dirty="0"/>
          </a:p>
          <a:p>
            <a:r>
              <a:rPr lang="uk-UA" b="1" dirty="0"/>
              <a:t>Податок на прибуток компаній.</a:t>
            </a:r>
            <a:endParaRPr lang="ru-RU" dirty="0"/>
          </a:p>
          <a:p>
            <a:pPr marL="0" indent="0">
              <a:buNone/>
            </a:pPr>
            <a:r>
              <a:rPr lang="uk-UA" dirty="0"/>
              <a:t>Ставка податку на прибуток компанії з 1 січня 2017 р. знижена і становить 9%. В Угорщині компанії зобов’язані платити корпоративний прибутковий податок з доходів, отриманих від господарської діяльності, що здійснюється для отримання прибутку:</a:t>
            </a:r>
            <a:endParaRPr lang="ru-RU" dirty="0"/>
          </a:p>
          <a:p>
            <a:pPr marL="0" lvl="0" indent="0">
              <a:buNone/>
            </a:pPr>
            <a:r>
              <a:rPr lang="uk-UA" dirty="0"/>
              <a:t>дохід компаній-резидентів, отриманий по всьому світу;</a:t>
            </a:r>
            <a:endParaRPr lang="ru-RU" dirty="0"/>
          </a:p>
          <a:p>
            <a:pPr marL="0" lvl="0" indent="0">
              <a:buNone/>
            </a:pPr>
            <a:r>
              <a:rPr lang="uk-UA" dirty="0"/>
              <a:t>дохід з угорських джерел компаній-нерезидентів, які не мають постійного представництва в Угорщині;</a:t>
            </a:r>
            <a:endParaRPr lang="ru-RU" dirty="0"/>
          </a:p>
          <a:p>
            <a:pPr marL="0" lvl="0" indent="0">
              <a:buNone/>
            </a:pPr>
            <a:r>
              <a:rPr lang="uk-UA" dirty="0"/>
              <a:t>дохід, отриманий від передачі або відчуження пайової участі компанії, що володіє нерухомістю (компанія вважається такою, що володіє нерухомістю, якщо вартість нерухомого майна, розташованого в Угорщині, становить понад 75% балансової вартості активів на звітну дату, зазначену у фінансовій звітності платника податків самостійно або разом з його афілійованими особами в Угорщині або філіями).</a:t>
            </a:r>
            <a:endParaRPr lang="ru-RU" dirty="0"/>
          </a:p>
          <a:p>
            <a:r>
              <a:rPr lang="uk-UA" b="1" dirty="0"/>
              <a:t>Спрощений підприємницький податок (</a:t>
            </a:r>
            <a:r>
              <a:rPr lang="en-US" b="1" dirty="0"/>
              <a:t>EVA</a:t>
            </a:r>
            <a:r>
              <a:rPr lang="uk-UA" b="1" dirty="0"/>
              <a:t>).</a:t>
            </a:r>
            <a:endParaRPr lang="ru-RU" dirty="0"/>
          </a:p>
          <a:p>
            <a:pPr marL="0" indent="0">
              <a:buNone/>
            </a:pPr>
            <a:r>
              <a:rPr lang="uk-UA" dirty="0"/>
              <a:t>EVA надає можливість компаніям, щорічні продажі яких не перевищують 30 млн форинтів (за умови, що за два попередні роки у компанії був дохід), зменшити як адміністративний, так і податковий тягар. EVA замінює наступні види податків: ПДВ, особистий прибутковий податок підприємців, податок на дивідендну базу підприємця, податок на прибуток організацій і прибутковий податок з населення за дивідендами. Ставка EVA становить 37%. Якщо загальна сума виручки та всіх статей, які збільшують дохід, перевищує 30 млн форинтів, ставка EVA становитиме 50% від частини податкової бази, що перевищує цю суму.</a:t>
            </a:r>
            <a:endParaRPr lang="ru-RU" dirty="0"/>
          </a:p>
          <a:p>
            <a:pPr marL="0" indent="0">
              <a:buNone/>
            </a:pPr>
            <a:endParaRPr lang="ru-RU" dirty="0"/>
          </a:p>
        </p:txBody>
      </p:sp>
    </p:spTree>
    <p:extLst>
      <p:ext uri="{BB962C8B-B14F-4D97-AF65-F5344CB8AC3E}">
        <p14:creationId xmlns:p14="http://schemas.microsoft.com/office/powerpoint/2010/main" xmlns="" val="970057866"/>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8872" y="0"/>
            <a:ext cx="11513127" cy="6774873"/>
          </a:xfrm>
        </p:spPr>
        <p:txBody>
          <a:bodyPr>
            <a:noAutofit/>
          </a:bodyPr>
          <a:lstStyle/>
          <a:p>
            <a:pPr>
              <a:spcBef>
                <a:spcPts val="0"/>
              </a:spcBef>
            </a:pPr>
            <a:r>
              <a:rPr lang="uk-UA" sz="1800" b="1" dirty="0" smtClean="0"/>
              <a:t>Податок </a:t>
            </a:r>
            <a:r>
              <a:rPr lang="uk-UA" sz="1800" b="1" dirty="0"/>
              <a:t>на додану вартість. </a:t>
            </a:r>
            <a:endParaRPr lang="ru-RU" sz="1800" dirty="0"/>
          </a:p>
          <a:p>
            <a:pPr marL="0" indent="0">
              <a:spcBef>
                <a:spcPts val="0"/>
              </a:spcBef>
              <a:buNone/>
            </a:pPr>
            <a:r>
              <a:rPr lang="uk-UA" sz="1800" i="1" dirty="0"/>
              <a:t>Стандартна ставка становить </a:t>
            </a:r>
            <a:r>
              <a:rPr lang="uk-UA" sz="1800" b="1" i="1" dirty="0"/>
              <a:t>27</a:t>
            </a:r>
            <a:r>
              <a:rPr lang="uk-UA" sz="1800" i="1" dirty="0"/>
              <a:t>%.</a:t>
            </a:r>
            <a:r>
              <a:rPr lang="uk-UA" sz="1800" dirty="0"/>
              <a:t> </a:t>
            </a:r>
            <a:r>
              <a:rPr lang="uk-UA" sz="1800" i="1" dirty="0"/>
              <a:t>Знижена ставка в розмірі </a:t>
            </a:r>
            <a:r>
              <a:rPr lang="uk-UA" sz="1800" b="1" i="1" dirty="0"/>
              <a:t>18</a:t>
            </a:r>
            <a:r>
              <a:rPr lang="uk-UA" sz="1800" i="1" dirty="0"/>
              <a:t>%</a:t>
            </a:r>
            <a:r>
              <a:rPr lang="uk-UA" sz="1800" dirty="0"/>
              <a:t> застосовується до товарів та послуг наступних категорій: молоко і молочні продукти (крім материнського молока і продуктів, які оподатковуються за ставкою 5%); продукти, вироблені з використанням кукурудзи, борошна, крохмалю або молока; товари комерційного розміщення; нерегулярні заходи просто неба; інтернет-послуги; харчування в </a:t>
            </a:r>
            <a:r>
              <a:rPr lang="uk-UA" sz="1800" dirty="0" smtClean="0"/>
              <a:t>ресторанах.</a:t>
            </a:r>
            <a:r>
              <a:rPr lang="ru-RU" sz="1800" dirty="0"/>
              <a:t> </a:t>
            </a:r>
            <a:r>
              <a:rPr lang="ru-RU" sz="1800" i="1" dirty="0" err="1" smtClean="0"/>
              <a:t>Знижена</a:t>
            </a:r>
            <a:r>
              <a:rPr lang="ru-RU" sz="1800" i="1" dirty="0" smtClean="0"/>
              <a:t> </a:t>
            </a:r>
            <a:r>
              <a:rPr lang="ru-RU" sz="1800" i="1" dirty="0"/>
              <a:t>ставка в </a:t>
            </a:r>
            <a:r>
              <a:rPr lang="ru-RU" sz="1800" i="1" dirty="0" err="1"/>
              <a:t>розмірі</a:t>
            </a:r>
            <a:r>
              <a:rPr lang="ru-RU" sz="1800" i="1" dirty="0"/>
              <a:t> </a:t>
            </a:r>
            <a:r>
              <a:rPr lang="ru-RU" sz="1800" b="1" i="1" dirty="0"/>
              <a:t>5</a:t>
            </a:r>
            <a:r>
              <a:rPr lang="ru-RU" sz="1800" i="1" dirty="0"/>
              <a:t>%</a:t>
            </a:r>
            <a:r>
              <a:rPr lang="ru-RU" sz="1800" dirty="0"/>
              <a:t> </a:t>
            </a:r>
            <a:r>
              <a:rPr lang="ru-RU" sz="1800" dirty="0" err="1"/>
              <a:t>застосовується</a:t>
            </a:r>
            <a:r>
              <a:rPr lang="ru-RU" sz="1800" dirty="0"/>
              <a:t> до таких </a:t>
            </a:r>
            <a:r>
              <a:rPr lang="ru-RU" sz="1800" dirty="0" err="1"/>
              <a:t>товарів</a:t>
            </a:r>
            <a:r>
              <a:rPr lang="ru-RU" sz="1800" dirty="0"/>
              <a:t> та </a:t>
            </a:r>
            <a:r>
              <a:rPr lang="ru-RU" sz="1800" dirty="0" err="1" smtClean="0"/>
              <a:t>послуг</a:t>
            </a:r>
            <a:r>
              <a:rPr lang="ru-RU" sz="1800" dirty="0" smtClean="0"/>
              <a:t>: </a:t>
            </a:r>
            <a:r>
              <a:rPr lang="ru-RU" sz="1800" dirty="0" err="1" smtClean="0"/>
              <a:t>медичні</a:t>
            </a:r>
            <a:r>
              <a:rPr lang="ru-RU" sz="1800" dirty="0" smtClean="0"/>
              <a:t> </a:t>
            </a:r>
            <a:r>
              <a:rPr lang="ru-RU" sz="1800" dirty="0" err="1"/>
              <a:t>послуги</a:t>
            </a:r>
            <a:r>
              <a:rPr lang="ru-RU" sz="1800" dirty="0"/>
              <a:t>; </a:t>
            </a:r>
            <a:r>
              <a:rPr lang="ru-RU" sz="1800" dirty="0" err="1"/>
              <a:t>медична</a:t>
            </a:r>
            <a:r>
              <a:rPr lang="ru-RU" sz="1800" dirty="0"/>
              <a:t> </a:t>
            </a:r>
            <a:r>
              <a:rPr lang="ru-RU" sz="1800" dirty="0" err="1"/>
              <a:t>техніка</a:t>
            </a:r>
            <a:r>
              <a:rPr lang="ru-RU" sz="1800" dirty="0"/>
              <a:t>; книги; </a:t>
            </a:r>
            <a:r>
              <a:rPr lang="ru-RU" sz="1800" dirty="0" err="1"/>
              <a:t>електронні</a:t>
            </a:r>
            <a:r>
              <a:rPr lang="ru-RU" sz="1800" dirty="0"/>
              <a:t> книги; </a:t>
            </a:r>
            <a:r>
              <a:rPr lang="ru-RU" sz="1800" dirty="0" err="1"/>
              <a:t>журнали</a:t>
            </a:r>
            <a:r>
              <a:rPr lang="ru-RU" sz="1800" dirty="0"/>
              <a:t>; </a:t>
            </a:r>
            <a:r>
              <a:rPr lang="ru-RU" sz="1800" dirty="0" err="1"/>
              <a:t>свині</a:t>
            </a:r>
            <a:r>
              <a:rPr lang="ru-RU" sz="1800" dirty="0"/>
              <a:t>, велика рогата худоба, </a:t>
            </a:r>
            <a:r>
              <a:rPr lang="ru-RU" sz="1800" dirty="0" err="1"/>
              <a:t>вівці</a:t>
            </a:r>
            <a:r>
              <a:rPr lang="ru-RU" sz="1800" dirty="0"/>
              <a:t> та </a:t>
            </a:r>
            <a:r>
              <a:rPr lang="ru-RU" sz="1800" dirty="0" err="1"/>
              <a:t>кози</a:t>
            </a:r>
            <a:r>
              <a:rPr lang="ru-RU" sz="1800" dirty="0"/>
              <a:t>; птахи, </a:t>
            </a:r>
            <a:r>
              <a:rPr lang="ru-RU" sz="1800" dirty="0" err="1"/>
              <a:t>яйця</a:t>
            </a:r>
            <a:r>
              <a:rPr lang="ru-RU" sz="1800" dirty="0"/>
              <a:t> </a:t>
            </a:r>
            <a:r>
              <a:rPr lang="ru-RU" sz="1800" dirty="0" err="1"/>
              <a:t>птахів</a:t>
            </a:r>
            <a:r>
              <a:rPr lang="ru-RU" sz="1800" dirty="0"/>
              <a:t>; молоко (</a:t>
            </a:r>
            <a:r>
              <a:rPr lang="ru-RU" sz="1800" dirty="0" err="1"/>
              <a:t>крім</a:t>
            </a:r>
            <a:r>
              <a:rPr lang="ru-RU" sz="1800" dirty="0"/>
              <a:t> </a:t>
            </a:r>
            <a:r>
              <a:rPr lang="ru-RU" sz="1800" dirty="0" err="1"/>
              <a:t>материнського</a:t>
            </a:r>
            <a:r>
              <a:rPr lang="ru-RU" sz="1800" dirty="0"/>
              <a:t> молока, а </a:t>
            </a:r>
            <a:r>
              <a:rPr lang="ru-RU" sz="1800" dirty="0" err="1"/>
              <a:t>також</a:t>
            </a:r>
            <a:r>
              <a:rPr lang="ru-RU" sz="1800" dirty="0"/>
              <a:t> молока, </a:t>
            </a:r>
            <a:r>
              <a:rPr lang="ru-RU" sz="1800" dirty="0" err="1"/>
              <a:t>обробленого</a:t>
            </a:r>
            <a:r>
              <a:rPr lang="ru-RU" sz="1800" dirty="0"/>
              <a:t> </a:t>
            </a:r>
            <a:r>
              <a:rPr lang="ru-RU" sz="1800" dirty="0" err="1"/>
              <a:t>надвисокою</a:t>
            </a:r>
            <a:r>
              <a:rPr lang="ru-RU" sz="1800" dirty="0"/>
              <a:t> температурою </a:t>
            </a:r>
            <a:r>
              <a:rPr lang="ru-RU" sz="1800" dirty="0" err="1"/>
              <a:t>або</a:t>
            </a:r>
            <a:r>
              <a:rPr lang="ru-RU" sz="1800" dirty="0"/>
              <a:t> </a:t>
            </a:r>
            <a:r>
              <a:rPr lang="ru-RU" sz="1800" dirty="0" err="1"/>
              <a:t>зі</a:t>
            </a:r>
            <a:r>
              <a:rPr lang="ru-RU" sz="1800" dirty="0"/>
              <a:t> </a:t>
            </a:r>
            <a:r>
              <a:rPr lang="ru-RU" sz="1800" dirty="0" err="1"/>
              <a:t>збільшеним</a:t>
            </a:r>
            <a:r>
              <a:rPr lang="ru-RU" sz="1800" dirty="0"/>
              <a:t> </a:t>
            </a:r>
            <a:r>
              <a:rPr lang="ru-RU" sz="1800" dirty="0" err="1"/>
              <a:t>терміном</a:t>
            </a:r>
            <a:r>
              <a:rPr lang="ru-RU" sz="1800" dirty="0"/>
              <a:t> </a:t>
            </a:r>
            <a:r>
              <a:rPr lang="ru-RU" sz="1800" dirty="0" err="1"/>
              <a:t>придатності</a:t>
            </a:r>
            <a:r>
              <a:rPr lang="ru-RU" sz="1800" dirty="0"/>
              <a:t>); </a:t>
            </a:r>
            <a:r>
              <a:rPr lang="ru-RU" sz="1800" dirty="0" err="1"/>
              <a:t>послуги</a:t>
            </a:r>
            <a:r>
              <a:rPr lang="ru-RU" sz="1800" dirty="0"/>
              <a:t> </a:t>
            </a:r>
            <a:r>
              <a:rPr lang="ru-RU" sz="1800" dirty="0" err="1"/>
              <a:t>централізованого</a:t>
            </a:r>
            <a:r>
              <a:rPr lang="ru-RU" sz="1800" dirty="0"/>
              <a:t> </a:t>
            </a:r>
            <a:r>
              <a:rPr lang="ru-RU" sz="1800" dirty="0" err="1"/>
              <a:t>теплопостачання</a:t>
            </a:r>
            <a:r>
              <a:rPr lang="ru-RU" sz="1800" dirty="0"/>
              <a:t>; </a:t>
            </a:r>
            <a:r>
              <a:rPr lang="ru-RU" sz="1800" dirty="0" err="1"/>
              <a:t>послуги</a:t>
            </a:r>
            <a:r>
              <a:rPr lang="ru-RU" sz="1800" dirty="0"/>
              <a:t> </a:t>
            </a:r>
            <a:r>
              <a:rPr lang="ru-RU" sz="1800" dirty="0" err="1"/>
              <a:t>інструментальної</a:t>
            </a:r>
            <a:r>
              <a:rPr lang="ru-RU" sz="1800" dirty="0"/>
              <a:t> </a:t>
            </a:r>
            <a:r>
              <a:rPr lang="ru-RU" sz="1800" dirty="0" err="1"/>
              <a:t>живої</a:t>
            </a:r>
            <a:r>
              <a:rPr lang="ru-RU" sz="1800" dirty="0"/>
              <a:t> </a:t>
            </a:r>
            <a:r>
              <a:rPr lang="ru-RU" sz="1800" dirty="0" err="1"/>
              <a:t>музики</a:t>
            </a:r>
            <a:r>
              <a:rPr lang="ru-RU" sz="1800" dirty="0"/>
              <a:t> </a:t>
            </a:r>
            <a:r>
              <a:rPr lang="ru-RU" sz="1800" dirty="0" err="1"/>
              <a:t>артистів</a:t>
            </a:r>
            <a:r>
              <a:rPr lang="ru-RU" sz="1800" dirty="0"/>
              <a:t> в </a:t>
            </a:r>
            <a:r>
              <a:rPr lang="ru-RU" sz="1800" dirty="0" err="1"/>
              <a:t>закритих</a:t>
            </a:r>
            <a:r>
              <a:rPr lang="ru-RU" sz="1800" dirty="0"/>
              <a:t> </a:t>
            </a:r>
            <a:r>
              <a:rPr lang="ru-RU" sz="1800" dirty="0" err="1"/>
              <a:t>приміщеннях</a:t>
            </a:r>
            <a:r>
              <a:rPr lang="ru-RU" sz="1800" dirty="0"/>
              <a:t>.</a:t>
            </a:r>
          </a:p>
          <a:p>
            <a:pPr marL="0" indent="0">
              <a:spcBef>
                <a:spcPts val="0"/>
              </a:spcBef>
              <a:buNone/>
            </a:pPr>
            <a:r>
              <a:rPr lang="ru-RU" sz="1800" b="1" i="1" dirty="0"/>
              <a:t>Не </a:t>
            </a:r>
            <a:r>
              <a:rPr lang="ru-RU" sz="1800" b="1" i="1" dirty="0" err="1"/>
              <a:t>обкладаються</a:t>
            </a:r>
            <a:r>
              <a:rPr lang="ru-RU" sz="1800" dirty="0"/>
              <a:t> ПДВ </a:t>
            </a:r>
            <a:r>
              <a:rPr lang="ru-RU" sz="1800" dirty="0" err="1"/>
              <a:t>фінансові</a:t>
            </a:r>
            <a:r>
              <a:rPr lang="ru-RU" sz="1800" dirty="0"/>
              <a:t> та </a:t>
            </a:r>
            <a:r>
              <a:rPr lang="ru-RU" sz="1800" dirty="0" err="1"/>
              <a:t>інвестиційні</a:t>
            </a:r>
            <a:r>
              <a:rPr lang="ru-RU" sz="1800" dirty="0"/>
              <a:t> </a:t>
            </a:r>
            <a:r>
              <a:rPr lang="ru-RU" sz="1800" dirty="0" err="1"/>
              <a:t>послуги</a:t>
            </a:r>
            <a:r>
              <a:rPr lang="ru-RU" sz="1800" dirty="0"/>
              <a:t>.</a:t>
            </a:r>
          </a:p>
          <a:p>
            <a:pPr>
              <a:spcBef>
                <a:spcPts val="0"/>
              </a:spcBef>
            </a:pPr>
            <a:r>
              <a:rPr lang="uk-UA" sz="1800" b="1" dirty="0"/>
              <a:t>Місцеві фінанси та податки.</a:t>
            </a:r>
            <a:endParaRPr lang="ru-RU" sz="1800" dirty="0"/>
          </a:p>
          <a:p>
            <a:pPr marL="0" indent="0">
              <a:spcBef>
                <a:spcPts val="0"/>
              </a:spcBef>
              <a:buNone/>
            </a:pPr>
            <a:r>
              <a:rPr lang="uk-UA" sz="1800" dirty="0"/>
              <a:t>Адміністративно-територіальна структура сучасної Угорщини представлена районами, містами з правами району, містами, районами у м. Будапешт, селищами. Самоврядування здійснюється на двох рівнях: районному та муніципальному.</a:t>
            </a:r>
            <a:endParaRPr lang="ru-RU" sz="1800" dirty="0"/>
          </a:p>
          <a:p>
            <a:pPr marL="0" indent="0">
              <a:spcBef>
                <a:spcPts val="0"/>
              </a:spcBef>
              <a:buNone/>
            </a:pPr>
            <a:r>
              <a:rPr lang="uk-UA" sz="1800" dirty="0"/>
              <a:t>Згідно із Законом «Про місцеві уряди» обов’язки муніципалітетів поділяються на обов’язкові та факультативні. </a:t>
            </a:r>
            <a:r>
              <a:rPr lang="uk-UA" sz="1800" i="1" dirty="0"/>
              <a:t>Обов’язкові функції</a:t>
            </a:r>
            <a:r>
              <a:rPr lang="uk-UA" sz="1800" dirty="0"/>
              <a:t> всіх муніципалітетів включають такі: дошкільна та початкова освіта, базові послуги з охорони здоров’я, освітлення вулиць, місцеві дороги, виплата соціальної допомоги та допомоги у зв’язку з безробіттям, догляд за кладовищами, забезпечення питною водою, захист прав етнічних та національних меншин. Законами також встановлено, що перелік обов’язкових функцій доповнюється залежно від розміру та фінансового становища муніципалітету. </a:t>
            </a:r>
            <a:endParaRPr lang="ru-RU" sz="1800" dirty="0"/>
          </a:p>
          <a:p>
            <a:pPr marL="0" indent="0">
              <a:spcBef>
                <a:spcPts val="0"/>
              </a:spcBef>
              <a:buNone/>
            </a:pPr>
            <a:r>
              <a:rPr lang="uk-UA" sz="1800" i="1" dirty="0"/>
              <a:t>Завдання, які виконують лише міські муніципалітети</a:t>
            </a:r>
            <a:r>
              <a:rPr lang="uk-UA" sz="1800" dirty="0"/>
              <a:t>, такі: утримання пожежних бригад, рятувальних загонів, надання широкого спектру соціальних </a:t>
            </a:r>
            <a:r>
              <a:rPr lang="uk-UA" sz="1800" dirty="0" smtClean="0"/>
              <a:t>послуг.</a:t>
            </a:r>
            <a:r>
              <a:rPr lang="ru-RU" sz="1800" dirty="0"/>
              <a:t> </a:t>
            </a:r>
            <a:r>
              <a:rPr lang="uk-UA" sz="1800" i="1" dirty="0" smtClean="0"/>
              <a:t>До </a:t>
            </a:r>
            <a:r>
              <a:rPr lang="uk-UA" sz="1800" i="1" dirty="0"/>
              <a:t>факультативних завдань муніципалітетів</a:t>
            </a:r>
            <a:r>
              <a:rPr lang="uk-UA" sz="1800" dirty="0"/>
              <a:t> належить місцеве планування, житлове господарство, місцевий транспорт, електропостачання, підтримка культурних, спортивних та наукових видів діяльності. У цих сферах місцеві уряди надають послуги на власний розсуд, у рамках наявних фінансових обмежень та відповідно до вподобань мешканців</a:t>
            </a:r>
            <a:r>
              <a:rPr lang="uk-UA" sz="1800" dirty="0" smtClean="0"/>
              <a:t>.</a:t>
            </a:r>
            <a:endParaRPr lang="ru-RU" sz="1800" dirty="0"/>
          </a:p>
        </p:txBody>
      </p:sp>
    </p:spTree>
    <p:extLst>
      <p:ext uri="{BB962C8B-B14F-4D97-AF65-F5344CB8AC3E}">
        <p14:creationId xmlns:p14="http://schemas.microsoft.com/office/powerpoint/2010/main" xmlns="" val="1803473697"/>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8182" y="1863436"/>
            <a:ext cx="8534400" cy="1485900"/>
          </a:xfrm>
        </p:spPr>
        <p:txBody>
          <a:bodyPr>
            <a:noAutofit/>
          </a:bodyPr>
          <a:lstStyle/>
          <a:p>
            <a:r>
              <a:rPr lang="uk-UA" sz="8000" dirty="0" smtClean="0"/>
              <a:t>ДЯКУЮ ЗА УВАГУ!</a:t>
            </a:r>
            <a:endParaRPr lang="ru-RU" sz="8000" dirty="0"/>
          </a:p>
        </p:txBody>
      </p:sp>
    </p:spTree>
    <p:extLst>
      <p:ext uri="{BB962C8B-B14F-4D97-AF65-F5344CB8AC3E}">
        <p14:creationId xmlns:p14="http://schemas.microsoft.com/office/powerpoint/2010/main" xmlns="" val="3811595849"/>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7411" y="0"/>
            <a:ext cx="5217825" cy="1123759"/>
          </a:xfrm>
        </p:spPr>
        <p:txBody>
          <a:bodyPr>
            <a:normAutofit/>
          </a:bodyPr>
          <a:lstStyle/>
          <a:p>
            <a:pPr algn="ctr"/>
            <a:r>
              <a:rPr lang="uk-UA" sz="4800" dirty="0" smtClean="0"/>
              <a:t>Зміст</a:t>
            </a:r>
            <a:endParaRPr lang="ru-RU" sz="4800" dirty="0"/>
          </a:p>
        </p:txBody>
      </p:sp>
      <p:sp>
        <p:nvSpPr>
          <p:cNvPr id="3" name="Объект 2"/>
          <p:cNvSpPr>
            <a:spLocks noGrp="1"/>
          </p:cNvSpPr>
          <p:nvPr>
            <p:ph idx="1"/>
          </p:nvPr>
        </p:nvSpPr>
        <p:spPr>
          <a:xfrm>
            <a:off x="1030575" y="1026777"/>
            <a:ext cx="11161425" cy="4099405"/>
          </a:xfrm>
        </p:spPr>
        <p:txBody>
          <a:bodyPr>
            <a:normAutofit/>
          </a:bodyPr>
          <a:lstStyle/>
          <a:p>
            <a:pPr marL="457200" lvl="0" indent="-457200">
              <a:buFont typeface="+mj-lt"/>
              <a:buAutoNum type="arabicPeriod"/>
            </a:pPr>
            <a:r>
              <a:rPr lang="uk-UA" sz="4000" dirty="0">
                <a:solidFill>
                  <a:schemeClr val="tx1"/>
                </a:solidFill>
              </a:rPr>
              <a:t>Трансформаційні процеси у країнах Центральної і Східної Європи.</a:t>
            </a:r>
            <a:endParaRPr lang="ru-RU" sz="4000" dirty="0">
              <a:solidFill>
                <a:schemeClr val="tx1"/>
              </a:solidFill>
            </a:endParaRPr>
          </a:p>
          <a:p>
            <a:pPr marL="457200" lvl="0" indent="-457200">
              <a:buFont typeface="+mj-lt"/>
              <a:buAutoNum type="arabicPeriod"/>
            </a:pPr>
            <a:r>
              <a:rPr lang="uk-UA" sz="4000" dirty="0">
                <a:solidFill>
                  <a:schemeClr val="tx1"/>
                </a:solidFill>
              </a:rPr>
              <a:t>Фінанси Республіки Польщі.</a:t>
            </a:r>
            <a:endParaRPr lang="ru-RU" sz="4000" dirty="0">
              <a:solidFill>
                <a:schemeClr val="tx1"/>
              </a:solidFill>
            </a:endParaRPr>
          </a:p>
          <a:p>
            <a:pPr marL="457200" lvl="0" indent="-457200">
              <a:buFont typeface="+mj-lt"/>
              <a:buAutoNum type="arabicPeriod"/>
            </a:pPr>
            <a:r>
              <a:rPr lang="uk-UA" sz="4000" dirty="0">
                <a:solidFill>
                  <a:schemeClr val="tx1"/>
                </a:solidFill>
              </a:rPr>
              <a:t>Фінанси Чехії.</a:t>
            </a:r>
            <a:endParaRPr lang="ru-RU" sz="4000" dirty="0">
              <a:solidFill>
                <a:schemeClr val="tx1"/>
              </a:solidFill>
            </a:endParaRPr>
          </a:p>
          <a:p>
            <a:pPr marL="457200" lvl="0" indent="-457200">
              <a:buFont typeface="+mj-lt"/>
              <a:buAutoNum type="arabicPeriod"/>
            </a:pPr>
            <a:r>
              <a:rPr lang="uk-UA" sz="4000" dirty="0">
                <a:solidFill>
                  <a:schemeClr val="tx1"/>
                </a:solidFill>
              </a:rPr>
              <a:t>Фінанси Угорщини.</a:t>
            </a:r>
            <a:endParaRPr lang="ru-RU" sz="4000" dirty="0">
              <a:solidFill>
                <a:schemeClr val="tx1"/>
              </a:solidFill>
            </a:endParaRPr>
          </a:p>
        </p:txBody>
      </p:sp>
    </p:spTree>
    <p:extLst>
      <p:ext uri="{BB962C8B-B14F-4D97-AF65-F5344CB8AC3E}">
        <p14:creationId xmlns:p14="http://schemas.microsoft.com/office/powerpoint/2010/main" xmlns="" val="3370758900"/>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0546" y="131618"/>
            <a:ext cx="11291454" cy="1350818"/>
          </a:xfrm>
        </p:spPr>
        <p:txBody>
          <a:bodyPr>
            <a:normAutofit/>
          </a:bodyPr>
          <a:lstStyle/>
          <a:p>
            <a:pPr algn="r"/>
            <a:r>
              <a:rPr lang="uk-UA" b="1" dirty="0" smtClean="0"/>
              <a:t>1.Трансформаційні  </a:t>
            </a:r>
            <a:r>
              <a:rPr lang="uk-UA" b="1" dirty="0"/>
              <a:t>процеси у країнах Центральної і Східної </a:t>
            </a:r>
            <a:r>
              <a:rPr lang="uk-UA" b="1" dirty="0" smtClean="0"/>
              <a:t>Європи</a:t>
            </a:r>
            <a:endParaRPr lang="ru-RU" dirty="0"/>
          </a:p>
        </p:txBody>
      </p:sp>
      <p:sp>
        <p:nvSpPr>
          <p:cNvPr id="3" name="Объект 2"/>
          <p:cNvSpPr>
            <a:spLocks noGrp="1"/>
          </p:cNvSpPr>
          <p:nvPr>
            <p:ph idx="1"/>
          </p:nvPr>
        </p:nvSpPr>
        <p:spPr>
          <a:xfrm>
            <a:off x="775855" y="2466107"/>
            <a:ext cx="11180618" cy="5153891"/>
          </a:xfrm>
        </p:spPr>
        <p:txBody>
          <a:bodyPr>
            <a:normAutofit/>
          </a:bodyPr>
          <a:lstStyle/>
          <a:p>
            <a:pPr marL="0" indent="0" fontAlgn="base">
              <a:buNone/>
            </a:pPr>
            <a:r>
              <a:rPr lang="uk-UA" sz="2400" dirty="0"/>
              <a:t>Країни Центральної та Східної Європи (ЦСЄ), до яких належить Албанія, Болгарія, Угорщина, Польща, Словаччина, Румунія, Чеська Республіка, Сербія і Чорногорія,  з 1991 р. перебували у стані переходу від централізовано-керованого господарства до ринкової економіки. Постсоціалістична трансформація є багатофакторним процесом, який передбачає зміну функцій основних суб’єктів економічної системи, розвиток ринкових механізмів і перетворення відносин власності.</a:t>
            </a:r>
            <a:endParaRPr lang="ru-RU" sz="2400" dirty="0"/>
          </a:p>
          <a:p>
            <a:pPr marL="0" indent="0">
              <a:buNone/>
            </a:pPr>
            <a:r>
              <a:rPr lang="uk-UA" sz="2400" dirty="0"/>
              <a:t>У більшості країн Центральної та Східної Європи перетворення в економіці почалися з 1991 p., тобто практично тоді ж, що й в Україні. Були прийняті закони про приватизацію державної власності, про свободу підприємницької діяльності, нової податкової і банківської системи, були внесені </a:t>
            </a:r>
            <a:r>
              <a:rPr lang="uk-UA" sz="2400" dirty="0" smtClean="0"/>
              <a:t>докорінні </a:t>
            </a:r>
            <a:r>
              <a:rPr lang="uk-UA" sz="2400" dirty="0"/>
              <a:t>зміни в принципи ціноутворення, зовнішньоекономічної </a:t>
            </a:r>
            <a:r>
              <a:rPr lang="uk-UA" sz="2400" dirty="0" smtClean="0"/>
              <a:t>діяльності. </a:t>
            </a:r>
            <a:endParaRPr lang="ru-RU" sz="2400" dirty="0"/>
          </a:p>
        </p:txBody>
      </p:sp>
      <p:pic>
        <p:nvPicPr>
          <p:cNvPr id="2052" name="Picture 4" descr="Похожее изображение"/>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63470" y="807027"/>
            <a:ext cx="2905512" cy="16286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76217279"/>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9708" y="96982"/>
            <a:ext cx="11402291" cy="6664036"/>
          </a:xfrm>
        </p:spPr>
        <p:txBody>
          <a:bodyPr>
            <a:noAutofit/>
          </a:bodyPr>
          <a:lstStyle/>
          <a:p>
            <a:pPr marL="288000">
              <a:spcBef>
                <a:spcPts val="0"/>
              </a:spcBef>
              <a:spcAft>
                <a:spcPts val="0"/>
              </a:spcAft>
            </a:pPr>
            <a:r>
              <a:rPr lang="uk-UA" dirty="0"/>
              <a:t>У серпні 1990 р. Європейська Рада схвалила пропозицію Великої Британії про укладення Європейського економічного співтовариства «Європейських угод», які стали правовою основою асоціації з країнами Центральної і Східної Європи. </a:t>
            </a:r>
            <a:endParaRPr lang="uk-UA" dirty="0" smtClean="0"/>
          </a:p>
          <a:p>
            <a:pPr marL="288000">
              <a:spcBef>
                <a:spcPts val="0"/>
              </a:spcBef>
              <a:spcAft>
                <a:spcPts val="0"/>
              </a:spcAft>
            </a:pPr>
            <a:r>
              <a:rPr lang="uk-UA" dirty="0"/>
              <a:t>20 грудня 1990 р. </a:t>
            </a:r>
            <a:r>
              <a:rPr lang="uk-UA" dirty="0" smtClean="0"/>
              <a:t>розпочалися</a:t>
            </a:r>
            <a:r>
              <a:rPr lang="ru-RU" dirty="0" smtClean="0"/>
              <a:t> о</a:t>
            </a:r>
            <a:r>
              <a:rPr lang="uk-UA" dirty="0" err="1" smtClean="0"/>
              <a:t>фіційні</a:t>
            </a:r>
            <a:r>
              <a:rPr lang="uk-UA" dirty="0" smtClean="0"/>
              <a:t> </a:t>
            </a:r>
            <a:r>
              <a:rPr lang="uk-UA" dirty="0"/>
              <a:t>переговори про </a:t>
            </a:r>
            <a:r>
              <a:rPr lang="uk-UA" dirty="0" smtClean="0"/>
              <a:t>асоціацію.</a:t>
            </a:r>
          </a:p>
          <a:p>
            <a:pPr marL="288000">
              <a:spcBef>
                <a:spcPts val="0"/>
              </a:spcBef>
              <a:spcAft>
                <a:spcPts val="0"/>
              </a:spcAft>
            </a:pPr>
            <a:r>
              <a:rPr lang="uk-UA" dirty="0"/>
              <a:t>16 грудня 1991 р</a:t>
            </a:r>
            <a:r>
              <a:rPr lang="uk-UA" dirty="0" smtClean="0"/>
              <a:t>. </a:t>
            </a:r>
            <a:r>
              <a:rPr lang="uk-UA" dirty="0"/>
              <a:t>Євросоюз підписав </a:t>
            </a:r>
            <a:r>
              <a:rPr lang="uk-UA" dirty="0" smtClean="0"/>
              <a:t>перші </a:t>
            </a:r>
            <a:r>
              <a:rPr lang="uk-UA" dirty="0"/>
              <a:t>угоди про асоціацію з Угорщиною, Польщею і Чехословаччиною, які найбільше відповідали її </a:t>
            </a:r>
            <a:r>
              <a:rPr lang="uk-UA" dirty="0" smtClean="0"/>
              <a:t>вимогам.</a:t>
            </a:r>
          </a:p>
          <a:p>
            <a:pPr marL="288000">
              <a:spcBef>
                <a:spcPts val="0"/>
              </a:spcBef>
              <a:spcAft>
                <a:spcPts val="0"/>
              </a:spcAft>
            </a:pPr>
            <a:r>
              <a:rPr lang="uk-UA" dirty="0"/>
              <a:t>22 грудня 1992 р. – з Болгарією і Румунією; </a:t>
            </a:r>
            <a:endParaRPr lang="uk-UA" dirty="0" smtClean="0"/>
          </a:p>
          <a:p>
            <a:pPr marL="288000">
              <a:spcBef>
                <a:spcPts val="0"/>
              </a:spcBef>
              <a:spcAft>
                <a:spcPts val="0"/>
              </a:spcAft>
            </a:pPr>
            <a:r>
              <a:rPr lang="uk-UA" dirty="0"/>
              <a:t>10 червня 1996 р</a:t>
            </a:r>
            <a:r>
              <a:rPr lang="uk-UA" dirty="0" smtClean="0"/>
              <a:t>.– після </a:t>
            </a:r>
            <a:r>
              <a:rPr lang="uk-UA" dirty="0"/>
              <a:t>майже чотирирічної </a:t>
            </a:r>
            <a:r>
              <a:rPr lang="uk-UA" dirty="0" smtClean="0"/>
              <a:t>підготовки– </a:t>
            </a:r>
            <a:r>
              <a:rPr lang="uk-UA" dirty="0"/>
              <a:t>зі Словенією</a:t>
            </a:r>
            <a:r>
              <a:rPr lang="uk-UA" dirty="0" smtClean="0"/>
              <a:t>.</a:t>
            </a:r>
          </a:p>
          <a:p>
            <a:pPr marL="288000">
              <a:spcBef>
                <a:spcPts val="0"/>
              </a:spcBef>
              <a:spcAft>
                <a:spcPts val="0"/>
              </a:spcAft>
            </a:pPr>
            <a:r>
              <a:rPr lang="uk-UA" dirty="0"/>
              <a:t>21-22 червня 1993 р</a:t>
            </a:r>
            <a:r>
              <a:rPr lang="uk-UA" dirty="0" smtClean="0"/>
              <a:t>. </a:t>
            </a:r>
            <a:r>
              <a:rPr lang="uk-UA" dirty="0"/>
              <a:t>–</a:t>
            </a:r>
            <a:r>
              <a:rPr lang="uk-UA" dirty="0" smtClean="0"/>
              <a:t> </a:t>
            </a:r>
            <a:r>
              <a:rPr lang="uk-UA" dirty="0"/>
              <a:t>в</a:t>
            </a:r>
            <a:r>
              <a:rPr lang="uk-UA" dirty="0" smtClean="0"/>
              <a:t>перше </a:t>
            </a:r>
            <a:r>
              <a:rPr lang="uk-UA" dirty="0"/>
              <a:t>були сформульовані основні критерії вступу країн ЦСЄ до ЄС. «Копенгагенські критерії» передбачали стабільність демократичних інститутів, наявність ринкової економіки, можливість країн ЦСЄ витримати конкуренцію в ЄС</a:t>
            </a:r>
            <a:r>
              <a:rPr lang="uk-UA" dirty="0" smtClean="0"/>
              <a:t>.</a:t>
            </a:r>
          </a:p>
          <a:p>
            <a:pPr marL="288000">
              <a:spcBef>
                <a:spcPts val="0"/>
              </a:spcBef>
              <a:spcAft>
                <a:spcPts val="0"/>
              </a:spcAft>
            </a:pPr>
            <a:r>
              <a:rPr lang="uk-UA" dirty="0"/>
              <a:t>На початку 1994 р. на засіданні Ради Асоціації ЄС було запропоновано країнам – претендентам подати офіційні заяви з проханням прийняти їх у члени </a:t>
            </a:r>
            <a:r>
              <a:rPr lang="uk-UA" dirty="0" smtClean="0"/>
              <a:t>ЄС.</a:t>
            </a:r>
          </a:p>
          <a:p>
            <a:pPr marL="288000">
              <a:spcBef>
                <a:spcPts val="0"/>
              </a:spcBef>
              <a:spcAft>
                <a:spcPts val="0"/>
              </a:spcAft>
            </a:pPr>
            <a:r>
              <a:rPr lang="uk-UA" dirty="0"/>
              <a:t>У квітні 1996р. Європейська Комісія розробила і затвердила близько 1000 однакових за змістом питань, відповіді на які країн – кандидатів на членство повинні були дати уявлення про зміни, що відбулися у них в постсоціалістичний період</a:t>
            </a:r>
            <a:r>
              <a:rPr lang="uk-UA" dirty="0" smtClean="0"/>
              <a:t>.</a:t>
            </a:r>
          </a:p>
          <a:p>
            <a:pPr marL="288000">
              <a:spcBef>
                <a:spcPts val="0"/>
              </a:spcBef>
              <a:spcAft>
                <a:spcPts val="0"/>
              </a:spcAft>
            </a:pPr>
            <a:r>
              <a:rPr lang="uk-UA" dirty="0"/>
              <a:t>у грудні 2001 </a:t>
            </a:r>
            <a:r>
              <a:rPr lang="uk-UA" dirty="0" smtClean="0"/>
              <a:t>р. </a:t>
            </a:r>
            <a:r>
              <a:rPr lang="uk-UA" dirty="0"/>
              <a:t>–</a:t>
            </a:r>
            <a:r>
              <a:rPr lang="uk-UA" dirty="0" smtClean="0"/>
              <a:t> Саміт </a:t>
            </a:r>
            <a:r>
              <a:rPr lang="uk-UA" dirty="0"/>
              <a:t>ЄС у м. </a:t>
            </a:r>
            <a:r>
              <a:rPr lang="uk-UA" dirty="0" err="1"/>
              <a:t>Лаекені</a:t>
            </a:r>
            <a:r>
              <a:rPr lang="uk-UA" dirty="0"/>
              <a:t> (Бельгія</a:t>
            </a:r>
            <a:r>
              <a:rPr lang="uk-UA" dirty="0" smtClean="0"/>
              <a:t>) </a:t>
            </a:r>
            <a:r>
              <a:rPr lang="uk-UA" dirty="0"/>
              <a:t>на основі доповідей країн-кандидатів, склав список 10 країн, які могли бути прийняті до ЄС у 2004 р., серед них – Угорщина, Польща, Словацька Республіка</a:t>
            </a:r>
            <a:r>
              <a:rPr lang="uk-UA" dirty="0" smtClean="0"/>
              <a:t>, Чеська </a:t>
            </a:r>
            <a:r>
              <a:rPr lang="uk-UA" dirty="0"/>
              <a:t>Республіка, Словенія.</a:t>
            </a:r>
            <a:endParaRPr lang="ru-RU" dirty="0"/>
          </a:p>
          <a:p>
            <a:pPr marL="288000">
              <a:spcBef>
                <a:spcPts val="0"/>
              </a:spcBef>
              <a:spcAft>
                <a:spcPts val="0"/>
              </a:spcAft>
            </a:pPr>
            <a:r>
              <a:rPr lang="uk-UA" dirty="0"/>
              <a:t>12-13 грудня 2002 р. –</a:t>
            </a:r>
            <a:r>
              <a:rPr lang="uk-UA" dirty="0" smtClean="0"/>
              <a:t> Саміт </a:t>
            </a:r>
            <a:r>
              <a:rPr lang="uk-UA" dirty="0"/>
              <a:t>Європейської Ради </a:t>
            </a:r>
            <a:r>
              <a:rPr lang="uk-UA" dirty="0" smtClean="0"/>
              <a:t>прийняв </a:t>
            </a:r>
            <a:r>
              <a:rPr lang="uk-UA" dirty="0"/>
              <a:t>рішення про вступ до ЄС </a:t>
            </a:r>
            <a:r>
              <a:rPr lang="uk-UA" dirty="0" smtClean="0"/>
              <a:t>в </a:t>
            </a:r>
            <a:r>
              <a:rPr lang="uk-UA" dirty="0"/>
              <a:t>травні 2004 р. всіх 10 претендентів. Цим формально завершується переговорний процес між країнами – кандидатами та Євросоюзом щодо повноправного членства в Союзі</a:t>
            </a:r>
            <a:r>
              <a:rPr lang="uk-UA" dirty="0" smtClean="0"/>
              <a:t>.</a:t>
            </a:r>
            <a:endParaRPr lang="ru-RU" dirty="0"/>
          </a:p>
        </p:txBody>
      </p:sp>
    </p:spTree>
    <p:extLst>
      <p:ext uri="{BB962C8B-B14F-4D97-AF65-F5344CB8AC3E}">
        <p14:creationId xmlns:p14="http://schemas.microsoft.com/office/powerpoint/2010/main" xmlns="" val="2965681258"/>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Картинки по запросу флаг польши"/>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53102" y="124691"/>
            <a:ext cx="3723697" cy="2022763"/>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4572000" y="131618"/>
            <a:ext cx="7509164" cy="1004455"/>
          </a:xfrm>
        </p:spPr>
        <p:txBody>
          <a:bodyPr>
            <a:noAutofit/>
          </a:bodyPr>
          <a:lstStyle/>
          <a:p>
            <a:pPr lvl="0" algn="ctr"/>
            <a:r>
              <a:rPr lang="uk-UA" sz="5400" b="1" dirty="0" smtClean="0"/>
              <a:t>2. Фінанси </a:t>
            </a:r>
            <a:r>
              <a:rPr lang="uk-UA" sz="5400" b="1" dirty="0"/>
              <a:t>Республіки </a:t>
            </a:r>
            <a:r>
              <a:rPr lang="uk-UA" sz="5400" b="1" dirty="0" smtClean="0"/>
              <a:t>Польщі</a:t>
            </a:r>
            <a:endParaRPr lang="ru-RU" sz="5400" dirty="0"/>
          </a:p>
        </p:txBody>
      </p:sp>
      <p:sp>
        <p:nvSpPr>
          <p:cNvPr id="3" name="Объект 2"/>
          <p:cNvSpPr>
            <a:spLocks noGrp="1"/>
          </p:cNvSpPr>
          <p:nvPr>
            <p:ph idx="1"/>
          </p:nvPr>
        </p:nvSpPr>
        <p:spPr>
          <a:xfrm>
            <a:off x="817419" y="2396836"/>
            <a:ext cx="11374581" cy="4461164"/>
          </a:xfrm>
        </p:spPr>
        <p:txBody>
          <a:bodyPr>
            <a:noAutofit/>
          </a:bodyPr>
          <a:lstStyle/>
          <a:p>
            <a:pPr marL="0" indent="0">
              <a:spcBef>
                <a:spcPts val="0"/>
              </a:spcBef>
              <a:spcAft>
                <a:spcPts val="0"/>
              </a:spcAft>
              <a:buNone/>
            </a:pPr>
            <a:r>
              <a:rPr lang="uk-UA" sz="2200" dirty="0">
                <a:solidFill>
                  <a:schemeClr val="tx1"/>
                </a:solidFill>
              </a:rPr>
              <a:t>Польща, Республіка Польща</a:t>
            </a:r>
            <a:r>
              <a:rPr lang="uk-UA" sz="2200" baseline="30000" dirty="0">
                <a:solidFill>
                  <a:schemeClr val="tx1"/>
                </a:solidFill>
              </a:rPr>
              <a:t> </a:t>
            </a:r>
            <a:r>
              <a:rPr lang="uk-UA" sz="2200" dirty="0">
                <a:solidFill>
                  <a:schemeClr val="tx1"/>
                </a:solidFill>
              </a:rPr>
              <a:t>– держава в Центральній Європі, унітарна</a:t>
            </a:r>
            <a:r>
              <a:rPr lang="ru-RU" sz="2200" dirty="0">
                <a:solidFill>
                  <a:schemeClr val="tx1"/>
                </a:solidFill>
              </a:rPr>
              <a:t> </a:t>
            </a:r>
            <a:r>
              <a:rPr lang="uk-UA" sz="2200" dirty="0">
                <a:solidFill>
                  <a:schemeClr val="tx1"/>
                </a:solidFill>
              </a:rPr>
              <a:t>парламентська</a:t>
            </a:r>
            <a:r>
              <a:rPr lang="ru-RU" sz="2200" dirty="0">
                <a:solidFill>
                  <a:schemeClr val="tx1"/>
                </a:solidFill>
              </a:rPr>
              <a:t> </a:t>
            </a:r>
            <a:r>
              <a:rPr lang="uk-UA" sz="2200" dirty="0">
                <a:solidFill>
                  <a:schemeClr val="tx1"/>
                </a:solidFill>
              </a:rPr>
              <a:t>республіка, що має у своєму складі 16 воєводств. Польща – індустріально-аграрна країна. Основою польської економіки</a:t>
            </a:r>
            <a:r>
              <a:rPr lang="ru-RU" sz="2200" dirty="0">
                <a:solidFill>
                  <a:schemeClr val="tx1"/>
                </a:solidFill>
              </a:rPr>
              <a:t> </a:t>
            </a:r>
            <a:r>
              <a:rPr lang="uk-UA" sz="2200" dirty="0">
                <a:solidFill>
                  <a:schemeClr val="tx1"/>
                </a:solidFill>
              </a:rPr>
              <a:t>є промисловість, а </a:t>
            </a:r>
            <a:r>
              <a:rPr lang="uk-UA" sz="2200" dirty="0" smtClean="0">
                <a:solidFill>
                  <a:schemeClr val="tx1"/>
                </a:solidFill>
              </a:rPr>
              <a:t>саме</a:t>
            </a:r>
            <a:r>
              <a:rPr lang="uk-UA" sz="2200" dirty="0">
                <a:solidFill>
                  <a:schemeClr val="tx1"/>
                </a:solidFill>
              </a:rPr>
              <a:t>, машинобудівна, металургійна, гірнича</a:t>
            </a:r>
            <a:r>
              <a:rPr lang="ru-RU" sz="2200" dirty="0">
                <a:solidFill>
                  <a:schemeClr val="tx1"/>
                </a:solidFill>
              </a:rPr>
              <a:t> </a:t>
            </a:r>
            <a:r>
              <a:rPr lang="uk-UA" sz="2200" dirty="0">
                <a:solidFill>
                  <a:schemeClr val="tx1"/>
                </a:solidFill>
              </a:rPr>
              <a:t>та хімічна промисловість. </a:t>
            </a:r>
            <a:r>
              <a:rPr lang="ru-RU" sz="2200" dirty="0" err="1">
                <a:solidFill>
                  <a:schemeClr val="tx1"/>
                </a:solidFill>
              </a:rPr>
              <a:t>Вагому</a:t>
            </a:r>
            <a:r>
              <a:rPr lang="ru-RU" sz="2200" dirty="0">
                <a:solidFill>
                  <a:schemeClr val="tx1"/>
                </a:solidFill>
              </a:rPr>
              <a:t> роль </a:t>
            </a:r>
            <a:r>
              <a:rPr lang="ru-RU" sz="2200" dirty="0" err="1">
                <a:solidFill>
                  <a:schemeClr val="tx1"/>
                </a:solidFill>
              </a:rPr>
              <a:t>відіграє</a:t>
            </a:r>
            <a:r>
              <a:rPr lang="ru-RU" sz="2200" dirty="0">
                <a:solidFill>
                  <a:schemeClr val="tx1"/>
                </a:solidFill>
              </a:rPr>
              <a:t> й сільське господарство: країна є великим </a:t>
            </a:r>
            <a:r>
              <a:rPr lang="ru-RU" sz="2200" dirty="0" err="1">
                <a:solidFill>
                  <a:schemeClr val="tx1"/>
                </a:solidFill>
              </a:rPr>
              <a:t>виробником</a:t>
            </a:r>
            <a:r>
              <a:rPr lang="ru-RU" sz="2200" dirty="0">
                <a:solidFill>
                  <a:schemeClr val="tx1"/>
                </a:solidFill>
              </a:rPr>
              <a:t> картоплі, пшениці, яблук та хмелю,розвинене свинарство, птахівництво та скотарство. Грошовою </a:t>
            </a:r>
            <a:r>
              <a:rPr lang="ru-RU" sz="2200" dirty="0" err="1">
                <a:solidFill>
                  <a:schemeClr val="tx1"/>
                </a:solidFill>
              </a:rPr>
              <a:t>одиницею</a:t>
            </a:r>
            <a:r>
              <a:rPr lang="ru-RU" sz="2200" dirty="0">
                <a:solidFill>
                  <a:schemeClr val="tx1"/>
                </a:solidFill>
              </a:rPr>
              <a:t> є злотий.</a:t>
            </a:r>
          </a:p>
          <a:p>
            <a:pPr>
              <a:spcBef>
                <a:spcPts val="0"/>
              </a:spcBef>
              <a:spcAft>
                <a:spcPts val="0"/>
              </a:spcAft>
            </a:pPr>
            <a:r>
              <a:rPr lang="uk-UA" sz="2200" i="1" dirty="0"/>
              <a:t>Державні фінанси </a:t>
            </a:r>
            <a:r>
              <a:rPr lang="uk-UA" sz="2200" dirty="0"/>
              <a:t>Польщі – це сукупність державних доходів і державних </a:t>
            </a:r>
            <a:r>
              <a:rPr lang="uk-UA" sz="2200" dirty="0" smtClean="0"/>
              <a:t>витрат.</a:t>
            </a:r>
            <a:endParaRPr lang="ru-RU" sz="2200" dirty="0"/>
          </a:p>
          <a:p>
            <a:pPr>
              <a:spcBef>
                <a:spcPts val="0"/>
              </a:spcBef>
              <a:spcAft>
                <a:spcPts val="0"/>
              </a:spcAft>
            </a:pPr>
            <a:r>
              <a:rPr lang="uk-UA" sz="2200" i="1" dirty="0"/>
              <a:t>Бюджетна система </a:t>
            </a:r>
            <a:r>
              <a:rPr lang="uk-UA" sz="2200" dirty="0"/>
              <a:t>включає в себе державний бюджет і фінанси органів місцевого самоврядування (воєводств, повітів, </a:t>
            </a:r>
            <a:r>
              <a:rPr lang="uk-UA" sz="2200" dirty="0" err="1"/>
              <a:t>гмін</a:t>
            </a:r>
            <a:r>
              <a:rPr lang="uk-UA" sz="2200" dirty="0"/>
              <a:t>).</a:t>
            </a:r>
            <a:endParaRPr lang="ru-RU" sz="2200" dirty="0"/>
          </a:p>
          <a:p>
            <a:pPr marL="0" indent="0">
              <a:spcBef>
                <a:spcPts val="0"/>
              </a:spcBef>
              <a:spcAft>
                <a:spcPts val="0"/>
              </a:spcAft>
              <a:buNone/>
            </a:pPr>
            <a:r>
              <a:rPr lang="uk-UA" sz="2200" dirty="0"/>
              <a:t>Бюджет держави ухвалюється у формі закону про бюджет на період календарного року – «бюджетного року» (з 1 січня до 31 грудня).</a:t>
            </a:r>
            <a:endParaRPr lang="ru-RU" sz="2200" dirty="0"/>
          </a:p>
          <a:p>
            <a:pPr marL="0" indent="0">
              <a:spcBef>
                <a:spcPts val="0"/>
              </a:spcBef>
              <a:spcAft>
                <a:spcPts val="0"/>
              </a:spcAft>
              <a:buNone/>
            </a:pPr>
            <a:r>
              <a:rPr lang="uk-UA" sz="2200" i="1" dirty="0"/>
              <a:t>Бюджет одиниці місцевого самоврядування</a:t>
            </a:r>
            <a:r>
              <a:rPr lang="uk-UA" sz="2200" dirty="0"/>
              <a:t> ухвалюється у формі постанови про бюджет на бюджетний рік.</a:t>
            </a:r>
            <a:endParaRPr lang="ru-RU" sz="2200" dirty="0"/>
          </a:p>
          <a:p>
            <a:pPr marL="0" indent="0">
              <a:spcBef>
                <a:spcPts val="0"/>
              </a:spcBef>
              <a:spcAft>
                <a:spcPts val="0"/>
              </a:spcAft>
              <a:buNone/>
            </a:pPr>
            <a:endParaRPr lang="ru-RU" dirty="0"/>
          </a:p>
        </p:txBody>
      </p:sp>
    </p:spTree>
    <p:extLst>
      <p:ext uri="{BB962C8B-B14F-4D97-AF65-F5344CB8AC3E}">
        <p14:creationId xmlns:p14="http://schemas.microsoft.com/office/powerpoint/2010/main" xmlns="" val="3432150782"/>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254" y="325581"/>
            <a:ext cx="9601200" cy="1485900"/>
          </a:xfrm>
        </p:spPr>
        <p:txBody>
          <a:bodyPr>
            <a:normAutofit fontScale="90000"/>
          </a:bodyPr>
          <a:lstStyle/>
          <a:p>
            <a:r>
              <a:rPr lang="uk-UA" dirty="0"/>
              <a:t>Бюджет одиниці місцевого самоврядування є річним планом:</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782214070"/>
              </p:ext>
            </p:extLst>
          </p:nvPr>
        </p:nvGraphicFramePr>
        <p:xfrm>
          <a:off x="816984" y="1475364"/>
          <a:ext cx="11070215" cy="2182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816984" y="3657598"/>
            <a:ext cx="11222616" cy="3170099"/>
          </a:xfrm>
          <a:prstGeom prst="rect">
            <a:avLst/>
          </a:prstGeom>
        </p:spPr>
        <p:txBody>
          <a:bodyPr wrap="square">
            <a:spAutoFit/>
          </a:bodyPr>
          <a:lstStyle/>
          <a:p>
            <a:pPr indent="450215" algn="just">
              <a:spcAft>
                <a:spcPts val="0"/>
              </a:spcAft>
            </a:pPr>
            <a:r>
              <a:rPr lang="uk-UA" sz="2000" dirty="0" smtClean="0">
                <a:ea typeface="Times New Roman" panose="02020603050405020304" pitchFamily="18" charset="0"/>
              </a:rPr>
              <a:t>Постанова про бюджет є підставою фінансової діяльності одиниці місцевого самоврядування. Постанова про бюджет може визначати, окрім лімітів видатків на період поточного року, ліміт видатків на багаторічні інвестиційні програми, наведені в реєстрі, що є додатком до закону про бюджет.</a:t>
            </a:r>
            <a:endParaRPr lang="ru-RU" dirty="0" smtClean="0">
              <a:ea typeface="Times New Roman" panose="02020603050405020304" pitchFamily="18" charset="0"/>
            </a:endParaRPr>
          </a:p>
          <a:p>
            <a:pPr marL="15240" indent="435610" algn="just">
              <a:spcAft>
                <a:spcPts val="0"/>
              </a:spcAft>
            </a:pPr>
            <a:r>
              <a:rPr lang="uk-UA" sz="2000" dirty="0" smtClean="0">
                <a:ea typeface="Times New Roman" panose="02020603050405020304" pitchFamily="18" charset="0"/>
              </a:rPr>
              <a:t>У законі про доходи одиниць територіального самоврядування </a:t>
            </a:r>
            <a:r>
              <a:rPr lang="uk-UA" sz="2000" i="1" dirty="0" smtClean="0">
                <a:ea typeface="Times New Roman" panose="02020603050405020304" pitchFamily="18" charset="0"/>
              </a:rPr>
              <a:t>джерела доходів </a:t>
            </a:r>
            <a:r>
              <a:rPr lang="uk-UA" sz="2000" i="1" dirty="0" err="1" smtClean="0">
                <a:ea typeface="Times New Roman" panose="02020603050405020304" pitchFamily="18" charset="0"/>
              </a:rPr>
              <a:t>гмін</a:t>
            </a:r>
            <a:r>
              <a:rPr lang="uk-UA" sz="2000" dirty="0" smtClean="0">
                <a:ea typeface="Times New Roman" panose="02020603050405020304" pitchFamily="18" charset="0"/>
              </a:rPr>
              <a:t> поділено на обов’язкові та необов’язкові.</a:t>
            </a:r>
            <a:endParaRPr lang="ru-RU" dirty="0" smtClean="0">
              <a:ea typeface="Times New Roman" panose="02020603050405020304" pitchFamily="18" charset="0"/>
            </a:endParaRPr>
          </a:p>
          <a:p>
            <a:pPr indent="435610" algn="just">
              <a:spcAft>
                <a:spcPts val="0"/>
              </a:spcAft>
            </a:pPr>
            <a:r>
              <a:rPr lang="uk-UA" sz="2000" i="1" spc="-10" dirty="0" smtClean="0">
                <a:ea typeface="Times New Roman" panose="02020603050405020304" pitchFamily="18" charset="0"/>
              </a:rPr>
              <a:t>Обов’язкові доходи </a:t>
            </a:r>
            <a:r>
              <a:rPr lang="uk-UA" sz="2000" i="1" spc="-10" dirty="0" err="1" smtClean="0">
                <a:ea typeface="Times New Roman" panose="02020603050405020304" pitchFamily="18" charset="0"/>
              </a:rPr>
              <a:t>гмін</a:t>
            </a:r>
            <a:r>
              <a:rPr lang="uk-UA" sz="2000" i="1" spc="-10" dirty="0" smtClean="0">
                <a:ea typeface="Times New Roman" panose="02020603050405020304" pitchFamily="18" charset="0"/>
              </a:rPr>
              <a:t> </a:t>
            </a:r>
            <a:r>
              <a:rPr lang="uk-UA" sz="2000" spc="-10" dirty="0" smtClean="0">
                <a:ea typeface="Times New Roman" panose="02020603050405020304" pitchFamily="18" charset="0"/>
              </a:rPr>
              <a:t>– надходження від податків та зборів, доходи з майна </a:t>
            </a:r>
            <a:r>
              <a:rPr lang="uk-UA" sz="2000" spc="-10" dirty="0" err="1" smtClean="0">
                <a:ea typeface="Times New Roman" panose="02020603050405020304" pitchFamily="18" charset="0"/>
              </a:rPr>
              <a:t>гмін</a:t>
            </a:r>
            <a:r>
              <a:rPr lang="uk-UA" sz="2000" spc="-10" dirty="0" smtClean="0">
                <a:ea typeface="Times New Roman" panose="02020603050405020304" pitchFamily="18" charset="0"/>
              </a:rPr>
              <a:t>, загальна субвенція, дорожня субвенція, цільові дотації з держбюджету.</a:t>
            </a:r>
            <a:endParaRPr lang="ru-RU" dirty="0" smtClean="0">
              <a:ea typeface="Times New Roman" panose="02020603050405020304" pitchFamily="18" charset="0"/>
            </a:endParaRPr>
          </a:p>
          <a:p>
            <a:pPr indent="435610" algn="just">
              <a:spcAft>
                <a:spcPts val="0"/>
              </a:spcAft>
            </a:pPr>
            <a:r>
              <a:rPr lang="uk-UA" sz="2000" i="1" spc="-10" dirty="0" smtClean="0">
                <a:ea typeface="Times New Roman" panose="02020603050405020304" pitchFamily="18" charset="0"/>
              </a:rPr>
              <a:t>Необов’язкові доходи </a:t>
            </a:r>
            <a:r>
              <a:rPr lang="uk-UA" sz="2000" i="1" spc="-10" dirty="0" err="1" smtClean="0">
                <a:ea typeface="Times New Roman" panose="02020603050405020304" pitchFamily="18" charset="0"/>
              </a:rPr>
              <a:t>гмін</a:t>
            </a:r>
            <a:r>
              <a:rPr lang="uk-UA" sz="2000" i="1" spc="-10" dirty="0" smtClean="0">
                <a:ea typeface="Times New Roman" panose="02020603050405020304" pitchFamily="18" charset="0"/>
              </a:rPr>
              <a:t> </a:t>
            </a:r>
            <a:r>
              <a:rPr lang="uk-UA" sz="2000" dirty="0" smtClean="0">
                <a:ea typeface="Times New Roman" panose="02020603050405020304" pitchFamily="18" charset="0"/>
              </a:rPr>
              <a:t>– субвенції, цільові дотації, податок з власників собак, спадщина і дарчі внески для </a:t>
            </a:r>
            <a:r>
              <a:rPr lang="uk-UA" sz="2000" dirty="0" err="1" smtClean="0">
                <a:ea typeface="Times New Roman" panose="02020603050405020304" pitchFamily="18" charset="0"/>
              </a:rPr>
              <a:t>гмін</a:t>
            </a:r>
            <a:r>
              <a:rPr lang="uk-UA" sz="2000" dirty="0" smtClean="0">
                <a:ea typeface="Times New Roman" panose="02020603050405020304" pitchFamily="18" charset="0"/>
              </a:rPr>
              <a:t>, доходи від штрафів.</a:t>
            </a:r>
            <a:endParaRPr lang="ru-RU" dirty="0">
              <a:effectLst/>
              <a:ea typeface="Times New Roman" panose="02020603050405020304" pitchFamily="18" charset="0"/>
            </a:endParaRPr>
          </a:p>
        </p:txBody>
      </p:sp>
    </p:spTree>
    <p:extLst>
      <p:ext uri="{BB962C8B-B14F-4D97-AF65-F5344CB8AC3E}">
        <p14:creationId xmlns:p14="http://schemas.microsoft.com/office/powerpoint/2010/main" xmlns="" val="169932418"/>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836011963"/>
              </p:ext>
            </p:extLst>
          </p:nvPr>
        </p:nvGraphicFramePr>
        <p:xfrm>
          <a:off x="872835" y="1734327"/>
          <a:ext cx="11042074"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872835" y="251891"/>
            <a:ext cx="10889674" cy="1200329"/>
          </a:xfrm>
          <a:prstGeom prst="rect">
            <a:avLst/>
          </a:prstGeom>
        </p:spPr>
        <p:txBody>
          <a:bodyPr wrap="square">
            <a:spAutoFit/>
          </a:bodyPr>
          <a:lstStyle/>
          <a:p>
            <a:pPr marL="6350" marR="8890" indent="442595" algn="just">
              <a:spcAft>
                <a:spcPts val="0"/>
              </a:spcAft>
            </a:pPr>
            <a:r>
              <a:rPr lang="uk-UA" sz="2400" dirty="0">
                <a:ea typeface="Times New Roman" panose="02020603050405020304" pitchFamily="18" charset="0"/>
              </a:rPr>
              <a:t>Бюджет </a:t>
            </a:r>
            <a:r>
              <a:rPr lang="uk-UA" sz="2400" dirty="0" err="1">
                <a:ea typeface="Times New Roman" panose="02020603050405020304" pitchFamily="18" charset="0"/>
              </a:rPr>
              <a:t>гміни</a:t>
            </a:r>
            <a:r>
              <a:rPr lang="uk-UA" sz="2400" dirty="0">
                <a:ea typeface="Times New Roman" panose="02020603050405020304" pitchFamily="18" charset="0"/>
              </a:rPr>
              <a:t> повинен охоплювати всю фінансову діяльність </a:t>
            </a:r>
            <a:r>
              <a:rPr lang="uk-UA" sz="2400" dirty="0" err="1">
                <a:ea typeface="Times New Roman" panose="02020603050405020304" pitchFamily="18" charset="0"/>
              </a:rPr>
              <a:t>гмі­ни</a:t>
            </a:r>
            <a:r>
              <a:rPr lang="uk-UA" sz="2400" dirty="0">
                <a:ea typeface="Times New Roman" panose="02020603050405020304" pitchFamily="18" charset="0"/>
              </a:rPr>
              <a:t>. Це означає, що фінансова діяльність </a:t>
            </a:r>
            <a:r>
              <a:rPr lang="uk-UA" sz="2400" dirty="0" err="1">
                <a:ea typeface="Times New Roman" panose="02020603050405020304" pitchFamily="18" charset="0"/>
              </a:rPr>
              <a:t>гмінних</a:t>
            </a:r>
            <a:r>
              <a:rPr lang="uk-UA" sz="2400" dirty="0">
                <a:ea typeface="Times New Roman" panose="02020603050405020304" pitchFamily="18" charset="0"/>
              </a:rPr>
              <a:t> організаційних оди­ниць має бути зазначена у бюджеті.</a:t>
            </a:r>
            <a:endParaRPr lang="ru-RU" sz="2000" dirty="0">
              <a:effectLst/>
              <a:ea typeface="Times New Roman" panose="02020603050405020304" pitchFamily="18" charset="0"/>
            </a:endParaRPr>
          </a:p>
        </p:txBody>
      </p:sp>
    </p:spTree>
    <p:extLst>
      <p:ext uri="{BB962C8B-B14F-4D97-AF65-F5344CB8AC3E}">
        <p14:creationId xmlns:p14="http://schemas.microsoft.com/office/powerpoint/2010/main" xmlns="" val="2691901374"/>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5782" y="0"/>
            <a:ext cx="9601200" cy="994064"/>
          </a:xfrm>
        </p:spPr>
        <p:txBody>
          <a:bodyPr/>
          <a:lstStyle/>
          <a:p>
            <a:r>
              <a:rPr lang="uk-UA" b="1" dirty="0"/>
              <a:t>Види </a:t>
            </a:r>
            <a:r>
              <a:rPr lang="uk-UA" b="1" dirty="0" smtClean="0"/>
              <a:t>податків </a:t>
            </a:r>
            <a:r>
              <a:rPr lang="uk-UA" b="1" dirty="0"/>
              <a:t>і зборів у </a:t>
            </a:r>
            <a:r>
              <a:rPr lang="uk-UA" b="1" dirty="0" smtClean="0"/>
              <a:t>Польщі</a:t>
            </a:r>
            <a:endParaRPr lang="ru-RU" dirty="0"/>
          </a:p>
        </p:txBody>
      </p:sp>
      <p:sp>
        <p:nvSpPr>
          <p:cNvPr id="3" name="Объект 2"/>
          <p:cNvSpPr>
            <a:spLocks noGrp="1"/>
          </p:cNvSpPr>
          <p:nvPr>
            <p:ph idx="1"/>
          </p:nvPr>
        </p:nvSpPr>
        <p:spPr>
          <a:xfrm>
            <a:off x="692725" y="734290"/>
            <a:ext cx="11499275" cy="1052945"/>
          </a:xfrm>
        </p:spPr>
        <p:txBody>
          <a:bodyPr>
            <a:noAutofit/>
          </a:bodyPr>
          <a:lstStyle/>
          <a:p>
            <a:pPr marL="0" indent="0">
              <a:buNone/>
            </a:pPr>
            <a:r>
              <a:rPr lang="ru-RU" sz="2400" dirty="0" err="1"/>
              <a:t>Податкова</a:t>
            </a:r>
            <a:r>
              <a:rPr lang="ru-RU" sz="2400" dirty="0"/>
              <a:t> система </a:t>
            </a:r>
            <a:r>
              <a:rPr lang="ru-RU" sz="2400" dirty="0" err="1"/>
              <a:t>Польщі</a:t>
            </a:r>
            <a:r>
              <a:rPr lang="ru-RU" sz="2400" dirty="0"/>
              <a:t> </a:t>
            </a:r>
            <a:r>
              <a:rPr lang="ru-RU" sz="2400" dirty="0" err="1"/>
              <a:t>складається</a:t>
            </a:r>
            <a:r>
              <a:rPr lang="ru-RU" sz="2400" dirty="0"/>
              <a:t> з 11 </a:t>
            </a:r>
            <a:r>
              <a:rPr lang="ru-RU" sz="2400" dirty="0" err="1"/>
              <a:t>видів</a:t>
            </a:r>
            <a:r>
              <a:rPr lang="ru-RU" sz="2400" dirty="0"/>
              <a:t> </a:t>
            </a:r>
            <a:r>
              <a:rPr lang="ru-RU" sz="2400" dirty="0" err="1"/>
              <a:t>податків</a:t>
            </a:r>
            <a:r>
              <a:rPr lang="ru-RU" sz="2400" dirty="0"/>
              <a:t>. </a:t>
            </a:r>
            <a:r>
              <a:rPr lang="ru-RU" sz="2400" dirty="0" err="1"/>
              <a:t>Податки</a:t>
            </a:r>
            <a:r>
              <a:rPr lang="ru-RU" sz="2400" dirty="0"/>
              <a:t> в </a:t>
            </a:r>
            <a:r>
              <a:rPr lang="ru-RU" sz="2400" dirty="0" err="1"/>
              <a:t>Польщі</a:t>
            </a:r>
            <a:r>
              <a:rPr lang="ru-RU" sz="2400" dirty="0"/>
              <a:t> </a:t>
            </a:r>
            <a:r>
              <a:rPr lang="ru-RU" sz="2400" dirty="0" err="1"/>
              <a:t>поділяються</a:t>
            </a:r>
            <a:r>
              <a:rPr lang="ru-RU" sz="2400" dirty="0"/>
              <a:t> на </a:t>
            </a:r>
            <a:r>
              <a:rPr lang="ru-RU" sz="2400" dirty="0" err="1"/>
              <a:t>прямі</a:t>
            </a:r>
            <a:r>
              <a:rPr lang="ru-RU" sz="2400" dirty="0"/>
              <a:t> та </a:t>
            </a:r>
            <a:r>
              <a:rPr lang="ru-RU" sz="2400" dirty="0" err="1"/>
              <a:t>непрямі</a:t>
            </a:r>
            <a:r>
              <a:rPr lang="ru-RU" sz="2400" dirty="0"/>
              <a:t>. </a:t>
            </a:r>
            <a:r>
              <a:rPr lang="ru-RU" sz="2400" dirty="0" err="1"/>
              <a:t>Прямі</a:t>
            </a:r>
            <a:r>
              <a:rPr lang="ru-RU" sz="2400" dirty="0"/>
              <a:t> </a:t>
            </a:r>
            <a:r>
              <a:rPr lang="ru-RU" sz="2400" dirty="0" err="1"/>
              <a:t>податки</a:t>
            </a:r>
            <a:r>
              <a:rPr lang="ru-RU" sz="2400" dirty="0"/>
              <a:t> </a:t>
            </a:r>
            <a:r>
              <a:rPr lang="ru-RU" sz="2400" dirty="0" err="1"/>
              <a:t>стосуються</a:t>
            </a:r>
            <a:r>
              <a:rPr lang="ru-RU" sz="2400" dirty="0"/>
              <a:t> персонального доходу і </a:t>
            </a:r>
            <a:r>
              <a:rPr lang="ru-RU" sz="2400" dirty="0" err="1"/>
              <a:t>прибутків</a:t>
            </a:r>
            <a:r>
              <a:rPr lang="ru-RU" sz="2400" dirty="0"/>
              <a:t> </a:t>
            </a:r>
            <a:r>
              <a:rPr lang="ru-RU" sz="2400" dirty="0" err="1"/>
              <a:t>чи</a:t>
            </a:r>
            <a:r>
              <a:rPr lang="ru-RU" sz="2400" dirty="0"/>
              <a:t> майна</a:t>
            </a:r>
            <a:r>
              <a:rPr lang="ru-RU" sz="2400" dirty="0" smtClean="0"/>
              <a:t>. </a:t>
            </a:r>
            <a:r>
              <a:rPr lang="ru-RU" sz="2400" i="1" u="sng" dirty="0" err="1"/>
              <a:t>Головні</a:t>
            </a:r>
            <a:r>
              <a:rPr lang="ru-RU" sz="2400" i="1" u="sng" dirty="0"/>
              <a:t> </a:t>
            </a:r>
            <a:r>
              <a:rPr lang="ru-RU" sz="2400" i="1" u="sng" dirty="0" err="1"/>
              <a:t>прямі</a:t>
            </a:r>
            <a:r>
              <a:rPr lang="ru-RU" sz="2400" i="1" u="sng" dirty="0"/>
              <a:t> </a:t>
            </a:r>
            <a:r>
              <a:rPr lang="ru-RU" sz="2400" i="1" u="sng" dirty="0" err="1"/>
              <a:t>податки</a:t>
            </a:r>
            <a:r>
              <a:rPr lang="ru-RU" sz="2400" i="1" u="sng" dirty="0"/>
              <a:t> </a:t>
            </a:r>
            <a:r>
              <a:rPr lang="ru-RU" sz="2400" i="1" u="sng" dirty="0" err="1"/>
              <a:t>такі</a:t>
            </a:r>
            <a:r>
              <a:rPr lang="ru-RU" sz="2400" i="1" u="sng" dirty="0"/>
              <a:t>:</a:t>
            </a:r>
          </a:p>
          <a:p>
            <a:pPr marL="0" indent="0">
              <a:buNone/>
            </a:pPr>
            <a:endParaRPr lang="ru-RU" sz="2400" dirty="0"/>
          </a:p>
          <a:p>
            <a:endParaRPr lang="ru-RU" sz="2400" dirty="0"/>
          </a:p>
        </p:txBody>
      </p:sp>
      <p:graphicFrame>
        <p:nvGraphicFramePr>
          <p:cNvPr id="4" name="Схема 3"/>
          <p:cNvGraphicFramePr/>
          <p:nvPr>
            <p:extLst>
              <p:ext uri="{D42A27DB-BD31-4B8C-83A1-F6EECF244321}">
                <p14:modId xmlns:p14="http://schemas.microsoft.com/office/powerpoint/2010/main" xmlns="" val="2164726674"/>
              </p:ext>
            </p:extLst>
          </p:nvPr>
        </p:nvGraphicFramePr>
        <p:xfrm>
          <a:off x="692726" y="2022764"/>
          <a:ext cx="11208330" cy="48352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73740991"/>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2728" y="0"/>
            <a:ext cx="11499272" cy="6858000"/>
          </a:xfrm>
        </p:spPr>
        <p:txBody>
          <a:bodyPr>
            <a:normAutofit lnSpcReduction="10000"/>
          </a:bodyPr>
          <a:lstStyle/>
          <a:p>
            <a:pPr>
              <a:spcBef>
                <a:spcPts val="0"/>
              </a:spcBef>
            </a:pPr>
            <a:r>
              <a:rPr lang="ru-RU" b="1" dirty="0" err="1"/>
              <a:t>Податок</a:t>
            </a:r>
            <a:r>
              <a:rPr lang="ru-RU" b="1" dirty="0"/>
              <a:t> на доходи </a:t>
            </a:r>
            <a:r>
              <a:rPr lang="ru-RU" b="1" dirty="0" err="1"/>
              <a:t>фізичних</a:t>
            </a:r>
            <a:r>
              <a:rPr lang="ru-RU" b="1" dirty="0"/>
              <a:t> </a:t>
            </a:r>
            <a:r>
              <a:rPr lang="ru-RU" b="1" dirty="0" err="1"/>
              <a:t>осіб</a:t>
            </a:r>
            <a:r>
              <a:rPr lang="ru-RU" b="1" dirty="0"/>
              <a:t> (PIT). </a:t>
            </a:r>
            <a:endParaRPr lang="ru-RU" b="1" dirty="0" smtClean="0"/>
          </a:p>
          <a:p>
            <a:pPr marL="0" indent="0">
              <a:spcBef>
                <a:spcPts val="0"/>
              </a:spcBef>
              <a:buNone/>
            </a:pPr>
            <a:r>
              <a:rPr lang="uk-UA" dirty="0" smtClean="0"/>
              <a:t>Ц</a:t>
            </a:r>
            <a:r>
              <a:rPr lang="ru-RU" dirty="0"/>
              <a:t>е </a:t>
            </a:r>
            <a:r>
              <a:rPr lang="ru-RU" dirty="0" err="1"/>
              <a:t>податок</a:t>
            </a:r>
            <a:r>
              <a:rPr lang="ru-RU" dirty="0"/>
              <a:t> на доходи </a:t>
            </a:r>
            <a:r>
              <a:rPr lang="ru-RU" dirty="0" err="1"/>
              <a:t>фізичних</a:t>
            </a:r>
            <a:r>
              <a:rPr lang="ru-RU" dirty="0"/>
              <a:t> </a:t>
            </a:r>
            <a:r>
              <a:rPr lang="ru-RU" dirty="0" err="1"/>
              <a:t>осіб</a:t>
            </a:r>
            <a:r>
              <a:rPr lang="ru-RU" dirty="0"/>
              <a:t> в </a:t>
            </a:r>
            <a:r>
              <a:rPr lang="ru-RU" dirty="0" err="1"/>
              <a:t>Польщі</a:t>
            </a:r>
            <a:r>
              <a:rPr lang="ru-RU" dirty="0"/>
              <a:t>, </a:t>
            </a:r>
            <a:r>
              <a:rPr lang="ru-RU" dirty="0" err="1"/>
              <a:t>який</a:t>
            </a:r>
            <a:r>
              <a:rPr lang="ru-RU" dirty="0"/>
              <a:t> </a:t>
            </a:r>
            <a:r>
              <a:rPr lang="ru-RU" dirty="0" err="1"/>
              <a:t>сплачує</a:t>
            </a:r>
            <a:r>
              <a:rPr lang="ru-RU" dirty="0"/>
              <a:t> </a:t>
            </a:r>
            <a:r>
              <a:rPr lang="ru-RU" dirty="0" err="1"/>
              <a:t>кожна</a:t>
            </a:r>
            <a:r>
              <a:rPr lang="ru-RU" dirty="0"/>
              <a:t> особа, яка </a:t>
            </a:r>
            <a:r>
              <a:rPr lang="ru-RU" dirty="0" err="1"/>
              <a:t>отримує</a:t>
            </a:r>
            <a:r>
              <a:rPr lang="ru-RU" dirty="0"/>
              <a:t> доходи в </a:t>
            </a:r>
            <a:r>
              <a:rPr lang="ru-RU" dirty="0" err="1"/>
              <a:t>Польщі</a:t>
            </a:r>
            <a:r>
              <a:rPr lang="ru-RU" dirty="0"/>
              <a:t>, </a:t>
            </a:r>
            <a:r>
              <a:rPr lang="ru-RU" dirty="0" err="1"/>
              <a:t>незалежно</a:t>
            </a:r>
            <a:r>
              <a:rPr lang="ru-RU" dirty="0"/>
              <a:t> </a:t>
            </a:r>
            <a:r>
              <a:rPr lang="ru-RU" dirty="0" err="1"/>
              <a:t>від</a:t>
            </a:r>
            <a:r>
              <a:rPr lang="ru-RU" dirty="0"/>
              <a:t> того, </a:t>
            </a:r>
            <a:r>
              <a:rPr lang="ru-RU" dirty="0" err="1"/>
              <a:t>чи</a:t>
            </a:r>
            <a:r>
              <a:rPr lang="ru-RU" dirty="0"/>
              <a:t> є вона </a:t>
            </a:r>
            <a:r>
              <a:rPr lang="ru-RU" dirty="0" err="1"/>
              <a:t>громадянином</a:t>
            </a:r>
            <a:r>
              <a:rPr lang="ru-RU" dirty="0"/>
              <a:t> </a:t>
            </a:r>
            <a:r>
              <a:rPr lang="ru-RU" dirty="0" err="1"/>
              <a:t>цієї</a:t>
            </a:r>
            <a:r>
              <a:rPr lang="ru-RU" dirty="0"/>
              <a:t> </a:t>
            </a:r>
            <a:r>
              <a:rPr lang="ru-RU" dirty="0" err="1"/>
              <a:t>країни</a:t>
            </a:r>
            <a:r>
              <a:rPr lang="ru-RU" dirty="0"/>
              <a:t>.</a:t>
            </a:r>
          </a:p>
          <a:p>
            <a:pPr marL="0" indent="0">
              <a:spcBef>
                <a:spcPts val="0"/>
              </a:spcBef>
              <a:buNone/>
            </a:pPr>
            <a:r>
              <a:rPr lang="uk-UA" dirty="0" smtClean="0"/>
              <a:t>Одним </a:t>
            </a:r>
            <a:r>
              <a:rPr lang="uk-UA" dirty="0"/>
              <a:t>із способів розрахунку податку є, так звані, податкові пороги. </a:t>
            </a:r>
            <a:endParaRPr lang="uk-UA" dirty="0" smtClean="0"/>
          </a:p>
          <a:p>
            <a:pPr marL="0" indent="0">
              <a:spcBef>
                <a:spcPts val="0"/>
              </a:spcBef>
              <a:buNone/>
            </a:pPr>
            <a:r>
              <a:rPr lang="uk-UA" dirty="0" smtClean="0"/>
              <a:t>У </a:t>
            </a:r>
            <a:r>
              <a:rPr lang="uk-UA" dirty="0"/>
              <a:t>Польщі є </a:t>
            </a:r>
            <a:r>
              <a:rPr lang="uk-UA" b="1" dirty="0"/>
              <a:t>два податкові пороги</a:t>
            </a:r>
            <a:r>
              <a:rPr lang="uk-UA" dirty="0"/>
              <a:t>: якщо платник податків отримав протягом року менше, ніж 85 528 злотих, то він знаходиться у першому податковому порозі, якщо більше, ніж 85 528 злотих – у другому. Податкові пороги використовуються в основному для людей, які виконують роботу в Польщі, за яку отримують винагороду.</a:t>
            </a:r>
            <a:endParaRPr lang="ru-RU" dirty="0"/>
          </a:p>
          <a:p>
            <a:pPr marL="0" indent="0">
              <a:spcBef>
                <a:spcPts val="0"/>
              </a:spcBef>
              <a:buNone/>
            </a:pPr>
            <a:r>
              <a:rPr lang="uk-UA" dirty="0"/>
              <a:t>Принципи розрахунків для кожного з порогів різні:</a:t>
            </a:r>
            <a:endParaRPr lang="ru-RU" dirty="0"/>
          </a:p>
          <a:p>
            <a:pPr marL="0" indent="0">
              <a:spcBef>
                <a:spcPts val="0"/>
              </a:spcBef>
              <a:buNone/>
            </a:pPr>
            <a:r>
              <a:rPr lang="uk-UA" dirty="0"/>
              <a:t>Якщо основою для розрахунку податку є 85 528 злотих або менше, (тобто особа заробила до 85 528 злотих на рік), то податок становить 18% цієї основи мінус 556,2 злотих.</a:t>
            </a:r>
            <a:endParaRPr lang="ru-RU" dirty="0"/>
          </a:p>
          <a:p>
            <a:pPr marL="0" indent="0">
              <a:spcBef>
                <a:spcPts val="0"/>
              </a:spcBef>
              <a:buNone/>
            </a:pPr>
            <a:r>
              <a:rPr lang="uk-UA" dirty="0"/>
              <a:t>Якщо основа для розрахунку податку більша 85 528 злотих, то податок становить 14 839 злотих + 32% від надлишку понад 85 528 злотих.</a:t>
            </a:r>
            <a:endParaRPr lang="ru-RU" dirty="0"/>
          </a:p>
          <a:p>
            <a:pPr marL="0" indent="0">
              <a:spcBef>
                <a:spcPts val="0"/>
              </a:spcBef>
              <a:buNone/>
            </a:pPr>
            <a:r>
              <a:rPr lang="uk-UA" dirty="0"/>
              <a:t>Що стосується осіб, які ведуть господарську діяльність, то тут застосовується так званий єдиний податок, який завжди становить 19% від отриманого доходу.</a:t>
            </a:r>
            <a:endParaRPr lang="ru-RU" dirty="0"/>
          </a:p>
          <a:p>
            <a:pPr marL="0" indent="0">
              <a:spcBef>
                <a:spcPts val="0"/>
              </a:spcBef>
              <a:buNone/>
            </a:pPr>
            <a:r>
              <a:rPr lang="uk-UA" dirty="0"/>
              <a:t>Для іноземних громадян ставка РІТ трохи вища і становить 20%.</a:t>
            </a:r>
            <a:endParaRPr lang="ru-RU" dirty="0"/>
          </a:p>
          <a:p>
            <a:pPr>
              <a:spcBef>
                <a:spcPts val="0"/>
              </a:spcBef>
            </a:pPr>
            <a:r>
              <a:rPr lang="uk-UA" b="1" dirty="0"/>
              <a:t>Податок на доходи юридичних осіб. </a:t>
            </a:r>
            <a:endParaRPr lang="uk-UA" b="1" dirty="0" smtClean="0"/>
          </a:p>
          <a:p>
            <a:pPr marL="0" indent="0">
              <a:spcBef>
                <a:spcPts val="0"/>
              </a:spcBef>
              <a:buNone/>
            </a:pPr>
            <a:r>
              <a:rPr lang="uk-UA" dirty="0" smtClean="0"/>
              <a:t>Компанії</a:t>
            </a:r>
            <a:r>
              <a:rPr lang="uk-UA" dirty="0"/>
              <a:t> в Польщі платять податок на прибуток організацій (CIT) за єдиною ставкою 19% з отриманого доходу від бізнесу, а фізичні особи можуть обрати податок з фіксованою ставкою 19% з більшої частини доходу від бізнесу. </a:t>
            </a:r>
            <a:endParaRPr lang="uk-UA" dirty="0" smtClean="0"/>
          </a:p>
          <a:p>
            <a:pPr>
              <a:spcBef>
                <a:spcPts val="0"/>
              </a:spcBef>
            </a:pPr>
            <a:r>
              <a:rPr lang="uk-UA" b="1" dirty="0" smtClean="0"/>
              <a:t>ПДВ </a:t>
            </a:r>
          </a:p>
          <a:p>
            <a:pPr marL="0" indent="0">
              <a:spcBef>
                <a:spcPts val="0"/>
              </a:spcBef>
              <a:buNone/>
            </a:pPr>
            <a:r>
              <a:rPr lang="uk-UA" dirty="0" smtClean="0"/>
              <a:t>Має стандартну </a:t>
            </a:r>
            <a:r>
              <a:rPr lang="uk-UA" dirty="0"/>
              <a:t>ставку 23% (більшість товарів та послуг), 8% – медичне обладнання та медикаменти, 5% – необроблена їжа (продукція лісового та рибного господарств); 0% – поставки товарів та послуг в межах ЄС, експорт </a:t>
            </a:r>
            <a:r>
              <a:rPr lang="uk-UA" dirty="0" smtClean="0"/>
              <a:t>товару</a:t>
            </a:r>
            <a:r>
              <a:rPr lang="uk-UA" dirty="0"/>
              <a:t>; звільнено від оподаткування ПДВ – фінансові, освітні та медичні </a:t>
            </a:r>
            <a:r>
              <a:rPr lang="uk-UA" dirty="0" smtClean="0"/>
              <a:t>послуги.</a:t>
            </a:r>
            <a:endParaRPr lang="ru-RU" dirty="0"/>
          </a:p>
        </p:txBody>
      </p:sp>
    </p:spTree>
    <p:extLst>
      <p:ext uri="{BB962C8B-B14F-4D97-AF65-F5344CB8AC3E}">
        <p14:creationId xmlns:p14="http://schemas.microsoft.com/office/powerpoint/2010/main" xmlns="" val="3995088463"/>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TM10001105[[fn=Урожай]]</Template>
  <TotalTime>67</TotalTime>
  <Words>2534</Words>
  <Application>Microsoft Office PowerPoint</Application>
  <PresentationFormat>Произвольный</PresentationFormat>
  <Paragraphs>109</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Crop</vt:lpstr>
      <vt:lpstr>ФІНАНСОВІ СИСТЕМИ КРАЇН ЦЕНТРАЛЬНОЇ ТА СХІДНОЇ ЄВРОПИ</vt:lpstr>
      <vt:lpstr>Зміст</vt:lpstr>
      <vt:lpstr>1.Трансформаційні  процеси у країнах Центральної і Східної Європи</vt:lpstr>
      <vt:lpstr>Слайд 4</vt:lpstr>
      <vt:lpstr>2. Фінанси Республіки Польщі</vt:lpstr>
      <vt:lpstr>Бюджет одиниці місцевого самоврядування є річним планом: </vt:lpstr>
      <vt:lpstr>Слайд 7</vt:lpstr>
      <vt:lpstr>Види податків і зборів у Польщі</vt:lpstr>
      <vt:lpstr>Слайд 9</vt:lpstr>
      <vt:lpstr>3. Фінанси Чехії</vt:lpstr>
      <vt:lpstr>Податкова система Чехії включає такі основні податки та збори</vt:lpstr>
      <vt:lpstr>Слайд 12</vt:lpstr>
      <vt:lpstr>Слайд 13</vt:lpstr>
      <vt:lpstr>4. Фінанси Угорщини</vt:lpstr>
      <vt:lpstr>Слайд 15</vt:lpstr>
      <vt:lpstr>Слайд 16</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ФІНАНСОВІ СИСТЕМИ КРАЇН ЦЕНТРАЛЬНОЇ ТА СХІДНОЇ ЄВРОПИ</dc:title>
  <dc:creator>Liudmila Rud</dc:creator>
  <cp:lastModifiedBy>Windows 7</cp:lastModifiedBy>
  <cp:revision>32</cp:revision>
  <dcterms:created xsi:type="dcterms:W3CDTF">2019-10-28T12:01:47Z</dcterms:created>
  <dcterms:modified xsi:type="dcterms:W3CDTF">2019-10-28T14:21:36Z</dcterms:modified>
</cp:coreProperties>
</file>