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86" r:id="rId5"/>
    <p:sldId id="287" r:id="rId6"/>
    <p:sldId id="290" r:id="rId7"/>
    <p:sldId id="291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300" r:id="rId16"/>
    <p:sldId id="302" r:id="rId17"/>
    <p:sldId id="305" r:id="rId18"/>
    <p:sldId id="306" r:id="rId19"/>
    <p:sldId id="307" r:id="rId20"/>
    <p:sldId id="308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9" r:id="rId29"/>
    <p:sldId id="320" r:id="rId30"/>
    <p:sldId id="323" r:id="rId31"/>
    <p:sldId id="324" r:id="rId32"/>
    <p:sldId id="328" r:id="rId33"/>
    <p:sldId id="329" r:id="rId3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paper/Blast-like-transformation-induced-in-peripheral-by-Turk-Glade/09a40724359c121804aa7b092a5887ce1b26872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85880" y="642960"/>
            <a:ext cx="777024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2800" b="1" spc="-1" dirty="0" smtClean="0">
                <a:solidFill>
                  <a:srgbClr val="000000"/>
                </a:solidFill>
                <a:latin typeface="Calibri"/>
              </a:rPr>
              <a:t>Методологія досліджень імунної системи</a:t>
            </a:r>
            <a:endParaRPr lang="ru-RU" sz="2800" spc="-1" dirty="0"/>
          </a:p>
        </p:txBody>
      </p:sp>
      <p:sp>
        <p:nvSpPr>
          <p:cNvPr id="77" name="CustomShape 2"/>
          <p:cNvSpPr/>
          <p:nvPr/>
        </p:nvSpPr>
        <p:spPr>
          <a:xfrm>
            <a:off x="285840" y="1285920"/>
            <a:ext cx="8498880" cy="492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5500" lnSpcReduction="2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>
                <a:solidFill>
                  <a:srgbClr val="0070C0"/>
                </a:solidFill>
                <a:latin typeface="Calibri"/>
                <a:ea typeface="DejaVu Sans"/>
              </a:rPr>
              <a:t>Лабораторне заняття № 7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3600" b="1" strike="noStrike" spc="-1">
                <a:solidFill>
                  <a:srgbClr val="FF0000"/>
                </a:solidFill>
                <a:latin typeface="Calibri"/>
                <a:ea typeface="DejaVu Sans"/>
              </a:rPr>
              <a:t>РЕАКЦІЯ БЛАСТНОЇ ТРАНСФОРМАЦІЇ ЛІМФОЦИТІВ НА МІТОГЕНИ ТА АНТИГЕНИ (РБТЛ). ПОСТАНОВКА КУЛЬТУРИ ЛІМФОЦИТІВ. МЕТОД ЗМІШАНОЇ КУЛЬТУРИ ЛІМФОЦИТІВ (ЗКЛ). ОЦІНКА РЕЗУЛЬТАТІВ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МЕТА: вивчити теоретичні основи і засвоїти лабораторний регламент РБТЛ - одного з основних функціональних тестів у експериментальній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імунології;  вивчити біологічні і методологічні принципи змішаної культури лімфоцитів для тестування HLA сумісності при аллотрансплантаціях клітин і тканин; вивчити теоретичні і практичні основи цитоморфологічного і радіометричного методів оцінки РБТЛ, ЗКЛ.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85840" y="357120"/>
            <a:ext cx="8641800" cy="502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5.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Ознайомитись з принципом методу ЗКЛ.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Метод заснований на проліферативній реакції "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відповідаючих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" лімфоцитів під впливом антигенів HLA - системи D-регіона "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стимулюючих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" алогенних лімфоцитів. Сила реактивності "відповідаючих" лімфоцитів залежить від ступеня відмінності між антигенами HLA-системи "стимулюючих" лімфоцитів.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"Відповідаючі" клітини, як і у випадку методу РБТЛ на антигени вступають в мітотичний цикл, трансформуються в бластні клітини і проліферують.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Оцінка проліферативної реакції "відповідаючих" лімфоцитів проводиться цитоморфологічним і радіометричним способом.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85840" y="357120"/>
            <a:ext cx="8641800" cy="289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6. Підготовка реактивів і обладнання для постановки ЗКЛ.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Набір реактивів і обладнання для ЗКЛ такий же як і для РБТЛ на мітогени. Замість стимуляції лімфоцитів мітогенами в даному випадку використовують 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мітознегативні аллогенні лімфоцити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опрацьовані мітоміцином С або іонізуючою радіацією.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216000" y="204480"/>
            <a:ext cx="8783280" cy="627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7.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Постановка реакції ЗКЛ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Постановку ЗКЛ як і РБТЛ можна проводити </a:t>
            </a: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мікрометодом з використанням цільної крові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і </a:t>
            </a: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макрометодом з виділеними лейкоцитами або сепарованими лімфоцитами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Більш точні результати можна одержати при роботі з чистою популяцією лімфоцитів, виділеною на градієнті густини фікол-верографіна (1,077-1,078 г/мл).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Підготовка "стимулюючих" і "відповідаючих" клітин.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"Стимулюючі" клітини (А)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це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лімфоцити донора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(наприклад, чоловіка при вивченні реактивності лімфоцитів матері на батьківські аллоантигени плоду) опрацьовані мітоміцином С або опромінюванням. Вони самі вже не можуть реагувати на чужі лімфоцити, бо у них подавлена здатність до проліферації, але вони зберігають здібність стимулювати аллогенні лімфоцити.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"Відповідаючі" клітини (Б)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це </a:t>
            </a:r>
            <a:r>
              <a:rPr lang="ru-RU" sz="22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лімфоцити реціпієнта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реактивність якого ми хочемо вивчити (наприклад, вагітної жінки). В однонаправленій змішаній культурі лімфоцитів ці лімфоцити відповідають імунною реакцією на аллогенні лімфоцити.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44000" y="235800"/>
            <a:ext cx="8711640" cy="612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Виділені на фікол-верографіновому градієнті лімфоцити</a:t>
            </a: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 донора А і Б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після відмивання ресуспендують в 3 мл середовща 199 з 20% полірованої сиворотки людини або (краще) ембріональної телячої сиворотки (ETC) і підраховують кількість лімфоцитів в камері Горяєва.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"Стимулюючі" лімфоцити (А)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і одну третину </a:t>
            </a: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"відповідаючих" лімфоцитів (Б)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доводять до концентрації 2х10</a:t>
            </a:r>
            <a:r>
              <a:rPr lang="ru-RU" sz="2200" b="1" strike="noStrike" spc="-1" baseline="33000">
                <a:solidFill>
                  <a:srgbClr val="000000"/>
                </a:solidFill>
                <a:latin typeface="Calibri"/>
                <a:ea typeface="DejaVu Sans"/>
              </a:rPr>
              <a:t>6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лімфоцитів на І мл, додають </a:t>
            </a: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16 мкг/мл мітоміцину С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(наприклад, в об'ємі 0,2 мл) і інкубують З0 хв при 37°С. Потім мітоміцин С одноразово відмивають середовищем 199 з 20% сировотки, осад ресуспендують в 1 мл такого же середовища, підраховують кількість мононуклеарів і їх концентрацію доводять до 1х10</a:t>
            </a:r>
            <a:r>
              <a:rPr lang="ru-RU" sz="2200" b="1" strike="noStrike" spc="-1" baseline="33000">
                <a:solidFill>
                  <a:srgbClr val="000000"/>
                </a:solidFill>
                <a:latin typeface="Calibri"/>
                <a:ea typeface="DejaVu Sans"/>
              </a:rPr>
              <a:t>6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1 мл. Ті, що залишилися, - дві третини "відповідаючих" клітин доводять культуральним середовищем до концентрації 1х10</a:t>
            </a:r>
            <a:r>
              <a:rPr lang="ru-RU" sz="2200" b="1" strike="noStrike" spc="-1" baseline="33000">
                <a:solidFill>
                  <a:srgbClr val="000000"/>
                </a:solidFill>
                <a:latin typeface="Calibri"/>
                <a:ea typeface="DejaVu Sans"/>
              </a:rPr>
              <a:t>6 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млн/мл.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Дослідні культури одержують змішуванням 2 мл "стимулюючих" лімфоцитів (А) в концентрації 1 млн/мл (блоковані мітоміцином С) і 2 мл суспензії “відповідаючих” лімфоцитів (Б) також з концентрацією клітин 1 млн/мл (інтактні лімфоцити).</a:t>
            </a: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Загальний об’єм змішаної культури складає 4 мл. Кожна така культура дублюється.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16000" y="144000"/>
            <a:ext cx="8711640" cy="630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Для контролю ставиться змішана культура лімфоцитів, що складається із 2 мл оброблених мітоміцином лімфоцитів реціпієнта (Б) (концентрація 1 млн/мл) і 2 мл інтактних (неопрацьованих) лімфоцитів того ж реціпієнта (концентрація 1 млн/мл). Цю культуру також дублюють.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Загальна схема культивації: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1) дослід - А (мітоміцин) + Б (інтактні);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2) контроль - Б (мітоміцин) + Б (інтактні).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Після герметизації гумовими корками над рівнем рідини у флаконах повинен залишатися прошарок повітря достатньої висоти, що відіграє роль газової фази. Для цієї мети найкраще підходять флакони об’ємом 20 мл.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Флакони інкубуються протягом 7 діб в термостаті при +37°С, кожний день їх обережно струшують.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Calibri"/>
                <a:ea typeface="DejaVu Sans"/>
              </a:rPr>
              <a:t>Методика роботи.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Студенти розподіляються на дві групи.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Перша група працює з "стимулюючими" клітинами (А), друга - з "відповідаючими" клітинами (Б). Потім з підготованих суспенізій лімфоцитів А і Б ставлять в двох повторах дослідні й контрольні культури. Облік реакції проводять на наступному занятті.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Зрівнюють результати дублюючих культур, обчислюють середні показники, роблять висновки, які вносять до лабораторного зошита, про ступінь реактивності "відповідаючих" клітин.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232673"/>
            <a:ext cx="7536871" cy="6382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88000" y="360000"/>
            <a:ext cx="8639280" cy="60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8.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Принцип методів оцінки РБТЛ.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РБТЛ заснована на аналізі проліферативної реакції лімфоцитів в культурі на мітогени і антигени. Є два основних метода оцінки РБТЛ: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цитоморфологічний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радіометричний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Кожний із них має свої позитивні і негативні сторони.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 цитоморфометричному способі оцінки РБТЛ враховують </a:t>
            </a:r>
            <a:r>
              <a:rPr lang="ru-RU" sz="2400" b="1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морфологічні зміни стимульованих лімфоцитів у процесі імуногенезу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Малий лімфоцит після зустрічі з антигеном (мітогеном) активується і входить в мітотичний цикл. При цьому у нього збільшується ядро, цитоплазма - за рахунок розвертання білок-синтетичної системи. В остаточному підсумку лімфоцит ділиться декілька разів, утворюючи клон антигенреактивних лімфоцитів. Враховують наступні цитоморфологічні форми клітин: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малий лімфоцит, малі бластні клітини (перехідні форми), великі бластні клітини і мітози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137"/>
          <p:cNvPicPr/>
          <p:nvPr/>
        </p:nvPicPr>
        <p:blipFill>
          <a:blip r:embed="rId2" cstate="print"/>
          <a:srcRect l="43905" t="59660" r="34840" b="13730"/>
          <a:stretch/>
        </p:blipFill>
        <p:spPr>
          <a:xfrm>
            <a:off x="0" y="72000"/>
            <a:ext cx="5423040" cy="381564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138"/>
          <p:cNvPicPr/>
          <p:nvPr/>
        </p:nvPicPr>
        <p:blipFill>
          <a:blip r:embed="rId3" cstate="print"/>
          <a:stretch/>
        </p:blipFill>
        <p:spPr>
          <a:xfrm>
            <a:off x="4464000" y="3816000"/>
            <a:ext cx="4668120" cy="303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139"/>
          <p:cNvPicPr/>
          <p:nvPr/>
        </p:nvPicPr>
        <p:blipFill>
          <a:blip r:embed="rId2" cstate="print"/>
          <a:stretch/>
        </p:blipFill>
        <p:spPr>
          <a:xfrm>
            <a:off x="88560" y="1224000"/>
            <a:ext cx="8782920" cy="417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60000" y="504000"/>
            <a:ext cx="842364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Радіометричний спосіб оцінки РБТЛ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заснований на ефекті включення Н3-тимідіну в ДНК лімфоцитів в синтетичний період мітотичного циклу.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Кількість включеного ізотопу враховують за допомогою бета-лічильника і виражають в імпульсах за хвилину.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 даному практичному занятті РБТЛ врахуємо цитоморфометричним способом і теоретично розглянемо етапи радіометричного способу.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2000" y="0"/>
            <a:ext cx="8942400" cy="671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ПИТАННЯ ДЛЯ ОБГОВОРЕННЯ </a:t>
            </a: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Кооперативні взаємодії клітин в імунних реакціях. Роль А-клітин.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Клітинні взаємодії при імунологічних реакціях клітинного та гуморального типу.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Поліклональні мітогени: фітогемаглютинін, конканавалін А, мітоген лаконосу, ліпополісахариди. Механізми активації лімфоцитів. 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Загальні принципи постановки і оцінки РБТЛ. Специфічна на антигени РБТЛ. Лабораторний реґламент оцінки РБТЛ морфологічним, радіометричним способами та люмінесцентним із застосуванням акридинового оранжевого. Переваги та недоліки кожного з них.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Загальна характеристика головного комплексу гістосумісності.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Будова і функції антигенів гістосумісності першого і другого класів.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7. Вивчення сумісності алогенних лімфоцитів при трансплантаціях, вагітності.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8. Принцип методу, етапи постановки, клінічне значення ЗКЛ.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9. Перелік обладнання, матеріалів та реактивів, їх приготування.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10. Етапи імунної відповіді в периферичних лімфоїдних органах.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11. Етапи імунної відповіді, які оцінюються за допомогою РБТЛ, ЗКЛ. Клінічні межі використання вказаних методів.</a:t>
            </a:r>
            <a:endParaRPr lang="ru-RU" sz="21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12. Імуноцитопоез: клітинні морфологічні форми.</a:t>
            </a:r>
            <a:endParaRPr lang="ru-RU" sz="2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85840" y="357120"/>
            <a:ext cx="8641800" cy="58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9. Підготовка реактивів і обладнання для фіксації РБТЛ.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Реактиви: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Етанол 96°.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15%-й розчин фарбника за Романовським-Гімза.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Батарея проводки для диференціювання препаратів: підкислена соляною кислотою дистильована вода (і крапля концентрованої соляної кислоти на 300 мл дистильованої води), три порції дистильованої води.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Імерсійне масло.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Обладнання: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центрифуга,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мікроскопи,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піпетки,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предметне скло.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85840" y="357120"/>
            <a:ext cx="8641800" cy="50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10. Приготування препаратів для оцінки РБТЛ цитоморфометричним методом.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Контрольні дослідні культури лімфоцитів піпетують і за допомогою піпетки переносять із пеніцилінових флаконів в силіконовані центрифужні пробірки.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Центрифугують 5 хв. при 100 об./хв., супернатант вилучають, залишаючи 0,1-0,2 мл в якому ретельно ресупендують осад.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Із одержаної суспензії готують два мазка із кожної проби, їх фіксують 5 хв. в 96° етанола, сушать, фарбують 15%-м розчином фарбника Гімза, на буфері Соренсона (рН 6,8-7,0) 15-20 хв.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Препарати диференціюють в підкисленій соляній кислоті 1-2 сек., промивають в трьох порціях дистильованої води, сушать.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32360" y="288000"/>
            <a:ext cx="8279280" cy="618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11. Аналіз морфологічних форм лімфоцитів у препаратах РБТЛ.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Препарати РБТЛ мікроскопують під імерсією (об. 90х; ок. 10х).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Проаналізуйте не менше 300 мононуклеарів, що знаходяться на різних стадіях бластної трансформації.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Із них відрізняють: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1 -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малі лімфоцити (нетрансформовані)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середній розмір 7-10 мкм, щільне ядро з крупними глибками конденсованого хроматина, ядерце відсутнє, цитоплазма у вигляді вузького ободка із слабко вираженою базофілією;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2 -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малі бласти, або перехідні лімфоцити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розмір 10-14 мкм, ядро трошки збільшене, ДНК слабко деконденсовано, є активні ядерця, цитоплазма виражена з різкою базофілією по периферії клітини;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32000" y="339120"/>
            <a:ext cx="8351640" cy="55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3 -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великі бласти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розмір 14-20 мкм, ядро збільшене, рихле за рахунок мілко дисперсійного деконденсованого хроматина, ядерця крупні, часто неправильної форми, цитоплазма широка, різко базофільна по периферії, можуть бути гранули і вакуолі, краї клітини нерівні, амебовидні;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4 -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 мітоз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клітина крупна як великий бласт, цитоплазма різко базофільна, в клітині хромосоми видні в одній із стадій мітозу (про-, мета-, ана-, телофази).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Мазок починають аналізувати з початку основи “вусиків”, продивляючись поле зору через всю ширину мазка, потроху зсуваючи препарат до початку мазка.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Між полями, що продивляються, пропускають 1-2  поля зору.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147"/>
          <p:cNvPicPr/>
          <p:nvPr/>
        </p:nvPicPr>
        <p:blipFill>
          <a:blip r:embed="rId2" cstate="print"/>
          <a:srcRect t="3784" b="2830"/>
          <a:stretch/>
        </p:blipFill>
        <p:spPr>
          <a:xfrm>
            <a:off x="1341000" y="72000"/>
            <a:ext cx="6362640" cy="504216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202680" y="5122440"/>
            <a:ext cx="863928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 err="1">
                <a:latin typeface="Arial"/>
              </a:rPr>
              <a:t>Fig</a:t>
            </a:r>
            <a:r>
              <a:rPr lang="ru-RU" sz="1800" b="0" strike="noStrike" spc="-1" dirty="0">
                <a:latin typeface="Arial"/>
              </a:rPr>
              <a:t>. -</a:t>
            </a:r>
            <a:r>
              <a:rPr lang="ru-RU" sz="1800" b="0" strike="noStrike" spc="-1" dirty="0" err="1">
                <a:latin typeface="Arial"/>
              </a:rPr>
              <a:t>Composite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photomicrograph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of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sonication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altered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peripheral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blood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lymphocytes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stained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with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Giemsa</a:t>
            </a:r>
            <a:r>
              <a:rPr lang="ru-RU" sz="1800" b="0" strike="noStrike" spc="-1" dirty="0">
                <a:latin typeface="Arial"/>
              </a:rPr>
              <a:t>. X 2000. </a:t>
            </a:r>
            <a:r>
              <a:rPr lang="ru-RU" sz="1800" b="0" strike="noStrike" spc="-1" dirty="0" err="1">
                <a:latin typeface="Arial"/>
              </a:rPr>
              <a:t>Photomicrograph</a:t>
            </a:r>
            <a:r>
              <a:rPr lang="ru-RU" sz="1800" b="0" strike="noStrike" spc="-1" dirty="0">
                <a:latin typeface="Arial"/>
              </a:rPr>
              <a:t> 1. </a:t>
            </a:r>
            <a:r>
              <a:rPr lang="ru-RU" sz="1800" b="0" strike="noStrike" spc="-1" dirty="0" err="1">
                <a:latin typeface="Arial"/>
              </a:rPr>
              <a:t>Unincubated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small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lymphocyte</a:t>
            </a:r>
            <a:r>
              <a:rPr lang="ru-RU" sz="1800" b="0" strike="noStrike" spc="-1" dirty="0">
                <a:latin typeface="Arial"/>
              </a:rPr>
              <a:t>. </a:t>
            </a:r>
            <a:r>
              <a:rPr lang="ru-RU" sz="1800" b="0" strike="noStrike" spc="-1" dirty="0" err="1">
                <a:latin typeface="Arial"/>
              </a:rPr>
              <a:t>Photomicrograph</a:t>
            </a:r>
            <a:r>
              <a:rPr lang="ru-RU" sz="1800" b="0" strike="noStrike" spc="-1" dirty="0">
                <a:latin typeface="Arial"/>
              </a:rPr>
              <a:t> 2 </a:t>
            </a:r>
            <a:r>
              <a:rPr lang="ru-RU" sz="1800" b="0" strike="noStrike" spc="-1" dirty="0" err="1">
                <a:latin typeface="Arial"/>
              </a:rPr>
              <a:t>and</a:t>
            </a:r>
            <a:r>
              <a:rPr lang="ru-RU" sz="1800" b="0" strike="noStrike" spc="-1" dirty="0">
                <a:latin typeface="Arial"/>
              </a:rPr>
              <a:t> 3. </a:t>
            </a:r>
            <a:r>
              <a:rPr lang="ru-RU" sz="1800" b="0" strike="noStrike" spc="-1" dirty="0" err="1">
                <a:latin typeface="Arial"/>
              </a:rPr>
              <a:t>Altered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lymphocytes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seen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after</a:t>
            </a:r>
            <a:r>
              <a:rPr lang="ru-RU" sz="1800" b="0" strike="noStrike" spc="-1" dirty="0">
                <a:latin typeface="Arial"/>
              </a:rPr>
              <a:t> 36 </a:t>
            </a:r>
            <a:r>
              <a:rPr lang="ru-RU" sz="1800" b="0" strike="noStrike" spc="-1" dirty="0" err="1">
                <a:latin typeface="Arial"/>
              </a:rPr>
              <a:t>to</a:t>
            </a:r>
            <a:r>
              <a:rPr lang="ru-RU" sz="1800" b="0" strike="noStrike" spc="-1" dirty="0">
                <a:latin typeface="Arial"/>
              </a:rPr>
              <a:t> 48 </a:t>
            </a:r>
            <a:r>
              <a:rPr lang="ru-RU" sz="1800" b="0" strike="noStrike" spc="-1" dirty="0" err="1">
                <a:latin typeface="Arial"/>
              </a:rPr>
              <a:t>hours</a:t>
            </a:r>
            <a:r>
              <a:rPr lang="ru-RU" sz="1800" b="0" strike="noStrike" spc="-1" dirty="0">
                <a:latin typeface="Arial"/>
              </a:rPr>
              <a:t>. </a:t>
            </a:r>
            <a:r>
              <a:rPr lang="ru-RU" sz="1800" b="0" strike="noStrike" spc="-1" dirty="0" err="1">
                <a:latin typeface="Arial"/>
              </a:rPr>
              <a:t>Photomicrograph</a:t>
            </a:r>
            <a:r>
              <a:rPr lang="ru-RU" sz="1800" b="0" strike="noStrike" spc="-1" dirty="0">
                <a:latin typeface="Arial"/>
              </a:rPr>
              <a:t> 4 </a:t>
            </a:r>
            <a:r>
              <a:rPr lang="ru-RU" sz="1800" b="0" strike="noStrike" spc="-1" dirty="0" err="1">
                <a:latin typeface="Arial"/>
              </a:rPr>
              <a:t>to</a:t>
            </a:r>
            <a:r>
              <a:rPr lang="ru-RU" sz="1800" b="0" strike="noStrike" spc="-1" dirty="0">
                <a:latin typeface="Arial"/>
              </a:rPr>
              <a:t> 9. </a:t>
            </a:r>
            <a:r>
              <a:rPr lang="ru-RU" sz="1800" b="0" strike="noStrike" spc="-1" dirty="0" err="1">
                <a:latin typeface="Arial"/>
              </a:rPr>
              <a:t>Altered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lymphocytes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seen</a:t>
            </a:r>
            <a:r>
              <a:rPr lang="ru-RU" sz="1800" b="0" strike="noStrike" spc="-1" dirty="0">
                <a:latin typeface="Arial"/>
              </a:rPr>
              <a:t> </a:t>
            </a:r>
            <a:r>
              <a:rPr lang="ru-RU" sz="1800" b="0" strike="noStrike" spc="-1" dirty="0" err="1">
                <a:latin typeface="Arial"/>
              </a:rPr>
              <a:t>after</a:t>
            </a:r>
            <a:r>
              <a:rPr lang="ru-RU" sz="1800" b="0" strike="noStrike" spc="-1" dirty="0">
                <a:latin typeface="Arial"/>
              </a:rPr>
              <a:t> 72 </a:t>
            </a:r>
            <a:r>
              <a:rPr lang="ru-RU" sz="1800" b="0" strike="noStrike" spc="-1" dirty="0" err="1">
                <a:latin typeface="Arial"/>
              </a:rPr>
              <a:t>hours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u="sng" strike="noStrike" spc="-1" dirty="0">
                <a:solidFill>
                  <a:srgbClr val="0000FF"/>
                </a:solidFill>
                <a:uFillTx/>
                <a:latin typeface="Arial"/>
                <a:hlinkClick r:id="rId3"/>
              </a:rPr>
              <a:t>https://www.semanticscholar.org/paper/Blast-like-transformation-induced-in-peripheral-by-Turk-Glade/09a40724359c121804aa7b092a5887ce1b268729</a:t>
            </a:r>
            <a:r>
              <a:rPr lang="ru-RU" sz="1800" b="0" strike="noStrike" spc="-1" dirty="0">
                <a:solidFill>
                  <a:srgbClr val="0000FF"/>
                </a:solidFill>
                <a:latin typeface="Arial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55880" y="86400"/>
            <a:ext cx="8863200" cy="630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Старайтесь набрати потрібну кількість клітин (300 мононуклеарів) на 1/3 мазка від початку “вусиків”.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Спочатку проаналізуйте контрольний мазок із нестимульованої культури лімфоцитів.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Спонтанна РБТЛ у здорових осіб знаходиться в межах 1-6%, як правило, за рахунок малих бластів.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Потім проведіть аналіз дослідних мазків із культур лімфоцитів, стимульованих ФГА і КонА.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Середні показники РБТЛ на ФГА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більшість Т-лімфоцитів у здорових осіб знаходиться в межах 60-80 %, знижений рівень РБТЛ – 40-59% і різко знижений - нижче 40%.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РБТЛ в культурах з КонА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(неспецифічні Т-супресори), як правило, нижче, ніж в культурах з ФГА на 20-30%.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Одержані результати РБТЛ запишіть в лабораторний зошит і зробіть висновок про потенційну активність лімфоцитів, а отже і про потенційну функціональну можливість лімфоцитів у обстежуваної особи.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213480" y="216000"/>
            <a:ext cx="8641800" cy="65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12. Ознайомитись з основними етапами радіометричного способу оцінки РБТЛ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За допомогою інструкції і таблиці ознайомтесь з основними етапами даного способу і занесіть Їх в лабораторний зошит. Оптимальна концентрація лімфоцитів при радіометричному методі 1,5-2 млн/мл.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За 16 год до завершення інкубації в кожну пробірку вносять 1 мікрокюрі на мл Н3-тимідіна.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Після завершення інкубації проби обробляють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10% оцтовою кислотою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протягом 10 хв., центрифугують, супернатант відкидають, а до осаду додають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1-5 мл 5% трихлороцтової кислоти для екстракції ДНК із клітин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Витримують 10 хв. при 4°С, осаджують на мембранні фільтри з діаметром 0,4-0,5 мкм, фіксують 2 мл 96° етанолу 5 хв., до готового матеріалу додають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синтиляційну рідину (5-8 мл) і вимірюють радіоактивність в імпульсах за хвилину.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Враховують </a:t>
            </a:r>
            <a:r>
              <a:rPr lang="ru-RU" sz="2400" b="1" i="1" u="sng" strike="noStrike" spc="-1">
                <a:solidFill>
                  <a:srgbClr val="FC0621"/>
                </a:solidFill>
                <a:uFillTx/>
                <a:latin typeface="Calibri"/>
                <a:ea typeface="DejaVu Sans"/>
              </a:rPr>
              <a:t>індекс стимуляції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(відношення досліду до контролю). У здорових осіб індекс стимуляції складає 10-20 і більше.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85840" y="357120"/>
            <a:ext cx="8641800" cy="612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13.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Оцінка стимулюючого ефекту в препаратах ЗКЛ.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Приготування мазків, фіксацію та фарбування проводять як і для препаратів РБТЛ.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Стимулюючий ефект в змішаній культурі лімфоцитів відображає ступінь сумісності лімфоцитів двох донорів за НLА-системою.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Існує два способи його оцінки, як і РБТЛ: цитоморфологічний і радіометричний. При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цитоморфологічному методі оцінки аналізу беруть різницю між дослідом і контролем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Реакція вважається позитивною, якщо в змішаній культурі знаходять 7% і більше бласттрансформованих клітин або якщо відношення цих показників для дослідної і контрольної культур перевищують 2 рази. Аналізують не менше 300 лімфоцитів у мазку з урахуванням наведених для РБТЛ морфологічних форм клітин.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85840" y="357120"/>
            <a:ext cx="8641800" cy="155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14. Медико-біологічна інтерпретація клінічного прикладу значень у мітоген-стимульованій РБТЛ і ЗКЛ.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60000" y="360000"/>
            <a:ext cx="8287920" cy="58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Інтерпретація: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РБТЛ з ФГА: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↑ гіперактивність імунної системи при алергічних і аутоалергічних захворюваннях,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активація антитрансплантаційного імунітету,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гострий період первинної інфекції,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імунна відповідь на тимусзалежні антигени.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↓ онкологічні захворювання,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вторинні імунодефіцити,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первинні імунодефіцити,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СНІД,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важкі вірусні інфекції,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Важкі опіки, травми.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C0621"/>
                </a:solidFill>
                <a:latin typeface="Arial"/>
                <a:ea typeface="DejaVu Sans"/>
              </a:rPr>
              <a:t>по РБТЛ з антигеном: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Наявність проліферативної відповіді лімфоцитів на певний антиген дає уявлення про наявність і вираженість специфічної сенсибілізації організму.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60000" y="285840"/>
            <a:ext cx="8567280" cy="417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НАВЧАЛЬНІ ЗАВДАННЯ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1.   Ознайомитись з принципом методу РБТЛ.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Метод заснований на моделюванні в умовах in vitro проліферативної реакції лімфоцитів при імуногенезі.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Малий лімфоцит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після стимуляції антигеном або мітогеном трансформується в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бластну клітину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з послідуючою проліферацією. Облік реакції проводять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цитоморфологічним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і </a:t>
            </a:r>
            <a:r>
              <a:rPr lang="ru-RU" sz="24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радіометричним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способами. При допомозі РБТЛ знаходять потенціальну проліферативну, а значить і функціональну проліферативну активність лімфоцитів.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35760" y="360000"/>
            <a:ext cx="8003520" cy="578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Референтні межі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РБТЛ з ФГА: 50 – 70%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РБТЛ з антигеном: негативна.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Матеріал для дослідження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Забір крові здійснюють в пробірку з гепарином. 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Матеріал має бути доставлений в лабораторію впродовж 2 годин.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Підготовка пацієнта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Забір матеріалу здійснюють в ранкові години натще, напередодні і в день забору крові виключити жирну їжу.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FC0621"/>
                </a:solidFill>
                <a:latin typeface="Arial"/>
                <a:ea typeface="DejaVu Sans"/>
              </a:rPr>
              <a:t>Інтерференція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Цитостатики, імунодепресанти, кортикостероїди, опромінення іонізуючою радіацією.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2000" y="214200"/>
            <a:ext cx="8855280" cy="66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Calibri"/>
                <a:ea typeface="DejaVu Sans"/>
              </a:rPr>
              <a:t>ПИТАННЯ ДЛЯ САМОСТІЙНОЇ РОБОТИ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Чи можна одержати позитивні результати РБТЛ з чистими концентраціями лімфоцитів: Т-лімфоцитами, В-лімфоцитами? Чому?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Для чого необхідна наявність сироватки крові в культуральному середовищі? Антибіотиків, глютаміну, аспарагіну?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Яка концентрація клітин оптимальна для культури лімфоцитів.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Яка тривалість культивування?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Як визначити рН середовища під час культивування і способи її корекції.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Який механізм дії мітоміцина С. Чим його можна замінити?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7. Що таке відповідаючі лімфоцити і стимулюючі?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8. Яка оптимальна концентрація клітин в ЗКЛ?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9. Перелічити ядерні та цитоплазматичні ознаки бластної трансформації.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10. Який принцип оцінки РБТЛ радіометричним способом?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11. Які субпопуляції лімфоцитів трансформуються під дією ФГА, Кон А, МЛ, ЛПС?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12. Які морфологічні ознаки характерні для клітин в стадії мітозу?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13. Які показники характерні для специфічних на антигени і не специфічної на мітогени РБТЛ?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14. При яких захворюваннях має місце зниження РБТЛ?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15. Клінічна оцінка високої та низької РБТЛ в ЗКЛ в трансплантології і вагітності?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2376000" y="2592000"/>
            <a:ext cx="4896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3600" b="1" i="1" strike="noStrike" spc="-1">
                <a:solidFill>
                  <a:srgbClr val="7030A0"/>
                </a:solidFill>
                <a:latin typeface="Arial"/>
              </a:rPr>
              <a:t>ДЯКУЮ ЗА УВАГУ!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/>
          <p:cNvPicPr/>
          <p:nvPr/>
        </p:nvPicPr>
        <p:blipFill>
          <a:blip r:embed="rId2" cstate="print"/>
          <a:srcRect l="14352" r="17991"/>
          <a:stretch/>
        </p:blipFill>
        <p:spPr>
          <a:xfrm>
            <a:off x="432000" y="360000"/>
            <a:ext cx="8305920" cy="3640680"/>
          </a:xfrm>
          <a:prstGeom prst="rect">
            <a:avLst/>
          </a:prstGeom>
          <a:ln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1163880" y="4747320"/>
            <a:ext cx="2003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ЛІМФОЦИТИ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824000" y="4752000"/>
            <a:ext cx="3743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ТРАНСФОРМАЦІЯ В БЛАСТИ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13840" y="172800"/>
            <a:ext cx="8641800" cy="64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2. 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Підготувати реактиви і обладнання.</a:t>
            </a:r>
            <a:r>
              <a:rPr lang="ru-RU" sz="2600" b="1" strike="noStrike" spc="-1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1. Середовище 199 або Ігла.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2. Гепарин без консервантів (0,25 мг/мл); 2,7%-й розчин трилона Б, рН7,2-7,4 (1 мл 2,7%-го розчину на 10 мл крові).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 Фосфатно-сольовий буфер, рН 7,2-7,4.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4. Розчин фікол-верографіна (щільність 1,077-1,078 г/мл).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5. 2%-й розчин силіконового масла в діетиловому ефірі.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6. 15%-й розчин фарбника Романовського-Гімза.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7. L -глутамін (0,1 мг/мл середовища 199, Ігла).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8. L -аспарагін (0,02 мг/мл середовища 199, Ігла).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9. Інактивована ембріональна теляча сиворотка (ETC).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10. Суміш пеніциліну і стрептоміцину або канаміцину (100 од/мл середовща 199).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11. </a:t>
            </a:r>
            <a:r>
              <a:rPr lang="ru-RU" sz="24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Мітогени: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фітогемаглютинін (ФГА) - 20 мкг/мл;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конканавалін А (Кон А) - 60 мкг/мл.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12. Етиловий спирт 96°.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080000" y="576000"/>
            <a:ext cx="7271280" cy="38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Обладнання: </a:t>
            </a:r>
            <a:endParaRPr lang="ru-RU" sz="2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холодильник побутовий і низькотемпературний,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Центрифуга з горизонтальним ротором,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термостат,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сухоповітряна стерилізаційна шафа,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інактиватор сивороток,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бінокулярний мікроскоп,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камера Горяєва,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прилад для зрівноваження пробірок, </a:t>
            </a:r>
            <a:endParaRPr lang="ru-RU" sz="2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лабораторний посуд.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85840" y="357120"/>
            <a:ext cx="8641800" cy="411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3. Виділити лімфоцити на градієнті щільності фікол-верографіну (1,077-1,078 г/мл).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При проведенні реакції необхідно додержуватися суворої стерильності (посуд, інструменти, реактиви).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Всі маніпуляції проводити в умовах стерильного боксу, використовувати хімічно чистий посуд із нейтрального скла.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Виділяють лімфоцити із 3-5 мл цільної крові на градієнті щільності фікол-верографіна за методом Беюм (1968), що описаний у попередніх методичних вказівках.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44000" y="144000"/>
            <a:ext cx="8783640" cy="642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strike="noStrike" spc="-1">
                <a:solidFill>
                  <a:srgbClr val="0070C0"/>
                </a:solidFill>
                <a:latin typeface="Calibri"/>
                <a:ea typeface="DejaVu Sans"/>
              </a:rPr>
              <a:t>ЗАВДАННЯ 4. </a:t>
            </a:r>
            <a:r>
              <a:rPr lang="ru-RU" sz="2800" b="1" strike="noStrike" spc="-1">
                <a:solidFill>
                  <a:srgbClr val="0070C0"/>
                </a:solidFill>
                <a:latin typeface="Calibri"/>
                <a:ea typeface="DejaVu Sans"/>
              </a:rPr>
              <a:t> Постановка культури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Відмиті ФСБ і середовищем 199 лімфоцити розводять 1 мл культуральною сумішшю, що складається із середовища 199 (або Ігла), 20% ETC, 0,1 мг/мл L-глутаміна, 0,02 мг/мл L-аспарагіна, 100 од/мл суміші пеніциліна і стрептоміцину або канаміцину. Підрахунок мононуклеарних клітин проводять в камерах Горяєва. Розраховують процент виходу лімфоцитів (не нижче 75-80%). Життєздатність лімфоцитів визначають 0,2% розчином трипанового синього на ФСБ не нижче 95-98%.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Виходячи з розрахункової кількості виділених лімфоцитів, суспензію розводять культуральною сумішшю до концентрації 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0,7-1,0 млн. на мл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розливають по 3 мл в пеніцилінові флакони, щільно закривають гумовими корками.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Культуру клітин ділять на три проби: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перша проба - контроль,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другу додають ФГА - 20 мкг/мл,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третю - КонА 60 мкг/мл.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46600" y="144000"/>
            <a:ext cx="8681040" cy="667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контрольних зразках культури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вивчають спонтанну РБТЛ,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другій пробі, стимульованій ФГА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- загальну проліферативну активність Т-лімфоцитів;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в </a:t>
            </a:r>
            <a:r>
              <a:rPr lang="ru-RU" sz="2400" b="1" i="1" strike="noStrike" spc="-1">
                <a:solidFill>
                  <a:srgbClr val="FC0621"/>
                </a:solidFill>
                <a:latin typeface="Calibri"/>
                <a:ea typeface="DejaVu Sans"/>
              </a:rPr>
              <a:t>третій з Кон А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- проліферативну активність неспецифічних Т-супресорів.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ФГА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екстракт із бобів “Faseolus vulgaris” являється неспецифічним мітогеном для більшості Т-лімфоцитів.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КонА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- екстракт із Conavalia ensiformis в супермітогенних концентраціях (60 мкг/мл) переважно активує до проліферації неспецифічні Т-супресори.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Дослідні і контрольні зразки культури лімфоцитів поміщають в термостат 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при +37°С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і культивують протягом </a:t>
            </a:r>
            <a:r>
              <a:rPr lang="ru-RU" sz="2400" b="1" strike="noStrike" spc="-1">
                <a:solidFill>
                  <a:srgbClr val="FC0621"/>
                </a:solidFill>
                <a:latin typeface="Calibri"/>
                <a:ea typeface="DejaVu Sans"/>
              </a:rPr>
              <a:t>72 год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. У процеси культивації слідкують за змінами рН і прозорістю культурального середовища. Середовище 199 має в своєму складі індикатор рН - феноловий червоний. У межах рН 7 він має рожевий колір, в кислому середовищі він набуває жовтого кольору, колір в лужному - насичено-червоний і далі аж до фіолетового.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2927</Words>
  <Application>Microsoft Office PowerPoint</Application>
  <PresentationFormat>Экран (4:3)</PresentationFormat>
  <Paragraphs>187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Пользователь Windows</cp:lastModifiedBy>
  <cp:revision>177</cp:revision>
  <dcterms:created xsi:type="dcterms:W3CDTF">2020-10-25T20:49:32Z</dcterms:created>
  <dcterms:modified xsi:type="dcterms:W3CDTF">2024-03-27T14:25:43Z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