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9" r:id="rId3"/>
    <p:sldId id="337" r:id="rId4"/>
    <p:sldId id="330" r:id="rId5"/>
    <p:sldId id="306" r:id="rId6"/>
    <p:sldId id="342" r:id="rId7"/>
    <p:sldId id="341" r:id="rId8"/>
    <p:sldId id="343" r:id="rId9"/>
    <p:sldId id="310" r:id="rId10"/>
    <p:sldId id="326" r:id="rId11"/>
    <p:sldId id="327" r:id="rId12"/>
    <p:sldId id="334" r:id="rId13"/>
    <p:sldId id="339" r:id="rId14"/>
    <p:sldId id="325" r:id="rId15"/>
    <p:sldId id="338" r:id="rId16"/>
    <p:sldId id="32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75" autoAdjust="0"/>
    <p:restoredTop sz="94624" autoAdjust="0"/>
  </p:normalViewPr>
  <p:slideViewPr>
    <p:cSldViewPr>
      <p:cViewPr varScale="1">
        <p:scale>
          <a:sx n="78" d="100"/>
          <a:sy n="78" d="100"/>
        </p:scale>
        <p:origin x="-93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7408D4-5484-46A2-8858-91D6D857278E}" type="datetimeFigureOut">
              <a:rPr lang="uk-UA"/>
              <a:pPr>
                <a:defRPr/>
              </a:pPr>
              <a:t>21.02.2024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7B74D88-997B-40F0-9780-D5850FB627C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FCC4-18D7-40D2-8E0D-493C578D487F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6938-459C-4106-8979-ACA7D6F42EB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1C3B-0975-4D66-8DF1-0AFE1A12F7F0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70BC-16E7-4007-BF4A-6807B50836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A803-6C12-4A4E-865D-04DDDE963DD6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2A1F-6468-4B63-8A66-6DFE364F27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779F-2915-42D1-AEC6-2036387338F1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16E1-17CE-45F2-BE3D-721C59605C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F530-8EC2-4A35-8B51-9C21465CDE43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3423-ED23-4670-A2C6-1A84226C5FC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90E4-5D70-40C8-9E35-36BBDDFEBF1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8F3C-CB45-4BC7-8E3E-6FF7DB920F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E508-4A40-4B4D-9AC7-8EE79C821365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E840-D02A-4C2D-9A45-F55B245756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30C0-19C1-4239-B52E-E792E4F32215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D20F-C1AD-4F40-A747-764E449E581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67B1-2DFC-4A2C-B129-27372A37660A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2E3B-6FA6-4DA2-B9DA-47AFBED368C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3216-D479-4E69-8657-0B0C597DBA20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8CC0-FD39-436B-BFFE-1EB60B17C9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FFAE-E37C-4DCD-A64C-8E68704C33F5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A9F4-3629-472A-B12D-61328A3A5F6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F0A19-E2F1-44D6-8876-C62D6DE8D2AB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592AD3F-B94A-4CE0-B480-6E88D8808F6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1412776"/>
            <a:ext cx="8208912" cy="2016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ПСИХОЛОГІЯ ПРОФЕСІОНАЛІЗМУ: 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вступ до курсу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052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>
                <a:latin typeface="George" pitchFamily="50" charset="0"/>
                <a:cs typeface="Times New Roman" pitchFamily="18" charset="0"/>
              </a:rPr>
              <a:t>кандидатом психологічних наук,  доцентом, доцентом кафедри соціальної філософії та управління ЗНУ, членом асоціації системної та короткотермінової терапії України</a:t>
            </a:r>
            <a:r>
              <a:rPr lang="en-US" altLang="uk-UA" b="1">
                <a:latin typeface="George" pitchFamily="50" charset="0"/>
                <a:cs typeface="Times New Roman" pitchFamily="18" charset="0"/>
              </a:rPr>
              <a:t> (BSFT)</a:t>
            </a:r>
            <a:endParaRPr lang="uk-UA" altLang="uk-UA" b="1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>
                <a:latin typeface="George" pitchFamily="50" charset="0"/>
                <a:cs typeface="Times New Roman" pitchFamily="18" charset="0"/>
              </a:rPr>
              <a:t>БОЙКО ГАННА ВАЛЕНТИНІВНА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round Timex analog clock at 2:33"/>
          <p:cNvPicPr>
            <a:picLocks noChangeAspect="1" noChangeArrowheads="1"/>
          </p:cNvPicPr>
          <p:nvPr/>
        </p:nvPicPr>
        <p:blipFill>
          <a:blip r:embed="rId2"/>
          <a:srcRect b="56316"/>
          <a:stretch>
            <a:fillRect/>
          </a:stretch>
        </p:blipFill>
        <p:spPr bwMode="auto">
          <a:xfrm>
            <a:off x="0" y="3284538"/>
            <a:ext cx="12357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33350" y="3284538"/>
            <a:ext cx="12458700" cy="63373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8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54450" y="-496887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374" y="548681"/>
            <a:ext cx="5875586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Наші здібності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1270" name="Прямокутник 7"/>
          <p:cNvSpPr>
            <a:spLocks noChangeArrowheads="1"/>
          </p:cNvSpPr>
          <p:nvPr/>
        </p:nvSpPr>
        <p:spPr bwMode="auto">
          <a:xfrm>
            <a:off x="2855913" y="1454150"/>
            <a:ext cx="7215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400">
                <a:latin typeface="George" pitchFamily="50" charset="0"/>
                <a:cs typeface="Times New Roman" pitchFamily="18" charset="0"/>
              </a:rPr>
              <a:t>Об'єднайтеся в пари та обговоріть ці здібності з партнером. Визначте, що є спільного для вас обох.</a:t>
            </a:r>
          </a:p>
          <a:p>
            <a:pPr algn="ctr"/>
            <a:r>
              <a:rPr lang="uk-UA" altLang="uk-UA" sz="2400">
                <a:latin typeface="George" pitchFamily="50" charset="0"/>
                <a:cs typeface="Times New Roman" pitchFamily="18" charset="0"/>
              </a:rPr>
              <a:t>Подумайте про здібності, які характерні для партнера, можливо вони притаманні і Вам?</a:t>
            </a:r>
          </a:p>
          <a:p>
            <a:pPr algn="ctr"/>
            <a:r>
              <a:rPr lang="uk-UA" altLang="uk-UA" sz="2400">
                <a:latin typeface="George" pitchFamily="50" charset="0"/>
                <a:cs typeface="Times New Roman" pitchFamily="18" charset="0"/>
              </a:rPr>
              <a:t>Завдання: визначте 4 спільні здібності, які характерні для Вас обох</a:t>
            </a:r>
            <a:endParaRPr lang="uk-UA" altLang="uk-UA" sz="200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Наші здібності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2292" name="Прямокутник 7"/>
          <p:cNvSpPr>
            <a:spLocks noChangeArrowheads="1"/>
          </p:cNvSpPr>
          <p:nvPr/>
        </p:nvSpPr>
        <p:spPr bwMode="auto">
          <a:xfrm>
            <a:off x="2487613" y="1989138"/>
            <a:ext cx="721518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400">
                <a:latin typeface="George" pitchFamily="50" charset="0"/>
                <a:cs typeface="Times New Roman" pitchFamily="18" charset="0"/>
              </a:rPr>
              <a:t>Пара зустрічається з іншою парою</a:t>
            </a:r>
          </a:p>
          <a:p>
            <a:pPr algn="ctr"/>
            <a:r>
              <a:rPr lang="uk-UA" altLang="uk-UA" sz="2400" i="1">
                <a:latin typeface="George" pitchFamily="50" charset="0"/>
                <a:cs typeface="Times New Roman" pitchFamily="18" charset="0"/>
              </a:rPr>
              <a:t>Завдання: Визначити 2 спільні здібності, які характерні для всіх чотирьох</a:t>
            </a: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r>
              <a:rPr lang="uk-UA" altLang="uk-UA" sz="2400">
                <a:latin typeface="George" pitchFamily="50" charset="0"/>
                <a:cs typeface="Times New Roman" pitchFamily="18" charset="0"/>
              </a:rPr>
              <a:t>Четвірка зустрічається з іншою четвіркою</a:t>
            </a:r>
          </a:p>
          <a:p>
            <a:pPr algn="ctr"/>
            <a:r>
              <a:rPr lang="uk-UA" altLang="uk-UA" sz="2400" i="1">
                <a:latin typeface="George" pitchFamily="50" charset="0"/>
                <a:cs typeface="Times New Roman" pitchFamily="18" charset="0"/>
              </a:rPr>
              <a:t>Завдання: Визначити 1 спільну здібність, яка характерна для всіх чотирьох</a:t>
            </a: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i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Наші здібності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2487613" y="1989138"/>
            <a:ext cx="7215187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400" dirty="0">
                <a:latin typeface="George" panose="02000500000000000000" pitchFamily="50" charset="0"/>
                <a:cs typeface="Times New Roman" panose="02020603050405020304" pitchFamily="18" charset="0"/>
              </a:rPr>
              <a:t>Групове обговорення: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uk-UA" sz="2400" i="1" dirty="0">
                <a:latin typeface="George" panose="02000500000000000000" pitchFamily="50" charset="0"/>
                <a:cs typeface="Times New Roman" panose="02020603050405020304" pitchFamily="18" charset="0"/>
              </a:rPr>
              <a:t>Визначте, що Ви дізнались про себе доброго, що сприяє успіху в сфері </a:t>
            </a:r>
            <a:r>
              <a:rPr lang="uk-UA" sz="2400" i="1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професійного </a:t>
            </a:r>
            <a:r>
              <a:rPr lang="uk-UA" sz="2400" i="1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розвитку</a:t>
            </a:r>
            <a:endParaRPr lang="uk-UA" sz="2400" i="1" dirty="0">
              <a:latin typeface="George" panose="02000500000000000000" pitchFamily="50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i="1" dirty="0">
                <a:latin typeface="George" panose="02000500000000000000" pitchFamily="50" charset="0"/>
                <a:cs typeface="Times New Roman" panose="02020603050405020304" pitchFamily="18" charset="0"/>
              </a:rPr>
              <a:t>Чому на Ваш погляд ще важливо навчитись?</a:t>
            </a:r>
            <a:endParaRPr lang="uk-UA" i="1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Форми роботи в межах курсу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5364" name="Прямокутник 7"/>
          <p:cNvSpPr>
            <a:spLocks noChangeArrowheads="1"/>
          </p:cNvSpPr>
          <p:nvPr/>
        </p:nvSpPr>
        <p:spPr bwMode="auto">
          <a:xfrm>
            <a:off x="2487613" y="1989138"/>
            <a:ext cx="721518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 dirty="0">
                <a:latin typeface="George" pitchFamily="50" charset="0"/>
                <a:cs typeface="Times New Roman" pitchFamily="18" charset="0"/>
              </a:rPr>
              <a:t>Лекції</a:t>
            </a:r>
          </a:p>
          <a:p>
            <a:pPr algn="ctr"/>
            <a:r>
              <a:rPr lang="uk-UA" i="1" dirty="0">
                <a:latin typeface="George" pitchFamily="50" charset="0"/>
                <a:cs typeface="Times New Roman" pitchFamily="18" charset="0"/>
              </a:rPr>
              <a:t>Семінари</a:t>
            </a:r>
          </a:p>
          <a:p>
            <a:pPr algn="ctr"/>
            <a:r>
              <a:rPr lang="uk-UA" i="1" dirty="0">
                <a:latin typeface="George" pitchFamily="50" charset="0"/>
                <a:cs typeface="Times New Roman" pitchFamily="18" charset="0"/>
              </a:rPr>
              <a:t>Практичні (психодіагностика)</a:t>
            </a: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r>
              <a:rPr lang="uk-UA" i="1" dirty="0" smtClean="0">
                <a:latin typeface="George" pitchFamily="50" charset="0"/>
                <a:cs typeface="Times New Roman" pitchFamily="18" charset="0"/>
              </a:rPr>
              <a:t>Тренінгові</a:t>
            </a:r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r>
              <a:rPr lang="uk-UA" i="1" dirty="0">
                <a:latin typeface="George" pitchFamily="50" charset="0"/>
                <a:cs typeface="Times New Roman" pitchFamily="18" charset="0"/>
              </a:rPr>
              <a:t>Співбесіда, телефонне </a:t>
            </a:r>
            <a:r>
              <a:rPr lang="uk-UA" i="1" dirty="0" err="1">
                <a:latin typeface="George" pitchFamily="50" charset="0"/>
                <a:cs typeface="Times New Roman" pitchFamily="18" charset="0"/>
              </a:rPr>
              <a:t>інтерв”ю</a:t>
            </a:r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r>
              <a:rPr lang="uk-UA" i="1" dirty="0">
                <a:latin typeface="George" pitchFamily="50" charset="0"/>
                <a:cs typeface="Times New Roman" pitchFamily="18" charset="0"/>
              </a:rPr>
              <a:t>Аналіз відеоматеріалів та художніх фільмів</a:t>
            </a: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i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836712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Питання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формулювання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очікувань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курсу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143672" y="2274838"/>
            <a:ext cx="6072230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Чи вивчали Ви питання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психології професіоналізму до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цього?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це були за дисципліни? Які теми Вас найбільше зацікавили?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Які із наведених питань до курсу в переліку найбільш цікаві та корисні для Вас?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ще Ви хотіли б дізнатись про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психологію професіоналізму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межах нашого курсу?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836712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143672" y="2274838"/>
            <a:ext cx="6072230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24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George" panose="02000500000000000000" pitchFamily="50" charset="0"/>
                <a:cs typeface="Times New Roman" pitchFamily="18" charset="0"/>
              </a:rPr>
              <a:t>Розкажіть, що могло би бути кращим? Що б Ви ще хотіли б дізнатися?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8440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uk-UA" sz="2800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1556792"/>
            <a:ext cx="777240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Завдання курсу 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Психологія професіоналізму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5" name="Прямокутник 7"/>
          <p:cNvSpPr>
            <a:spLocks noChangeArrowheads="1"/>
          </p:cNvSpPr>
          <p:nvPr/>
        </p:nvSpPr>
        <p:spPr bwMode="auto">
          <a:xfrm>
            <a:off x="4656138" y="2071688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ru-RU" sz="2400" dirty="0">
              <a:latin typeface="George" pitchFamily="50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3076" name="Picture 9" descr="person aiming on dart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10116" y="235743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/>
              <a:t>Оволодіння знаннями </a:t>
            </a:r>
            <a:r>
              <a:rPr lang="uk-UA" sz="2400" dirty="0"/>
              <a:t>щодо  успішного професійного розвитку,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/>
              <a:t>Формування </a:t>
            </a:r>
            <a:r>
              <a:rPr lang="uk-UA" sz="2400" dirty="0"/>
              <a:t>професійних </a:t>
            </a:r>
            <a:r>
              <a:rPr lang="uk-UA" sz="2400" dirty="0" err="1"/>
              <a:t>компетенцій</a:t>
            </a:r>
            <a:r>
              <a:rPr lang="uk-UA" sz="2400" dirty="0"/>
              <a:t> для забезпечення професійної адаптації та кар’єрного розвитку  </a:t>
            </a:r>
            <a:r>
              <a:rPr lang="uk-UA" sz="2400" dirty="0" smtClean="0"/>
              <a:t>в обраній професійній сфері</a:t>
            </a:r>
            <a:endParaRPr lang="uk-UA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1556792"/>
            <a:ext cx="777240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Основні розділи курсу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4100" name="Picture 9" descr="person aiming on dart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38678" y="2690336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/>
              <a:t>Особистість та професія.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Психологічні теорії професійного розвитку особистості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Психологічна допомога у здійсненні професіоналізації особистості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Професіоналізм психолога</a:t>
            </a:r>
            <a:endParaRPr lang="uk-UA" sz="2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0" y="1463270"/>
            <a:ext cx="777240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Знайомство з курсом в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Муудл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5124" name="Picture 9" descr="woman holding sliced waterm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-4763"/>
            <a:ext cx="457517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8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26" name="AutoShape 10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27" name="AutoShape 12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28" name="AutoShape 14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23836" y="2551837"/>
            <a:ext cx="6643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Відкрийте курс Психологія професіоналізму в </a:t>
            </a:r>
            <a:r>
              <a:rPr lang="uk-UA" dirty="0" err="1" smtClean="0"/>
              <a:t>Муудл</a:t>
            </a:r>
            <a:r>
              <a:rPr lang="uk-UA" dirty="0" smtClean="0"/>
              <a:t> і перевірте Ваше підключення. Поставте запитання у випадку потреби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Ознайомтесь з нульовою </a:t>
            </a:r>
            <a:r>
              <a:rPr lang="uk-UA" dirty="0"/>
              <a:t>с</a:t>
            </a:r>
            <a:r>
              <a:rPr lang="uk-UA" dirty="0" smtClean="0"/>
              <a:t>екцією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Основними розділами курсу і їх наповненням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Підготуйте відповіді на запитання слайду Знайомство самостійно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Обговоріть Ваші відповіді в мікрогрупах, дізнайтесь про думки Ваших одногрупників</a:t>
            </a:r>
            <a:endParaRPr lang="uk-UA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875" y="-5357813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6429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Знайомство: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082401" y="1847414"/>
            <a:ext cx="8358246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1. Назвіть себе.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Розкажіть, що Ви знаєте, проводили, брали участь в сфері </a:t>
            </a:r>
            <a:r>
              <a:rPr lang="uk-UA" sz="2000" b="1" dirty="0" smtClean="0">
                <a:latin typeface="George" panose="02000500000000000000" pitchFamily="50" charset="0"/>
                <a:cs typeface="Times New Roman" pitchFamily="18" charset="0"/>
              </a:rPr>
              <a:t>психології професіоналізму</a:t>
            </a:r>
            <a:endParaRPr lang="uk-UA" sz="2000" b="1" dirty="0"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3. Розкажіть про Ваші очікування стосовно курсу:  що Вас цікавить, хотіли б дізнатись, хвилює?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4. Як плануєте це використати в своїй професійній діяльності, житті?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George" panose="02000500000000000000" pitchFamily="50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Правила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тренінгової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роботи: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rgbClr val="002060"/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Принцип </a:t>
            </a: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“тут”</a:t>
            </a: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 та </a:t>
            </a: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“тепер”</a:t>
            </a:r>
            <a:endParaRPr lang="uk-UA" sz="2000" b="1" dirty="0"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Принцип обов'язковості </a:t>
            </a: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“зворотнього”</a:t>
            </a: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зв</a:t>
            </a:r>
            <a:r>
              <a:rPr lang="en-US" sz="2000" b="1" dirty="0"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язку</a:t>
            </a: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239713"/>
            <a:ext cx="13033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1556792"/>
            <a:ext cx="777240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ПРОФЕСІЙНИЙ ВІДБІР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кутник 7"/>
          <p:cNvSpPr>
            <a:spLocks noChangeArrowheads="1"/>
          </p:cNvSpPr>
          <p:nvPr/>
        </p:nvSpPr>
        <p:spPr bwMode="auto">
          <a:xfrm>
            <a:off x="4656138" y="2071688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cs typeface="Times New Roman" pitchFamily="18" charset="0"/>
              </a:rPr>
              <a:t>	</a:t>
            </a:r>
            <a:endParaRPr lang="uk-UA" sz="2400" dirty="0"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6148" name="Picture 9" descr="person aiming on dart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1142984"/>
            <a:ext cx="71437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8678" y="1571612"/>
            <a:ext cx="6858048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7172" name="Picture 9" descr="person aiming on dart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78" y="1465263"/>
            <a:ext cx="6929486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1556792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Психологічна допомога 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у професійному розвитку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5" name="Прямокутник 7"/>
          <p:cNvSpPr>
            <a:spLocks noChangeArrowheads="1"/>
          </p:cNvSpPr>
          <p:nvPr/>
        </p:nvSpPr>
        <p:spPr bwMode="auto">
          <a:xfrm>
            <a:off x="4656138" y="2571744"/>
            <a:ext cx="705643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Профорієнтація в роботі з школярами та молоддю: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Традиційні прийоми та інноваційні технології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Профконсультація</a:t>
            </a: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 та </a:t>
            </a:r>
            <a:r>
              <a:rPr lang="uk-UA" sz="2000" b="1" dirty="0" err="1">
                <a:latin typeface="George" panose="02000500000000000000" pitchFamily="50" charset="0"/>
                <a:cs typeface="Times New Roman" pitchFamily="18" charset="0"/>
              </a:rPr>
              <a:t>профінформування</a:t>
            </a:r>
            <a:endParaRPr lang="uk-UA" sz="2000" b="1" dirty="0">
              <a:latin typeface="George" panose="02000500000000000000" pitchFamily="50" charset="0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Робота з дорослим населенням: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Специфіка переживання безробіття: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Вікові та гендерні особливості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latin typeface="George" panose="02000500000000000000" pitchFamily="50" charset="0"/>
                <a:cs typeface="Times New Roman" pitchFamily="18" charset="0"/>
              </a:rPr>
              <a:t>Професійний підбір та професійний відбір</a:t>
            </a:r>
          </a:p>
          <a:p>
            <a:endParaRPr lang="uk-UA" altLang="ru-RU" sz="2400" dirty="0">
              <a:latin typeface="George" pitchFamily="50" charset="0"/>
              <a:cs typeface="Times New Roman" pitchFamily="18" charset="0"/>
            </a:endParaRPr>
          </a:p>
          <a:p>
            <a:endParaRPr lang="uk-UA" altLang="ru-RU" sz="2400" dirty="0">
              <a:latin typeface="George" pitchFamily="50" charset="0"/>
              <a:cs typeface="Times New Roman" pitchFamily="18" charset="0"/>
            </a:endParaRPr>
          </a:p>
          <a:p>
            <a:endParaRPr lang="uk-UA" altLang="ru-RU" sz="2400" dirty="0">
              <a:latin typeface="George" pitchFamily="50" charset="0"/>
              <a:cs typeface="Times New Roman" pitchFamily="18" charset="0"/>
            </a:endParaRPr>
          </a:p>
          <a:p>
            <a:endParaRPr lang="uk-UA" altLang="ru-RU" sz="2400" dirty="0">
              <a:latin typeface="George" pitchFamily="50" charset="0"/>
              <a:cs typeface="Times New Roman" pitchFamily="18" charset="0"/>
            </a:endParaRPr>
          </a:p>
          <a:p>
            <a:endParaRPr lang="uk-UA" sz="2400" dirty="0"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8196" name="Picture 9" descr="person aiming on dart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6688" y="692696"/>
            <a:ext cx="6001344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Наші спільні здібності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334963" y="1782763"/>
            <a:ext cx="5905500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uk-UA" altLang="uk-UA" sz="2000" dirty="0">
                <a:latin typeface="George" panose="02000500000000000000" pitchFamily="50" charset="0"/>
                <a:cs typeface="Times New Roman" panose="02020603050405020304" pitchFamily="18" charset="0"/>
              </a:rPr>
              <a:t>Подумайте про Ваші здібності, які є корисними для здійснення </a:t>
            </a: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діяльності в сфері </a:t>
            </a: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професіоналізації особистості. </a:t>
            </a:r>
            <a:r>
              <a:rPr lang="uk-UA" altLang="uk-UA" sz="2000" dirty="0">
                <a:latin typeface="George" panose="02000500000000000000" pitchFamily="50" charset="0"/>
                <a:cs typeface="Times New Roman" panose="02020603050405020304" pitchFamily="18" charset="0"/>
              </a:rPr>
              <a:t>Запишіть їх в своїх конспектах (блокнотах)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endParaRPr lang="uk-UA" altLang="uk-UA" sz="2000" dirty="0">
              <a:latin typeface="George" panose="02000500000000000000" pitchFamily="50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uk-UA" sz="2000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9" descr="person holding notepad and pen flat lay 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450" y="-1588"/>
            <a:ext cx="5400675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496</Words>
  <Application>Microsoft Office PowerPoint</Application>
  <PresentationFormat>Произвольный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George</vt:lpstr>
      <vt:lpstr>Times New Roman</vt:lpstr>
      <vt:lpstr>Wingdings</vt:lpstr>
      <vt:lpstr>Тема Office</vt:lpstr>
      <vt:lpstr>ПСИХОЛОГІЯ ПРОФЕСІОНАЛІЗМУ:  вступ до курсу</vt:lpstr>
      <vt:lpstr>Завдання курсу  Психологія професіоналізму</vt:lpstr>
      <vt:lpstr>Основні розділи курсу</vt:lpstr>
      <vt:lpstr>Знайомство з курсом в Муудл  </vt:lpstr>
      <vt:lpstr>Знайомство:</vt:lpstr>
      <vt:lpstr>ПРОФЕСІЙНИЙ ВІДБІР</vt:lpstr>
      <vt:lpstr>Слайд 7</vt:lpstr>
      <vt:lpstr>Психологічна допомога  у професійному розвитку </vt:lpstr>
      <vt:lpstr>Наші спільні здібності</vt:lpstr>
      <vt:lpstr>Наші здібності</vt:lpstr>
      <vt:lpstr>Наші здібності</vt:lpstr>
      <vt:lpstr>Наші здібності</vt:lpstr>
      <vt:lpstr>Форми роботи в межах курсу</vt:lpstr>
      <vt:lpstr>Питання для формулювання очікувань від курсу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Ganna Boiko</cp:lastModifiedBy>
  <cp:revision>264</cp:revision>
  <dcterms:created xsi:type="dcterms:W3CDTF">2014-05-17T18:57:21Z</dcterms:created>
  <dcterms:modified xsi:type="dcterms:W3CDTF">2024-02-21T11:56:48Z</dcterms:modified>
</cp:coreProperties>
</file>