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68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3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37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9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38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7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8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0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1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11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7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6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8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0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5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50C526-8920-40D1-A798-51229CE59C2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21D556-9053-465F-AF30-02F42B4A9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70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7365" y="1324302"/>
            <a:ext cx="9615104" cy="3445817"/>
          </a:xfrm>
        </p:spPr>
        <p:txBody>
          <a:bodyPr>
            <a:noAutofit/>
          </a:bodyPr>
          <a:lstStyle/>
          <a:p>
            <a:pPr algn="ctr"/>
            <a:r>
              <a:rPr lang="uk-UA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№9 «Фінансова основа місцевого  самоврядування»</a:t>
            </a:r>
            <a:endParaRPr lang="ru-RU" sz="6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4014" y="788276"/>
            <a:ext cx="6794938" cy="11088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Міжбюджетні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4496" y="2396359"/>
            <a:ext cx="5076497" cy="16080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(трансферт,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державного бюджету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бюджетам для горизонтального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податкоспроможності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4496" y="4393323"/>
            <a:ext cx="5076497" cy="10142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субвенції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61081" y="4332890"/>
            <a:ext cx="5076497" cy="10142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63710" y="2364829"/>
            <a:ext cx="5076497" cy="15791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державного бюджету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горизонтального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податкоспроможності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72351" y="1897118"/>
            <a:ext cx="0" cy="2942897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80993" y="2711669"/>
            <a:ext cx="9827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80992" y="4840014"/>
            <a:ext cx="9827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3848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96312" y="1213944"/>
            <a:ext cx="3704896" cy="7409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41325" y="1213944"/>
            <a:ext cx="3704896" cy="7409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9190" y="2475186"/>
            <a:ext cx="4351283" cy="28062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безвідплатна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безповоротна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бюджету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доходами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40669" y="2475186"/>
            <a:ext cx="4351283" cy="28062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міжбюджетний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в порядку,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08993" y="1954924"/>
            <a:ext cx="0" cy="22544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94124" y="1954924"/>
            <a:ext cx="0" cy="22544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08993" y="4209393"/>
            <a:ext cx="3901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0491952" y="4209393"/>
            <a:ext cx="3021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96312" y="1237593"/>
            <a:ext cx="3704896" cy="7409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Дотація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41325" y="1237593"/>
            <a:ext cx="3704896" cy="7409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93683" y="457200"/>
            <a:ext cx="5817476" cy="756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 дотацій від субвенцій: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9385" y="1592318"/>
            <a:ext cx="9853449" cy="9774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9385" y="2814146"/>
            <a:ext cx="9853449" cy="13505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і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головне,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9385" y="4403839"/>
            <a:ext cx="9853449" cy="9249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ставиться, тому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нецільовим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9385" y="5544212"/>
            <a:ext cx="9853449" cy="9249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нижчестоячого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бюджету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61697" y="1213945"/>
            <a:ext cx="0" cy="488731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61697" y="6101255"/>
            <a:ext cx="8119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77462" y="3494690"/>
            <a:ext cx="8119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977462" y="4892566"/>
            <a:ext cx="8119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77462" y="2065282"/>
            <a:ext cx="8119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3234" y="279846"/>
            <a:ext cx="5502166" cy="7567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6385" y="1514805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 громади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1667" y="4384131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 Міністрів України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21668" y="3427689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фінансів України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1669" y="2471247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АРК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21669" y="1514805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Рада Міністрів АРК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6385" y="2477818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селищні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6385" y="3442150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 міст, селищ та сіл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8502" y="4403845"/>
            <a:ext cx="5139559" cy="9616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Севастопольська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Києві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6385" y="5475897"/>
            <a:ext cx="5139559" cy="9643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Севастопольська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Києві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21667" y="5340573"/>
            <a:ext cx="5139559" cy="851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України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64317" y="1036591"/>
            <a:ext cx="0" cy="481111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5944" y="1639614"/>
            <a:ext cx="7357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78060" y="2896916"/>
            <a:ext cx="7357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96454" y="3867819"/>
            <a:ext cx="7357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96455" y="4884692"/>
            <a:ext cx="7357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78061" y="5858219"/>
            <a:ext cx="7357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874987"/>
            <a:ext cx="6085490" cy="8355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83271" y="2506718"/>
            <a:ext cx="4713889" cy="15450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0215" y="4256689"/>
            <a:ext cx="4713889" cy="15450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13034" y="1710559"/>
            <a:ext cx="0" cy="33659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844566" y="2885089"/>
            <a:ext cx="22387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813034" y="5066644"/>
            <a:ext cx="4627181" cy="39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5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1241" y="677917"/>
            <a:ext cx="7866993" cy="740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26980" y="2017986"/>
            <a:ext cx="6542690" cy="11981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26979" y="3668110"/>
            <a:ext cx="6542690" cy="12980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між місцевими фінансами та іншими ланками фінансової системи держав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23393" y="1418897"/>
            <a:ext cx="0" cy="294815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923393" y="2585544"/>
            <a:ext cx="11035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23393" y="4367048"/>
            <a:ext cx="11035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3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930167"/>
            <a:ext cx="10917620" cy="4861034"/>
          </a:xfrm>
        </p:spPr>
        <p:txBody>
          <a:bodyPr>
            <a:normAutofit/>
          </a:bodyPr>
          <a:lstStyle/>
          <a:p>
            <a:pPr marL="0" indent="725488" algn="just"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Перераховані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складніша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влади.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складне 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багатопланове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411481"/>
            <a:ext cx="10131425" cy="5379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Місцеві фінанси: поняття, структура, порядок формування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Доходи й видатки місцевих бюджетів та бюджетів місцевого самоврядування. Особливості бюджету міста Києва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Місцеві податки і збори.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Участь держави в бюджетному забезпеченні.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Фінансовий контроль у сфері місцевого самоврядування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4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0924" y="606728"/>
            <a:ext cx="4566745" cy="1229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3760" y="307394"/>
            <a:ext cx="5722882" cy="1797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формування, розподілу і використання грошових та інших фінансових ресурсів для забезпечення місцевими органами влади покладених на них функцій і завдань, як власних, так і делегованих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5495" y="4455198"/>
            <a:ext cx="3838713" cy="5675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оходи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4473" y="3691870"/>
            <a:ext cx="3838713" cy="5675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идатки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80067" y="2315988"/>
            <a:ext cx="4765299" cy="1043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себе </a:t>
            </a:r>
            <a:r>
              <a:rPr lang="ru-RU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В.Кравченком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93107" y="4428972"/>
            <a:ext cx="3838713" cy="571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уб'єкти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93107" y="5170000"/>
            <a:ext cx="3838713" cy="6095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б'єкти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3107" y="3691870"/>
            <a:ext cx="3838713" cy="5675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ісцеві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4984" y="5206707"/>
            <a:ext cx="3838713" cy="5833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54404" y="5912293"/>
            <a:ext cx="3838713" cy="5885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заємовідносини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997669" y="1221583"/>
            <a:ext cx="10918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68657" y="3378078"/>
            <a:ext cx="1" cy="2552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523186" y="3975649"/>
            <a:ext cx="8804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12675" y="4738977"/>
            <a:ext cx="8804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12675" y="5522129"/>
            <a:ext cx="8804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7463" y="1281583"/>
            <a:ext cx="4918841" cy="6779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1794" y="264052"/>
            <a:ext cx="5029200" cy="6463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видатків: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7463" y="3063102"/>
            <a:ext cx="4918841" cy="6779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7463" y="5003566"/>
            <a:ext cx="4918841" cy="6779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поділом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69269" y="910438"/>
            <a:ext cx="5328746" cy="592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69269" y="1610690"/>
            <a:ext cx="5328746" cy="57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69269" y="3416505"/>
            <a:ext cx="5328746" cy="5465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69269" y="2739257"/>
            <a:ext cx="5328746" cy="5465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69269" y="4292792"/>
            <a:ext cx="5328746" cy="8854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обо'язкових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69270" y="5342524"/>
            <a:ext cx="5328746" cy="11843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акультативні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9448" y="910438"/>
            <a:ext cx="0" cy="446560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09448" y="1610690"/>
            <a:ext cx="26801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09448" y="3419791"/>
            <a:ext cx="26801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09449" y="5381607"/>
            <a:ext cx="26801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  <a:endCxn id="8" idx="1"/>
          </p:cNvCxnSpPr>
          <p:nvPr/>
        </p:nvCxnSpPr>
        <p:spPr>
          <a:xfrm flipV="1">
            <a:off x="5896304" y="1206698"/>
            <a:ext cx="472965" cy="4138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3"/>
            <a:endCxn id="9" idx="1"/>
          </p:cNvCxnSpPr>
          <p:nvPr/>
        </p:nvCxnSpPr>
        <p:spPr>
          <a:xfrm>
            <a:off x="5896304" y="1620542"/>
            <a:ext cx="472965" cy="279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11" idx="1"/>
          </p:cNvCxnSpPr>
          <p:nvPr/>
        </p:nvCxnSpPr>
        <p:spPr>
          <a:xfrm flipV="1">
            <a:off x="5896304" y="3012524"/>
            <a:ext cx="472965" cy="389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3"/>
            <a:endCxn id="10" idx="1"/>
          </p:cNvCxnSpPr>
          <p:nvPr/>
        </p:nvCxnSpPr>
        <p:spPr>
          <a:xfrm>
            <a:off x="5896304" y="3402061"/>
            <a:ext cx="472965" cy="287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3"/>
            <a:endCxn id="12" idx="1"/>
          </p:cNvCxnSpPr>
          <p:nvPr/>
        </p:nvCxnSpPr>
        <p:spPr>
          <a:xfrm flipV="1">
            <a:off x="5896304" y="4735537"/>
            <a:ext cx="472965" cy="606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3"/>
            <a:endCxn id="13" idx="1"/>
          </p:cNvCxnSpPr>
          <p:nvPr/>
        </p:nvCxnSpPr>
        <p:spPr>
          <a:xfrm>
            <a:off x="5896304" y="5342525"/>
            <a:ext cx="472966" cy="592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9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143" y="206258"/>
            <a:ext cx="3909848" cy="7094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29200" y="141889"/>
            <a:ext cx="6164318" cy="756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0262" y="1171903"/>
            <a:ext cx="7693572" cy="9091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доходи,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належать: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0262" y="4200200"/>
            <a:ext cx="7693572" cy="7409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центральною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влади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0262" y="5028543"/>
            <a:ext cx="7693572" cy="6306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з форм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влади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0262" y="5746527"/>
            <a:ext cx="7693572" cy="9301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одна з форм доходів, що передаються центральною владою місцевим органам влади, або з бюджетів територій вищого адміністративного рівня до бюджетів територій нижчого адміністративного рівня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734091" y="1324303"/>
            <a:ext cx="2522484" cy="7567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34091" y="4243549"/>
            <a:ext cx="2522484" cy="638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34091" y="5067950"/>
            <a:ext cx="2522484" cy="6148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закріплені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36727" y="5884473"/>
            <a:ext cx="2522484" cy="6542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регульовані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5213" y="2276816"/>
            <a:ext cx="3515710" cy="4414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5777" y="2301757"/>
            <a:ext cx="3515711" cy="1424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212" y="2794441"/>
            <a:ext cx="3515711" cy="4729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5212" y="3343607"/>
            <a:ext cx="3515711" cy="5833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430110" y="536028"/>
            <a:ext cx="5990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193518" y="536028"/>
            <a:ext cx="64638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839903" y="536028"/>
            <a:ext cx="0" cy="57386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1256574" y="1702675"/>
            <a:ext cx="56230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1267083" y="5347793"/>
            <a:ext cx="56230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1277598" y="6274675"/>
            <a:ext cx="56230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1256575" y="4590391"/>
            <a:ext cx="56230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8234857" y="1702675"/>
            <a:ext cx="499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8234857" y="5375377"/>
            <a:ext cx="499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8213834" y="6274675"/>
            <a:ext cx="499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8234857" y="4590391"/>
            <a:ext cx="499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56234" y="2081048"/>
            <a:ext cx="0" cy="164487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240924" y="3725918"/>
            <a:ext cx="315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4240923" y="3030928"/>
            <a:ext cx="315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4240923" y="2497532"/>
            <a:ext cx="315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56233" y="3030928"/>
            <a:ext cx="3310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3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854158" y="562203"/>
            <a:ext cx="3932848" cy="8382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4105" y="2919152"/>
            <a:ext cx="3932848" cy="10274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87553" y="2919151"/>
            <a:ext cx="3932848" cy="10274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неподаткові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7979" y="1805151"/>
            <a:ext cx="7025207" cy="8434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51739" y="4477408"/>
            <a:ext cx="5927834" cy="1860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доходи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789051" y="1400500"/>
            <a:ext cx="0" cy="4046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89051" y="2648606"/>
            <a:ext cx="0" cy="91440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76953" y="3563007"/>
            <a:ext cx="2110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515600" y="3946632"/>
            <a:ext cx="0" cy="15082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9995339" y="5454869"/>
            <a:ext cx="52026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9829" y="914399"/>
            <a:ext cx="3781096" cy="18103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1801" y="914399"/>
            <a:ext cx="5058104" cy="549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2249" y="2811507"/>
            <a:ext cx="5058104" cy="6569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909" y="3549859"/>
            <a:ext cx="5058104" cy="5255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688" y="5449608"/>
            <a:ext cx="5058104" cy="5334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0377" y="4162089"/>
            <a:ext cx="5058104" cy="5386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3197" y="4787459"/>
            <a:ext cx="5058104" cy="575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8628" y="1552902"/>
            <a:ext cx="5058104" cy="525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00448" y="2159870"/>
            <a:ext cx="5058104" cy="570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240925" y="1229709"/>
            <a:ext cx="2540876" cy="15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240925" y="1811718"/>
            <a:ext cx="1857703" cy="7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40925" y="2413428"/>
            <a:ext cx="6595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94538" y="2724787"/>
            <a:ext cx="0" cy="825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711669" y="2724787"/>
            <a:ext cx="0" cy="1437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781503" y="2724787"/>
            <a:ext cx="15766" cy="20626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945931" y="2724787"/>
            <a:ext cx="15766" cy="2724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1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3889" y="788279"/>
            <a:ext cx="6858000" cy="772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028" y="2159878"/>
            <a:ext cx="9648496" cy="6306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028" y="3767960"/>
            <a:ext cx="9648496" cy="6306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028" y="4572002"/>
            <a:ext cx="9648496" cy="630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позабюджетні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028" y="5376042"/>
            <a:ext cx="9648496" cy="6148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028" y="2963919"/>
            <a:ext cx="9648496" cy="6306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114690" y="1560787"/>
            <a:ext cx="0" cy="40832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0200290" y="564405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0184524" y="3289738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0184524" y="247518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0200290" y="408326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0184524" y="4887312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2508" y="1001110"/>
            <a:ext cx="4177863" cy="740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86398" y="319252"/>
            <a:ext cx="6321972" cy="21677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бюджету центрального уряду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2509" y="2561896"/>
            <a:ext cx="4635062" cy="17736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Бюджетному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відбулося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міжбюджетні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0786" y="5119850"/>
            <a:ext cx="4099034" cy="9853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Міжбюджетні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1213" y="4855777"/>
            <a:ext cx="4099034" cy="15134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безповоротно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одного бюджету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81902" y="1403131"/>
            <a:ext cx="5360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9352" y="4374929"/>
            <a:ext cx="0" cy="123759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119352" y="5612522"/>
            <a:ext cx="4414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659820" y="5612522"/>
            <a:ext cx="11613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118</TotalTime>
  <Words>832</Words>
  <Application>Microsoft Office PowerPoint</Application>
  <PresentationFormat>Широкоэкранный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Небеса</vt:lpstr>
      <vt:lpstr>Лекція №9 «Фінансова основа місцевого  самоврядування»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14</cp:revision>
  <dcterms:created xsi:type="dcterms:W3CDTF">2019-05-06T16:52:23Z</dcterms:created>
  <dcterms:modified xsi:type="dcterms:W3CDTF">2020-05-08T19:31:19Z</dcterms:modified>
</cp:coreProperties>
</file>