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364" r:id="rId2"/>
    <p:sldId id="365" r:id="rId3"/>
    <p:sldId id="301" r:id="rId4"/>
    <p:sldId id="377" r:id="rId5"/>
    <p:sldId id="314" r:id="rId6"/>
    <p:sldId id="293" r:id="rId7"/>
    <p:sldId id="378" r:id="rId8"/>
    <p:sldId id="336" r:id="rId9"/>
    <p:sldId id="374" r:id="rId10"/>
    <p:sldId id="339" r:id="rId11"/>
    <p:sldId id="379" r:id="rId12"/>
    <p:sldId id="375" r:id="rId13"/>
    <p:sldId id="341" r:id="rId14"/>
    <p:sldId id="380" r:id="rId15"/>
    <p:sldId id="342" r:id="rId16"/>
    <p:sldId id="343" r:id="rId17"/>
    <p:sldId id="376" r:id="rId18"/>
    <p:sldId id="381" r:id="rId19"/>
    <p:sldId id="382" r:id="rId20"/>
    <p:sldId id="383" r:id="rId21"/>
    <p:sldId id="387" r:id="rId22"/>
    <p:sldId id="344" r:id="rId23"/>
    <p:sldId id="345" r:id="rId24"/>
    <p:sldId id="384" r:id="rId25"/>
    <p:sldId id="385" r:id="rId26"/>
    <p:sldId id="346" r:id="rId27"/>
    <p:sldId id="386" r:id="rId28"/>
    <p:sldId id="311" r:id="rId29"/>
    <p:sldId id="310" r:id="rId30"/>
    <p:sldId id="333" r:id="rId31"/>
    <p:sldId id="338" r:id="rId32"/>
    <p:sldId id="334" r:id="rId33"/>
    <p:sldId id="335" r:id="rId34"/>
    <p:sldId id="337" r:id="rId35"/>
    <p:sldId id="315" r:id="rId36"/>
    <p:sldId id="325" r:id="rId37"/>
    <p:sldId id="316" r:id="rId38"/>
    <p:sldId id="317" r:id="rId39"/>
    <p:sldId id="324" r:id="rId40"/>
    <p:sldId id="318" r:id="rId41"/>
    <p:sldId id="294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9" autoAdjust="0"/>
    <p:restoredTop sz="93398" autoAdjust="0"/>
  </p:normalViewPr>
  <p:slideViewPr>
    <p:cSldViewPr>
      <p:cViewPr varScale="1">
        <p:scale>
          <a:sx n="71" d="100"/>
          <a:sy n="71" d="100"/>
        </p:scale>
        <p:origin x="121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72"/>
    </p:cViewPr>
  </p:sorterViewPr>
  <p:notesViewPr>
    <p:cSldViewPr>
      <p:cViewPr varScale="1">
        <p:scale>
          <a:sx n="51" d="100"/>
          <a:sy n="51" d="100"/>
        </p:scale>
        <p:origin x="-293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126E7-6904-42E1-849D-BF99F89BDCA6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19228-A217-4414-AE84-A0CF55EB19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537D0-DF1B-47F0-AE1A-7E5331F54058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A24D4-5A37-4F64-8ED3-5F22F8715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124744"/>
            <a:ext cx="742556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Лекція</a:t>
            </a:r>
            <a:endParaRPr lang="ru-RU" sz="6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400" b="1" dirty="0">
                <a:solidFill>
                  <a:srgbClr val="7030A0"/>
                </a:solidFill>
              </a:rPr>
              <a:t>Тема 7. </a:t>
            </a:r>
            <a:r>
              <a:rPr lang="ru-RU" sz="4400" b="1" dirty="0" err="1">
                <a:solidFill>
                  <a:srgbClr val="7030A0"/>
                </a:solidFill>
              </a:rPr>
              <a:t>Лікарська</a:t>
            </a:r>
            <a:r>
              <a:rPr lang="ru-RU" sz="4400" b="1" dirty="0">
                <a:solidFill>
                  <a:srgbClr val="7030A0"/>
                </a:solidFill>
              </a:rPr>
              <a:t> </a:t>
            </a:r>
            <a:r>
              <a:rPr lang="ru-RU" sz="4400" b="1" dirty="0" err="1">
                <a:solidFill>
                  <a:srgbClr val="7030A0"/>
                </a:solidFill>
              </a:rPr>
              <a:t>рослинна</a:t>
            </a:r>
            <a:r>
              <a:rPr lang="ru-RU" sz="4400" b="1" dirty="0">
                <a:solidFill>
                  <a:srgbClr val="7030A0"/>
                </a:solidFill>
              </a:rPr>
              <a:t> </a:t>
            </a:r>
            <a:r>
              <a:rPr lang="ru-RU" sz="4400" b="1" dirty="0" err="1">
                <a:solidFill>
                  <a:srgbClr val="7030A0"/>
                </a:solidFill>
              </a:rPr>
              <a:t>сировина</a:t>
            </a:r>
            <a:r>
              <a:rPr lang="ru-RU" sz="4400" b="1" dirty="0">
                <a:solidFill>
                  <a:srgbClr val="7030A0"/>
                </a:solidFill>
              </a:rPr>
              <a:t>, яка </a:t>
            </a:r>
            <a:r>
              <a:rPr lang="ru-RU" sz="4400" b="1" dirty="0" err="1">
                <a:solidFill>
                  <a:srgbClr val="7030A0"/>
                </a:solidFill>
              </a:rPr>
              <a:t>містить</a:t>
            </a:r>
            <a:r>
              <a:rPr lang="ru-RU" sz="4400" b="1" dirty="0">
                <a:solidFill>
                  <a:srgbClr val="7030A0"/>
                </a:solidFill>
              </a:rPr>
              <a:t> </a:t>
            </a:r>
            <a:r>
              <a:rPr lang="ru-RU" sz="4400" b="1" dirty="0" err="1">
                <a:solidFill>
                  <a:srgbClr val="7030A0"/>
                </a:solidFill>
              </a:rPr>
              <a:t>азотовмісні</a:t>
            </a:r>
            <a:r>
              <a:rPr lang="ru-RU" sz="4400" b="1" dirty="0">
                <a:solidFill>
                  <a:srgbClr val="7030A0"/>
                </a:solidFill>
              </a:rPr>
              <a:t> </a:t>
            </a:r>
            <a:r>
              <a:rPr lang="ru-RU" sz="4400" b="1" dirty="0" err="1" smtClean="0">
                <a:solidFill>
                  <a:srgbClr val="7030A0"/>
                </a:solidFill>
              </a:rPr>
              <a:t>речовини</a:t>
            </a:r>
            <a:endParaRPr lang="en-US" sz="4400" b="1" dirty="0">
              <a:solidFill>
                <a:srgbClr val="7030A0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(АЛКАЛОЇДИ</a:t>
            </a:r>
            <a:r>
              <a:rPr lang="ru-RU" sz="4400" b="1" dirty="0" smtClean="0">
                <a:solidFill>
                  <a:srgbClr val="7030A0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4296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виділення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алкалоїдів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рослинної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сировини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 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b="1" dirty="0" smtClean="0"/>
              <a:t> </a:t>
            </a:r>
            <a:r>
              <a:rPr lang="ru-RU" sz="2800" b="1" dirty="0" err="1" smtClean="0"/>
              <a:t>екстракція</a:t>
            </a:r>
            <a:r>
              <a:rPr lang="ru-RU" sz="2800" b="1" dirty="0" smtClean="0"/>
              <a:t> у </a:t>
            </a:r>
            <a:r>
              <a:rPr lang="ru-RU" sz="2800" b="1" dirty="0" err="1" smtClean="0"/>
              <a:t>вигляді</a:t>
            </a:r>
            <a:r>
              <a:rPr lang="ru-RU" sz="2800" b="1" dirty="0" smtClean="0"/>
              <a:t> солей (вода, спирт, </a:t>
            </a:r>
            <a:r>
              <a:rPr lang="ru-RU" sz="2800" b="1" dirty="0" err="1" smtClean="0"/>
              <a:t>тартратна</a:t>
            </a:r>
            <a:r>
              <a:rPr lang="ru-RU" sz="2800" b="1" dirty="0" smtClean="0"/>
              <a:t> кислота);   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b="1" dirty="0" smtClean="0"/>
              <a:t> </a:t>
            </a:r>
            <a:r>
              <a:rPr lang="ru-RU" sz="2800" b="1" dirty="0" err="1" smtClean="0"/>
              <a:t>екстракція</a:t>
            </a:r>
            <a:r>
              <a:rPr lang="ru-RU" sz="2800" b="1" dirty="0" smtClean="0"/>
              <a:t> у </a:t>
            </a:r>
            <a:r>
              <a:rPr lang="ru-RU" sz="2800" b="1" dirty="0" err="1" smtClean="0"/>
              <a:t>вигляді</a:t>
            </a:r>
            <a:r>
              <a:rPr lang="ru-RU" sz="2800" b="1" dirty="0" smtClean="0"/>
              <a:t> основ (</a:t>
            </a:r>
            <a:r>
              <a:rPr lang="en-US" sz="2800" b="1" dirty="0" smtClean="0"/>
              <a:t>NH4OH, NaHCO3);     </a:t>
            </a:r>
            <a:endParaRPr lang="ru-RU" sz="2800" b="1" dirty="0" smtClean="0"/>
          </a:p>
          <a:p>
            <a:pPr algn="just">
              <a:buFont typeface="Wingdings" pitchFamily="2" charset="2"/>
              <a:buChar char="ü"/>
            </a:pPr>
            <a:r>
              <a:rPr lang="ru-RU" sz="2800" b="1" dirty="0" smtClean="0"/>
              <a:t> </a:t>
            </a:r>
            <a:r>
              <a:rPr lang="ru-RU" sz="2800" b="1" dirty="0" err="1" smtClean="0"/>
              <a:t>відгонка</a:t>
            </a:r>
            <a:r>
              <a:rPr lang="ru-RU" sz="2800" b="1" dirty="0" smtClean="0"/>
              <a:t> основ </a:t>
            </a:r>
            <a:r>
              <a:rPr lang="ru-RU" sz="2800" b="1" dirty="0" err="1" smtClean="0"/>
              <a:t>алкалоїдів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</a:t>
            </a:r>
            <a:r>
              <a:rPr lang="ru-RU" sz="2800" b="1" dirty="0" smtClean="0"/>
              <a:t> водяною парою (для </a:t>
            </a:r>
            <a:r>
              <a:rPr lang="ru-RU" sz="2800" b="1" dirty="0" err="1" smtClean="0"/>
              <a:t>яких</a:t>
            </a:r>
            <a:r>
              <a:rPr lang="ru-RU" sz="2800" b="1" dirty="0" smtClean="0"/>
              <a:t> температура </a:t>
            </a:r>
            <a:r>
              <a:rPr lang="ru-RU" sz="2800" b="1" dirty="0" err="1" smtClean="0"/>
              <a:t>кипіння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менша</a:t>
            </a:r>
            <a:r>
              <a:rPr lang="ru-RU" sz="2800" b="1" dirty="0" smtClean="0"/>
              <a:t> 100 </a:t>
            </a:r>
            <a:r>
              <a:rPr lang="en-US" sz="2800" b="1" dirty="0" smtClean="0"/>
              <a:t>º</a:t>
            </a:r>
            <a:r>
              <a:rPr lang="ru-RU" sz="2800" b="1" dirty="0" smtClean="0"/>
              <a:t>С).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00166" y="3071810"/>
            <a:ext cx="6286544" cy="7143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Класичні методи виділення: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428728" y="3786190"/>
            <a:ext cx="285752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071934" y="3714752"/>
            <a:ext cx="285752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572264" y="3786190"/>
            <a:ext cx="285752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4643446"/>
            <a:ext cx="2214578" cy="122413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uk-UA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Стас</a:t>
            </a:r>
            <a:r>
              <a:rPr lang="uk-UA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algn="ctr">
              <a:buNone/>
            </a:pPr>
            <a:r>
              <a:rPr lang="uk-UA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Отто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28926" y="4643446"/>
            <a:ext cx="2448272" cy="122413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uk-UA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Орєхова – </a:t>
            </a:r>
            <a:r>
              <a:rPr lang="uk-UA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Фроме</a:t>
            </a:r>
            <a:endParaRPr lang="uk-UA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43570" y="4643446"/>
            <a:ext cx="3286148" cy="122413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Юрошевського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2971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70C0"/>
                </a:solidFill>
              </a:rPr>
              <a:t>Для </a:t>
            </a:r>
            <a:r>
              <a:rPr lang="ru-RU" sz="2400" b="1" dirty="0" err="1" smtClean="0">
                <a:solidFill>
                  <a:srgbClr val="0070C0"/>
                </a:solidFill>
              </a:rPr>
              <a:t>отримання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алкалоїдів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із</a:t>
            </a:r>
            <a:r>
              <a:rPr lang="ru-RU" sz="2400" b="1" dirty="0" smtClean="0">
                <a:solidFill>
                  <a:srgbClr val="0070C0"/>
                </a:solidFill>
              </a:rPr>
              <a:t> ЛРС </a:t>
            </a:r>
            <a:r>
              <a:rPr lang="ru-RU" sz="2400" b="1" dirty="0" err="1" smtClean="0">
                <a:solidFill>
                  <a:srgbClr val="0070C0"/>
                </a:solidFill>
              </a:rPr>
              <a:t>частіше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користуються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двома</a:t>
            </a:r>
            <a:r>
              <a:rPr lang="ru-RU" sz="2400" b="1" dirty="0" smtClean="0">
                <a:solidFill>
                  <a:srgbClr val="0070C0"/>
                </a:solidFill>
              </a:rPr>
              <a:t> способами: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екстрагуванням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їх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підкисленою</a:t>
            </a:r>
            <a:r>
              <a:rPr lang="ru-RU" sz="2400" b="1" dirty="0" smtClean="0"/>
              <a:t> водою (</a:t>
            </a:r>
            <a:r>
              <a:rPr lang="ru-RU" sz="2400" b="1" dirty="0" err="1" smtClean="0"/>
              <a:t>солі</a:t>
            </a:r>
            <a:r>
              <a:rPr lang="ru-RU" sz="2400" b="1" dirty="0" smtClean="0"/>
              <a:t>), </a:t>
            </a:r>
            <a:r>
              <a:rPr lang="ru-RU" sz="2400" b="1" dirty="0" err="1" smtClean="0"/>
              <a:t>або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лужного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середовища</a:t>
            </a:r>
            <a:r>
              <a:rPr lang="ru-RU" sz="2400" b="1" dirty="0" smtClean="0"/>
              <a:t> — </a:t>
            </a:r>
            <a:r>
              <a:rPr lang="ru-RU" sz="2400" b="1" dirty="0" err="1" smtClean="0"/>
              <a:t>різними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органічними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розчинниками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основи</a:t>
            </a:r>
            <a:r>
              <a:rPr lang="ru-RU" sz="2400" b="1" dirty="0" smtClean="0"/>
              <a:t>). </a:t>
            </a:r>
            <a:r>
              <a:rPr lang="ru-RU" sz="2400" b="1" i="1" dirty="0" smtClean="0">
                <a:solidFill>
                  <a:srgbClr val="FF0000"/>
                </a:solidFill>
              </a:rPr>
              <a:t>З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алкалоїдами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екстрагуються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і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супутні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речовини</a:t>
            </a:r>
            <a:r>
              <a:rPr lang="ru-RU" sz="2400" b="1" dirty="0" smtClean="0"/>
              <a:t>: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алкалоїдами-основами</a:t>
            </a:r>
            <a:r>
              <a:rPr lang="ru-RU" sz="2400" b="1" dirty="0" smtClean="0"/>
              <a:t> — </a:t>
            </a:r>
            <a:r>
              <a:rPr lang="ru-RU" sz="2400" b="1" dirty="0" err="1" smtClean="0"/>
              <a:t>хлорофіл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каротиноїди</a:t>
            </a:r>
            <a:r>
              <a:rPr lang="ru-RU" sz="2400" b="1" dirty="0" smtClean="0"/>
              <a:t>, смоли та </a:t>
            </a:r>
            <a:r>
              <a:rPr lang="ru-RU" sz="2400" b="1" dirty="0" err="1" smtClean="0"/>
              <a:t>інші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ліпофільні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сполуки</a:t>
            </a:r>
            <a:r>
              <a:rPr lang="ru-RU" sz="2400" b="1" dirty="0" smtClean="0"/>
              <a:t>, а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алкалоїдами-солями</a:t>
            </a:r>
            <a:r>
              <a:rPr lang="ru-RU" sz="2400" b="1" dirty="0" smtClean="0"/>
              <a:t> — </a:t>
            </a:r>
            <a:r>
              <a:rPr lang="ru-RU" sz="2400" b="1" dirty="0" err="1" smtClean="0"/>
              <a:t>фенольні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сполуки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полісахариди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кислоти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інші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гідрофільні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речовини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від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яких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необхідно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екстракти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очищати</a:t>
            </a:r>
            <a:r>
              <a:rPr lang="ru-RU" sz="2400" b="1" dirty="0" smtClean="0"/>
              <a:t>. </a:t>
            </a:r>
            <a:r>
              <a:rPr lang="ru-RU" sz="2400" b="1" dirty="0" err="1" smtClean="0">
                <a:solidFill>
                  <a:srgbClr val="0070C0"/>
                </a:solidFill>
              </a:rPr>
              <a:t>Витяги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алкалоїдів-основ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/>
              <a:t>обробляють</a:t>
            </a:r>
            <a:r>
              <a:rPr lang="ru-RU" sz="2400" b="1" dirty="0" smtClean="0"/>
              <a:t> 1-3%-м </a:t>
            </a:r>
            <a:r>
              <a:rPr lang="ru-RU" sz="2400" b="1" dirty="0" err="1" smtClean="0"/>
              <a:t>водним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р-м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кислоти</a:t>
            </a:r>
            <a:r>
              <a:rPr lang="ru-RU" sz="2400" b="1" dirty="0" smtClean="0"/>
              <a:t>, при </a:t>
            </a:r>
            <a:r>
              <a:rPr lang="ru-RU" sz="2400" b="1" dirty="0" err="1" smtClean="0"/>
              <a:t>цьому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утворюються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солі</a:t>
            </a:r>
            <a:r>
              <a:rPr lang="ru-RU" sz="2400" b="1" dirty="0" smtClean="0"/>
              <a:t>, добре </a:t>
            </a:r>
            <a:r>
              <a:rPr lang="ru-RU" sz="2400" b="1" dirty="0" err="1" smtClean="0"/>
              <a:t>розчинні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воді</a:t>
            </a:r>
            <a:r>
              <a:rPr lang="ru-RU" sz="2400" b="1" dirty="0" smtClean="0"/>
              <a:t>, а </a:t>
            </a:r>
            <a:r>
              <a:rPr lang="ru-RU" sz="2400" b="1" dirty="0" err="1" smtClean="0"/>
              <a:t>ліпофільні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сполуки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залишаються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органічних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розчинниках</a:t>
            </a:r>
            <a:r>
              <a:rPr lang="ru-RU" sz="2400" b="1" dirty="0" smtClean="0"/>
              <a:t>. Для </a:t>
            </a:r>
            <a:r>
              <a:rPr lang="ru-RU" sz="2400" b="1" dirty="0" err="1" smtClean="0"/>
              <a:t>подальшої</a:t>
            </a:r>
            <a:r>
              <a:rPr lang="ru-RU" sz="2400" b="1" dirty="0" smtClean="0"/>
              <a:t> очистки </a:t>
            </a:r>
            <a:r>
              <a:rPr lang="ru-RU" sz="2400" b="1" dirty="0" err="1" smtClean="0">
                <a:solidFill>
                  <a:srgbClr val="0070C0"/>
                </a:solidFill>
              </a:rPr>
              <a:t>солі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алкалоїдів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/>
              <a:t>підлужують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витісняють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вільні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алкалоїди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вигляді</a:t>
            </a:r>
            <a:r>
              <a:rPr lang="ru-RU" sz="2400" b="1" dirty="0" smtClean="0"/>
              <a:t> основ, </a:t>
            </a:r>
            <a:r>
              <a:rPr lang="ru-RU" sz="2400" b="1" dirty="0" err="1" smtClean="0"/>
              <a:t>які</a:t>
            </a:r>
            <a:r>
              <a:rPr lang="ru-RU" sz="2400" b="1" dirty="0" smtClean="0"/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екстрагують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органічними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розчинниками</a:t>
            </a:r>
            <a:r>
              <a:rPr lang="ru-RU" sz="2400" b="1" dirty="0" smtClean="0"/>
              <a:t>. При </a:t>
            </a:r>
            <a:r>
              <a:rPr lang="ru-RU" sz="2400" b="1" dirty="0" err="1" smtClean="0"/>
              <a:t>необхідності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такий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процес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повторюють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кілька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разів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Після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відгонки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розчинників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одержують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суму </a:t>
            </a:r>
            <a:r>
              <a:rPr lang="ru-RU" sz="2400" b="1" dirty="0" err="1" smtClean="0">
                <a:solidFill>
                  <a:srgbClr val="0070C0"/>
                </a:solidFill>
              </a:rPr>
              <a:t>алкалоїдів-основ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Більшість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алкалоїдів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кислотами </a:t>
            </a:r>
            <a:r>
              <a:rPr lang="ru-RU" sz="2400" b="1" dirty="0" err="1" smtClean="0"/>
              <a:t>утворюють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кристалічні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солі</a:t>
            </a:r>
            <a:r>
              <a:rPr lang="ru-RU" sz="2400" b="1" dirty="0" smtClean="0"/>
              <a:t>. В </a:t>
            </a:r>
            <a:r>
              <a:rPr lang="ru-RU" sz="2400" b="1" dirty="0" err="1" smtClean="0"/>
              <a:t>заводських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умовах</a:t>
            </a:r>
            <a:r>
              <a:rPr lang="ru-RU" sz="2400" b="1" dirty="0" smtClean="0"/>
              <a:t> для </a:t>
            </a:r>
            <a:r>
              <a:rPr lang="ru-RU" sz="2400" b="1" dirty="0" err="1" smtClean="0"/>
              <a:t>одержання</a:t>
            </a:r>
            <a:r>
              <a:rPr lang="ru-RU" sz="2400" b="1" dirty="0" smtClean="0"/>
              <a:t> солей </a:t>
            </a:r>
            <a:r>
              <a:rPr lang="ru-RU" sz="2400" b="1" dirty="0" err="1" smtClean="0"/>
              <a:t>вибирають</a:t>
            </a:r>
            <a:r>
              <a:rPr lang="ru-RU" sz="2400" b="1" dirty="0" smtClean="0"/>
              <a:t> ту кислоту,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якою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алкалоїди-основи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краще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кристалізуються</a:t>
            </a:r>
            <a:r>
              <a:rPr lang="ru-RU" sz="2400" b="1" dirty="0" smtClean="0"/>
              <a:t>. </a:t>
            </a:r>
            <a:endParaRPr lang="ru-RU" sz="2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64399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розділення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виділеної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суми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алкалоїдів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/>
              <a:t>   </a:t>
            </a:r>
            <a:endParaRPr lang="ru-RU" sz="2800" b="1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2800" b="1" dirty="0" smtClean="0"/>
              <a:t>дробна перегонка </a:t>
            </a:r>
            <a:r>
              <a:rPr lang="ru-RU" sz="2800" b="1" dirty="0" err="1" smtClean="0"/>
              <a:t>під</a:t>
            </a:r>
            <a:r>
              <a:rPr lang="ru-RU" sz="2800" b="1" dirty="0" smtClean="0"/>
              <a:t> вакуумом;     </a:t>
            </a:r>
            <a:endParaRPr lang="en-US" sz="2800" b="1" dirty="0" smtClean="0"/>
          </a:p>
          <a:p>
            <a:pPr algn="just"/>
            <a:endParaRPr lang="ru-RU" sz="2800" b="1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2800" b="1" dirty="0" smtClean="0"/>
              <a:t> за </a:t>
            </a:r>
            <a:r>
              <a:rPr lang="ru-RU" sz="2800" b="1" dirty="0" err="1" smtClean="0"/>
              <a:t>різною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розчинністю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алкалоїдів</a:t>
            </a:r>
            <a:r>
              <a:rPr lang="ru-RU" sz="2800" b="1" dirty="0" smtClean="0"/>
              <a:t> – солей та основ;</a:t>
            </a:r>
            <a:endParaRPr lang="en-US" sz="2800" b="1" dirty="0" smtClean="0"/>
          </a:p>
          <a:p>
            <a:pPr algn="just"/>
            <a:r>
              <a:rPr lang="ru-RU" sz="2800" b="1" dirty="0" smtClean="0"/>
              <a:t>   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b="1" dirty="0" smtClean="0"/>
              <a:t> за </a:t>
            </a:r>
            <a:r>
              <a:rPr lang="ru-RU" sz="2800" b="1" dirty="0" err="1" smtClean="0"/>
              <a:t>різною</a:t>
            </a:r>
            <a:r>
              <a:rPr lang="ru-RU" sz="2800" b="1" dirty="0" smtClean="0"/>
              <a:t> силою </a:t>
            </a:r>
            <a:r>
              <a:rPr lang="ru-RU" sz="2800" b="1" dirty="0" err="1" smtClean="0"/>
              <a:t>основності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алкалоїдів</a:t>
            </a:r>
            <a:r>
              <a:rPr lang="ru-RU" sz="2800" b="1" dirty="0" smtClean="0"/>
              <a:t>;     </a:t>
            </a:r>
            <a:endParaRPr lang="en-US" sz="2800" b="1" dirty="0" smtClean="0"/>
          </a:p>
          <a:p>
            <a:pPr algn="just"/>
            <a:endParaRPr lang="ru-RU" sz="2800" b="1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2800" b="1" dirty="0" smtClean="0"/>
              <a:t>на </a:t>
            </a:r>
            <a:r>
              <a:rPr lang="ru-RU" sz="2800" b="1" dirty="0" err="1" smtClean="0"/>
              <a:t>основі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особливості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хімічних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властивостей</a:t>
            </a:r>
            <a:r>
              <a:rPr lang="ru-RU" sz="2800" b="1" dirty="0" smtClean="0"/>
              <a:t>;  </a:t>
            </a:r>
            <a:endParaRPr lang="en-US" sz="2800" b="1" dirty="0" smtClean="0"/>
          </a:p>
          <a:p>
            <a:pPr algn="just"/>
            <a:r>
              <a:rPr lang="ru-RU" sz="2800" b="1" dirty="0" smtClean="0"/>
              <a:t>  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b="1" dirty="0" smtClean="0"/>
              <a:t>за </a:t>
            </a:r>
            <a:r>
              <a:rPr lang="ru-RU" sz="2800" b="1" dirty="0" err="1" smtClean="0"/>
              <a:t>різною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здатністю</a:t>
            </a:r>
            <a:r>
              <a:rPr lang="ru-RU" sz="2800" b="1" dirty="0" smtClean="0"/>
              <a:t> до </a:t>
            </a:r>
            <a:r>
              <a:rPr lang="ru-RU" sz="2800" b="1" dirty="0" err="1" smtClean="0"/>
              <a:t>адсорбції</a:t>
            </a:r>
            <a:r>
              <a:rPr lang="ru-RU" sz="2800" b="1" dirty="0" smtClean="0"/>
              <a:t> (</a:t>
            </a:r>
            <a:r>
              <a:rPr lang="ru-RU" sz="2800" b="1" dirty="0" err="1" smtClean="0"/>
              <a:t>хроматографія</a:t>
            </a:r>
            <a:r>
              <a:rPr lang="ru-RU" sz="2800" b="1" dirty="0" smtClean="0"/>
              <a:t>). </a:t>
            </a:r>
            <a:endParaRPr lang="ru-RU" sz="28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ідентифікації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алкалоїдів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071546"/>
            <a:ext cx="864399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Для </a:t>
            </a:r>
            <a:r>
              <a:rPr lang="ru-RU" sz="2800" b="1" dirty="0" err="1" smtClean="0"/>
              <a:t>ідентифікації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алкалоїдів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використовують</a:t>
            </a:r>
            <a:r>
              <a:rPr lang="ru-RU" sz="2800" b="1" dirty="0" smtClean="0"/>
              <a:t> :</a:t>
            </a:r>
          </a:p>
          <a:p>
            <a:pPr algn="just">
              <a:buFont typeface="Wingdings" pitchFamily="2" charset="2"/>
              <a:buChar char="v"/>
            </a:pPr>
            <a:r>
              <a:rPr lang="ru-RU" sz="2800" b="1" dirty="0" err="1" smtClean="0">
                <a:solidFill>
                  <a:srgbClr val="FF0000"/>
                </a:solidFill>
              </a:rPr>
              <a:t>загальні</a:t>
            </a:r>
            <a:r>
              <a:rPr lang="ru-RU" sz="2800" b="1" dirty="0" smtClean="0">
                <a:solidFill>
                  <a:srgbClr val="FF0000"/>
                </a:solidFill>
              </a:rPr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800" b="1" dirty="0" err="1" smtClean="0">
                <a:solidFill>
                  <a:srgbClr val="FF0000"/>
                </a:solidFill>
              </a:rPr>
              <a:t>групові</a:t>
            </a:r>
            <a:r>
              <a:rPr lang="ru-RU" sz="2800" b="1" dirty="0" smtClean="0">
                <a:solidFill>
                  <a:srgbClr val="FF0000"/>
                </a:solidFill>
              </a:rPr>
              <a:t>,</a:t>
            </a:r>
          </a:p>
          <a:p>
            <a:pPr algn="just">
              <a:buFont typeface="Wingdings" pitchFamily="2" charset="2"/>
              <a:buChar char="v"/>
            </a:pPr>
            <a:r>
              <a:rPr lang="ru-RU" sz="2800" b="1" dirty="0" err="1" smtClean="0">
                <a:solidFill>
                  <a:srgbClr val="FF0000"/>
                </a:solidFill>
              </a:rPr>
              <a:t>специфічні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реакції</a:t>
            </a:r>
            <a:r>
              <a:rPr lang="ru-RU" sz="2800" b="1" dirty="0" smtClean="0">
                <a:solidFill>
                  <a:srgbClr val="FF0000"/>
                </a:solidFill>
              </a:rPr>
              <a:t> (на </a:t>
            </a:r>
            <a:r>
              <a:rPr lang="ru-RU" sz="2800" b="1" dirty="0" err="1" smtClean="0">
                <a:solidFill>
                  <a:srgbClr val="FF0000"/>
                </a:solidFill>
              </a:rPr>
              <a:t>окремі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алкалоїди</a:t>
            </a:r>
            <a:r>
              <a:rPr lang="ru-RU" sz="2800" b="1" dirty="0" smtClean="0">
                <a:solidFill>
                  <a:srgbClr val="FF0000"/>
                </a:solidFill>
              </a:rPr>
              <a:t>)</a:t>
            </a:r>
            <a:r>
              <a:rPr lang="ru-RU" sz="2800" b="1" dirty="0" smtClean="0"/>
              <a:t>.     </a:t>
            </a:r>
          </a:p>
          <a:p>
            <a:pPr algn="just">
              <a:buFontTx/>
              <a:buChar char="-"/>
            </a:pPr>
            <a:r>
              <a:rPr lang="ru-RU" sz="2800" b="1" dirty="0" err="1" smtClean="0"/>
              <a:t>Загальні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реакції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проводять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із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загальноалкалоїдними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осаджувальними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спеціальними</a:t>
            </a:r>
            <a:r>
              <a:rPr lang="ru-RU" sz="2800" b="1" dirty="0" smtClean="0"/>
              <a:t> реактивами.   </a:t>
            </a:r>
            <a:r>
              <a:rPr lang="ru-RU" sz="2800" b="1" dirty="0" err="1" smtClean="0"/>
              <a:t>Загальні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осадові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реакції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грунтуються</a:t>
            </a:r>
            <a:r>
              <a:rPr lang="ru-RU" sz="2800" b="1" dirty="0" smtClean="0"/>
              <a:t> на </a:t>
            </a:r>
            <a:r>
              <a:rPr lang="ru-RU" sz="2800" b="1" dirty="0" err="1" smtClean="0"/>
              <a:t>здатності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алкалоїдів</a:t>
            </a:r>
            <a:r>
              <a:rPr lang="ru-RU" sz="2800" b="1" dirty="0" smtClean="0"/>
              <a:t> як основ </a:t>
            </a:r>
            <a:r>
              <a:rPr lang="ru-RU" sz="2800" b="1" dirty="0" err="1" smtClean="0"/>
              <a:t>давати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прості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або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комплексні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солі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різноманітними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частіше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комплексними</a:t>
            </a:r>
            <a:r>
              <a:rPr lang="ru-RU" sz="2800" b="1" dirty="0" smtClean="0"/>
              <a:t> кислотами, солями </a:t>
            </a:r>
            <a:r>
              <a:rPr lang="ru-RU" sz="2800" b="1" dirty="0" err="1" smtClean="0"/>
              <a:t>важких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металів</a:t>
            </a:r>
            <a:r>
              <a:rPr lang="ru-RU" sz="2800" b="1" dirty="0" smtClean="0"/>
              <a:t> та </a:t>
            </a:r>
            <a:r>
              <a:rPr lang="ru-RU" sz="2800" b="1" dirty="0" err="1" smtClean="0"/>
              <a:t>ін</a:t>
            </a:r>
            <a:r>
              <a:rPr lang="ru-RU" sz="2800" b="1" dirty="0" smtClean="0"/>
              <a:t>. </a:t>
            </a:r>
            <a:r>
              <a:rPr lang="ru-RU" sz="2800" b="1" dirty="0" err="1" smtClean="0"/>
              <a:t>Ці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продукти</a:t>
            </a:r>
            <a:r>
              <a:rPr lang="ru-RU" sz="2800" b="1" dirty="0" smtClean="0"/>
              <a:t>, як правило, не </a:t>
            </a:r>
            <a:r>
              <a:rPr lang="ru-RU" sz="2800" b="1" dirty="0" err="1" smtClean="0"/>
              <a:t>розчинні</a:t>
            </a:r>
            <a:r>
              <a:rPr lang="ru-RU" sz="2800" b="1" dirty="0" smtClean="0"/>
              <a:t> у </a:t>
            </a:r>
            <a:r>
              <a:rPr lang="ru-RU" sz="2800" b="1" dirty="0" err="1" smtClean="0"/>
              <a:t>воді</a:t>
            </a:r>
            <a:r>
              <a:rPr lang="ru-RU" sz="2800" b="1" dirty="0" smtClean="0"/>
              <a:t>, тому </a:t>
            </a:r>
            <a:r>
              <a:rPr lang="ru-RU" sz="2800" b="1" i="1" dirty="0" err="1" smtClean="0"/>
              <a:t>реактиви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називають</a:t>
            </a:r>
            <a:r>
              <a:rPr lang="ru-RU" sz="2800" b="1" i="1" dirty="0" smtClean="0"/>
              <a:t> </a:t>
            </a:r>
            <a:r>
              <a:rPr lang="ru-RU" sz="2800" b="1" i="1" dirty="0" err="1" smtClean="0">
                <a:solidFill>
                  <a:srgbClr val="0070C0"/>
                </a:solidFill>
              </a:rPr>
              <a:t>осаджувальними</a:t>
            </a:r>
            <a:r>
              <a:rPr lang="ru-RU" sz="2800" b="1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72560" cy="6267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err="1" smtClean="0">
                <a:solidFill>
                  <a:srgbClr val="0070C0"/>
                </a:solidFill>
              </a:rPr>
              <a:t>Приготування</a:t>
            </a:r>
            <a:r>
              <a:rPr lang="ru-RU" sz="3600" b="1" i="1" dirty="0" smtClean="0">
                <a:solidFill>
                  <a:srgbClr val="0070C0"/>
                </a:solidFill>
              </a:rPr>
              <a:t> </a:t>
            </a:r>
            <a:r>
              <a:rPr lang="ru-RU" sz="3600" b="1" i="1" dirty="0" err="1" smtClean="0">
                <a:solidFill>
                  <a:srgbClr val="0070C0"/>
                </a:solidFill>
              </a:rPr>
              <a:t>витягу</a:t>
            </a:r>
            <a:r>
              <a:rPr lang="ru-RU" sz="3600" b="1" i="1" dirty="0" smtClean="0">
                <a:solidFill>
                  <a:srgbClr val="0070C0"/>
                </a:solidFill>
              </a:rPr>
              <a:t>: </a:t>
            </a:r>
          </a:p>
          <a:p>
            <a:pPr algn="just"/>
            <a:r>
              <a:rPr lang="ru-RU" sz="2800" b="1" i="1" dirty="0" smtClean="0"/>
              <a:t>2,0 г </a:t>
            </a:r>
            <a:r>
              <a:rPr lang="ru-RU" sz="2800" b="1" i="1" dirty="0" err="1" smtClean="0"/>
              <a:t>сировини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подрібнюють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і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просіюють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крізь</a:t>
            </a:r>
            <a:r>
              <a:rPr lang="ru-RU" sz="2800" b="1" i="1" dirty="0" smtClean="0"/>
              <a:t> сито </a:t>
            </a:r>
            <a:r>
              <a:rPr lang="ru-RU" sz="2800" b="1" i="1" dirty="0" err="1" smtClean="0"/>
              <a:t>з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діаметром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отворів</a:t>
            </a:r>
            <a:r>
              <a:rPr lang="ru-RU" sz="2800" b="1" i="1" dirty="0" smtClean="0"/>
              <a:t> 2 мм, </a:t>
            </a:r>
            <a:r>
              <a:rPr lang="ru-RU" sz="2800" b="1" i="1" dirty="0" err="1" smtClean="0"/>
              <a:t>вміщують</a:t>
            </a:r>
            <a:r>
              <a:rPr lang="ru-RU" sz="2800" b="1" i="1" dirty="0" smtClean="0"/>
              <a:t> у колбу на 100 мл </a:t>
            </a:r>
            <a:r>
              <a:rPr lang="ru-RU" sz="2800" b="1" i="1" dirty="0" err="1" smtClean="0"/>
              <a:t>зі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шліфом</a:t>
            </a:r>
            <a:r>
              <a:rPr lang="ru-RU" sz="2800" b="1" i="1" dirty="0" smtClean="0"/>
              <a:t>, </a:t>
            </a:r>
            <a:r>
              <a:rPr lang="ru-RU" sz="2800" b="1" i="1" dirty="0" err="1" smtClean="0"/>
              <a:t>заливають</a:t>
            </a:r>
            <a:r>
              <a:rPr lang="ru-RU" sz="2800" b="1" i="1" dirty="0" smtClean="0"/>
              <a:t> 50 мл 1 %-го </a:t>
            </a:r>
            <a:r>
              <a:rPr lang="ru-RU" sz="2800" b="1" i="1" dirty="0" err="1" smtClean="0"/>
              <a:t>розчину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хлороводневої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кислоти</a:t>
            </a:r>
            <a:r>
              <a:rPr lang="ru-RU" sz="2800" b="1" i="1" dirty="0" smtClean="0"/>
              <a:t>, </a:t>
            </a:r>
            <a:r>
              <a:rPr lang="ru-RU" sz="2800" b="1" i="1" dirty="0" err="1" smtClean="0"/>
              <a:t>з’єднують</a:t>
            </a:r>
            <a:r>
              <a:rPr lang="ru-RU" sz="2800" b="1" i="1" dirty="0" smtClean="0"/>
              <a:t> колбу </a:t>
            </a:r>
            <a:r>
              <a:rPr lang="ru-RU" sz="2800" b="1" i="1" dirty="0" err="1" smtClean="0"/>
              <a:t>зі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зворотним</a:t>
            </a:r>
            <a:r>
              <a:rPr lang="ru-RU" sz="2800" b="1" i="1" dirty="0" smtClean="0"/>
              <a:t> холодильником </a:t>
            </a:r>
            <a:r>
              <a:rPr lang="ru-RU" sz="2800" b="1" i="1" dirty="0" err="1" smtClean="0"/>
              <a:t>і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нагрівають</a:t>
            </a:r>
            <a:r>
              <a:rPr lang="ru-RU" sz="2800" b="1" i="1" dirty="0" smtClean="0"/>
              <a:t> на </a:t>
            </a:r>
            <a:r>
              <a:rPr lang="ru-RU" sz="2800" b="1" i="1" dirty="0" err="1" smtClean="0"/>
              <a:t>киплячому</a:t>
            </a:r>
            <a:r>
              <a:rPr lang="ru-RU" sz="2800" b="1" i="1" dirty="0" smtClean="0"/>
              <a:t> водяному </a:t>
            </a:r>
            <a:r>
              <a:rPr lang="ru-RU" sz="2800" b="1" i="1" dirty="0" err="1" smtClean="0"/>
              <a:t>нагрівнику</a:t>
            </a:r>
            <a:r>
              <a:rPr lang="ru-RU" sz="2800" b="1" i="1" dirty="0" smtClean="0"/>
              <a:t> 30 </a:t>
            </a:r>
            <a:r>
              <a:rPr lang="ru-RU" sz="2800" b="1" i="1" dirty="0" err="1" smtClean="0"/>
              <a:t>хв</a:t>
            </a:r>
            <a:r>
              <a:rPr lang="ru-RU" sz="2800" b="1" i="1" dirty="0" smtClean="0"/>
              <a:t>., </a:t>
            </a:r>
            <a:r>
              <a:rPr lang="ru-RU" sz="2800" b="1" i="1" dirty="0" err="1" smtClean="0"/>
              <a:t>періодично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помішуючи</a:t>
            </a:r>
            <a:r>
              <a:rPr lang="ru-RU" sz="2800" b="1" i="1" dirty="0" smtClean="0"/>
              <a:t>. </a:t>
            </a:r>
          </a:p>
          <a:p>
            <a:pPr algn="just"/>
            <a:r>
              <a:rPr lang="ru-RU" sz="2800" b="1" dirty="0" err="1" smtClean="0"/>
              <a:t>Після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охолодження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витяг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фільтрують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розділяють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навпіл</a:t>
            </a:r>
            <a:r>
              <a:rPr lang="ru-RU" sz="2800" b="1" dirty="0" smtClean="0"/>
              <a:t>. </a:t>
            </a:r>
          </a:p>
          <a:p>
            <a:pPr algn="just"/>
            <a:r>
              <a:rPr lang="ru-RU" sz="2800" b="1" dirty="0" smtClean="0"/>
              <a:t>Одну половину </a:t>
            </a:r>
            <a:r>
              <a:rPr lang="ru-RU" sz="2800" b="1" dirty="0" err="1" smtClean="0"/>
              <a:t>фільтрату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використовують</a:t>
            </a:r>
            <a:r>
              <a:rPr lang="ru-RU" sz="2800" b="1" dirty="0" smtClean="0"/>
              <a:t> для </a:t>
            </a:r>
            <a:r>
              <a:rPr lang="ru-RU" sz="2800" b="1" dirty="0" err="1" smtClean="0"/>
              <a:t>загальноосадових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реакцій</a:t>
            </a:r>
            <a:r>
              <a:rPr lang="ru-RU" sz="2800" b="1" dirty="0" smtClean="0"/>
              <a:t>, </a:t>
            </a:r>
          </a:p>
          <a:p>
            <a:pPr algn="just"/>
            <a:r>
              <a:rPr lang="ru-RU" sz="2800" b="1" dirty="0" smtClean="0"/>
              <a:t>а другу — для </a:t>
            </a:r>
            <a:r>
              <a:rPr lang="ru-RU" sz="2800" b="1" dirty="0" err="1" smtClean="0"/>
              <a:t>хроматографічного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виявлення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алкалоїдів</a:t>
            </a:r>
            <a:endParaRPr lang="ru-RU" sz="28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8715436" cy="7016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Загальноосадові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реакції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solidFill>
                  <a:srgbClr val="7030A0"/>
                </a:solidFill>
              </a:rPr>
              <a:t>Реактив </a:t>
            </a:r>
            <a:r>
              <a:rPr lang="ru-RU" sz="2400" b="1" dirty="0" err="1" smtClean="0">
                <a:solidFill>
                  <a:srgbClr val="7030A0"/>
                </a:solidFill>
              </a:rPr>
              <a:t>Майєра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/>
              <a:t>(</a:t>
            </a:r>
            <a:r>
              <a:rPr lang="ru-RU" sz="2400" b="1" dirty="0" err="1" smtClean="0"/>
              <a:t>розчин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ртуті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дихлориду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розчині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калію</a:t>
            </a:r>
            <a:r>
              <a:rPr lang="ru-RU" sz="2400" b="1" dirty="0" smtClean="0"/>
              <a:t> йодиду, </a:t>
            </a:r>
            <a:r>
              <a:rPr lang="en-US" sz="2400" b="1" dirty="0" smtClean="0"/>
              <a:t>HgI2 + 2KI↔K2[HgI4])</a:t>
            </a:r>
            <a:r>
              <a:rPr lang="ru-RU" sz="2400" b="1" dirty="0" smtClean="0"/>
              <a:t>.</a:t>
            </a:r>
          </a:p>
          <a:p>
            <a:pPr algn="just">
              <a:buFontTx/>
              <a:buChar char="-"/>
            </a:pPr>
            <a:r>
              <a:rPr lang="ru-RU" sz="2400" b="1" dirty="0" err="1" smtClean="0">
                <a:solidFill>
                  <a:srgbClr val="7030A0"/>
                </a:solidFill>
              </a:rPr>
              <a:t>Реактиви</a:t>
            </a:r>
            <a:r>
              <a:rPr lang="ru-RU" sz="2400" b="1" dirty="0" smtClean="0">
                <a:solidFill>
                  <a:srgbClr val="7030A0"/>
                </a:solidFill>
              </a:rPr>
              <a:t> Вагнера </a:t>
            </a:r>
            <a:r>
              <a:rPr lang="ru-RU" sz="2400" b="1" dirty="0" err="1" smtClean="0">
                <a:solidFill>
                  <a:srgbClr val="7030A0"/>
                </a:solidFill>
              </a:rPr>
              <a:t>і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Бушарда</a:t>
            </a:r>
            <a:r>
              <a:rPr lang="ru-RU" sz="2400" b="1" dirty="0" smtClean="0">
                <a:solidFill>
                  <a:srgbClr val="7030A0"/>
                </a:solidFill>
              </a:rPr>
              <a:t> (</a:t>
            </a:r>
            <a:r>
              <a:rPr lang="ru-RU" sz="2400" b="1" dirty="0" err="1" smtClean="0">
                <a:solidFill>
                  <a:srgbClr val="7030A0"/>
                </a:solidFill>
              </a:rPr>
              <a:t>Люголя</a:t>
            </a:r>
            <a:r>
              <a:rPr lang="ru-RU" sz="2400" b="1" dirty="0" smtClean="0">
                <a:solidFill>
                  <a:srgbClr val="7030A0"/>
                </a:solidFill>
              </a:rPr>
              <a:t>) </a:t>
            </a:r>
            <a:r>
              <a:rPr lang="ru-RU" sz="2400" b="1" dirty="0" smtClean="0"/>
              <a:t>(</a:t>
            </a:r>
            <a:r>
              <a:rPr lang="ru-RU" sz="2400" b="1" dirty="0" err="1" smtClean="0"/>
              <a:t>розчин</a:t>
            </a:r>
            <a:r>
              <a:rPr lang="ru-RU" sz="2400" b="1" dirty="0" smtClean="0"/>
              <a:t> йоду в </a:t>
            </a:r>
            <a:r>
              <a:rPr lang="ru-RU" sz="2400" b="1" dirty="0" err="1" smtClean="0"/>
              <a:t>розчині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калію</a:t>
            </a:r>
            <a:r>
              <a:rPr lang="ru-RU" sz="2400" b="1" dirty="0" smtClean="0"/>
              <a:t> йодиду).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solidFill>
                  <a:srgbClr val="7030A0"/>
                </a:solidFill>
              </a:rPr>
              <a:t>Реактив </a:t>
            </a:r>
            <a:r>
              <a:rPr lang="ru-RU" sz="2400" b="1" dirty="0" err="1" smtClean="0">
                <a:solidFill>
                  <a:srgbClr val="7030A0"/>
                </a:solidFill>
              </a:rPr>
              <a:t>Драгендорфа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/>
              <a:t>(</a:t>
            </a:r>
            <a:r>
              <a:rPr lang="ru-RU" sz="2400" b="1" dirty="0" err="1" smtClean="0"/>
              <a:t>розчин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вісмуту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нітрату</a:t>
            </a:r>
            <a:r>
              <a:rPr lang="ru-RU" sz="2400" b="1" dirty="0" smtClean="0"/>
              <a:t> основного, </a:t>
            </a:r>
            <a:r>
              <a:rPr lang="ru-RU" sz="2400" b="1" dirty="0" err="1" smtClean="0"/>
              <a:t>калію</a:t>
            </a:r>
            <a:r>
              <a:rPr lang="ru-RU" sz="2400" b="1" dirty="0" smtClean="0"/>
              <a:t> йодиду та </a:t>
            </a:r>
            <a:r>
              <a:rPr lang="ru-RU" sz="2400" b="1" dirty="0" err="1" smtClean="0"/>
              <a:t>оцтової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кислоти</a:t>
            </a:r>
            <a:r>
              <a:rPr lang="ru-RU" sz="2400" b="1" dirty="0" smtClean="0"/>
              <a:t>, </a:t>
            </a:r>
            <a:r>
              <a:rPr lang="en-US" sz="2400" b="1" dirty="0" smtClean="0"/>
              <a:t>BiI3+KI↔K[BiI4])</a:t>
            </a:r>
            <a:r>
              <a:rPr lang="ru-RU" sz="2400" b="1" dirty="0" smtClean="0"/>
              <a:t>.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solidFill>
                  <a:srgbClr val="7030A0"/>
                </a:solidFill>
              </a:rPr>
              <a:t>Реактив </a:t>
            </a:r>
            <a:r>
              <a:rPr lang="ru-RU" sz="2400" b="1" dirty="0" err="1" smtClean="0">
                <a:solidFill>
                  <a:srgbClr val="7030A0"/>
                </a:solidFill>
              </a:rPr>
              <a:t>Марме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/>
              <a:t>(</a:t>
            </a:r>
            <a:r>
              <a:rPr lang="ru-RU" sz="2400" b="1" dirty="0" err="1" smtClean="0"/>
              <a:t>розчин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кадмію</a:t>
            </a:r>
            <a:r>
              <a:rPr lang="ru-RU" sz="2400" b="1" dirty="0" smtClean="0"/>
              <a:t> йодиду в </a:t>
            </a:r>
            <a:r>
              <a:rPr lang="ru-RU" sz="2400" b="1" dirty="0" err="1" smtClean="0"/>
              <a:t>розчині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калію</a:t>
            </a:r>
            <a:r>
              <a:rPr lang="ru-RU" sz="2400" b="1" dirty="0" smtClean="0"/>
              <a:t> йодиду, </a:t>
            </a:r>
            <a:r>
              <a:rPr lang="ru-RU" sz="2400" b="1" dirty="0" err="1" smtClean="0"/>
              <a:t>розчин</a:t>
            </a:r>
            <a:r>
              <a:rPr lang="ru-RU" sz="2400" b="1" dirty="0" smtClean="0"/>
              <a:t> CdI2 в KI) .</a:t>
            </a:r>
          </a:p>
          <a:p>
            <a:pPr algn="just">
              <a:buFontTx/>
              <a:buChar char="-"/>
            </a:pPr>
            <a:r>
              <a:rPr lang="ru-RU" sz="2400" b="1" dirty="0" err="1" smtClean="0">
                <a:solidFill>
                  <a:srgbClr val="7030A0"/>
                </a:solidFill>
              </a:rPr>
              <a:t>Розчин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таніну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/>
              <a:t>(</a:t>
            </a:r>
            <a:r>
              <a:rPr lang="ru-RU" sz="2400" b="1" dirty="0" err="1" smtClean="0"/>
              <a:t>свіжоприготований</a:t>
            </a:r>
            <a:r>
              <a:rPr lang="ru-RU" sz="2400" b="1" dirty="0" smtClean="0"/>
              <a:t> 5%).</a:t>
            </a:r>
          </a:p>
          <a:p>
            <a:pPr algn="just">
              <a:buFontTx/>
              <a:buChar char="-"/>
            </a:pPr>
            <a:r>
              <a:rPr lang="ru-RU" sz="2400" b="1" dirty="0" err="1" smtClean="0">
                <a:solidFill>
                  <a:srgbClr val="7030A0"/>
                </a:solidFill>
              </a:rPr>
              <a:t>Розчин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пікринової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кислоти</a:t>
            </a:r>
            <a:r>
              <a:rPr lang="ru-RU" sz="2400" b="1" dirty="0" smtClean="0"/>
              <a:t> (1%-й </a:t>
            </a:r>
            <a:r>
              <a:rPr lang="ru-RU" sz="2400" b="1" dirty="0" err="1" smtClean="0"/>
              <a:t>водний</a:t>
            </a:r>
            <a:r>
              <a:rPr lang="ru-RU" sz="2400" b="1" dirty="0" smtClean="0"/>
              <a:t>).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solidFill>
                  <a:srgbClr val="7030A0"/>
                </a:solidFill>
              </a:rPr>
              <a:t>Реактив </a:t>
            </a:r>
            <a:r>
              <a:rPr lang="ru-RU" sz="2400" b="1" dirty="0" err="1" smtClean="0">
                <a:solidFill>
                  <a:srgbClr val="7030A0"/>
                </a:solidFill>
              </a:rPr>
              <a:t>Зонненшейна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/>
              <a:t>(</a:t>
            </a:r>
            <a:r>
              <a:rPr lang="ru-RU" sz="2400" b="1" dirty="0" err="1" smtClean="0"/>
              <a:t>розчин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фосфорномолібденової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кислоти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фосфорно-молібденова</a:t>
            </a:r>
            <a:r>
              <a:rPr lang="ru-RU" sz="2400" b="1" dirty="0" smtClean="0"/>
              <a:t> кислота Н3Р04 • 12Мо03 • 2Н20) .</a:t>
            </a:r>
          </a:p>
          <a:p>
            <a:pPr algn="just">
              <a:buFontTx/>
              <a:buChar char="-"/>
            </a:pPr>
            <a:r>
              <a:rPr lang="ru-RU" sz="2400" b="1" dirty="0" err="1" smtClean="0"/>
              <a:t>Розчин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кремневольфрамової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кислоти</a:t>
            </a:r>
            <a:r>
              <a:rPr lang="ru-RU" sz="2400" b="1" dirty="0" smtClean="0"/>
              <a:t> (</a:t>
            </a:r>
            <a:r>
              <a:rPr lang="ru-RU" sz="2400" b="1" dirty="0" smtClean="0">
                <a:solidFill>
                  <a:srgbClr val="7030A0"/>
                </a:solidFill>
              </a:rPr>
              <a:t>Реактив Бертрана</a:t>
            </a:r>
            <a:r>
              <a:rPr lang="ru-RU" sz="2400" b="1" dirty="0" smtClean="0"/>
              <a:t>, </a:t>
            </a:r>
            <a:r>
              <a:rPr lang="en-US" sz="2400" b="1" dirty="0" smtClean="0"/>
              <a:t>SiO2 • 12W</a:t>
            </a:r>
            <a:r>
              <a:rPr lang="ru-RU" sz="2400" b="1" dirty="0" smtClean="0"/>
              <a:t>о03 • 4Н20).     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solidFill>
                  <a:srgbClr val="7030A0"/>
                </a:solidFill>
              </a:rPr>
              <a:t>Реактив </a:t>
            </a:r>
            <a:r>
              <a:rPr lang="ru-RU" sz="2400" b="1" dirty="0" err="1" smtClean="0">
                <a:solidFill>
                  <a:srgbClr val="7030A0"/>
                </a:solidFill>
              </a:rPr>
              <a:t>Шейблера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/>
              <a:t>- </a:t>
            </a:r>
            <a:r>
              <a:rPr lang="ru-RU" sz="2400" b="1" dirty="0" err="1" smtClean="0"/>
              <a:t>фосфорно-вольфрамова</a:t>
            </a:r>
            <a:r>
              <a:rPr lang="ru-RU" sz="2400" b="1" dirty="0" smtClean="0"/>
              <a:t> кислота Н3Р04 • 12</a:t>
            </a:r>
            <a:r>
              <a:rPr lang="en-US" sz="2400" b="1" dirty="0" smtClean="0"/>
              <a:t>W</a:t>
            </a:r>
            <a:r>
              <a:rPr lang="ru-RU" sz="2400" b="1" dirty="0" smtClean="0"/>
              <a:t>оО3 • 2Н20.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17693"/>
            <a:ext cx="871543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Для </a:t>
            </a:r>
            <a:r>
              <a:rPr lang="ru-RU" sz="2400" b="1" dirty="0" err="1" smtClean="0"/>
              <a:t>виявлення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алкалоїдів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використовують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також</a:t>
            </a:r>
            <a:r>
              <a:rPr lang="ru-RU" sz="2400" b="1" dirty="0" smtClean="0"/>
              <a:t>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реакції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забарвлення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концентрованими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неорганічними</a:t>
            </a:r>
            <a:r>
              <a:rPr lang="ru-RU" sz="2400" b="1" dirty="0" smtClean="0"/>
              <a:t> кислотами — </a:t>
            </a:r>
            <a:r>
              <a:rPr lang="ru-RU" sz="2400" b="1" i="1" dirty="0" smtClean="0">
                <a:solidFill>
                  <a:srgbClr val="0070C0"/>
                </a:solidFill>
              </a:rPr>
              <a:t>азотною,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сірчаною</a:t>
            </a:r>
            <a:r>
              <a:rPr lang="ru-RU" sz="2400" b="1" i="1" dirty="0" smtClean="0">
                <a:solidFill>
                  <a:srgbClr val="0070C0"/>
                </a:solidFill>
              </a:rPr>
              <a:t>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або</a:t>
            </a:r>
            <a:r>
              <a:rPr lang="ru-RU" sz="2400" b="1" i="1" dirty="0" smtClean="0">
                <a:solidFill>
                  <a:srgbClr val="0070C0"/>
                </a:solidFill>
              </a:rPr>
              <a:t>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їх</a:t>
            </a:r>
            <a:r>
              <a:rPr lang="ru-RU" sz="2400" b="1" i="1" dirty="0" smtClean="0">
                <a:solidFill>
                  <a:srgbClr val="0070C0"/>
                </a:solidFill>
              </a:rPr>
              <a:t>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сумішами</a:t>
            </a:r>
            <a:r>
              <a:rPr lang="ru-RU" sz="2400" b="1" dirty="0" smtClean="0"/>
              <a:t>. В основу </a:t>
            </a:r>
            <a:r>
              <a:rPr lang="ru-RU" sz="2400" b="1" dirty="0" err="1" smtClean="0"/>
              <a:t>реакцій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покладені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особливості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хімічної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структури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алкалоїдів</a:t>
            </a:r>
            <a:r>
              <a:rPr lang="ru-RU" sz="2400" b="1" dirty="0" smtClean="0"/>
              <a:t>, тому вони </a:t>
            </a:r>
            <a:r>
              <a:rPr lang="ru-RU" sz="2400" b="1" dirty="0" err="1" smtClean="0"/>
              <a:t>можуть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виступати</a:t>
            </a:r>
            <a:r>
              <a:rPr lang="ru-RU" sz="2400" b="1" dirty="0" smtClean="0"/>
              <a:t> як </a:t>
            </a:r>
            <a:r>
              <a:rPr lang="ru-RU" sz="2400" b="1" dirty="0" err="1" smtClean="0"/>
              <a:t>специфічні</a:t>
            </a:r>
            <a:r>
              <a:rPr lang="ru-RU" sz="2400" b="1" dirty="0" smtClean="0"/>
              <a:t> для </a:t>
            </a:r>
            <a:r>
              <a:rPr lang="ru-RU" sz="2400" b="1" dirty="0" err="1" smtClean="0"/>
              <a:t>визначення</a:t>
            </a:r>
            <a:r>
              <a:rPr lang="ru-RU" sz="2400" b="1" dirty="0" smtClean="0"/>
              <a:t>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груп</a:t>
            </a:r>
            <a:r>
              <a:rPr lang="ru-RU" sz="2400" b="1" i="1" dirty="0" smtClean="0">
                <a:solidFill>
                  <a:srgbClr val="0070C0"/>
                </a:solidFill>
              </a:rPr>
              <a:t>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алкалоїдів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Реакції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забарвлення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проводять</a:t>
            </a:r>
            <a:r>
              <a:rPr lang="ru-RU" sz="2400" b="1" dirty="0" smtClean="0"/>
              <a:t> як </a:t>
            </a:r>
            <a:r>
              <a:rPr lang="ru-RU" sz="2400" b="1" dirty="0" err="1" smtClean="0"/>
              <a:t>із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чистими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алкалоїдами</a:t>
            </a:r>
            <a:r>
              <a:rPr lang="ru-RU" sz="2400" b="1" dirty="0" smtClean="0"/>
              <a:t>, так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їх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сумішами</a:t>
            </a:r>
            <a:r>
              <a:rPr lang="ru-RU" sz="2400" b="1" dirty="0" smtClean="0"/>
              <a:t> в сухому </a:t>
            </a:r>
            <a:r>
              <a:rPr lang="ru-RU" sz="2400" b="1" dirty="0" err="1" smtClean="0"/>
              <a:t>вигляді</a:t>
            </a:r>
            <a:r>
              <a:rPr lang="ru-RU" sz="2400" b="1" dirty="0" smtClean="0"/>
              <a:t>. </a:t>
            </a:r>
          </a:p>
          <a:p>
            <a:pPr algn="just"/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Спеціальні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кольорові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реактиви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   </a:t>
            </a:r>
          </a:p>
          <a:p>
            <a:pPr algn="just"/>
            <a:r>
              <a:rPr lang="ru-RU" sz="2400" b="1" dirty="0" smtClean="0"/>
              <a:t>-</a:t>
            </a:r>
            <a:r>
              <a:rPr lang="ru-RU" sz="2400" b="1" dirty="0" err="1" smtClean="0">
                <a:solidFill>
                  <a:srgbClr val="7030A0"/>
                </a:solidFill>
              </a:rPr>
              <a:t>Концентрована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сульфатна</a:t>
            </a:r>
            <a:r>
              <a:rPr lang="ru-RU" sz="2400" b="1" dirty="0" smtClean="0">
                <a:solidFill>
                  <a:srgbClr val="7030A0"/>
                </a:solidFill>
              </a:rPr>
              <a:t> кислота     </a:t>
            </a:r>
          </a:p>
          <a:p>
            <a:pPr algn="just"/>
            <a:r>
              <a:rPr lang="ru-RU" sz="2400" b="1" dirty="0" smtClean="0"/>
              <a:t>-</a:t>
            </a:r>
            <a:r>
              <a:rPr lang="ru-RU" sz="2400" b="1" dirty="0" err="1" smtClean="0">
                <a:solidFill>
                  <a:srgbClr val="7030A0"/>
                </a:solidFill>
              </a:rPr>
              <a:t>Концентрована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нітратна</a:t>
            </a:r>
            <a:r>
              <a:rPr lang="ru-RU" sz="2400" b="1" dirty="0" smtClean="0">
                <a:solidFill>
                  <a:srgbClr val="7030A0"/>
                </a:solidFill>
              </a:rPr>
              <a:t> кислота     </a:t>
            </a:r>
          </a:p>
          <a:p>
            <a:pPr algn="just"/>
            <a:r>
              <a:rPr lang="ru-RU" sz="2400" b="1" dirty="0" smtClean="0"/>
              <a:t>-</a:t>
            </a:r>
            <a:r>
              <a:rPr lang="ru-RU" sz="2400" b="1" dirty="0" smtClean="0">
                <a:solidFill>
                  <a:srgbClr val="7030A0"/>
                </a:solidFill>
              </a:rPr>
              <a:t>Реактив </a:t>
            </a:r>
            <a:r>
              <a:rPr lang="ru-RU" sz="2400" b="1" dirty="0" err="1" smtClean="0">
                <a:solidFill>
                  <a:srgbClr val="7030A0"/>
                </a:solidFill>
              </a:rPr>
              <a:t>Ердмана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/>
              <a:t>(</a:t>
            </a:r>
            <a:r>
              <a:rPr lang="ru-RU" sz="2400" b="1" dirty="0" err="1" smtClean="0"/>
              <a:t>суміш</a:t>
            </a:r>
            <a:r>
              <a:rPr lang="ru-RU" sz="2400" b="1" dirty="0" smtClean="0"/>
              <a:t> кислот </a:t>
            </a:r>
            <a:r>
              <a:rPr lang="ru-RU" sz="2400" b="1" dirty="0" err="1" smtClean="0"/>
              <a:t>сульфатної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нітратної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концентрованих</a:t>
            </a:r>
            <a:r>
              <a:rPr lang="ru-RU" sz="2400" b="1" dirty="0" smtClean="0"/>
              <a:t>)     </a:t>
            </a:r>
          </a:p>
          <a:p>
            <a:pPr algn="just"/>
            <a:r>
              <a:rPr lang="ru-RU" sz="2400" b="1" dirty="0" smtClean="0"/>
              <a:t>-</a:t>
            </a:r>
            <a:r>
              <a:rPr lang="ru-RU" sz="2400" b="1" dirty="0" smtClean="0">
                <a:solidFill>
                  <a:srgbClr val="7030A0"/>
                </a:solidFill>
              </a:rPr>
              <a:t>Реактив Фреде </a:t>
            </a:r>
            <a:r>
              <a:rPr lang="ru-RU" sz="2400" b="1" dirty="0" smtClean="0"/>
              <a:t>(</a:t>
            </a:r>
            <a:r>
              <a:rPr lang="ru-RU" sz="2400" b="1" dirty="0" err="1" smtClean="0"/>
              <a:t>розчин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амонію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молібдату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кислоті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сульфатній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концентрованій</a:t>
            </a:r>
            <a:r>
              <a:rPr lang="ru-RU" sz="2400" b="1" dirty="0" smtClean="0"/>
              <a:t>)     </a:t>
            </a:r>
          </a:p>
          <a:p>
            <a:pPr algn="just"/>
            <a:r>
              <a:rPr lang="ru-RU" sz="2400" b="1" dirty="0" smtClean="0"/>
              <a:t>-</a:t>
            </a:r>
            <a:r>
              <a:rPr lang="ru-RU" sz="2400" b="1" dirty="0" smtClean="0">
                <a:solidFill>
                  <a:srgbClr val="7030A0"/>
                </a:solidFill>
              </a:rPr>
              <a:t>Реактив </a:t>
            </a:r>
            <a:r>
              <a:rPr lang="ru-RU" sz="2400" b="1" dirty="0" err="1" smtClean="0">
                <a:solidFill>
                  <a:srgbClr val="7030A0"/>
                </a:solidFill>
              </a:rPr>
              <a:t>Маркі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/>
              <a:t>(</a:t>
            </a:r>
            <a:r>
              <a:rPr lang="ru-RU" sz="2400" b="1" dirty="0" err="1" smtClean="0"/>
              <a:t>розчин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формальдегіду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кислоті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сульфатній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концентрованій</a:t>
            </a:r>
            <a:r>
              <a:rPr lang="ru-RU" sz="2400" b="1" dirty="0" smtClean="0"/>
              <a:t>)     </a:t>
            </a:r>
          </a:p>
          <a:p>
            <a:pPr algn="just"/>
            <a:r>
              <a:rPr lang="ru-RU" sz="2400" b="1" dirty="0" smtClean="0"/>
              <a:t>-</a:t>
            </a:r>
            <a:r>
              <a:rPr lang="ru-RU" sz="2400" b="1" dirty="0" smtClean="0">
                <a:solidFill>
                  <a:srgbClr val="7030A0"/>
                </a:solidFill>
              </a:rPr>
              <a:t>Реактив </a:t>
            </a:r>
            <a:r>
              <a:rPr lang="ru-RU" sz="2400" b="1" dirty="0" err="1" smtClean="0">
                <a:solidFill>
                  <a:srgbClr val="7030A0"/>
                </a:solidFill>
              </a:rPr>
              <a:t>Вазіцкі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/>
              <a:t>(</a:t>
            </a:r>
            <a:r>
              <a:rPr lang="ru-RU" sz="2400" b="1" dirty="0" err="1" smtClean="0"/>
              <a:t>розчин</a:t>
            </a:r>
            <a:r>
              <a:rPr lang="ru-RU" sz="2400" b="1" dirty="0" smtClean="0"/>
              <a:t> </a:t>
            </a:r>
            <a:r>
              <a:rPr lang="en-US" sz="2400" b="1" dirty="0" smtClean="0"/>
              <a:t>n-</a:t>
            </a:r>
            <a:r>
              <a:rPr lang="ru-RU" sz="2400" b="1" dirty="0" err="1" smtClean="0"/>
              <a:t>диметиламінобензальдегіду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кислоті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сульфатній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концентрованій</a:t>
            </a:r>
            <a:r>
              <a:rPr lang="ru-RU" sz="2400" b="1" dirty="0" smtClean="0"/>
              <a:t>). </a:t>
            </a:r>
            <a:endParaRPr lang="ru-RU" sz="24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714356"/>
            <a:ext cx="83582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uk-UA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Кофеїн </a:t>
            </a: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та інші пуринові алкалоїди визначають за допомогою </a:t>
            </a:r>
            <a:r>
              <a:rPr lang="uk-UA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мурексидної</a:t>
            </a:r>
            <a:r>
              <a:rPr lang="uk-UA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проби </a:t>
            </a: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— утворюється червоно-пурпурове забарвлення. </a:t>
            </a:r>
          </a:p>
          <a:p>
            <a:pPr algn="just">
              <a:buFont typeface="Wingdings" pitchFamily="2" charset="2"/>
              <a:buChar char="ü"/>
            </a:pPr>
            <a:r>
              <a:rPr lang="uk-UA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Колхіцин</a:t>
            </a: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 з мінеральними кислотами дає жовте забарвлення.</a:t>
            </a:r>
          </a:p>
          <a:p>
            <a:pPr algn="just">
              <a:buFont typeface="Wingdings" pitchFamily="2" charset="2"/>
              <a:buChar char="ü"/>
            </a:pP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uk-UA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тропанових</a:t>
            </a:r>
            <a:r>
              <a:rPr lang="uk-UA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алкалоїдів </a:t>
            </a: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використовують </a:t>
            </a:r>
            <a:r>
              <a:rPr lang="uk-UA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реакцію Віталі-Морена</a:t>
            </a: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. Її модифікація дозволяє визначити кокаїн по утворенню пурпурового забарвлення.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Алкалоїди, які містять </a:t>
            </a:r>
            <a:r>
              <a:rPr lang="uk-UA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фенольну групу (морфін), </a:t>
            </a: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дають синє забарвлення з </a:t>
            </a:r>
            <a:r>
              <a:rPr lang="uk-UA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хлоридом заліза</a:t>
            </a: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uk-UA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Ванілін</a:t>
            </a: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 є реактивом на </a:t>
            </a:r>
            <a:r>
              <a:rPr lang="uk-UA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індольний</a:t>
            </a:r>
            <a:r>
              <a:rPr lang="uk-UA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цикл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err="1" smtClean="0">
                <a:solidFill>
                  <a:srgbClr val="FF0000"/>
                </a:solidFill>
              </a:rPr>
              <a:t>Хроматографічне</a:t>
            </a:r>
            <a:r>
              <a:rPr lang="ru-RU" sz="3200" b="1" i="1" dirty="0" smtClean="0">
                <a:solidFill>
                  <a:srgbClr val="FF0000"/>
                </a:solidFill>
              </a:rPr>
              <a:t> 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дослідження</a:t>
            </a:r>
            <a:endParaRPr lang="ru-RU" sz="3200" b="1" i="1" dirty="0" smtClean="0">
              <a:solidFill>
                <a:srgbClr val="FF0000"/>
              </a:solidFill>
            </a:endParaRPr>
          </a:p>
          <a:p>
            <a:pPr algn="just"/>
            <a:r>
              <a:rPr lang="ru-RU" sz="2800" b="1" dirty="0" smtClean="0"/>
              <a:t>Для </a:t>
            </a:r>
            <a:r>
              <a:rPr lang="ru-RU" sz="2800" b="1" dirty="0" err="1" smtClean="0"/>
              <a:t>виявлення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визначення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якісного</a:t>
            </a:r>
            <a:r>
              <a:rPr lang="ru-RU" sz="2800" b="1" dirty="0" smtClean="0"/>
              <a:t> складу та </a:t>
            </a:r>
            <a:r>
              <a:rPr lang="ru-RU" sz="2800" b="1" dirty="0" err="1" smtClean="0"/>
              <a:t>кількості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алкалоїдів</a:t>
            </a:r>
            <a:r>
              <a:rPr lang="ru-RU" sz="2800" b="1" dirty="0" smtClean="0"/>
              <a:t> часто </a:t>
            </a:r>
            <a:r>
              <a:rPr lang="ru-RU" sz="2800" b="1" dirty="0" err="1" smtClean="0"/>
              <a:t>використовують</a:t>
            </a:r>
            <a:r>
              <a:rPr lang="ru-RU" sz="2800" b="1" dirty="0" smtClean="0"/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паперову</a:t>
            </a:r>
            <a:r>
              <a:rPr lang="ru-RU" sz="2800" b="1" dirty="0" smtClean="0"/>
              <a:t> та </a:t>
            </a:r>
            <a:r>
              <a:rPr lang="ru-RU" sz="2800" b="1" dirty="0" err="1" smtClean="0">
                <a:solidFill>
                  <a:srgbClr val="0070C0"/>
                </a:solidFill>
              </a:rPr>
              <a:t>тонкошарову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хроматографію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smtClean="0"/>
              <a:t>в </a:t>
            </a:r>
            <a:r>
              <a:rPr lang="ru-RU" sz="2800" b="1" dirty="0" err="1" smtClean="0"/>
              <a:t>сумішах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різних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розчинників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головним</a:t>
            </a:r>
            <a:r>
              <a:rPr lang="ru-RU" sz="2800" b="1" dirty="0" smtClean="0"/>
              <a:t> чином </a:t>
            </a:r>
            <a:r>
              <a:rPr lang="ru-RU" sz="2800" b="1" dirty="0" err="1" smtClean="0"/>
              <a:t>кислих</a:t>
            </a:r>
            <a:r>
              <a:rPr lang="ru-RU" sz="2800" b="1" dirty="0" smtClean="0"/>
              <a:t>. </a:t>
            </a:r>
          </a:p>
          <a:p>
            <a:pPr algn="just"/>
            <a:r>
              <a:rPr lang="ru-RU" sz="2800" b="1" dirty="0" err="1" smtClean="0"/>
              <a:t>Звичайно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алкалоїди</a:t>
            </a:r>
            <a:r>
              <a:rPr lang="ru-RU" sz="2800" b="1" dirty="0" smtClean="0"/>
              <a:t> в </a:t>
            </a:r>
            <a:r>
              <a:rPr lang="ru-RU" sz="2800" b="1" dirty="0" err="1" smtClean="0"/>
              <a:t>УФ-світлі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флуоресціюють</a:t>
            </a:r>
            <a:r>
              <a:rPr lang="ru-RU" sz="2800" b="1" dirty="0" smtClean="0"/>
              <a:t> </a:t>
            </a:r>
            <a:r>
              <a:rPr lang="ru-RU" sz="2800" b="1" dirty="0" err="1" smtClean="0">
                <a:solidFill>
                  <a:srgbClr val="00B0F0"/>
                </a:solidFill>
              </a:rPr>
              <a:t>блакитним</a:t>
            </a:r>
            <a:r>
              <a:rPr lang="ru-RU" sz="2800" b="1" dirty="0" smtClean="0"/>
              <a:t>, </a:t>
            </a:r>
            <a:r>
              <a:rPr lang="ru-RU" sz="2800" b="1" dirty="0" smtClean="0">
                <a:solidFill>
                  <a:srgbClr val="00B050"/>
                </a:solidFill>
              </a:rPr>
              <a:t>зеленим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або</a:t>
            </a:r>
            <a:r>
              <a:rPr lang="ru-RU" sz="2800" b="1" dirty="0" smtClean="0"/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жовтим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кольором</a:t>
            </a:r>
            <a:r>
              <a:rPr lang="ru-RU" sz="2800" b="1" dirty="0" smtClean="0"/>
              <a:t>. </a:t>
            </a:r>
          </a:p>
          <a:p>
            <a:pPr algn="just"/>
            <a:r>
              <a:rPr lang="ru-RU" sz="2800" b="1" dirty="0" smtClean="0"/>
              <a:t>При </a:t>
            </a:r>
            <a:r>
              <a:rPr lang="ru-RU" sz="2800" b="1" dirty="0" err="1" smtClean="0"/>
              <a:t>обробці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хромогенними</a:t>
            </a:r>
            <a:r>
              <a:rPr lang="ru-RU" sz="2800" b="1" dirty="0" smtClean="0"/>
              <a:t> реактивами </a:t>
            </a:r>
            <a:r>
              <a:rPr lang="ru-RU" sz="2800" b="1" dirty="0" err="1" smtClean="0"/>
              <a:t>флуоресценція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плям</a:t>
            </a:r>
            <a:r>
              <a:rPr lang="ru-RU" sz="2800" b="1" dirty="0" smtClean="0"/>
              <a:t>, як правило, </a:t>
            </a:r>
            <a:r>
              <a:rPr lang="ru-RU" sz="2800" b="1" dirty="0" err="1" smtClean="0"/>
              <a:t>змінюється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й</a:t>
            </a:r>
            <a:r>
              <a:rPr lang="ru-RU" sz="2800" b="1" dirty="0" smtClean="0"/>
              <a:t> часто </a:t>
            </a:r>
            <a:r>
              <a:rPr lang="ru-RU" sz="2800" b="1" dirty="0" err="1" smtClean="0"/>
              <a:t>з’являється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забарвлення</a:t>
            </a:r>
            <a:r>
              <a:rPr lang="ru-RU" sz="2800" b="1" dirty="0" smtClean="0"/>
              <a:t>, яке </a:t>
            </a:r>
            <a:r>
              <a:rPr lang="ru-RU" sz="2800" b="1" dirty="0" err="1" smtClean="0"/>
              <a:t>можна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бачити</a:t>
            </a:r>
            <a:r>
              <a:rPr lang="ru-RU" sz="2800" b="1" dirty="0" smtClean="0"/>
              <a:t> при денному </a:t>
            </a:r>
            <a:r>
              <a:rPr lang="ru-RU" sz="2800" b="1" dirty="0" err="1" smtClean="0"/>
              <a:t>світлі</a:t>
            </a:r>
            <a:r>
              <a:rPr lang="ru-RU" sz="2800" b="1" dirty="0" smtClean="0"/>
              <a:t>. </a:t>
            </a:r>
          </a:p>
          <a:p>
            <a:pPr algn="just"/>
            <a:endParaRPr lang="ru-RU" sz="2800" b="1" dirty="0" smtClean="0"/>
          </a:p>
          <a:p>
            <a:pPr algn="just"/>
            <a:r>
              <a:rPr lang="ru-RU" sz="2400" b="1" i="1" dirty="0" err="1" smtClean="0">
                <a:solidFill>
                  <a:srgbClr val="FF0000"/>
                </a:solidFill>
              </a:rPr>
              <a:t>Ідентифікацію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алкалоїдів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також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проводять</a:t>
            </a:r>
            <a:r>
              <a:rPr lang="ru-RU" sz="2400" b="1" i="1" dirty="0" smtClean="0">
                <a:solidFill>
                  <a:srgbClr val="FF0000"/>
                </a:solidFill>
              </a:rPr>
              <a:t> за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допомогою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фізико-хімічних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методів</a:t>
            </a:r>
            <a:r>
              <a:rPr lang="ru-RU" sz="2400" b="1" i="1" dirty="0" smtClean="0">
                <a:solidFill>
                  <a:srgbClr val="FF0000"/>
                </a:solidFill>
              </a:rPr>
              <a:t>: </a:t>
            </a:r>
            <a:r>
              <a:rPr lang="ru-RU" sz="2400" b="1" dirty="0" err="1" smtClean="0"/>
              <a:t>ультрафіолетової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інфрачервоної</a:t>
            </a:r>
            <a:r>
              <a:rPr lang="ru-RU" sz="2400" b="1" dirty="0" smtClean="0"/>
              <a:t>, ЯМР-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ПМР-спектроскопії</a:t>
            </a:r>
            <a:r>
              <a:rPr lang="ru-RU" sz="2400" b="1" dirty="0" smtClean="0"/>
              <a:t>. </a:t>
            </a:r>
            <a:endParaRPr lang="ru-RU" sz="24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solidFill>
                  <a:srgbClr val="FF0000"/>
                </a:solidFill>
              </a:rPr>
              <a:t>Хроматографічне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виявлення</a:t>
            </a:r>
            <a:r>
              <a:rPr lang="ru-RU" sz="2400" b="1" dirty="0" smtClean="0">
                <a:solidFill>
                  <a:srgbClr val="FF0000"/>
                </a:solidFill>
              </a:rPr>
              <a:t> (метод </a:t>
            </a:r>
            <a:r>
              <a:rPr lang="ru-RU" sz="2400" b="1" dirty="0" err="1" smtClean="0">
                <a:solidFill>
                  <a:srgbClr val="FF0000"/>
                </a:solidFill>
              </a:rPr>
              <a:t>кругової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хроматографії</a:t>
            </a:r>
            <a:r>
              <a:rPr lang="ru-RU" sz="2400" b="1" dirty="0" smtClean="0">
                <a:solidFill>
                  <a:srgbClr val="FF0000"/>
                </a:solidFill>
              </a:rPr>
              <a:t>). </a:t>
            </a:r>
            <a:r>
              <a:rPr lang="ru-RU" sz="2400" b="1" dirty="0" smtClean="0"/>
              <a:t>Половину </a:t>
            </a:r>
            <a:r>
              <a:rPr lang="ru-RU" sz="2400" b="1" dirty="0" err="1" smtClean="0"/>
              <a:t>хлороводневого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витягу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вміщують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ділильну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лійку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підлу</a:t>
            </a:r>
            <a:r>
              <a:rPr lang="ru-RU" sz="2400" b="1" dirty="0" smtClean="0"/>
              <a:t>- </a:t>
            </a:r>
            <a:r>
              <a:rPr lang="ru-RU" sz="2400" b="1" dirty="0" err="1" smtClean="0"/>
              <a:t>жують</a:t>
            </a:r>
            <a:r>
              <a:rPr lang="ru-RU" sz="2400" b="1" dirty="0" smtClean="0"/>
              <a:t> за </a:t>
            </a:r>
            <a:r>
              <a:rPr lang="ru-RU" sz="2400" b="1" dirty="0" err="1" smtClean="0"/>
              <a:t>фенолфталеїном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екстрагують</a:t>
            </a:r>
            <a:r>
              <a:rPr lang="ru-RU" sz="2400" b="1" dirty="0" smtClean="0"/>
              <a:t> хлороформом (3 × 10 мл). </a:t>
            </a:r>
            <a:r>
              <a:rPr lang="ru-RU" sz="2400" b="1" dirty="0" err="1" smtClean="0"/>
              <a:t>Хлороформний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екстракт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упарюють</a:t>
            </a:r>
            <a:r>
              <a:rPr lang="ru-RU" sz="2400" b="1" dirty="0" smtClean="0"/>
              <a:t> досуха, </a:t>
            </a:r>
            <a:r>
              <a:rPr lang="ru-RU" sz="2400" b="1" dirty="0" err="1" smtClean="0"/>
              <a:t>залишок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розчиняють</a:t>
            </a:r>
            <a:r>
              <a:rPr lang="ru-RU" sz="2400" b="1" dirty="0" smtClean="0"/>
              <a:t> в 1 мл 96 %-го спирту. З </a:t>
            </a:r>
            <a:r>
              <a:rPr lang="ru-RU" sz="2400" b="1" dirty="0" err="1" smtClean="0"/>
              <a:t>хроматографічного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паперу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вирізають</a:t>
            </a:r>
            <a:r>
              <a:rPr lang="ru-RU" sz="2400" b="1" dirty="0" smtClean="0"/>
              <a:t> коло </a:t>
            </a:r>
            <a:r>
              <a:rPr lang="ru-RU" sz="2400" b="1" dirty="0" err="1" smtClean="0"/>
              <a:t>діаметром</a:t>
            </a:r>
            <a:r>
              <a:rPr lang="ru-RU" sz="2400" b="1" dirty="0" smtClean="0"/>
              <a:t> 15 – 20 см. На </a:t>
            </a:r>
            <a:r>
              <a:rPr lang="ru-RU" sz="2400" b="1" dirty="0" err="1" smtClean="0"/>
              <a:t>відстані</a:t>
            </a:r>
            <a:r>
              <a:rPr lang="ru-RU" sz="2400" b="1" dirty="0" smtClean="0"/>
              <a:t> 1 – 1,5 см </a:t>
            </a:r>
            <a:r>
              <a:rPr lang="ru-RU" sz="2400" b="1" dirty="0" err="1" smtClean="0"/>
              <a:t>від</a:t>
            </a:r>
            <a:r>
              <a:rPr lang="ru-RU" sz="2400" b="1" dirty="0" smtClean="0"/>
              <a:t> центру кола </a:t>
            </a:r>
            <a:r>
              <a:rPr lang="ru-RU" sz="2400" b="1" dirty="0" err="1" smtClean="0"/>
              <a:t>відмічають</a:t>
            </a:r>
            <a:r>
              <a:rPr lang="ru-RU" sz="2400" b="1" dirty="0" smtClean="0"/>
              <a:t> дугами </a:t>
            </a:r>
            <a:r>
              <a:rPr lang="ru-RU" sz="2400" b="1" dirty="0" err="1" smtClean="0"/>
              <a:t>кожний</a:t>
            </a:r>
            <a:r>
              <a:rPr lang="ru-RU" sz="2400" b="1" dirty="0" smtClean="0"/>
              <a:t> сектор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нумерують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Підготовлений</a:t>
            </a:r>
            <a:r>
              <a:rPr lang="ru-RU" sz="2400" b="1" dirty="0" smtClean="0"/>
              <a:t> для </a:t>
            </a:r>
            <a:r>
              <a:rPr lang="ru-RU" sz="2400" b="1" dirty="0" err="1" smtClean="0"/>
              <a:t>хроматографування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витяг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зразки</a:t>
            </a:r>
            <a:r>
              <a:rPr lang="ru-RU" sz="2400" b="1" dirty="0" smtClean="0"/>
              <a:t> “</a:t>
            </a:r>
            <a:r>
              <a:rPr lang="ru-RU" sz="2400" b="1" dirty="0" err="1" smtClean="0"/>
              <a:t>свідків</a:t>
            </a:r>
            <a:r>
              <a:rPr lang="ru-RU" sz="2400" b="1" dirty="0" smtClean="0"/>
              <a:t>” </a:t>
            </a:r>
            <a:r>
              <a:rPr lang="ru-RU" sz="2400" b="1" dirty="0" err="1" smtClean="0"/>
              <a:t>наносять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капіляром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місце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кожної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намічених</a:t>
            </a:r>
            <a:r>
              <a:rPr lang="ru-RU" sz="2400" b="1" dirty="0" smtClean="0"/>
              <a:t> дуг. В </a:t>
            </a:r>
            <a:r>
              <a:rPr lang="ru-RU" sz="2400" b="1" dirty="0" err="1" smtClean="0"/>
              <a:t>центрі</a:t>
            </a:r>
            <a:r>
              <a:rPr lang="ru-RU" sz="2400" b="1" dirty="0" smtClean="0"/>
              <a:t> кола </a:t>
            </a:r>
            <a:r>
              <a:rPr lang="ru-RU" sz="2400" b="1" dirty="0" err="1" smtClean="0"/>
              <a:t>роблять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отвір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діаметром</a:t>
            </a:r>
            <a:r>
              <a:rPr lang="ru-RU" sz="2400" b="1" dirty="0" smtClean="0"/>
              <a:t> 1 – 2 мм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нього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вводять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гніт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хроматографічного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паперу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Хроматограму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поміщають</a:t>
            </a:r>
            <a:r>
              <a:rPr lang="ru-RU" sz="2400" b="1" dirty="0" smtClean="0"/>
              <a:t> у камеру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сумішшю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розчинників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н-бутанол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насичений</a:t>
            </a:r>
            <a:r>
              <a:rPr lang="ru-RU" sz="2400" b="1" dirty="0" smtClean="0"/>
              <a:t> водою, </a:t>
            </a:r>
            <a:r>
              <a:rPr lang="ru-RU" sz="2400" b="1" dirty="0" err="1" smtClean="0"/>
              <a:t>льодова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оцтова</a:t>
            </a:r>
            <a:r>
              <a:rPr lang="ru-RU" sz="2400" b="1" dirty="0" smtClean="0"/>
              <a:t> кислота (100:5). </a:t>
            </a:r>
            <a:r>
              <a:rPr lang="ru-RU" sz="2400" b="1" dirty="0" err="1" smtClean="0"/>
              <a:t>Хроматографують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поки</a:t>
            </a:r>
            <a:r>
              <a:rPr lang="ru-RU" sz="2400" b="1" dirty="0" smtClean="0"/>
              <a:t> фронт </a:t>
            </a:r>
            <a:r>
              <a:rPr lang="ru-RU" sz="2400" b="1" dirty="0" err="1" smtClean="0"/>
              <a:t>розчинників</a:t>
            </a:r>
            <a:r>
              <a:rPr lang="ru-RU" sz="2400" b="1" dirty="0" smtClean="0"/>
              <a:t> не </a:t>
            </a:r>
            <a:r>
              <a:rPr lang="ru-RU" sz="2400" b="1" dirty="0" err="1" smtClean="0"/>
              <a:t>просунеться</a:t>
            </a:r>
            <a:r>
              <a:rPr lang="ru-RU" sz="2400" b="1" dirty="0" smtClean="0"/>
              <a:t> на 10 – 12 см </a:t>
            </a:r>
            <a:r>
              <a:rPr lang="ru-RU" sz="2400" b="1" dirty="0" err="1" smtClean="0"/>
              <a:t>від</a:t>
            </a:r>
            <a:r>
              <a:rPr lang="ru-RU" sz="2400" b="1" dirty="0" smtClean="0"/>
              <a:t> центру. </a:t>
            </a:r>
            <a:r>
              <a:rPr lang="ru-RU" sz="2400" b="1" dirty="0" err="1" smtClean="0"/>
              <a:t>Хроматограму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висушують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витяжній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шафі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обприскують</a:t>
            </a:r>
            <a:r>
              <a:rPr lang="ru-RU" sz="2400" b="1" dirty="0" smtClean="0"/>
              <a:t> реактивом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Драгендорфа</a:t>
            </a:r>
            <a:r>
              <a:rPr lang="ru-RU" sz="2400" b="1" dirty="0" smtClean="0"/>
              <a:t>; </a:t>
            </a:r>
            <a:r>
              <a:rPr lang="ru-RU" sz="2400" b="1" dirty="0" err="1" smtClean="0"/>
              <a:t>алкалоїди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проявляються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вигляді</a:t>
            </a:r>
            <a:r>
              <a:rPr lang="ru-RU" sz="2400" b="1" dirty="0" smtClean="0"/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оранжево-червоних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смуг</a:t>
            </a:r>
            <a:r>
              <a:rPr lang="ru-RU" sz="2400" b="1" dirty="0" smtClean="0"/>
              <a:t>. </a:t>
            </a:r>
            <a:endParaRPr lang="ru-RU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715436" cy="55721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800" b="1" i="1" dirty="0" smtClean="0"/>
              <a:t>1. </a:t>
            </a:r>
            <a:r>
              <a:rPr lang="ru-RU" sz="2800" b="1" i="1" dirty="0" err="1" smtClean="0"/>
              <a:t>Алкалоїди</a:t>
            </a:r>
            <a:r>
              <a:rPr lang="ru-RU" sz="2800" b="1" i="1" dirty="0" smtClean="0"/>
              <a:t>: </a:t>
            </a:r>
            <a:r>
              <a:rPr lang="ru-RU" sz="2800" b="1" i="1" dirty="0" err="1" smtClean="0"/>
              <a:t>поняття</a:t>
            </a:r>
            <a:r>
              <a:rPr lang="ru-RU" sz="2800" b="1" i="1" dirty="0" smtClean="0"/>
              <a:t> та </a:t>
            </a:r>
            <a:r>
              <a:rPr lang="ru-RU" sz="2800" b="1" i="1" dirty="0" err="1" smtClean="0"/>
              <a:t>класифікація</a:t>
            </a:r>
            <a:r>
              <a:rPr lang="ru-RU" sz="2800" b="1" i="1" dirty="0" smtClean="0"/>
              <a:t>, </a:t>
            </a:r>
            <a:r>
              <a:rPr lang="ru-RU" sz="2800" b="1" i="1" dirty="0" err="1" smtClean="0"/>
              <a:t>фізико-хімічні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властивості</a:t>
            </a:r>
            <a:r>
              <a:rPr lang="ru-RU" sz="2800" b="1" i="1" dirty="0" smtClean="0"/>
              <a:t>. </a:t>
            </a:r>
          </a:p>
          <a:p>
            <a:pPr algn="just">
              <a:buNone/>
            </a:pPr>
            <a:r>
              <a:rPr lang="ru-RU" sz="2800" b="1" i="1" dirty="0" smtClean="0"/>
              <a:t>2. </a:t>
            </a:r>
            <a:r>
              <a:rPr lang="ru-RU" sz="2800" b="1" i="1" dirty="0" err="1" smtClean="0"/>
              <a:t>Методи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якісного</a:t>
            </a:r>
            <a:r>
              <a:rPr lang="ru-RU" sz="2800" b="1" i="1" dirty="0" smtClean="0"/>
              <a:t> та </a:t>
            </a:r>
            <a:r>
              <a:rPr lang="ru-RU" sz="2800" b="1" i="1" dirty="0" err="1" smtClean="0"/>
              <a:t>кількісного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аналізу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цих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сполук</a:t>
            </a:r>
            <a:r>
              <a:rPr lang="ru-RU" sz="2800" b="1" i="1" dirty="0" smtClean="0"/>
              <a:t> у </a:t>
            </a:r>
            <a:r>
              <a:rPr lang="ru-RU" sz="2800" b="1" i="1" dirty="0" err="1" smtClean="0"/>
              <a:t>рослинній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сировині</a:t>
            </a:r>
            <a:r>
              <a:rPr lang="ru-RU" sz="2800" b="1" i="1" dirty="0" smtClean="0"/>
              <a:t>. </a:t>
            </a:r>
          </a:p>
          <a:p>
            <a:pPr algn="just">
              <a:buNone/>
            </a:pPr>
            <a:r>
              <a:rPr lang="ru-RU" sz="2800" b="1" i="1" dirty="0" smtClean="0"/>
              <a:t>3. </a:t>
            </a:r>
            <a:r>
              <a:rPr lang="ru-RU" sz="2800" b="1" i="1" dirty="0" err="1" smtClean="0"/>
              <a:t>Біологічна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дія</a:t>
            </a:r>
            <a:r>
              <a:rPr lang="ru-RU" sz="2800" b="1" i="1" dirty="0" smtClean="0"/>
              <a:t>. </a:t>
            </a:r>
          </a:p>
          <a:p>
            <a:pPr algn="just">
              <a:buNone/>
            </a:pPr>
            <a:r>
              <a:rPr lang="ru-RU" sz="2800" b="1" i="1" dirty="0" smtClean="0"/>
              <a:t>4. </a:t>
            </a:r>
            <a:r>
              <a:rPr lang="ru-RU" sz="2800" b="1" i="1" dirty="0" err="1" smtClean="0"/>
              <a:t>Біогенез</a:t>
            </a:r>
            <a:r>
              <a:rPr lang="ru-RU" sz="2800" b="1" i="1" dirty="0" smtClean="0"/>
              <a:t>. </a:t>
            </a:r>
          </a:p>
          <a:p>
            <a:pPr algn="just">
              <a:buNone/>
            </a:pPr>
            <a:r>
              <a:rPr lang="ru-RU" sz="2800" b="1" i="1" dirty="0" smtClean="0"/>
              <a:t>5. </a:t>
            </a:r>
            <a:r>
              <a:rPr lang="ru-RU" sz="2800" b="1" i="1" dirty="0" err="1" smtClean="0"/>
              <a:t>Основні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алкалоїди</a:t>
            </a:r>
            <a:r>
              <a:rPr lang="ru-RU" sz="2800" b="1" i="1" dirty="0" smtClean="0"/>
              <a:t>, </a:t>
            </a:r>
            <a:r>
              <a:rPr lang="ru-RU" sz="2800" b="1" i="1" dirty="0" err="1" smtClean="0"/>
              <a:t>їх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біологічна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дія</a:t>
            </a:r>
            <a:r>
              <a:rPr lang="ru-RU" sz="2800" b="1" i="1" dirty="0" smtClean="0"/>
              <a:t> та </a:t>
            </a:r>
            <a:r>
              <a:rPr lang="ru-RU" sz="2800" b="1" i="1" dirty="0" err="1" smtClean="0"/>
              <a:t>використання</a:t>
            </a:r>
            <a:r>
              <a:rPr lang="ru-RU" sz="2800" b="1" i="1" dirty="0" smtClean="0"/>
              <a:t>. </a:t>
            </a:r>
            <a:r>
              <a:rPr lang="ru-RU" sz="2800" b="1" i="1" dirty="0" err="1" smtClean="0"/>
              <a:t>Розповсюдження</a:t>
            </a:r>
            <a:r>
              <a:rPr lang="ru-RU" sz="2800" b="1" i="1" dirty="0" smtClean="0"/>
              <a:t>. </a:t>
            </a:r>
          </a:p>
          <a:p>
            <a:pPr algn="just">
              <a:buNone/>
            </a:pPr>
            <a:r>
              <a:rPr lang="ru-RU" sz="2800" b="1" i="1" dirty="0" smtClean="0"/>
              <a:t>6. </a:t>
            </a:r>
            <a:r>
              <a:rPr lang="ru-RU" sz="2800" b="1" i="1" dirty="0" err="1" smtClean="0"/>
              <a:t>Лікарська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сировина</a:t>
            </a:r>
            <a:r>
              <a:rPr lang="ru-RU" sz="2800" b="1" i="1" dirty="0" smtClean="0"/>
              <a:t>, </a:t>
            </a:r>
            <a:r>
              <a:rPr lang="ru-RU" sz="2800" b="1" i="1" dirty="0" err="1" smtClean="0"/>
              <a:t>що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містить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алкалоїди</a:t>
            </a:r>
            <a:r>
              <a:rPr lang="ru-RU" sz="2800" b="1" i="1" dirty="0" smtClean="0"/>
              <a:t>. </a:t>
            </a:r>
          </a:p>
          <a:p>
            <a:pPr algn="just">
              <a:buNone/>
            </a:pPr>
            <a:r>
              <a:rPr lang="ru-RU" sz="2800" b="1" i="1" dirty="0" smtClean="0"/>
              <a:t>7. </a:t>
            </a:r>
            <a:r>
              <a:rPr lang="ru-RU" sz="2800" b="1" i="1" dirty="0" err="1" smtClean="0"/>
              <a:t>Біологічні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властивості</a:t>
            </a:r>
            <a:r>
              <a:rPr lang="ru-RU" sz="2800" b="1" i="1" dirty="0" smtClean="0"/>
              <a:t> та </a:t>
            </a:r>
            <a:r>
              <a:rPr lang="ru-RU" sz="2800" b="1" i="1" dirty="0" err="1" smtClean="0"/>
              <a:t>застосування</a:t>
            </a:r>
            <a:r>
              <a:rPr lang="ru-RU" sz="2800" b="1" i="1" dirty="0" smtClean="0"/>
              <a:t> в </a:t>
            </a:r>
            <a:r>
              <a:rPr lang="ru-RU" sz="2800" b="1" i="1" dirty="0" err="1" smtClean="0"/>
              <a:t>медицині</a:t>
            </a:r>
            <a:r>
              <a:rPr lang="ru-RU" sz="2800" b="1" i="1" dirty="0" smtClean="0"/>
              <a:t>. </a:t>
            </a:r>
          </a:p>
          <a:p>
            <a:pPr algn="just">
              <a:buNone/>
            </a:pPr>
            <a:r>
              <a:rPr lang="ru-RU" sz="2800" b="1" i="1" dirty="0" smtClean="0"/>
              <a:t>8. </a:t>
            </a:r>
            <a:r>
              <a:rPr lang="ru-RU" sz="2800" b="1" i="1" dirty="0" err="1" smtClean="0"/>
              <a:t>Техніка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безпеки</a:t>
            </a:r>
            <a:r>
              <a:rPr lang="ru-RU" sz="2800" b="1" i="1" dirty="0" smtClean="0"/>
              <a:t> при </a:t>
            </a:r>
            <a:r>
              <a:rPr lang="ru-RU" sz="2800" b="1" i="1" dirty="0" err="1" smtClean="0"/>
              <a:t>роботі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з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алкалоїдами</a:t>
            </a:r>
            <a:r>
              <a:rPr lang="ru-RU" sz="2800" b="1" i="1" dirty="0" smtClean="0"/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0198" t="29297" r="25329" b="11132"/>
          <a:stretch>
            <a:fillRect/>
          </a:stretch>
        </p:blipFill>
        <p:spPr bwMode="auto">
          <a:xfrm>
            <a:off x="0" y="0"/>
            <a:ext cx="8858280" cy="667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8001" t="31250" r="22584" b="16015"/>
          <a:stretch>
            <a:fillRect/>
          </a:stretch>
        </p:blipFill>
        <p:spPr bwMode="auto">
          <a:xfrm>
            <a:off x="-23877" y="571480"/>
            <a:ext cx="9167877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"/>
            <a:ext cx="864399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кількісного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визначення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алкалоїдів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3200" b="1" dirty="0" smtClean="0"/>
              <a:t> </a:t>
            </a:r>
            <a:endParaRPr lang="ru-RU" sz="2800" b="1" dirty="0" smtClean="0"/>
          </a:p>
          <a:p>
            <a:pPr algn="just"/>
            <a:r>
              <a:rPr lang="ru-RU" sz="2400" b="1" dirty="0" smtClean="0"/>
              <a:t>Для </a:t>
            </a:r>
            <a:r>
              <a:rPr lang="ru-RU" sz="2400" b="1" dirty="0" err="1" smtClean="0"/>
              <a:t>кількісного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визначення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алкалоїдів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лікарській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рослинній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сировині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застосовують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здебільшого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об’ємні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інструментальні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методи</a:t>
            </a:r>
            <a:r>
              <a:rPr lang="ru-RU" sz="2400" b="1" dirty="0" smtClean="0"/>
              <a:t>. Для </a:t>
            </a:r>
            <a:r>
              <a:rPr lang="ru-RU" sz="2400" b="1" dirty="0" err="1" smtClean="0"/>
              <a:t>кожної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сировини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розробляють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індивідуальну</a:t>
            </a:r>
            <a:r>
              <a:rPr lang="ru-RU" sz="2400" b="1" dirty="0" smtClean="0"/>
              <a:t> методику </a:t>
            </a:r>
            <a:r>
              <a:rPr lang="ru-RU" sz="2400" b="1" dirty="0" err="1" smtClean="0"/>
              <a:t>визначення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вмісту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алкалоїдів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Усі</a:t>
            </a:r>
            <a:r>
              <a:rPr lang="ru-RU" sz="2400" b="1" dirty="0" smtClean="0"/>
              <a:t> вони </a:t>
            </a:r>
            <a:r>
              <a:rPr lang="ru-RU" sz="2400" b="1" dirty="0" err="1" smtClean="0"/>
              <a:t>багатоетапні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внаслідок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тривалого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очищення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Довгий</a:t>
            </a:r>
            <a:r>
              <a:rPr lang="ru-RU" sz="2400" b="1" dirty="0" smtClean="0"/>
              <a:t> час </a:t>
            </a:r>
            <a:r>
              <a:rPr lang="ru-RU" sz="2400" b="1" dirty="0" err="1" smtClean="0"/>
              <a:t>кількісне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визначення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алкалоїдів</a:t>
            </a:r>
            <a:r>
              <a:rPr lang="ru-RU" sz="2400" b="1" dirty="0" smtClean="0"/>
              <a:t> проводили </a:t>
            </a:r>
            <a:r>
              <a:rPr lang="ru-RU" sz="2400" b="1" dirty="0" err="1" smtClean="0"/>
              <a:t>ваговим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або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об’ємним</a:t>
            </a:r>
            <a:r>
              <a:rPr lang="ru-RU" sz="2400" b="1" dirty="0" smtClean="0"/>
              <a:t> способом, </a:t>
            </a:r>
            <a:r>
              <a:rPr lang="ru-RU" sz="2400" b="1" dirty="0" err="1" smtClean="0"/>
              <a:t>тепер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кількість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алкалоїдів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сировині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визначають</a:t>
            </a:r>
            <a:r>
              <a:rPr lang="ru-RU" sz="2400" b="1" dirty="0" smtClean="0"/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фізичними</a:t>
            </a:r>
            <a:r>
              <a:rPr lang="ru-RU" sz="2400" b="1" dirty="0" smtClean="0">
                <a:solidFill>
                  <a:srgbClr val="FF0000"/>
                </a:solidFill>
              </a:rPr>
              <a:t>, </a:t>
            </a:r>
            <a:r>
              <a:rPr lang="ru-RU" sz="2400" b="1" dirty="0" err="1" smtClean="0">
                <a:solidFill>
                  <a:srgbClr val="FF0000"/>
                </a:solidFill>
              </a:rPr>
              <a:t>фізико-хімічними</a:t>
            </a:r>
            <a:r>
              <a:rPr lang="ru-RU" sz="2400" b="1" dirty="0" smtClean="0">
                <a:solidFill>
                  <a:srgbClr val="FF0000"/>
                </a:solidFill>
              </a:rPr>
              <a:t> та </a:t>
            </a:r>
            <a:r>
              <a:rPr lang="ru-RU" sz="2400" b="1" dirty="0" err="1" smtClean="0">
                <a:solidFill>
                  <a:srgbClr val="FF0000"/>
                </a:solidFill>
              </a:rPr>
              <a:t>об’ємними</a:t>
            </a:r>
            <a:r>
              <a:rPr lang="ru-RU" sz="2400" b="1" dirty="0" smtClean="0">
                <a:solidFill>
                  <a:srgbClr val="FF0000"/>
                </a:solidFill>
              </a:rPr>
              <a:t> методами</a:t>
            </a:r>
            <a:r>
              <a:rPr lang="ru-RU" sz="2400" b="1" dirty="0" smtClean="0"/>
              <a:t>. </a:t>
            </a:r>
          </a:p>
          <a:p>
            <a:pPr algn="just"/>
            <a:r>
              <a:rPr lang="ru-RU" sz="2400" b="1" dirty="0" err="1" smtClean="0"/>
              <a:t>Найбільш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поширена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титрометрія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кислотно-основне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титрування</a:t>
            </a:r>
            <a:r>
              <a:rPr lang="ru-RU" sz="2400" b="1" dirty="0" smtClean="0"/>
              <a:t>):  </a:t>
            </a:r>
          </a:p>
          <a:p>
            <a:pPr marL="457200" indent="-457200" algn="just">
              <a:buAutoNum type="arabicParenR"/>
            </a:pPr>
            <a:r>
              <a:rPr lang="ru-RU" sz="2400" b="1" dirty="0" err="1" smtClean="0">
                <a:solidFill>
                  <a:srgbClr val="7030A0"/>
                </a:solidFill>
              </a:rPr>
              <a:t>пряме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титрування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ацидиметрія</a:t>
            </a:r>
            <a:r>
              <a:rPr lang="ru-RU" sz="2400" b="1" dirty="0" smtClean="0"/>
              <a:t>) </a:t>
            </a:r>
            <a:r>
              <a:rPr lang="ru-RU" sz="2400" b="1" dirty="0" err="1" smtClean="0"/>
              <a:t>алкалоїдів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розчином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кислоти</a:t>
            </a:r>
            <a:r>
              <a:rPr lang="ru-RU" sz="2400" b="1" dirty="0" smtClean="0"/>
              <a:t>;  </a:t>
            </a:r>
          </a:p>
          <a:p>
            <a:pPr marL="457200" indent="-457200" algn="just">
              <a:buAutoNum type="arabicParenR"/>
            </a:pPr>
            <a:r>
              <a:rPr lang="ru-RU" sz="2400" b="1" dirty="0" err="1" smtClean="0">
                <a:solidFill>
                  <a:srgbClr val="7030A0"/>
                </a:solidFill>
              </a:rPr>
              <a:t>зворотне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титрування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/>
              <a:t>надлишку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кислоти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розчином</a:t>
            </a:r>
            <a:r>
              <a:rPr lang="ru-RU" sz="2400" b="1" dirty="0" smtClean="0"/>
              <a:t> лугу;  </a:t>
            </a:r>
          </a:p>
          <a:p>
            <a:pPr marL="457200" indent="-457200" algn="just">
              <a:buAutoNum type="arabicParenR"/>
            </a:pPr>
            <a:r>
              <a:rPr lang="ru-RU" sz="2400" b="1" dirty="0" err="1" smtClean="0">
                <a:solidFill>
                  <a:srgbClr val="7030A0"/>
                </a:solidFill>
              </a:rPr>
              <a:t>пряме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титрування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алкалоїдів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розчином</a:t>
            </a:r>
            <a:r>
              <a:rPr lang="ru-RU" sz="2400" b="1" dirty="0" smtClean="0">
                <a:solidFill>
                  <a:srgbClr val="7030A0"/>
                </a:solidFill>
              </a:rPr>
              <a:t> йоду </a:t>
            </a:r>
            <a:r>
              <a:rPr lang="ru-RU" sz="2400" b="1" dirty="0" err="1" smtClean="0">
                <a:solidFill>
                  <a:srgbClr val="7030A0"/>
                </a:solidFill>
              </a:rPr>
              <a:t>або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іншого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комплексоутворюючого</a:t>
            </a:r>
            <a:r>
              <a:rPr lang="ru-RU" sz="2400" b="1" dirty="0" smtClean="0">
                <a:solidFill>
                  <a:srgbClr val="7030A0"/>
                </a:solidFill>
              </a:rPr>
              <a:t> реактиву</a:t>
            </a:r>
            <a:r>
              <a:rPr lang="ru-RU" sz="2400" b="1" dirty="0" smtClean="0"/>
              <a:t>, при </a:t>
            </a:r>
            <a:r>
              <a:rPr lang="ru-RU" sz="2400" b="1" dirty="0" err="1" smtClean="0"/>
              <a:t>взаємодії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яким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алкалоїди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утворюють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нерозчинні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сполуки</a:t>
            </a:r>
            <a:r>
              <a:rPr lang="ru-RU" sz="2400" b="1" dirty="0" smtClean="0"/>
              <a:t>. </a:t>
            </a:r>
            <a:endParaRPr lang="ru-RU" sz="24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0"/>
            <a:ext cx="8643998" cy="6923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Поширення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алкалоїдів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рослинному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світі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локалізація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органами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тканинами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200" b="1" dirty="0" err="1" smtClean="0"/>
              <a:t>Переважно</a:t>
            </a:r>
            <a:r>
              <a:rPr lang="ru-RU" sz="2200" b="1" dirty="0" smtClean="0"/>
              <a:t> в </a:t>
            </a:r>
            <a:r>
              <a:rPr lang="ru-RU" sz="2200" b="1" dirty="0" err="1" smtClean="0"/>
              <a:t>одній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рослині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знаходиться</a:t>
            </a:r>
            <a:r>
              <a:rPr lang="ru-RU" sz="2200" b="1" dirty="0" smtClean="0"/>
              <a:t> </a:t>
            </a:r>
            <a:r>
              <a:rPr lang="ru-RU" sz="2200" b="1" dirty="0" err="1" smtClean="0">
                <a:solidFill>
                  <a:srgbClr val="0070C0"/>
                </a:solidFill>
              </a:rPr>
              <a:t>суміш</a:t>
            </a:r>
            <a:r>
              <a:rPr lang="ru-RU" sz="2200" b="1" dirty="0" smtClean="0">
                <a:solidFill>
                  <a:srgbClr val="0070C0"/>
                </a:solidFill>
              </a:rPr>
              <a:t> </a:t>
            </a:r>
            <a:r>
              <a:rPr lang="ru-RU" sz="2200" b="1" dirty="0" err="1" smtClean="0">
                <a:solidFill>
                  <a:srgbClr val="0070C0"/>
                </a:solidFill>
              </a:rPr>
              <a:t>алкалоїдів</a:t>
            </a:r>
            <a:r>
              <a:rPr lang="ru-RU" sz="2200" b="1" dirty="0" smtClean="0">
                <a:solidFill>
                  <a:srgbClr val="0070C0"/>
                </a:solidFill>
              </a:rPr>
              <a:t> </a:t>
            </a:r>
            <a:r>
              <a:rPr lang="ru-RU" sz="2200" b="1" dirty="0" smtClean="0"/>
              <a:t>(</a:t>
            </a:r>
            <a:r>
              <a:rPr lang="ru-RU" sz="2200" b="1" dirty="0" err="1" smtClean="0"/>
              <a:t>виняток</a:t>
            </a:r>
            <a:r>
              <a:rPr lang="ru-RU" sz="2200" b="1" dirty="0" smtClean="0"/>
              <a:t> – </a:t>
            </a:r>
            <a:r>
              <a:rPr lang="ru-RU" sz="2200" b="1" dirty="0" err="1" smtClean="0"/>
              <a:t>кліщовина</a:t>
            </a:r>
            <a:r>
              <a:rPr lang="ru-RU" sz="2200" b="1" dirty="0" smtClean="0"/>
              <a:t>, яка </a:t>
            </a:r>
            <a:r>
              <a:rPr lang="ru-RU" sz="2200" b="1" dirty="0" err="1" smtClean="0"/>
              <a:t>містить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рицинін</a:t>
            </a:r>
            <a:r>
              <a:rPr lang="ru-RU" sz="2200" b="1" dirty="0" smtClean="0"/>
              <a:t>). </a:t>
            </a:r>
            <a:r>
              <a:rPr lang="ru-RU" sz="2200" b="1" dirty="0" err="1" smtClean="0"/>
              <a:t>Деякі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рослини</a:t>
            </a:r>
            <a:r>
              <a:rPr lang="ru-RU" sz="2200" b="1" dirty="0" smtClean="0"/>
              <a:t> (</a:t>
            </a:r>
            <a:r>
              <a:rPr lang="ru-RU" sz="2200" b="1" dirty="0" err="1" smtClean="0"/>
              <a:t>хінне</a:t>
            </a:r>
            <a:r>
              <a:rPr lang="ru-RU" sz="2200" b="1" dirty="0" smtClean="0"/>
              <a:t> дерево, мак, барбарис) </a:t>
            </a:r>
            <a:r>
              <a:rPr lang="ru-RU" sz="2200" b="1" dirty="0" err="1" smtClean="0"/>
              <a:t>містять</a:t>
            </a:r>
            <a:r>
              <a:rPr lang="ru-RU" sz="2200" b="1" dirty="0" smtClean="0"/>
              <a:t> до </a:t>
            </a:r>
            <a:r>
              <a:rPr lang="ru-RU" sz="2200" b="1" dirty="0" smtClean="0">
                <a:solidFill>
                  <a:srgbClr val="0070C0"/>
                </a:solidFill>
              </a:rPr>
              <a:t>10–15%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алкалоїдів</a:t>
            </a:r>
            <a:r>
              <a:rPr lang="ru-RU" sz="2200" b="1" dirty="0" smtClean="0"/>
              <a:t>. </a:t>
            </a:r>
          </a:p>
          <a:p>
            <a:pPr algn="just"/>
            <a:r>
              <a:rPr lang="ru-RU" sz="2200" b="1" dirty="0" err="1" smtClean="0"/>
              <a:t>Відомо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близько</a:t>
            </a:r>
            <a:r>
              <a:rPr lang="ru-RU" sz="2200" b="1" dirty="0" smtClean="0"/>
              <a:t> </a:t>
            </a:r>
            <a:r>
              <a:rPr lang="ru-RU" sz="2200" b="1" dirty="0" smtClean="0">
                <a:solidFill>
                  <a:srgbClr val="0070C0"/>
                </a:solidFill>
              </a:rPr>
              <a:t>6000 </a:t>
            </a:r>
            <a:r>
              <a:rPr lang="ru-RU" sz="2200" b="1" dirty="0" err="1" smtClean="0">
                <a:solidFill>
                  <a:srgbClr val="0070C0"/>
                </a:solidFill>
              </a:rPr>
              <a:t>алкалоїдів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понад</a:t>
            </a:r>
            <a:r>
              <a:rPr lang="ru-RU" sz="2200" b="1" dirty="0" smtClean="0"/>
              <a:t> 50 </a:t>
            </a:r>
            <a:r>
              <a:rPr lang="ru-RU" sz="2200" b="1" dirty="0" err="1" smtClean="0"/>
              <a:t>з</a:t>
            </a:r>
            <a:r>
              <a:rPr lang="ru-RU" sz="2200" b="1" dirty="0" smtClean="0"/>
              <a:t> них </a:t>
            </a:r>
            <a:r>
              <a:rPr lang="ru-RU" sz="2200" b="1" dirty="0" err="1" smtClean="0"/>
              <a:t>виявлено</a:t>
            </a:r>
            <a:r>
              <a:rPr lang="ru-RU" sz="2200" b="1" dirty="0" smtClean="0"/>
              <a:t> у </a:t>
            </a:r>
            <a:r>
              <a:rPr lang="ru-RU" sz="2200" b="1" dirty="0" err="1" smtClean="0"/>
              <a:t>сировині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тваринного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походження</a:t>
            </a:r>
            <a:r>
              <a:rPr lang="ru-RU" sz="2200" b="1" dirty="0" smtClean="0"/>
              <a:t>. </a:t>
            </a:r>
            <a:r>
              <a:rPr lang="ru-RU" sz="2200" b="1" dirty="0" err="1" smtClean="0"/>
              <a:t>Алкалоїдоноси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становлять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понад</a:t>
            </a:r>
            <a:r>
              <a:rPr lang="ru-RU" sz="2200" b="1" dirty="0" smtClean="0"/>
              <a:t> 10% </a:t>
            </a:r>
            <a:r>
              <a:rPr lang="ru-RU" sz="2200" b="1" dirty="0" err="1" smtClean="0"/>
              <a:t>усіх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рослин</a:t>
            </a:r>
            <a:r>
              <a:rPr lang="ru-RU" sz="2200" b="1" dirty="0" smtClean="0"/>
              <a:t>. </a:t>
            </a:r>
            <a:r>
              <a:rPr lang="ru-RU" sz="2200" b="1" dirty="0" err="1" smtClean="0"/>
              <a:t>Алкалоїди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рідко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зустрічаються</a:t>
            </a:r>
            <a:r>
              <a:rPr lang="ru-RU" sz="2200" b="1" dirty="0" smtClean="0"/>
              <a:t> в </a:t>
            </a:r>
            <a:r>
              <a:rPr lang="ru-RU" sz="2200" b="1" dirty="0" err="1" smtClean="0">
                <a:solidFill>
                  <a:srgbClr val="0070C0"/>
                </a:solidFill>
              </a:rPr>
              <a:t>нижчих</a:t>
            </a:r>
            <a:r>
              <a:rPr lang="ru-RU" sz="2200" b="1" dirty="0" smtClean="0">
                <a:solidFill>
                  <a:srgbClr val="0070C0"/>
                </a:solidFill>
              </a:rPr>
              <a:t> </a:t>
            </a:r>
            <a:r>
              <a:rPr lang="ru-RU" sz="2200" b="1" dirty="0" err="1" smtClean="0">
                <a:solidFill>
                  <a:srgbClr val="0070C0"/>
                </a:solidFill>
              </a:rPr>
              <a:t>рослинах</a:t>
            </a:r>
            <a:r>
              <a:rPr lang="ru-RU" sz="2200" b="1" dirty="0" smtClean="0">
                <a:solidFill>
                  <a:srgbClr val="0070C0"/>
                </a:solidFill>
              </a:rPr>
              <a:t> (</a:t>
            </a:r>
            <a:r>
              <a:rPr lang="ru-RU" sz="2200" b="1" dirty="0" err="1" smtClean="0">
                <a:solidFill>
                  <a:srgbClr val="0070C0"/>
                </a:solidFill>
              </a:rPr>
              <a:t>гриби</a:t>
            </a:r>
            <a:r>
              <a:rPr lang="ru-RU" sz="2200" b="1" dirty="0" smtClean="0">
                <a:solidFill>
                  <a:srgbClr val="0070C0"/>
                </a:solidFill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</a:rPr>
              <a:t>Claviceps</a:t>
            </a:r>
            <a:r>
              <a:rPr lang="en-US" sz="2200" b="1" dirty="0" smtClean="0">
                <a:solidFill>
                  <a:srgbClr val="0070C0"/>
                </a:solidFill>
              </a:rPr>
              <a:t>, </a:t>
            </a:r>
            <a:r>
              <a:rPr lang="en-US" sz="2200" b="1" dirty="0" err="1" smtClean="0">
                <a:solidFill>
                  <a:srgbClr val="0070C0"/>
                </a:solidFill>
              </a:rPr>
              <a:t>Penicillium</a:t>
            </a:r>
            <a:r>
              <a:rPr lang="en-US" sz="2200" b="1" dirty="0" smtClean="0">
                <a:solidFill>
                  <a:srgbClr val="0070C0"/>
                </a:solidFill>
              </a:rPr>
              <a:t>)</a:t>
            </a:r>
            <a:r>
              <a:rPr lang="en-US" sz="2200" b="1" dirty="0" smtClean="0"/>
              <a:t>, </a:t>
            </a:r>
            <a:r>
              <a:rPr lang="ru-RU" sz="2200" b="1" dirty="0" err="1" smtClean="0"/>
              <a:t>серед</a:t>
            </a:r>
            <a:r>
              <a:rPr lang="ru-RU" sz="2200" b="1" dirty="0" smtClean="0"/>
              <a:t> </a:t>
            </a:r>
            <a:r>
              <a:rPr lang="ru-RU" sz="2200" b="1" dirty="0" err="1" smtClean="0">
                <a:solidFill>
                  <a:srgbClr val="0070C0"/>
                </a:solidFill>
              </a:rPr>
              <a:t>голонасінних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зустрічаються</a:t>
            </a:r>
            <a:r>
              <a:rPr lang="ru-RU" sz="2200" b="1" dirty="0" smtClean="0"/>
              <a:t> не часто (</a:t>
            </a:r>
            <a:r>
              <a:rPr lang="ru-RU" sz="2200" b="1" dirty="0" smtClean="0">
                <a:solidFill>
                  <a:srgbClr val="0070C0"/>
                </a:solidFill>
              </a:rPr>
              <a:t>роди </a:t>
            </a:r>
            <a:r>
              <a:rPr lang="en-US" sz="2200" b="1" dirty="0" err="1" smtClean="0">
                <a:solidFill>
                  <a:srgbClr val="0070C0"/>
                </a:solidFill>
              </a:rPr>
              <a:t>Ephedra</a:t>
            </a:r>
            <a:r>
              <a:rPr lang="en-US" sz="2200" b="1" dirty="0" smtClean="0">
                <a:solidFill>
                  <a:srgbClr val="0070C0"/>
                </a:solidFill>
              </a:rPr>
              <a:t> </a:t>
            </a:r>
            <a:r>
              <a:rPr lang="ru-RU" sz="2200" b="1" dirty="0" smtClean="0">
                <a:solidFill>
                  <a:srgbClr val="0070C0"/>
                </a:solidFill>
              </a:rPr>
              <a:t>та </a:t>
            </a:r>
            <a:r>
              <a:rPr lang="en-US" sz="2200" b="1" dirty="0" err="1" smtClean="0">
                <a:solidFill>
                  <a:srgbClr val="0070C0"/>
                </a:solidFill>
              </a:rPr>
              <a:t>Taxus</a:t>
            </a:r>
            <a:r>
              <a:rPr lang="en-US" sz="2200" b="1" dirty="0" smtClean="0"/>
              <a:t>), </a:t>
            </a:r>
            <a:r>
              <a:rPr lang="ru-RU" sz="2200" b="1" dirty="0" err="1" smtClean="0"/>
              <a:t>серед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покритонасінних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розподіл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нерівномірний</a:t>
            </a:r>
            <a:r>
              <a:rPr lang="ru-RU" sz="2200" b="1" dirty="0" smtClean="0"/>
              <a:t>. У порядках </a:t>
            </a:r>
            <a:r>
              <a:rPr lang="en-US" sz="2200" b="1" dirty="0" err="1" smtClean="0"/>
              <a:t>Salicales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Fagales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Cucurbitales</a:t>
            </a:r>
            <a:r>
              <a:rPr lang="en-US" sz="2200" b="1" dirty="0" smtClean="0"/>
              <a:t> </a:t>
            </a:r>
            <a:r>
              <a:rPr lang="ru-RU" sz="2200" b="1" dirty="0" smtClean="0"/>
              <a:t>та </a:t>
            </a:r>
            <a:r>
              <a:rPr lang="en-US" sz="2200" b="1" dirty="0" err="1" smtClean="0"/>
              <a:t>Oleales</a:t>
            </a:r>
            <a:r>
              <a:rPr lang="en-US" sz="2200" b="1" dirty="0" smtClean="0"/>
              <a:t> </a:t>
            </a:r>
            <a:r>
              <a:rPr lang="ru-RU" sz="2200" b="1" dirty="0" err="1" smtClean="0"/>
              <a:t>алкалоїди</a:t>
            </a:r>
            <a:r>
              <a:rPr lang="ru-RU" sz="2200" b="1" dirty="0" smtClean="0"/>
              <a:t> не </a:t>
            </a:r>
            <a:r>
              <a:rPr lang="ru-RU" sz="2200" b="1" dirty="0" err="1" smtClean="0"/>
              <a:t>знайдені</a:t>
            </a:r>
            <a:r>
              <a:rPr lang="ru-RU" sz="2200" b="1" dirty="0" smtClean="0"/>
              <a:t>. </a:t>
            </a:r>
            <a:endParaRPr lang="en-US" sz="2200" b="1" dirty="0" smtClean="0"/>
          </a:p>
          <a:p>
            <a:pPr algn="just"/>
            <a:r>
              <a:rPr lang="ru-RU" sz="2400" b="1" dirty="0" err="1" smtClean="0">
                <a:solidFill>
                  <a:srgbClr val="0070C0"/>
                </a:solidFill>
              </a:rPr>
              <a:t>Більш</a:t>
            </a:r>
            <a:r>
              <a:rPr lang="ru-RU" sz="2400" b="1" dirty="0" smtClean="0">
                <a:solidFill>
                  <a:srgbClr val="0070C0"/>
                </a:solidFill>
              </a:rPr>
              <a:t> за все вони </a:t>
            </a:r>
            <a:r>
              <a:rPr lang="ru-RU" sz="2400" b="1" dirty="0" err="1" smtClean="0">
                <a:solidFill>
                  <a:srgbClr val="0070C0"/>
                </a:solidFill>
              </a:rPr>
              <a:t>поширені</a:t>
            </a:r>
            <a:r>
              <a:rPr lang="ru-RU" sz="2400" b="1" dirty="0" smtClean="0">
                <a:solidFill>
                  <a:srgbClr val="0070C0"/>
                </a:solidFill>
              </a:rPr>
              <a:t> в родинах </a:t>
            </a:r>
            <a:r>
              <a:rPr lang="ru-RU" sz="2400" b="1" dirty="0" err="1" smtClean="0">
                <a:solidFill>
                  <a:srgbClr val="0070C0"/>
                </a:solidFill>
              </a:rPr>
              <a:t>порядків</a:t>
            </a:r>
            <a:r>
              <a:rPr lang="ru-RU" sz="2400" b="1" dirty="0" smtClean="0">
                <a:solidFill>
                  <a:srgbClr val="0070C0"/>
                </a:solidFill>
              </a:rPr>
              <a:t>: </a:t>
            </a:r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r>
              <a:rPr lang="en-US" sz="2200" b="1" dirty="0" err="1" smtClean="0"/>
              <a:t>Caryophyllales</a:t>
            </a:r>
            <a:r>
              <a:rPr lang="en-US" sz="2200" b="1" dirty="0" smtClean="0"/>
              <a:t> (</a:t>
            </a:r>
            <a:r>
              <a:rPr lang="en-US" sz="2200" b="1" dirty="0" err="1" smtClean="0"/>
              <a:t>Chenopodiaceae</a:t>
            </a:r>
            <a:r>
              <a:rPr lang="en-US" sz="2200" b="1" dirty="0" smtClean="0"/>
              <a:t>), </a:t>
            </a:r>
            <a:r>
              <a:rPr lang="en-US" sz="2200" b="1" dirty="0" err="1" smtClean="0"/>
              <a:t>Magnoliales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Laurales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Ranunculales</a:t>
            </a:r>
            <a:r>
              <a:rPr lang="en-US" sz="2200" b="1" dirty="0" smtClean="0"/>
              <a:t> (</a:t>
            </a:r>
            <a:r>
              <a:rPr lang="en-US" sz="2200" b="1" dirty="0" err="1" smtClean="0"/>
              <a:t>Berberidaceae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Menispermaceae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Ranunculaceae</a:t>
            </a:r>
            <a:r>
              <a:rPr lang="en-US" sz="2200" b="1" dirty="0" smtClean="0"/>
              <a:t>), </a:t>
            </a:r>
            <a:r>
              <a:rPr lang="en-US" sz="2200" b="1" dirty="0" err="1" smtClean="0"/>
              <a:t>Papaverales</a:t>
            </a:r>
            <a:r>
              <a:rPr lang="en-US" sz="2200" b="1" dirty="0" smtClean="0"/>
              <a:t> (</a:t>
            </a:r>
            <a:r>
              <a:rPr lang="en-US" sz="2200" b="1" dirty="0" err="1" smtClean="0"/>
              <a:t>Papaveraceae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Fumariaceae</a:t>
            </a:r>
            <a:r>
              <a:rPr lang="en-US" sz="2200" b="1" dirty="0" smtClean="0"/>
              <a:t>), Rosales, </a:t>
            </a:r>
            <a:r>
              <a:rPr lang="en-US" sz="2200" b="1" dirty="0" err="1" smtClean="0"/>
              <a:t>Fabales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Rutales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Gentianales</a:t>
            </a:r>
            <a:r>
              <a:rPr lang="en-US" sz="2200" b="1" dirty="0" smtClean="0"/>
              <a:t> (</a:t>
            </a:r>
            <a:r>
              <a:rPr lang="en-US" sz="2200" b="1" dirty="0" err="1" smtClean="0"/>
              <a:t>Apocynaceae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Loganiaceae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Rubiaceae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Gentianaceae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Menyanthaceae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Asclepiadaceae</a:t>
            </a:r>
            <a:r>
              <a:rPr lang="en-US" sz="2200" b="1" dirty="0" smtClean="0"/>
              <a:t>), </a:t>
            </a:r>
            <a:r>
              <a:rPr lang="en-US" sz="2200" b="1" dirty="0" err="1" smtClean="0"/>
              <a:t>Convolvulales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Solanales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Campanulales</a:t>
            </a:r>
            <a:r>
              <a:rPr lang="ru-RU" sz="2200" b="1" dirty="0" smtClean="0"/>
              <a:t> </a:t>
            </a:r>
            <a:r>
              <a:rPr lang="en-US" sz="2200" b="1" dirty="0" smtClean="0"/>
              <a:t>(</a:t>
            </a:r>
            <a:r>
              <a:rPr lang="en-US" sz="2200" b="1" dirty="0" err="1" smtClean="0"/>
              <a:t>Companulaceae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Lobeliaceae</a:t>
            </a:r>
            <a:r>
              <a:rPr lang="en-US" sz="2200" b="1" dirty="0" smtClean="0"/>
              <a:t>), </a:t>
            </a:r>
            <a:r>
              <a:rPr lang="en-US" sz="2200" b="1" dirty="0" err="1" smtClean="0"/>
              <a:t>Asterales</a:t>
            </a:r>
            <a:r>
              <a:rPr lang="en-US" sz="2200" b="1" dirty="0" smtClean="0"/>
              <a:t>. </a:t>
            </a:r>
            <a:endParaRPr lang="ru-RU" sz="22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858280" cy="7139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solidFill>
                  <a:srgbClr val="FF0000"/>
                </a:solidFill>
              </a:rPr>
              <a:t>Локалізація</a:t>
            </a:r>
            <a:r>
              <a:rPr lang="ru-RU" sz="2000" b="1" dirty="0" smtClean="0"/>
              <a:t> – </a:t>
            </a:r>
            <a:r>
              <a:rPr lang="ru-RU" sz="2000" b="1" dirty="0" err="1" smtClean="0"/>
              <a:t>найчастіше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надземні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частини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лікарських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рослин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квіти</a:t>
            </a:r>
            <a:r>
              <a:rPr lang="ru-RU" sz="2000" b="1" dirty="0" smtClean="0"/>
              <a:t>, плоди, </a:t>
            </a:r>
            <a:r>
              <a:rPr lang="ru-RU" sz="2000" b="1" dirty="0" err="1" smtClean="0"/>
              <a:t>листя</a:t>
            </a:r>
            <a:r>
              <a:rPr lang="ru-RU" sz="2000" b="1" dirty="0" smtClean="0"/>
              <a:t>, кора).  </a:t>
            </a:r>
          </a:p>
          <a:p>
            <a:pPr algn="just"/>
            <a:r>
              <a:rPr lang="ru-RU" sz="2000" b="1" dirty="0" err="1" smtClean="0"/>
              <a:t>Алкалоїди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накопичуються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головним</a:t>
            </a:r>
            <a:r>
              <a:rPr lang="ru-RU" sz="2000" b="1" dirty="0" smtClean="0"/>
              <a:t> чином у тканинах </a:t>
            </a:r>
            <a:r>
              <a:rPr lang="ru-RU" sz="2000" b="1" dirty="0" err="1" smtClean="0"/>
              <a:t>чотирьох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типів</a:t>
            </a:r>
            <a:r>
              <a:rPr lang="ru-RU" sz="2000" b="1" dirty="0" smtClean="0"/>
              <a:t>:  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70C0"/>
                </a:solidFill>
              </a:rPr>
              <a:t>у тих, </a:t>
            </a:r>
            <a:r>
              <a:rPr lang="ru-RU" sz="2000" b="1" dirty="0" err="1" smtClean="0">
                <a:solidFill>
                  <a:srgbClr val="0070C0"/>
                </a:solidFill>
              </a:rPr>
              <a:t>що</a:t>
            </a:r>
            <a:r>
              <a:rPr lang="ru-RU" sz="2000" b="1" dirty="0" smtClean="0">
                <a:solidFill>
                  <a:srgbClr val="0070C0"/>
                </a:solidFill>
              </a:rPr>
              <a:t> активно </a:t>
            </a:r>
            <a:r>
              <a:rPr lang="ru-RU" sz="2000" b="1" dirty="0" err="1" smtClean="0">
                <a:solidFill>
                  <a:srgbClr val="0070C0"/>
                </a:solidFill>
              </a:rPr>
              <a:t>ростуть</a:t>
            </a:r>
            <a:r>
              <a:rPr lang="ru-RU" sz="2000" b="1" dirty="0" smtClean="0">
                <a:solidFill>
                  <a:srgbClr val="0070C0"/>
                </a:solidFill>
              </a:rPr>
              <a:t>;  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70C0"/>
                </a:solidFill>
              </a:rPr>
              <a:t>в </a:t>
            </a:r>
            <a:r>
              <a:rPr lang="ru-RU" sz="2000" b="1" dirty="0" err="1" smtClean="0">
                <a:solidFill>
                  <a:srgbClr val="0070C0"/>
                </a:solidFill>
              </a:rPr>
              <a:t>епідермальних</a:t>
            </a:r>
            <a:r>
              <a:rPr lang="ru-RU" sz="2000" b="1" dirty="0" smtClean="0">
                <a:solidFill>
                  <a:srgbClr val="0070C0"/>
                </a:solidFill>
              </a:rPr>
              <a:t> та </a:t>
            </a:r>
            <a:r>
              <a:rPr lang="ru-RU" sz="2000" b="1" dirty="0" err="1" smtClean="0">
                <a:solidFill>
                  <a:srgbClr val="0070C0"/>
                </a:solidFill>
              </a:rPr>
              <a:t>гіподермальних</a:t>
            </a:r>
            <a:r>
              <a:rPr lang="ru-RU" sz="2000" b="1" dirty="0" smtClean="0">
                <a:solidFill>
                  <a:srgbClr val="0070C0"/>
                </a:solidFill>
              </a:rPr>
              <a:t>;  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70C0"/>
                </a:solidFill>
              </a:rPr>
              <a:t>в </a:t>
            </a:r>
            <a:r>
              <a:rPr lang="ru-RU" sz="2000" b="1" dirty="0" err="1" smtClean="0">
                <a:solidFill>
                  <a:srgbClr val="0070C0"/>
                </a:solidFill>
              </a:rPr>
              <a:t>обкладці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судинних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пучків</a:t>
            </a:r>
            <a:r>
              <a:rPr lang="ru-RU" sz="2000" b="1" dirty="0" smtClean="0">
                <a:solidFill>
                  <a:srgbClr val="0070C0"/>
                </a:solidFill>
              </a:rPr>
              <a:t>;  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70C0"/>
                </a:solidFill>
              </a:rPr>
              <a:t>у </a:t>
            </a:r>
            <a:r>
              <a:rPr lang="ru-RU" sz="2000" b="1" dirty="0" err="1" smtClean="0">
                <a:solidFill>
                  <a:srgbClr val="0070C0"/>
                </a:solidFill>
              </a:rPr>
              <a:t>латексних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судинах</a:t>
            </a:r>
            <a:r>
              <a:rPr lang="ru-RU" sz="2000" b="1" dirty="0" smtClean="0">
                <a:solidFill>
                  <a:srgbClr val="0070C0"/>
                </a:solidFill>
              </a:rPr>
              <a:t>.  </a:t>
            </a:r>
          </a:p>
          <a:p>
            <a:pPr algn="just"/>
            <a:r>
              <a:rPr lang="ru-RU" sz="2000" b="1" dirty="0" err="1" smtClean="0"/>
              <a:t>Алкалоїди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знаходяться</a:t>
            </a:r>
            <a:r>
              <a:rPr lang="ru-RU" sz="2000" b="1" dirty="0" smtClean="0"/>
              <a:t> у вакуолях </a:t>
            </a:r>
            <a:r>
              <a:rPr lang="ru-RU" sz="2000" b="1" dirty="0" err="1" smtClean="0"/>
              <a:t>й</a:t>
            </a:r>
            <a:r>
              <a:rPr lang="ru-RU" sz="2000" b="1" dirty="0" smtClean="0"/>
              <a:t> тому не </a:t>
            </a:r>
            <a:r>
              <a:rPr lang="ru-RU" sz="2000" b="1" dirty="0" err="1" smtClean="0"/>
              <a:t>визначаються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молодих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клітинах</a:t>
            </a:r>
            <a:r>
              <a:rPr lang="ru-RU" sz="2000" b="1" dirty="0" smtClean="0"/>
              <a:t> до </a:t>
            </a:r>
            <a:r>
              <a:rPr lang="ru-RU" sz="2000" b="1" dirty="0" err="1" smtClean="0"/>
              <a:t>вакуолізації</a:t>
            </a:r>
            <a:r>
              <a:rPr lang="ru-RU" sz="2000" b="1" dirty="0" smtClean="0"/>
              <a:t>. Вони </a:t>
            </a:r>
            <a:r>
              <a:rPr lang="ru-RU" sz="2000" b="1" dirty="0" err="1" smtClean="0"/>
              <a:t>рідко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містяться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змертвілих</a:t>
            </a:r>
            <a:r>
              <a:rPr lang="ru-RU" sz="2000" b="1" dirty="0" smtClean="0"/>
              <a:t> тканинах, </a:t>
            </a:r>
            <a:r>
              <a:rPr lang="ru-RU" sz="2000" b="1" dirty="0" err="1" smtClean="0"/>
              <a:t>навіть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корі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хінного</a:t>
            </a:r>
            <a:r>
              <a:rPr lang="ru-RU" sz="2000" b="1" dirty="0" smtClean="0"/>
              <a:t> дерева </a:t>
            </a:r>
            <a:r>
              <a:rPr lang="ru-RU" sz="2000" b="1" dirty="0" err="1" smtClean="0"/>
              <a:t>знаходяться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виключно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паренхімі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Алкалоїди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локалізуються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переважно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певних</a:t>
            </a:r>
            <a:r>
              <a:rPr lang="ru-RU" sz="2000" b="1" dirty="0" smtClean="0"/>
              <a:t> органах </a:t>
            </a:r>
            <a:r>
              <a:rPr lang="ru-RU" sz="2000" b="1" dirty="0" err="1" smtClean="0"/>
              <a:t>рослин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наприклад</a:t>
            </a:r>
            <a:r>
              <a:rPr lang="ru-RU" sz="2000" b="1" dirty="0" smtClean="0"/>
              <a:t>, у </a:t>
            </a:r>
            <a:r>
              <a:rPr lang="ru-RU" sz="2000" b="1" dirty="0" err="1" smtClean="0"/>
              <a:t>хінного</a:t>
            </a:r>
            <a:r>
              <a:rPr lang="ru-RU" sz="2000" b="1" dirty="0" smtClean="0"/>
              <a:t> дерева — </a:t>
            </a:r>
            <a:r>
              <a:rPr lang="ru-RU" sz="2000" b="1" dirty="0" err="1" smtClean="0"/>
              <a:t>головним</a:t>
            </a:r>
            <a:r>
              <a:rPr lang="ru-RU" sz="2000" b="1" dirty="0" smtClean="0"/>
              <a:t> чином у </a:t>
            </a:r>
            <a:r>
              <a:rPr lang="ru-RU" sz="2000" b="1" dirty="0" err="1" smtClean="0">
                <a:solidFill>
                  <a:srgbClr val="0070C0"/>
                </a:solidFill>
              </a:rPr>
              <a:t>корі</a:t>
            </a:r>
            <a:r>
              <a:rPr lang="ru-RU" sz="2000" b="1" dirty="0" smtClean="0"/>
              <a:t>, в </a:t>
            </a:r>
            <a:r>
              <a:rPr lang="ru-RU" sz="2000" b="1" dirty="0" err="1" smtClean="0"/>
              <a:t>аконіту</a:t>
            </a:r>
            <a:r>
              <a:rPr lang="ru-RU" sz="2000" b="1" dirty="0" smtClean="0"/>
              <a:t> — </a:t>
            </a:r>
            <a:r>
              <a:rPr lang="ru-RU" sz="2000" b="1" dirty="0" err="1" smtClean="0"/>
              <a:t>в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бульбах</a:t>
            </a:r>
            <a:r>
              <a:rPr lang="ru-RU" sz="2000" b="1" dirty="0" smtClean="0"/>
              <a:t>, у </a:t>
            </a:r>
            <a:r>
              <a:rPr lang="ru-RU" sz="2000" b="1" dirty="0" err="1" smtClean="0"/>
              <a:t>кокаїнового</a:t>
            </a:r>
            <a:r>
              <a:rPr lang="ru-RU" sz="2000" b="1" dirty="0" smtClean="0"/>
              <a:t> куща — в </a:t>
            </a:r>
            <a:r>
              <a:rPr lang="ru-RU" sz="2000" b="1" dirty="0" smtClean="0">
                <a:solidFill>
                  <a:srgbClr val="0070C0"/>
                </a:solidFill>
              </a:rPr>
              <a:t>листках</a:t>
            </a:r>
            <a:r>
              <a:rPr lang="ru-RU" sz="2000" b="1" dirty="0" smtClean="0"/>
              <a:t>, у болиголова — в </a:t>
            </a:r>
            <a:r>
              <a:rPr lang="ru-RU" sz="2000" b="1" dirty="0" smtClean="0">
                <a:solidFill>
                  <a:srgbClr val="0070C0"/>
                </a:solidFill>
              </a:rPr>
              <a:t>плодах</a:t>
            </a:r>
            <a:r>
              <a:rPr lang="ru-RU" sz="2000" b="1" dirty="0" smtClean="0"/>
              <a:t>, у </a:t>
            </a:r>
            <a:r>
              <a:rPr lang="ru-RU" sz="2000" b="1" dirty="0" err="1" smtClean="0"/>
              <a:t>фізостигми</a:t>
            </a:r>
            <a:r>
              <a:rPr lang="ru-RU" sz="2000" b="1" dirty="0" smtClean="0"/>
              <a:t> — </a:t>
            </a:r>
            <a:r>
              <a:rPr lang="ru-RU" sz="2000" b="1" dirty="0" err="1" smtClean="0"/>
              <a:t>у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насінні</a:t>
            </a:r>
            <a:r>
              <a:rPr lang="ru-RU" sz="2000" b="1" dirty="0" smtClean="0"/>
              <a:t>. </a:t>
            </a:r>
          </a:p>
          <a:p>
            <a:pPr algn="just"/>
            <a:r>
              <a:rPr lang="ru-RU" sz="2000" b="1" dirty="0" err="1" smtClean="0"/>
              <a:t>Алкалоїди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які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знайдено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тварин</a:t>
            </a:r>
            <a:r>
              <a:rPr lang="ru-RU" sz="2000" b="1" dirty="0" smtClean="0"/>
              <a:t>, не </a:t>
            </a:r>
            <a:r>
              <a:rPr lang="ru-RU" sz="2000" b="1" dirty="0" err="1" smtClean="0"/>
              <a:t>завжди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синтезуються</a:t>
            </a:r>
            <a:r>
              <a:rPr lang="ru-RU" sz="2000" b="1" dirty="0" smtClean="0"/>
              <a:t> самим </a:t>
            </a:r>
            <a:r>
              <a:rPr lang="ru-RU" sz="2000" b="1" dirty="0" err="1" smtClean="0"/>
              <a:t>організмом</a:t>
            </a:r>
            <a:r>
              <a:rPr lang="ru-RU" sz="2000" b="1" dirty="0" smtClean="0"/>
              <a:t>: </a:t>
            </a:r>
            <a:r>
              <a:rPr lang="ru-RU" sz="2000" b="1" dirty="0" err="1" smtClean="0"/>
              <a:t>іноді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їх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походження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пов’язане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характером </a:t>
            </a:r>
            <a:r>
              <a:rPr lang="ru-RU" sz="2000" b="1" dirty="0" err="1" smtClean="0"/>
              <a:t>їжі</a:t>
            </a:r>
            <a:r>
              <a:rPr lang="ru-RU" sz="2000" b="1" dirty="0" smtClean="0"/>
              <a:t>. Так, </a:t>
            </a:r>
            <a:r>
              <a:rPr lang="ru-RU" sz="2000" b="1" dirty="0" err="1" smtClean="0"/>
              <a:t>бобри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накопичують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алкалоїд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касторамін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який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дуже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близький</a:t>
            </a:r>
            <a:r>
              <a:rPr lang="ru-RU" sz="2000" b="1" dirty="0" smtClean="0"/>
              <a:t> до </a:t>
            </a:r>
            <a:r>
              <a:rPr lang="ru-RU" sz="2000" b="1" dirty="0" err="1" smtClean="0"/>
              <a:t>алкалоїду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дезоксинуфарідину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кореневищ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глечиків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жовтих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потрапляє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він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організм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тварин</a:t>
            </a:r>
            <a:r>
              <a:rPr lang="ru-RU" sz="2000" b="1" dirty="0" smtClean="0"/>
              <a:t> разом </a:t>
            </a:r>
            <a:r>
              <a:rPr lang="ru-RU" sz="2000" b="1" dirty="0" err="1" smtClean="0"/>
              <a:t>із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їжею</a:t>
            </a:r>
            <a:r>
              <a:rPr lang="ru-RU" sz="2000" b="1" dirty="0" smtClean="0"/>
              <a:t>.  </a:t>
            </a:r>
          </a:p>
          <a:p>
            <a:pPr algn="just"/>
            <a:r>
              <a:rPr lang="ru-RU" sz="2000" b="1" i="1" dirty="0" err="1" smtClean="0">
                <a:solidFill>
                  <a:srgbClr val="0070C0"/>
                </a:solidFill>
              </a:rPr>
              <a:t>Деякі</a:t>
            </a:r>
            <a:r>
              <a:rPr lang="ru-RU" sz="2000" b="1" i="1" dirty="0" smtClean="0">
                <a:solidFill>
                  <a:srgbClr val="0070C0"/>
                </a:solidFill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алкалоїди</a:t>
            </a:r>
            <a:r>
              <a:rPr lang="ru-RU" sz="2000" b="1" i="1" dirty="0" smtClean="0">
                <a:solidFill>
                  <a:srgbClr val="0070C0"/>
                </a:solidFill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можуть</a:t>
            </a:r>
            <a:r>
              <a:rPr lang="ru-RU" sz="2000" b="1" i="1" dirty="0" smtClean="0">
                <a:solidFill>
                  <a:srgbClr val="0070C0"/>
                </a:solidFill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переміщатися</a:t>
            </a:r>
            <a:r>
              <a:rPr lang="ru-RU" sz="2000" b="1" i="1" dirty="0" smtClean="0">
                <a:solidFill>
                  <a:srgbClr val="0070C0"/>
                </a:solidFill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з</a:t>
            </a:r>
            <a:r>
              <a:rPr lang="ru-RU" sz="2000" b="1" i="1" dirty="0" smtClean="0">
                <a:solidFill>
                  <a:srgbClr val="0070C0"/>
                </a:solidFill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однієї</a:t>
            </a:r>
            <a:r>
              <a:rPr lang="ru-RU" sz="2000" b="1" i="1" dirty="0" smtClean="0">
                <a:solidFill>
                  <a:srgbClr val="0070C0"/>
                </a:solidFill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частини</a:t>
            </a:r>
            <a:r>
              <a:rPr lang="ru-RU" sz="2000" b="1" i="1" dirty="0" smtClean="0">
                <a:solidFill>
                  <a:srgbClr val="0070C0"/>
                </a:solidFill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рослини</a:t>
            </a:r>
            <a:r>
              <a:rPr lang="ru-RU" sz="2000" b="1" i="1" dirty="0" smtClean="0">
                <a:solidFill>
                  <a:srgbClr val="0070C0"/>
                </a:solidFill>
              </a:rPr>
              <a:t> в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іншу</a:t>
            </a:r>
            <a:r>
              <a:rPr lang="ru-RU" sz="2000" b="1" i="1" dirty="0" smtClean="0">
                <a:solidFill>
                  <a:srgbClr val="0070C0"/>
                </a:solidFill>
              </a:rPr>
              <a:t>. </a:t>
            </a:r>
            <a:r>
              <a:rPr lang="ru-RU" sz="2000" b="1" dirty="0" smtClean="0"/>
              <a:t>На </a:t>
            </a:r>
            <a:r>
              <a:rPr lang="ru-RU" sz="2000" b="1" dirty="0" err="1" smtClean="0"/>
              <a:t>їх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вміст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рослинах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впливають</a:t>
            </a:r>
            <a:r>
              <a:rPr lang="ru-RU" sz="2000" b="1" dirty="0" smtClean="0"/>
              <a:t>: </a:t>
            </a:r>
            <a:r>
              <a:rPr lang="ru-RU" sz="2000" b="1" dirty="0" err="1" smtClean="0"/>
              <a:t>клімат</a:t>
            </a:r>
            <a:r>
              <a:rPr lang="ru-RU" sz="2000" b="1" dirty="0" smtClean="0"/>
              <a:t>, температура, </a:t>
            </a:r>
            <a:r>
              <a:rPr lang="ru-RU" sz="2000" b="1" dirty="0" err="1" smtClean="0"/>
              <a:t>висота</a:t>
            </a:r>
            <a:r>
              <a:rPr lang="ru-RU" sz="2000" b="1" dirty="0" smtClean="0"/>
              <a:t> над </a:t>
            </a:r>
            <a:r>
              <a:rPr lang="ru-RU" sz="2000" b="1" dirty="0" err="1" smtClean="0"/>
              <a:t>рівнем</a:t>
            </a:r>
            <a:r>
              <a:rPr lang="ru-RU" sz="2000" b="1" dirty="0" smtClean="0"/>
              <a:t> моря та </a:t>
            </a:r>
            <a:r>
              <a:rPr lang="ru-RU" sz="2000" b="1" dirty="0" err="1" smtClean="0"/>
              <a:t>ін</a:t>
            </a:r>
            <a:r>
              <a:rPr lang="ru-RU" sz="2000" b="1" dirty="0" smtClean="0"/>
              <a:t>. Так </a:t>
            </a:r>
            <a:r>
              <a:rPr lang="ru-RU" sz="2000" b="1" dirty="0" err="1" smtClean="0"/>
              <a:t>вміст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ефедрину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ефедрі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може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змінюватися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протягом</a:t>
            </a:r>
            <a:r>
              <a:rPr lang="ru-RU" sz="2000" b="1" dirty="0" smtClean="0"/>
              <a:t> року 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0,3% до 2,5%. </a:t>
            </a:r>
            <a:endParaRPr lang="ru-RU" sz="20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2"/>
            <a:ext cx="835824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 smtClean="0"/>
              <a:t>Коливання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вмісту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алкалоїдів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можливі</a:t>
            </a:r>
            <a:r>
              <a:rPr lang="ru-RU" sz="2800" b="1" dirty="0" smtClean="0"/>
              <a:t> при </a:t>
            </a:r>
            <a:r>
              <a:rPr lang="ru-RU" sz="2800" b="1" dirty="0" err="1" smtClean="0"/>
              <a:t>сушінні</a:t>
            </a:r>
            <a:r>
              <a:rPr lang="ru-RU" sz="2800" b="1" dirty="0" smtClean="0"/>
              <a:t> та </a:t>
            </a:r>
            <a:r>
              <a:rPr lang="ru-RU" sz="2800" b="1" dirty="0" err="1" smtClean="0"/>
              <a:t>зберіганні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сировини</a:t>
            </a:r>
            <a:r>
              <a:rPr lang="ru-RU" sz="2800" b="1" dirty="0" smtClean="0"/>
              <a:t>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b="1" dirty="0" smtClean="0"/>
              <a:t>При </a:t>
            </a:r>
            <a:r>
              <a:rPr lang="ru-RU" sz="2800" b="1" dirty="0" err="1" smtClean="0">
                <a:solidFill>
                  <a:srgbClr val="0070C0"/>
                </a:solidFill>
              </a:rPr>
              <a:t>повільному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сушінні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/>
              <a:t>нестійкі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алкалоїди</a:t>
            </a:r>
            <a:r>
              <a:rPr lang="ru-RU" sz="2800" b="1" dirty="0" smtClean="0"/>
              <a:t> (особливо </a:t>
            </a:r>
            <a:r>
              <a:rPr lang="ru-RU" sz="2800" b="1" dirty="0" err="1" smtClean="0"/>
              <a:t>складні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ефіри</a:t>
            </a:r>
            <a:r>
              <a:rPr lang="ru-RU" sz="2800" b="1" dirty="0" smtClean="0"/>
              <a:t>) </a:t>
            </a:r>
            <a:r>
              <a:rPr lang="ru-RU" sz="2800" b="1" dirty="0" err="1" smtClean="0"/>
              <a:t>розкладаються</a:t>
            </a:r>
            <a:r>
              <a:rPr lang="ru-RU" sz="2800" b="1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b="1" dirty="0" err="1" smtClean="0"/>
              <a:t>Наприклад</a:t>
            </a:r>
            <a:r>
              <a:rPr lang="ru-RU" sz="2800" b="1" dirty="0" smtClean="0"/>
              <a:t>, при </a:t>
            </a:r>
            <a:r>
              <a:rPr lang="ru-RU" sz="2800" b="1" dirty="0" err="1" smtClean="0">
                <a:solidFill>
                  <a:srgbClr val="0070C0"/>
                </a:solidFill>
              </a:rPr>
              <a:t>швидкому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сушінні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/>
              <a:t>протягом</a:t>
            </a:r>
            <a:r>
              <a:rPr lang="ru-RU" sz="2800" b="1" dirty="0" smtClean="0"/>
              <a:t> 5–6 год при </a:t>
            </a:r>
            <a:r>
              <a:rPr lang="ru-RU" sz="2800" b="1" dirty="0" err="1" smtClean="0"/>
              <a:t>температурі</a:t>
            </a:r>
            <a:r>
              <a:rPr lang="ru-RU" sz="2800" b="1" dirty="0" smtClean="0"/>
              <a:t> 60 °С </a:t>
            </a:r>
            <a:r>
              <a:rPr lang="ru-RU" sz="2800" b="1" dirty="0" err="1" smtClean="0"/>
              <a:t>листя</a:t>
            </a:r>
            <a:r>
              <a:rPr lang="ru-RU" sz="2800" b="1" dirty="0" smtClean="0"/>
              <a:t> дурману </a:t>
            </a:r>
            <a:r>
              <a:rPr lang="ru-RU" sz="2800" b="1" dirty="0" err="1" smtClean="0"/>
              <a:t>містить</a:t>
            </a:r>
            <a:r>
              <a:rPr lang="ru-RU" sz="2800" b="1" dirty="0" smtClean="0"/>
              <a:t> 0,54 % </a:t>
            </a:r>
            <a:r>
              <a:rPr lang="ru-RU" sz="2800" b="1" dirty="0" err="1" smtClean="0"/>
              <a:t>алкалоїдів</a:t>
            </a:r>
            <a:r>
              <a:rPr lang="ru-RU" sz="2800" b="1" dirty="0" smtClean="0"/>
              <a:t>, а </a:t>
            </a:r>
            <a:r>
              <a:rPr lang="ru-RU" sz="2800" b="1" dirty="0" err="1" smtClean="0"/>
              <a:t>після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тривалого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сушіння</a:t>
            </a:r>
            <a:r>
              <a:rPr lang="ru-RU" sz="2800" b="1" dirty="0" smtClean="0"/>
              <a:t> (7 </a:t>
            </a:r>
            <a:r>
              <a:rPr lang="ru-RU" sz="2800" b="1" dirty="0" err="1" smtClean="0"/>
              <a:t>діб</a:t>
            </a:r>
            <a:r>
              <a:rPr lang="ru-RU" sz="2800" b="1" dirty="0" smtClean="0"/>
              <a:t> у </a:t>
            </a:r>
            <a:r>
              <a:rPr lang="ru-RU" sz="2800" b="1" dirty="0" err="1" smtClean="0"/>
              <a:t>затінку</a:t>
            </a:r>
            <a:r>
              <a:rPr lang="ru-RU" sz="2800" b="1" dirty="0" smtClean="0"/>
              <a:t>) — </a:t>
            </a:r>
            <a:r>
              <a:rPr lang="ru-RU" sz="2800" b="1" dirty="0" err="1" smtClean="0"/>
              <a:t>тільки</a:t>
            </a:r>
            <a:r>
              <a:rPr lang="ru-RU" sz="2800" b="1" dirty="0" smtClean="0"/>
              <a:t> 0,35 %.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b="1" dirty="0" err="1" smtClean="0">
                <a:solidFill>
                  <a:srgbClr val="0070C0"/>
                </a:solidFill>
              </a:rPr>
              <a:t>Вміст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алкалоїдів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знижується</a:t>
            </a:r>
            <a:r>
              <a:rPr lang="ru-RU" sz="2800" b="1" dirty="0" smtClean="0">
                <a:solidFill>
                  <a:srgbClr val="0070C0"/>
                </a:solidFill>
              </a:rPr>
              <a:t> при </a:t>
            </a:r>
            <a:r>
              <a:rPr lang="ru-RU" sz="2800" b="1" dirty="0" err="1" smtClean="0">
                <a:solidFill>
                  <a:srgbClr val="0070C0"/>
                </a:solidFill>
              </a:rPr>
              <a:t>зберіганні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сировини</a:t>
            </a:r>
            <a:r>
              <a:rPr lang="ru-RU" sz="2800" b="1" dirty="0" smtClean="0">
                <a:solidFill>
                  <a:srgbClr val="0070C0"/>
                </a:solidFill>
              </a:rPr>
              <a:t> у </a:t>
            </a:r>
            <a:r>
              <a:rPr lang="ru-RU" sz="2800" b="1" dirty="0" err="1" smtClean="0">
                <a:solidFill>
                  <a:srgbClr val="0070C0"/>
                </a:solidFill>
              </a:rPr>
              <a:t>вологих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приміщеннях</a:t>
            </a:r>
            <a:r>
              <a:rPr lang="ru-RU" sz="2800" b="1" dirty="0" smtClean="0">
                <a:solidFill>
                  <a:srgbClr val="0070C0"/>
                </a:solidFill>
              </a:rPr>
              <a:t>. 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0"/>
            <a:ext cx="4286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Біогенез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алкалоїдів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500042"/>
            <a:ext cx="87154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/>
              <a:t>Алкалоїди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є</a:t>
            </a:r>
            <a:r>
              <a:rPr lang="ru-RU" sz="2400" b="1" dirty="0" smtClean="0"/>
              <a:t> продуктами азотистого </a:t>
            </a:r>
            <a:r>
              <a:rPr lang="ru-RU" sz="2400" b="1" dirty="0" err="1" smtClean="0"/>
              <a:t>обміну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рослинах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згруповані</a:t>
            </a:r>
            <a:r>
              <a:rPr lang="ru-RU" sz="2400" b="1" dirty="0" smtClean="0"/>
              <a:t> за </a:t>
            </a:r>
            <a:r>
              <a:rPr lang="ru-RU" sz="2400" b="1" dirty="0" err="1" smtClean="0"/>
              <a:t>формальним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хімічним</a:t>
            </a:r>
            <a:r>
              <a:rPr lang="ru-RU" sz="2400" b="1" dirty="0" smtClean="0"/>
              <a:t> принципом — </a:t>
            </a:r>
            <a:r>
              <a:rPr lang="ru-RU" sz="2400" b="1" dirty="0" err="1" smtClean="0"/>
              <a:t>наявності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молекулі</a:t>
            </a:r>
            <a:r>
              <a:rPr lang="ru-RU" sz="2400" b="1" dirty="0" smtClean="0"/>
              <a:t> атома азоту. </a:t>
            </a:r>
          </a:p>
          <a:p>
            <a:pPr algn="just"/>
            <a:r>
              <a:rPr lang="ru-RU" sz="2400" b="1" dirty="0" err="1" smtClean="0"/>
              <a:t>Попередниками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істинних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алкалоїдів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протоалкалоїдів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є</a:t>
            </a:r>
            <a:r>
              <a:rPr lang="ru-RU" sz="2400" b="1" dirty="0" smtClean="0"/>
              <a:t>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амінокислоти</a:t>
            </a:r>
            <a:r>
              <a:rPr lang="ru-RU" sz="2400" b="1" dirty="0" smtClean="0"/>
              <a:t>. </a:t>
            </a:r>
          </a:p>
          <a:p>
            <a:pPr algn="just"/>
            <a:endParaRPr lang="ru-RU" sz="2400" b="1" dirty="0" smtClean="0"/>
          </a:p>
          <a:p>
            <a:pPr algn="just"/>
            <a:endParaRPr lang="ru-RU" sz="2400" b="1" dirty="0" smtClean="0"/>
          </a:p>
          <a:p>
            <a:pPr algn="just"/>
            <a:endParaRPr lang="ru-RU" sz="2400" b="1" dirty="0" smtClean="0"/>
          </a:p>
          <a:p>
            <a:pPr algn="just"/>
            <a:r>
              <a:rPr lang="ru-RU" sz="2400" dirty="0" smtClean="0"/>
              <a:t>                                   </a:t>
            </a:r>
            <a:r>
              <a:rPr lang="ru-RU" sz="2400" b="1" dirty="0" err="1" smtClean="0">
                <a:solidFill>
                  <a:srgbClr val="7030A0"/>
                </a:solidFill>
              </a:rPr>
              <a:t>декарбоксилювання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амінокислот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</a:p>
          <a:p>
            <a:pPr algn="just"/>
            <a:r>
              <a:rPr lang="ru-RU" sz="2400" b="1" dirty="0" smtClean="0"/>
              <a:t>У </a:t>
            </a:r>
            <a:r>
              <a:rPr lang="ru-RU" sz="2400" b="1" dirty="0" err="1" smtClean="0"/>
              <a:t>ролі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прекурсорів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виступають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також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антранілова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нікотинова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кислоти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мультикарбонові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одиниці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наприклад</a:t>
            </a:r>
            <a:r>
              <a:rPr lang="ru-RU" sz="2400" b="1" dirty="0" smtClean="0"/>
              <a:t>, ацетат) </a:t>
            </a:r>
            <a:r>
              <a:rPr lang="ru-RU" sz="2400" b="1" dirty="0" err="1" smtClean="0"/>
              <a:t>тощо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Вивчені</a:t>
            </a:r>
            <a:r>
              <a:rPr lang="ru-RU" sz="2400" b="1" dirty="0" smtClean="0"/>
              <a:t> шляхи </a:t>
            </a:r>
            <a:r>
              <a:rPr lang="ru-RU" sz="2400" b="1" dirty="0" err="1" smtClean="0"/>
              <a:t>біосинтезу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протеїногенних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амінокислот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пірувату</a:t>
            </a:r>
            <a:r>
              <a:rPr lang="ru-RU" sz="2400" b="1" dirty="0" smtClean="0"/>
              <a:t> СН3—</a:t>
            </a:r>
            <a:r>
              <a:rPr lang="en-US" sz="2400" b="1" dirty="0" smtClean="0"/>
              <a:t>C</a:t>
            </a:r>
            <a:r>
              <a:rPr lang="ru-RU" sz="2400" b="1" dirty="0" smtClean="0"/>
              <a:t>О—СООН (</a:t>
            </a:r>
            <a:r>
              <a:rPr lang="ru-RU" sz="2400" b="1" dirty="0" err="1" smtClean="0"/>
              <a:t>лізин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аланін</a:t>
            </a:r>
            <a:r>
              <a:rPr lang="ru-RU" sz="2400" b="1" dirty="0" smtClean="0"/>
              <a:t>), </a:t>
            </a:r>
            <a:r>
              <a:rPr lang="ru-RU" sz="2400" b="1" dirty="0" err="1" smtClean="0"/>
              <a:t>оксалоацетату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аспарагінова</a:t>
            </a:r>
            <a:r>
              <a:rPr lang="ru-RU" sz="2400" b="1" dirty="0" smtClean="0"/>
              <a:t> кислота), 2-оксоглутамінату (</a:t>
            </a:r>
            <a:r>
              <a:rPr lang="ru-RU" sz="2400" b="1" dirty="0" err="1" smtClean="0"/>
              <a:t>орнітин</a:t>
            </a:r>
            <a:r>
              <a:rPr lang="ru-RU" sz="2400" b="1" dirty="0" smtClean="0"/>
              <a:t>). </a:t>
            </a:r>
            <a:r>
              <a:rPr lang="ru-RU" sz="2400" b="1" dirty="0" err="1" smtClean="0"/>
              <a:t>Амінокислоти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також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утворюються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циклі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Кальвіна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або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шикімової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кислоти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Між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цими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групами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існують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обмінні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зв’язки</a:t>
            </a:r>
            <a:r>
              <a:rPr lang="ru-RU" sz="2400" b="1" dirty="0" smtClean="0"/>
              <a:t>. </a:t>
            </a:r>
            <a:endParaRPr lang="ru-RU" sz="2400" b="1" dirty="0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571744"/>
            <a:ext cx="5881673" cy="88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8643998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Шляхи </a:t>
            </a:r>
            <a:r>
              <a:rPr lang="ru-RU" sz="2800" b="1" dirty="0" err="1" smtClean="0">
                <a:solidFill>
                  <a:srgbClr val="FF0000"/>
                </a:solidFill>
              </a:rPr>
              <a:t>використання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лікарської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рослинної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сировини</a:t>
            </a:r>
            <a:r>
              <a:rPr lang="ru-RU" sz="2800" b="1" dirty="0" smtClean="0">
                <a:solidFill>
                  <a:srgbClr val="FF0000"/>
                </a:solidFill>
              </a:rPr>
              <a:t>, яка </a:t>
            </a:r>
            <a:r>
              <a:rPr lang="ru-RU" sz="2800" b="1" dirty="0" err="1" smtClean="0">
                <a:solidFill>
                  <a:srgbClr val="FF0000"/>
                </a:solidFill>
              </a:rPr>
              <a:t>містить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алкалоїди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1900" b="1" dirty="0" err="1" smtClean="0"/>
              <a:t>Механізми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дії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деяких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алкалоїдів</a:t>
            </a:r>
            <a:r>
              <a:rPr lang="ru-RU" sz="1900" b="1" dirty="0" smtClean="0"/>
              <a:t> на </a:t>
            </a:r>
            <a:r>
              <a:rPr lang="ru-RU" sz="1900" b="1" dirty="0" err="1" smtClean="0"/>
              <a:t>організм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людини</a:t>
            </a:r>
            <a:r>
              <a:rPr lang="ru-RU" sz="1900" b="1" dirty="0" smtClean="0"/>
              <a:t> добре </a:t>
            </a:r>
            <a:r>
              <a:rPr lang="ru-RU" sz="1900" b="1" dirty="0" err="1" smtClean="0"/>
              <a:t>вивчені</a:t>
            </a:r>
            <a:r>
              <a:rPr lang="ru-RU" sz="1900" b="1" dirty="0" smtClean="0"/>
              <a:t>. </a:t>
            </a:r>
            <a:r>
              <a:rPr lang="ru-RU" sz="1900" b="1" dirty="0" err="1" smtClean="0"/>
              <a:t>Ці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речовини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діють</a:t>
            </a:r>
            <a:r>
              <a:rPr lang="ru-RU" sz="1900" b="1" dirty="0" smtClean="0"/>
              <a:t> на </a:t>
            </a:r>
            <a:r>
              <a:rPr lang="ru-RU" sz="1900" b="1" dirty="0" err="1" smtClean="0"/>
              <a:t>специфічні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рецептори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або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впливають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на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активність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ферментів</a:t>
            </a:r>
            <a:r>
              <a:rPr lang="ru-RU" sz="1900" b="1" dirty="0" smtClean="0"/>
              <a:t>. </a:t>
            </a:r>
            <a:r>
              <a:rPr lang="ru-RU" sz="1900" b="1" dirty="0" err="1" smtClean="0"/>
              <a:t>Рецептори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отримали</a:t>
            </a:r>
            <a:r>
              <a:rPr lang="ru-RU" sz="1900" b="1" dirty="0" smtClean="0"/>
              <a:t> свою </a:t>
            </a:r>
            <a:r>
              <a:rPr lang="ru-RU" sz="1900" b="1" dirty="0" err="1" smtClean="0"/>
              <a:t>назву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завдяки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чутливості</a:t>
            </a:r>
            <a:r>
              <a:rPr lang="ru-RU" sz="1900" b="1" dirty="0" smtClean="0"/>
              <a:t> до </a:t>
            </a:r>
            <a:r>
              <a:rPr lang="ru-RU" sz="1900" b="1" dirty="0" err="1" smtClean="0"/>
              <a:t>природних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медіаторів</a:t>
            </a:r>
            <a:r>
              <a:rPr lang="ru-RU" sz="1900" b="1" dirty="0" smtClean="0"/>
              <a:t> та </a:t>
            </a:r>
            <a:r>
              <a:rPr lang="ru-RU" sz="1900" b="1" dirty="0" err="1" smtClean="0"/>
              <a:t>їхніх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антагоністів</a:t>
            </a:r>
            <a:r>
              <a:rPr lang="ru-RU" sz="1900" b="1" dirty="0" smtClean="0"/>
              <a:t>. </a:t>
            </a:r>
            <a:r>
              <a:rPr lang="ru-RU" sz="1900" b="1" dirty="0" err="1" smtClean="0"/>
              <a:t>Наприклад</a:t>
            </a:r>
            <a:r>
              <a:rPr lang="ru-RU" sz="1900" b="1" dirty="0" smtClean="0"/>
              <a:t>, </a:t>
            </a:r>
            <a:r>
              <a:rPr lang="ru-RU" sz="1900" b="1" dirty="0" err="1" smtClean="0"/>
              <a:t>чутливі</a:t>
            </a:r>
            <a:r>
              <a:rPr lang="ru-RU" sz="1900" b="1" dirty="0" smtClean="0"/>
              <a:t> до </a:t>
            </a:r>
            <a:r>
              <a:rPr lang="ru-RU" sz="1900" b="1" dirty="0" err="1" smtClean="0"/>
              <a:t>ацетилхоліну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рецептори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називають</a:t>
            </a:r>
            <a:r>
              <a:rPr lang="ru-RU" sz="1900" b="1" dirty="0" smtClean="0"/>
              <a:t> </a:t>
            </a:r>
            <a:r>
              <a:rPr lang="ru-RU" sz="1900" b="1" dirty="0" err="1" smtClean="0">
                <a:solidFill>
                  <a:srgbClr val="FF0000"/>
                </a:solidFill>
              </a:rPr>
              <a:t>холінергічними</a:t>
            </a:r>
            <a:r>
              <a:rPr lang="ru-RU" sz="1900" b="1" dirty="0" smtClean="0"/>
              <a:t>, </a:t>
            </a:r>
            <a:r>
              <a:rPr lang="ru-RU" sz="1900" b="1" dirty="0" err="1" smtClean="0"/>
              <a:t>чутливі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до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адреналіну</a:t>
            </a:r>
            <a:r>
              <a:rPr lang="ru-RU" sz="1900" b="1" dirty="0" smtClean="0"/>
              <a:t> — </a:t>
            </a:r>
            <a:r>
              <a:rPr lang="ru-RU" sz="1900" b="1" dirty="0" err="1" smtClean="0">
                <a:solidFill>
                  <a:srgbClr val="FF0000"/>
                </a:solidFill>
              </a:rPr>
              <a:t>адренергічними</a:t>
            </a:r>
            <a:r>
              <a:rPr lang="ru-RU" sz="1900" b="1" dirty="0" smtClean="0"/>
              <a:t>. У свою </a:t>
            </a:r>
            <a:r>
              <a:rPr lang="ru-RU" sz="1900" b="1" dirty="0" err="1" smtClean="0"/>
              <a:t>чергу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холінергічні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рецептори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поділяють</a:t>
            </a:r>
            <a:r>
              <a:rPr lang="ru-RU" sz="1900" b="1" dirty="0" smtClean="0"/>
              <a:t> на </a:t>
            </a:r>
            <a:r>
              <a:rPr lang="ru-RU" sz="1900" b="1" dirty="0" err="1" smtClean="0">
                <a:solidFill>
                  <a:srgbClr val="FF0000"/>
                </a:solidFill>
              </a:rPr>
              <a:t>м-холінорецептори</a:t>
            </a:r>
            <a:r>
              <a:rPr lang="ru-RU" sz="1900" b="1" dirty="0" smtClean="0"/>
              <a:t> (</a:t>
            </a:r>
            <a:r>
              <a:rPr lang="ru-RU" sz="1900" b="1" dirty="0" err="1" smtClean="0"/>
              <a:t>ті</a:t>
            </a:r>
            <a:r>
              <a:rPr lang="ru-RU" sz="1900" b="1" dirty="0" smtClean="0"/>
              <a:t>, </a:t>
            </a:r>
            <a:r>
              <a:rPr lang="ru-RU" sz="1900" b="1" dirty="0" err="1" smtClean="0"/>
              <a:t>що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чутливі</a:t>
            </a:r>
            <a:r>
              <a:rPr lang="ru-RU" sz="1900" b="1" dirty="0" smtClean="0"/>
              <a:t> до мускарину) та </a:t>
            </a:r>
            <a:r>
              <a:rPr lang="ru-RU" sz="1900" b="1" dirty="0" err="1" smtClean="0">
                <a:solidFill>
                  <a:srgbClr val="FF0000"/>
                </a:solidFill>
              </a:rPr>
              <a:t>н-холінорецептори</a:t>
            </a:r>
            <a:r>
              <a:rPr lang="ru-RU" sz="1900" b="1" dirty="0" smtClean="0"/>
              <a:t> (</a:t>
            </a:r>
            <a:r>
              <a:rPr lang="ru-RU" sz="1900" b="1" dirty="0" err="1" smtClean="0"/>
              <a:t>чутливі</a:t>
            </a:r>
            <a:r>
              <a:rPr lang="ru-RU" sz="1900" b="1" dirty="0" smtClean="0"/>
              <a:t> до </a:t>
            </a:r>
            <a:r>
              <a:rPr lang="ru-RU" sz="1900" b="1" dirty="0" err="1" smtClean="0"/>
              <a:t>нікотину</a:t>
            </a:r>
            <a:r>
              <a:rPr lang="ru-RU" sz="1900" b="1" dirty="0" smtClean="0"/>
              <a:t>). </a:t>
            </a:r>
            <a:r>
              <a:rPr lang="ru-RU" sz="1900" b="1" dirty="0" err="1" smtClean="0"/>
              <a:t>Відомі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різні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підтипи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адренергічних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рецепторів</a:t>
            </a:r>
            <a:r>
              <a:rPr lang="ru-RU" sz="1900" b="1" dirty="0" smtClean="0"/>
              <a:t>, </a:t>
            </a:r>
            <a:r>
              <a:rPr lang="ru-RU" sz="1900" b="1" dirty="0" err="1" smtClean="0"/>
              <a:t>що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позначаються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літерами</a:t>
            </a:r>
            <a:r>
              <a:rPr lang="ru-RU" sz="1900" b="1" dirty="0" smtClean="0"/>
              <a:t> </a:t>
            </a:r>
            <a:r>
              <a:rPr lang="en-US" sz="1900" b="1" dirty="0" smtClean="0"/>
              <a:t>a1, a2, b1, b2. </a:t>
            </a:r>
            <a:r>
              <a:rPr lang="ru-RU" sz="1900" b="1" dirty="0" err="1" smtClean="0"/>
              <a:t>Виділяють</a:t>
            </a:r>
            <a:r>
              <a:rPr lang="ru-RU" sz="1900" b="1" dirty="0" smtClean="0"/>
              <a:t> Н1- </a:t>
            </a:r>
            <a:r>
              <a:rPr lang="ru-RU" sz="1900" b="1" dirty="0" err="1" smtClean="0"/>
              <a:t>і</a:t>
            </a:r>
            <a:r>
              <a:rPr lang="ru-RU" sz="1900" b="1" dirty="0" smtClean="0"/>
              <a:t> Н2-гістамінові, </a:t>
            </a:r>
            <a:r>
              <a:rPr lang="ru-RU" sz="1900" b="1" dirty="0" err="1" smtClean="0"/>
              <a:t>дофамінові</a:t>
            </a:r>
            <a:r>
              <a:rPr lang="ru-RU" sz="1900" b="1" dirty="0" smtClean="0"/>
              <a:t>, </a:t>
            </a:r>
            <a:r>
              <a:rPr lang="ru-RU" sz="1900" b="1" dirty="0" err="1" smtClean="0"/>
              <a:t>серотонінові</a:t>
            </a:r>
            <a:r>
              <a:rPr lang="ru-RU" sz="1900" b="1" dirty="0" smtClean="0"/>
              <a:t>, </a:t>
            </a:r>
            <a:r>
              <a:rPr lang="ru-RU" sz="1900" b="1" dirty="0" err="1" smtClean="0"/>
              <a:t>опіоїдні</a:t>
            </a:r>
            <a:r>
              <a:rPr lang="ru-RU" sz="1900" b="1" dirty="0" smtClean="0"/>
              <a:t> та </a:t>
            </a:r>
            <a:r>
              <a:rPr lang="ru-RU" sz="1900" b="1" dirty="0" err="1" smtClean="0"/>
              <a:t>ін</a:t>
            </a:r>
            <a:r>
              <a:rPr lang="ru-RU" sz="1900" b="1" dirty="0" smtClean="0"/>
              <a:t>. </a:t>
            </a:r>
            <a:r>
              <a:rPr lang="ru-RU" sz="1900" b="1" dirty="0" err="1" smtClean="0"/>
              <a:t>Стимуляція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або</a:t>
            </a:r>
            <a:r>
              <a:rPr lang="ru-RU" sz="1900" b="1" dirty="0" smtClean="0"/>
              <a:t> блокада </a:t>
            </a:r>
            <a:r>
              <a:rPr lang="ru-RU" sz="1900" b="1" dirty="0" err="1" smtClean="0"/>
              <a:t>рецепторів</a:t>
            </a:r>
            <a:r>
              <a:rPr lang="ru-RU" sz="1900" b="1" dirty="0" smtClean="0"/>
              <a:t> (у тому </a:t>
            </a:r>
            <a:r>
              <a:rPr lang="ru-RU" sz="1900" b="1" dirty="0" err="1" smtClean="0"/>
              <a:t>числі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природними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алкалоїдами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чи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синтетичними</a:t>
            </a:r>
            <a:r>
              <a:rPr lang="ru-RU" sz="1900" b="1" dirty="0" smtClean="0"/>
              <a:t> аналогами </a:t>
            </a:r>
            <a:r>
              <a:rPr lang="ru-RU" sz="1900" b="1" dirty="0" err="1" smtClean="0"/>
              <a:t>і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похідними</a:t>
            </a:r>
            <a:r>
              <a:rPr lang="ru-RU" sz="1900" b="1" dirty="0" smtClean="0"/>
              <a:t>) </a:t>
            </a:r>
            <a:r>
              <a:rPr lang="ru-RU" sz="1900" b="1" dirty="0" err="1" smtClean="0"/>
              <a:t>призводить</a:t>
            </a:r>
            <a:r>
              <a:rPr lang="ru-RU" sz="1900" b="1" dirty="0" smtClean="0"/>
              <a:t> до </a:t>
            </a:r>
            <a:r>
              <a:rPr lang="ru-RU" sz="1900" b="1" dirty="0" err="1" smtClean="0"/>
              <a:t>попередження</a:t>
            </a:r>
            <a:r>
              <a:rPr lang="ru-RU" sz="1900" b="1" dirty="0" smtClean="0"/>
              <a:t>, а </a:t>
            </a:r>
            <a:r>
              <a:rPr lang="ru-RU" sz="1900" b="1" dirty="0" err="1" smtClean="0"/>
              <a:t>також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лікування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патологічних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станів</a:t>
            </a:r>
            <a:r>
              <a:rPr lang="ru-RU" sz="1900" b="1" dirty="0" smtClean="0"/>
              <a:t>. </a:t>
            </a:r>
            <a:r>
              <a:rPr lang="ru-RU" sz="1900" b="1" i="1" dirty="0" err="1" smtClean="0">
                <a:solidFill>
                  <a:srgbClr val="FF0000"/>
                </a:solidFill>
              </a:rPr>
              <a:t>Алкалоїди</a:t>
            </a:r>
            <a:r>
              <a:rPr lang="ru-RU" sz="1900" b="1" i="1" dirty="0" smtClean="0">
                <a:solidFill>
                  <a:srgbClr val="FF0000"/>
                </a:solidFill>
              </a:rPr>
              <a:t> </a:t>
            </a:r>
            <a:r>
              <a:rPr lang="ru-RU" sz="1900" b="1" i="1" dirty="0" err="1" smtClean="0">
                <a:solidFill>
                  <a:srgbClr val="FF0000"/>
                </a:solidFill>
              </a:rPr>
              <a:t>досить</a:t>
            </a:r>
            <a:r>
              <a:rPr lang="ru-RU" sz="1900" b="1" i="1" dirty="0" smtClean="0">
                <a:solidFill>
                  <a:srgbClr val="FF0000"/>
                </a:solidFill>
              </a:rPr>
              <a:t> сильно </a:t>
            </a:r>
            <a:r>
              <a:rPr lang="ru-RU" sz="1900" b="1" i="1" dirty="0" err="1" smtClean="0">
                <a:solidFill>
                  <a:srgbClr val="FF0000"/>
                </a:solidFill>
              </a:rPr>
              <a:t>впливають</a:t>
            </a:r>
            <a:r>
              <a:rPr lang="ru-RU" sz="1900" b="1" i="1" dirty="0" smtClean="0">
                <a:solidFill>
                  <a:srgbClr val="FF0000"/>
                </a:solidFill>
              </a:rPr>
              <a:t> на </a:t>
            </a:r>
            <a:r>
              <a:rPr lang="ru-RU" sz="1900" b="1" i="1" dirty="0" err="1" smtClean="0">
                <a:solidFill>
                  <a:srgbClr val="FF0000"/>
                </a:solidFill>
              </a:rPr>
              <a:t>активність</a:t>
            </a:r>
            <a:r>
              <a:rPr lang="ru-RU" sz="1900" b="1" i="1" dirty="0" smtClean="0">
                <a:solidFill>
                  <a:srgbClr val="FF0000"/>
                </a:solidFill>
              </a:rPr>
              <a:t> </a:t>
            </a:r>
            <a:r>
              <a:rPr lang="ru-RU" sz="1900" b="1" i="1" dirty="0" err="1" smtClean="0">
                <a:solidFill>
                  <a:srgbClr val="FF0000"/>
                </a:solidFill>
              </a:rPr>
              <a:t>ферментів</a:t>
            </a:r>
            <a:r>
              <a:rPr lang="ru-RU" sz="1900" b="1" dirty="0" smtClean="0"/>
              <a:t>.  </a:t>
            </a:r>
            <a:r>
              <a:rPr lang="ru-RU" sz="1900" b="1" dirty="0" err="1" smtClean="0"/>
              <a:t>Дія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деяких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з</a:t>
            </a:r>
            <a:r>
              <a:rPr lang="ru-RU" sz="1900" b="1" dirty="0" smtClean="0"/>
              <a:t> них </a:t>
            </a:r>
            <a:r>
              <a:rPr lang="ru-RU" sz="1900" b="1" dirty="0" err="1" smtClean="0"/>
              <a:t>пов’язана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з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індукцією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або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зниженням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активності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ензимів</a:t>
            </a:r>
            <a:r>
              <a:rPr lang="ru-RU" sz="1900" b="1" dirty="0" smtClean="0"/>
              <a:t>. </a:t>
            </a:r>
            <a:r>
              <a:rPr lang="ru-RU" sz="1900" b="1" dirty="0" err="1" smtClean="0"/>
              <a:t>Наприклад</a:t>
            </a:r>
            <a:r>
              <a:rPr lang="ru-RU" sz="1900" b="1" dirty="0" smtClean="0"/>
              <a:t>, </a:t>
            </a:r>
            <a:r>
              <a:rPr lang="ru-RU" sz="1900" b="1" dirty="0" err="1" smtClean="0"/>
              <a:t>фізостигмін</a:t>
            </a:r>
            <a:r>
              <a:rPr lang="ru-RU" sz="1900" b="1" dirty="0" smtClean="0"/>
              <a:t>, </a:t>
            </a:r>
            <a:r>
              <a:rPr lang="ru-RU" sz="1900" b="1" dirty="0" err="1" smtClean="0"/>
              <a:t>неостигмін</a:t>
            </a:r>
            <a:r>
              <a:rPr lang="ru-RU" sz="1900" b="1" dirty="0" smtClean="0"/>
              <a:t> та </a:t>
            </a:r>
            <a:r>
              <a:rPr lang="ru-RU" sz="1900" b="1" dirty="0" err="1" smtClean="0"/>
              <a:t>інші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антихолінестеразні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засоби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знижують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активність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ацетилхоліну</a:t>
            </a:r>
            <a:r>
              <a:rPr lang="ru-RU" sz="1900" b="1" dirty="0" smtClean="0"/>
              <a:t>. </a:t>
            </a:r>
            <a:r>
              <a:rPr lang="ru-RU" sz="1900" b="1" dirty="0" err="1" smtClean="0">
                <a:solidFill>
                  <a:srgbClr val="FF0000"/>
                </a:solidFill>
              </a:rPr>
              <a:t>Алкалоїди-аналептики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безпосередньо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або</a:t>
            </a:r>
            <a:r>
              <a:rPr lang="ru-RU" sz="1900" b="1" dirty="0" smtClean="0"/>
              <a:t> рефлекторно </a:t>
            </a:r>
            <a:r>
              <a:rPr lang="ru-RU" sz="1900" b="1" dirty="0" err="1" smtClean="0"/>
              <a:t>збуджують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життєво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важливі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центри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довгастого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мозку</a:t>
            </a:r>
            <a:r>
              <a:rPr lang="ru-RU" sz="1900" b="1" dirty="0" smtClean="0"/>
              <a:t>. </a:t>
            </a:r>
            <a:r>
              <a:rPr lang="ru-RU" sz="1900" b="1" dirty="0" err="1" smtClean="0"/>
              <a:t>Їх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застосовують</a:t>
            </a:r>
            <a:r>
              <a:rPr lang="ru-RU" sz="1900" b="1" dirty="0" smtClean="0"/>
              <a:t> при станах, </a:t>
            </a:r>
            <a:r>
              <a:rPr lang="ru-RU" sz="1900" b="1" dirty="0" err="1" smtClean="0"/>
              <a:t>що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пов’язані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з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пригніченням</a:t>
            </a:r>
            <a:r>
              <a:rPr lang="ru-RU" sz="1900" b="1" dirty="0" smtClean="0"/>
              <a:t> ЦНС, при </a:t>
            </a:r>
            <a:r>
              <a:rPr lang="ru-RU" sz="1900" b="1" dirty="0" err="1" smtClean="0"/>
              <a:t>асфіксії</a:t>
            </a:r>
            <a:r>
              <a:rPr lang="ru-RU" sz="1900" b="1" dirty="0" smtClean="0"/>
              <a:t>, </a:t>
            </a:r>
            <a:r>
              <a:rPr lang="ru-RU" sz="1900" b="1" dirty="0" err="1" smtClean="0"/>
              <a:t>колапсі</a:t>
            </a:r>
            <a:r>
              <a:rPr lang="ru-RU" sz="1900" b="1" dirty="0" smtClean="0"/>
              <a:t>, </a:t>
            </a:r>
            <a:r>
              <a:rPr lang="ru-RU" sz="1900" b="1" dirty="0" err="1" smtClean="0"/>
              <a:t>серцевій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недостатності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тощо</a:t>
            </a:r>
            <a:r>
              <a:rPr lang="ru-RU" sz="1900" b="1" dirty="0" smtClean="0"/>
              <a:t>. </a:t>
            </a:r>
            <a:r>
              <a:rPr lang="ru-RU" sz="1900" b="1" dirty="0" err="1" smtClean="0"/>
              <a:t>Накопичений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десятиріччями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досвід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медичного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використання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алкалоїдів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перевіряється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експериментально</a:t>
            </a:r>
            <a:r>
              <a:rPr lang="ru-RU" sz="1900" b="1" dirty="0" smtClean="0"/>
              <a:t>, </a:t>
            </a:r>
            <a:r>
              <a:rPr lang="ru-RU" sz="1900" b="1" dirty="0" err="1" smtClean="0"/>
              <a:t>що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веде</a:t>
            </a:r>
            <a:r>
              <a:rPr lang="ru-RU" sz="1900" b="1" dirty="0" smtClean="0"/>
              <a:t> до </a:t>
            </a:r>
            <a:r>
              <a:rPr lang="ru-RU" sz="1900" b="1" dirty="0" err="1" smtClean="0"/>
              <a:t>створення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нових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лікарських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засобів</a:t>
            </a:r>
            <a:r>
              <a:rPr lang="ru-RU" sz="1900" b="1" dirty="0" smtClean="0"/>
              <a:t>. </a:t>
            </a:r>
            <a:endParaRPr lang="ru-RU" sz="1900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214290"/>
            <a:ext cx="850112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</a:rPr>
              <a:t>Біологічні</a:t>
            </a:r>
            <a:r>
              <a:rPr lang="ru-RU" sz="3200" b="1" dirty="0" smtClean="0">
                <a:solidFill>
                  <a:srgbClr val="FF0000"/>
                </a:solidFill>
              </a:rPr>
              <a:t> та </a:t>
            </a:r>
            <a:r>
              <a:rPr lang="ru-RU" sz="3200" b="1" dirty="0" err="1" smtClean="0">
                <a:solidFill>
                  <a:srgbClr val="FF0000"/>
                </a:solidFill>
              </a:rPr>
              <a:t>лікувальні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властивості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алкалоїдів</a:t>
            </a:r>
            <a:endParaRPr lang="ru-RU" sz="2800" b="1" dirty="0" smtClean="0"/>
          </a:p>
          <a:p>
            <a:r>
              <a:rPr lang="ru-RU" sz="2400" b="1" dirty="0" smtClean="0">
                <a:solidFill>
                  <a:srgbClr val="7030A0"/>
                </a:solidFill>
              </a:rPr>
              <a:t>- </a:t>
            </a:r>
            <a:r>
              <a:rPr lang="ru-RU" sz="2400" b="1" dirty="0" err="1" smtClean="0">
                <a:solidFill>
                  <a:srgbClr val="7030A0"/>
                </a:solidFill>
              </a:rPr>
              <a:t>Знеболюючі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засоби</a:t>
            </a:r>
            <a:r>
              <a:rPr lang="ru-RU" sz="2400" b="1" dirty="0" smtClean="0">
                <a:solidFill>
                  <a:srgbClr val="7030A0"/>
                </a:solidFill>
              </a:rPr>
              <a:t>, </a:t>
            </a:r>
            <a:r>
              <a:rPr lang="ru-RU" sz="2400" b="1" dirty="0" err="1" smtClean="0">
                <a:solidFill>
                  <a:srgbClr val="7030A0"/>
                </a:solidFill>
              </a:rPr>
              <a:t>наркотичні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речовини</a:t>
            </a:r>
            <a:r>
              <a:rPr lang="ru-RU" sz="2400" b="1" dirty="0" smtClean="0">
                <a:solidFill>
                  <a:srgbClr val="7030A0"/>
                </a:solidFill>
              </a:rPr>
              <a:t> (</a:t>
            </a:r>
            <a:r>
              <a:rPr lang="ru-RU" sz="2400" b="1" dirty="0" err="1" smtClean="0">
                <a:solidFill>
                  <a:srgbClr val="7030A0"/>
                </a:solidFill>
              </a:rPr>
              <a:t>морфін</a:t>
            </a:r>
            <a:r>
              <a:rPr lang="ru-RU" sz="2400" b="1" dirty="0" smtClean="0">
                <a:solidFill>
                  <a:srgbClr val="7030A0"/>
                </a:solidFill>
              </a:rPr>
              <a:t>, </a:t>
            </a:r>
            <a:r>
              <a:rPr lang="ru-RU" sz="2400" b="1" dirty="0" err="1" smtClean="0">
                <a:solidFill>
                  <a:srgbClr val="7030A0"/>
                </a:solidFill>
              </a:rPr>
              <a:t>кодеїн</a:t>
            </a:r>
            <a:r>
              <a:rPr lang="ru-RU" sz="2400" b="1" dirty="0" smtClean="0">
                <a:solidFill>
                  <a:srgbClr val="7030A0"/>
                </a:solidFill>
              </a:rPr>
              <a:t>, </a:t>
            </a:r>
            <a:r>
              <a:rPr lang="ru-RU" sz="2400" b="1" dirty="0" err="1" smtClean="0">
                <a:solidFill>
                  <a:srgbClr val="7030A0"/>
                </a:solidFill>
              </a:rPr>
              <a:t>кокаїн</a:t>
            </a:r>
            <a:r>
              <a:rPr lang="ru-RU" sz="2400" b="1" dirty="0" smtClean="0">
                <a:solidFill>
                  <a:srgbClr val="7030A0"/>
                </a:solidFill>
              </a:rPr>
              <a:t>). </a:t>
            </a:r>
            <a:r>
              <a:rPr lang="ru-RU" sz="2400" b="1" dirty="0" err="1" smtClean="0"/>
              <a:t>Лікарська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рослинна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сировина</a:t>
            </a:r>
            <a:r>
              <a:rPr lang="ru-RU" sz="2400" b="1" dirty="0" smtClean="0"/>
              <a:t>:  </a:t>
            </a:r>
            <a:r>
              <a:rPr lang="ru-RU" sz="2400" b="1" i="1" dirty="0" err="1" smtClean="0"/>
              <a:t>Морфін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кодеїн-опійні</a:t>
            </a:r>
            <a:r>
              <a:rPr lang="ru-RU" sz="2400" b="1" i="1" dirty="0" smtClean="0"/>
              <a:t> </a:t>
            </a:r>
            <a:r>
              <a:rPr lang="ru-RU" sz="2400" b="1" dirty="0" err="1" smtClean="0"/>
              <a:t>алкалоїди</a:t>
            </a:r>
            <a:r>
              <a:rPr lang="ru-RU" sz="2400" b="1" dirty="0" smtClean="0"/>
              <a:t>.  </a:t>
            </a:r>
            <a:r>
              <a:rPr lang="ru-RU" sz="2400" b="1" dirty="0" err="1" smtClean="0"/>
              <a:t>Відомо</a:t>
            </a:r>
            <a:r>
              <a:rPr lang="ru-RU" sz="2400" b="1" dirty="0" smtClean="0"/>
              <a:t> 28 </a:t>
            </a:r>
            <a:r>
              <a:rPr lang="ru-RU" sz="2400" b="1" dirty="0" err="1" smtClean="0"/>
              <a:t>алкалоїдів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виділених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опію</a:t>
            </a:r>
            <a:r>
              <a:rPr lang="ru-RU" sz="2400" b="1" dirty="0" smtClean="0"/>
              <a:t> - соку </a:t>
            </a:r>
            <a:r>
              <a:rPr lang="ru-RU" sz="2400" b="1" dirty="0" err="1" smtClean="0"/>
              <a:t>незрілих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коробочок</a:t>
            </a:r>
            <a:r>
              <a:rPr lang="ru-RU" sz="2400" b="1" dirty="0" smtClean="0"/>
              <a:t> маку. </a:t>
            </a:r>
            <a:r>
              <a:rPr lang="ru-RU" sz="2400" b="1" i="1" dirty="0" err="1" smtClean="0"/>
              <a:t>Лікарський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засіб</a:t>
            </a:r>
            <a:r>
              <a:rPr lang="ru-RU" sz="2400" b="1" i="1" dirty="0" smtClean="0"/>
              <a:t>:  </a:t>
            </a:r>
            <a:r>
              <a:rPr lang="ru-RU" sz="2400" b="1" dirty="0" err="1" smtClean="0"/>
              <a:t>розчини</a:t>
            </a:r>
            <a:r>
              <a:rPr lang="ru-RU" sz="2400" b="1" dirty="0" smtClean="0"/>
              <a:t> для </a:t>
            </a:r>
            <a:r>
              <a:rPr lang="ru-RU" sz="2400" b="1" dirty="0" err="1" smtClean="0"/>
              <a:t>ін'єкцій</a:t>
            </a:r>
            <a:r>
              <a:rPr lang="ru-RU" sz="2400" b="1" dirty="0" smtClean="0"/>
              <a:t>.</a:t>
            </a:r>
          </a:p>
          <a:p>
            <a:endParaRPr lang="ru-RU" dirty="0"/>
          </a:p>
        </p:txBody>
      </p:sp>
      <p:pic>
        <p:nvPicPr>
          <p:cNvPr id="10242" name="Picture 2" descr="https://upload.wikimedia.org/wikipedia/commons/thumb/d/d6/Papaver_somniferum_01.jpg/250px-Papaver_somniferum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39208"/>
            <a:ext cx="3857652" cy="31830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6215082"/>
            <a:ext cx="28332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</a:rPr>
              <a:t>Papaver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somniferum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10244" name="AutoShape 4" descr="Картинки по запросу морфін формул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Картинки по запросу морфін формул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8" name="Picture 8" descr="Картинки по запросу морфін формул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500306"/>
            <a:ext cx="3707335" cy="3929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1" y="214290"/>
            <a:ext cx="87154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- </a:t>
            </a:r>
            <a:r>
              <a:rPr lang="ru-RU" sz="2400" b="1" dirty="0" err="1" smtClean="0">
                <a:solidFill>
                  <a:srgbClr val="7030A0"/>
                </a:solidFill>
              </a:rPr>
              <a:t>Стимулятори</a:t>
            </a:r>
            <a:r>
              <a:rPr lang="ru-RU" sz="2400" b="1" dirty="0" smtClean="0">
                <a:solidFill>
                  <a:srgbClr val="7030A0"/>
                </a:solidFill>
              </a:rPr>
              <a:t> ЦНС (</a:t>
            </a:r>
            <a:r>
              <a:rPr lang="ru-RU" sz="2400" b="1" dirty="0" err="1" smtClean="0">
                <a:solidFill>
                  <a:srgbClr val="7030A0"/>
                </a:solidFill>
              </a:rPr>
              <a:t>стрихнін</a:t>
            </a:r>
            <a:r>
              <a:rPr lang="ru-RU" sz="2400" b="1" dirty="0" smtClean="0">
                <a:solidFill>
                  <a:srgbClr val="7030A0"/>
                </a:solidFill>
              </a:rPr>
              <a:t>, </a:t>
            </a:r>
            <a:r>
              <a:rPr lang="ru-RU" sz="2400" b="1" dirty="0" err="1" smtClean="0">
                <a:solidFill>
                  <a:srgbClr val="7030A0"/>
                </a:solidFill>
              </a:rPr>
              <a:t>бруцин</a:t>
            </a:r>
            <a:r>
              <a:rPr lang="ru-RU" sz="2400" b="1" dirty="0" smtClean="0">
                <a:solidFill>
                  <a:srgbClr val="7030A0"/>
                </a:solidFill>
              </a:rPr>
              <a:t>).</a:t>
            </a:r>
          </a:p>
          <a:p>
            <a:pPr algn="just"/>
            <a:r>
              <a:rPr lang="ru-RU" sz="2400" b="1" dirty="0" err="1" smtClean="0"/>
              <a:t>Містяться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/>
              <a:t>в </a:t>
            </a:r>
            <a:r>
              <a:rPr lang="ru-RU" sz="2400" b="1" dirty="0" err="1" smtClean="0"/>
              <a:t>листі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блювотного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горіху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Використовують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сухий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екстракт</a:t>
            </a:r>
            <a:r>
              <a:rPr lang="ru-RU" sz="2400" b="1" dirty="0" smtClean="0"/>
              <a:t>, настойку, таблетки.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643050"/>
            <a:ext cx="14660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стрихнін</a:t>
            </a:r>
            <a:endParaRPr lang="ru-RU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4071942"/>
            <a:ext cx="1651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бруцин</a:t>
            </a:r>
            <a:endParaRPr lang="ru-RU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Strychnine2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85926"/>
            <a:ext cx="2837864" cy="2437984"/>
          </a:xfrm>
          <a:prstGeom prst="rect">
            <a:avLst/>
          </a:prstGeom>
          <a:noFill/>
        </p:spPr>
      </p:pic>
      <p:pic>
        <p:nvPicPr>
          <p:cNvPr id="9220" name="Picture 4" descr="Файл:Brucine2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480649"/>
            <a:ext cx="3619496" cy="237735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714876" y="5643578"/>
            <a:ext cx="4214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Чилібуха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блювотний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горіх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(</a:t>
            </a:r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Strychnos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nux-vomica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L.)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24" name="Picture 8" descr="http://coupona.com.ua/images/Rvotnij_oreh_2.jpg"/>
          <p:cNvPicPr>
            <a:picLocks noChangeAspect="1" noChangeArrowheads="1"/>
          </p:cNvPicPr>
          <p:nvPr/>
        </p:nvPicPr>
        <p:blipFill>
          <a:blip r:embed="rId4"/>
          <a:srcRect l="4166" r="5556"/>
          <a:stretch>
            <a:fillRect/>
          </a:stretch>
        </p:blipFill>
        <p:spPr bwMode="auto">
          <a:xfrm>
            <a:off x="4000496" y="1785926"/>
            <a:ext cx="5000659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Алкалоїди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857232"/>
            <a:ext cx="8643998" cy="5661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4000" b="1" i="1" dirty="0" err="1" smtClean="0">
                <a:solidFill>
                  <a:srgbClr val="0070C0"/>
                </a:solidFill>
              </a:rPr>
              <a:t>Алкалоїди</a:t>
            </a:r>
            <a:r>
              <a:rPr lang="ru-RU" sz="2800" b="1" dirty="0" smtClean="0"/>
              <a:t> – </a:t>
            </a:r>
            <a:r>
              <a:rPr lang="ru-RU" sz="2800" b="1" dirty="0" err="1" smtClean="0"/>
              <a:t>це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органічні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азотовмісні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сполуки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лужного</a:t>
            </a:r>
            <a:r>
              <a:rPr lang="ru-RU" sz="2800" b="1" dirty="0" smtClean="0"/>
              <a:t> характеру, </a:t>
            </a:r>
            <a:r>
              <a:rPr lang="ru-RU" sz="2800" b="1" dirty="0" err="1" smtClean="0"/>
              <a:t>які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мають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сильний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фізіологічний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вплив</a:t>
            </a:r>
            <a:r>
              <a:rPr lang="ru-RU" sz="2800" b="1" dirty="0" smtClean="0"/>
              <a:t> на </a:t>
            </a:r>
            <a:r>
              <a:rPr lang="ru-RU" sz="2800" b="1" dirty="0" err="1" smtClean="0"/>
              <a:t>організм</a:t>
            </a:r>
            <a:r>
              <a:rPr lang="ru-RU" sz="2800" b="1" dirty="0" smtClean="0"/>
              <a:t>.</a:t>
            </a:r>
          </a:p>
          <a:p>
            <a:pPr algn="just"/>
            <a:endParaRPr lang="ru-RU" sz="2800" b="1" i="1" dirty="0" smtClean="0"/>
          </a:p>
          <a:p>
            <a:pPr algn="just">
              <a:buFont typeface="Wingdings" pitchFamily="2" charset="2"/>
              <a:buChar char="ü"/>
            </a:pPr>
            <a:r>
              <a:rPr lang="ru-RU" sz="2800" b="1" i="1" dirty="0" err="1" smtClean="0">
                <a:solidFill>
                  <a:srgbClr val="FF0000"/>
                </a:solidFill>
              </a:rPr>
              <a:t>Алкалоїди</a:t>
            </a:r>
            <a:r>
              <a:rPr lang="ru-RU" sz="2800" b="1" i="1" dirty="0" smtClean="0"/>
              <a:t> – </a:t>
            </a:r>
            <a:r>
              <a:rPr lang="ru-RU" sz="2800" b="1" i="1" dirty="0" err="1" smtClean="0"/>
              <a:t>нітрогеновмісні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органічні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основи</a:t>
            </a:r>
            <a:r>
              <a:rPr lang="ru-RU" sz="2800" b="1" i="1" dirty="0" smtClean="0"/>
              <a:t>, </a:t>
            </a:r>
            <a:r>
              <a:rPr lang="ru-RU" sz="2800" b="1" i="1" dirty="0" err="1" smtClean="0"/>
              <a:t>найчастіше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рослинного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походження</a:t>
            </a:r>
            <a:r>
              <a:rPr lang="ru-RU" sz="2800" b="1" i="1" dirty="0" smtClean="0"/>
              <a:t>, </a:t>
            </a:r>
            <a:r>
              <a:rPr lang="ru-RU" sz="2800" b="1" i="1" dirty="0" err="1" smtClean="0"/>
              <a:t>які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проявляють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активну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біологічну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дію</a:t>
            </a:r>
            <a:r>
              <a:rPr lang="ru-RU" sz="2800" b="1" i="1" dirty="0" smtClean="0"/>
              <a:t>.    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b="1" i="1" dirty="0" err="1" smtClean="0">
                <a:solidFill>
                  <a:srgbClr val="FF0000"/>
                </a:solidFill>
              </a:rPr>
              <a:t>Алкалоїди</a:t>
            </a:r>
            <a:r>
              <a:rPr lang="ru-RU" sz="2800" b="1" i="1" dirty="0" smtClean="0"/>
              <a:t> – </a:t>
            </a:r>
            <a:r>
              <a:rPr lang="ru-RU" sz="2800" b="1" i="1" dirty="0" err="1" smtClean="0"/>
              <a:t>подібні</a:t>
            </a:r>
            <a:r>
              <a:rPr lang="ru-RU" sz="2800" b="1" i="1" dirty="0" smtClean="0"/>
              <a:t> до лугу.    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b="1" i="1" dirty="0" err="1" smtClean="0">
                <a:solidFill>
                  <a:srgbClr val="FF0000"/>
                </a:solidFill>
              </a:rPr>
              <a:t>Алкалоїди</a:t>
            </a:r>
            <a:r>
              <a:rPr lang="ru-RU" sz="2800" b="1" i="1" dirty="0" smtClean="0"/>
              <a:t> – </a:t>
            </a:r>
            <a:r>
              <a:rPr lang="ru-RU" sz="2800" b="1" i="1" dirty="0" err="1" smtClean="0"/>
              <a:t>складні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похідні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амоніаку</a:t>
            </a:r>
            <a:r>
              <a:rPr lang="ru-RU" sz="2800" b="1" i="1" dirty="0" smtClean="0"/>
              <a:t>, в </a:t>
            </a:r>
            <a:r>
              <a:rPr lang="ru-RU" sz="2800" b="1" i="1" dirty="0" err="1" smtClean="0"/>
              <a:t>яких</a:t>
            </a:r>
            <a:r>
              <a:rPr lang="ru-RU" sz="2800" b="1" i="1" dirty="0" smtClean="0"/>
              <a:t> атом </a:t>
            </a:r>
            <a:r>
              <a:rPr lang="ru-RU" sz="2800" b="1" i="1" dirty="0" err="1" smtClean="0"/>
              <a:t>гідрогену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заміщений</a:t>
            </a:r>
            <a:r>
              <a:rPr lang="ru-RU" sz="2800" b="1" i="1" dirty="0" smtClean="0"/>
              <a:t> на </a:t>
            </a:r>
            <a:r>
              <a:rPr lang="ru-RU" sz="2800" b="1" i="1" dirty="0" err="1" smtClean="0"/>
              <a:t>радикали</a:t>
            </a:r>
            <a:r>
              <a:rPr lang="ru-RU" sz="2800" b="1" i="1" dirty="0" smtClean="0"/>
              <a:t>: </a:t>
            </a:r>
            <a:r>
              <a:rPr lang="ru-RU" sz="2800" b="1" i="1" dirty="0" err="1" smtClean="0"/>
              <a:t>третинні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або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вторинні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аміни</a:t>
            </a:r>
            <a:r>
              <a:rPr lang="ru-RU" sz="2800" b="1" i="1" dirty="0" smtClean="0"/>
              <a:t>, </a:t>
            </a:r>
            <a:r>
              <a:rPr lang="ru-RU" sz="2800" b="1" i="1" dirty="0" err="1" smtClean="0"/>
              <a:t>або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похідні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чотири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заміщених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амонійних</a:t>
            </a:r>
            <a:r>
              <a:rPr lang="ru-RU" sz="2800" b="1" i="1" dirty="0" smtClean="0"/>
              <a:t> основ.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ru-RU" sz="2400" b="1" dirty="0" err="1" smtClean="0">
                <a:solidFill>
                  <a:srgbClr val="7030A0"/>
                </a:solidFill>
              </a:rPr>
              <a:t>Засіб</a:t>
            </a:r>
            <a:r>
              <a:rPr lang="ru-RU" sz="2400" b="1" dirty="0" smtClean="0">
                <a:solidFill>
                  <a:srgbClr val="7030A0"/>
                </a:solidFill>
              </a:rPr>
              <a:t> для </a:t>
            </a:r>
            <a:r>
              <a:rPr lang="ru-RU" sz="2400" b="1" dirty="0" err="1" smtClean="0">
                <a:solidFill>
                  <a:srgbClr val="7030A0"/>
                </a:solidFill>
              </a:rPr>
              <a:t>розширення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зіниці</a:t>
            </a:r>
            <a:r>
              <a:rPr lang="ru-RU" sz="2400" b="1" dirty="0" smtClean="0">
                <a:solidFill>
                  <a:srgbClr val="7030A0"/>
                </a:solidFill>
              </a:rPr>
              <a:t> ока, </a:t>
            </a:r>
            <a:r>
              <a:rPr lang="ru-RU" sz="2400" b="1" dirty="0" err="1" smtClean="0">
                <a:solidFill>
                  <a:srgbClr val="7030A0"/>
                </a:solidFill>
              </a:rPr>
              <a:t>спазмо</a:t>
            </a:r>
            <a:r>
              <a:rPr lang="ru-RU" sz="2400" b="1" dirty="0" smtClean="0">
                <a:solidFill>
                  <a:srgbClr val="7030A0"/>
                </a:solidFill>
              </a:rPr>
              <a:t>-, </a:t>
            </a:r>
            <a:r>
              <a:rPr lang="ru-RU" sz="2400" b="1" dirty="0" err="1" smtClean="0">
                <a:solidFill>
                  <a:srgbClr val="7030A0"/>
                </a:solidFill>
              </a:rPr>
              <a:t>бронхолітичний</a:t>
            </a:r>
            <a:r>
              <a:rPr lang="ru-RU" sz="2400" b="1" dirty="0" smtClean="0">
                <a:solidFill>
                  <a:srgbClr val="7030A0"/>
                </a:solidFill>
              </a:rPr>
              <a:t>, </a:t>
            </a:r>
            <a:r>
              <a:rPr lang="ru-RU" sz="2400" b="1" dirty="0" err="1" smtClean="0">
                <a:solidFill>
                  <a:srgbClr val="7030A0"/>
                </a:solidFill>
              </a:rPr>
              <a:t>знеболюючий</a:t>
            </a:r>
            <a:r>
              <a:rPr lang="ru-RU" sz="2400" b="1" dirty="0" smtClean="0">
                <a:solidFill>
                  <a:srgbClr val="7030A0"/>
                </a:solidFill>
              </a:rPr>
              <a:t> (</a:t>
            </a:r>
            <a:r>
              <a:rPr lang="ru-RU" sz="2400" b="1" i="1" dirty="0" err="1" smtClean="0">
                <a:solidFill>
                  <a:srgbClr val="7030A0"/>
                </a:solidFill>
              </a:rPr>
              <a:t>атропін</a:t>
            </a:r>
            <a:r>
              <a:rPr lang="ru-RU" sz="2400" b="1" i="1" dirty="0" smtClean="0">
                <a:solidFill>
                  <a:srgbClr val="7030A0"/>
                </a:solidFill>
              </a:rPr>
              <a:t>,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гіосціамін</a:t>
            </a:r>
            <a:r>
              <a:rPr lang="ru-RU" sz="2400" b="1" i="1" dirty="0" smtClean="0">
                <a:solidFill>
                  <a:srgbClr val="7030A0"/>
                </a:solidFill>
              </a:rPr>
              <a:t>,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скополамін</a:t>
            </a:r>
            <a:r>
              <a:rPr lang="ru-RU" sz="2400" b="1" i="1" dirty="0" smtClean="0">
                <a:solidFill>
                  <a:srgbClr val="7030A0"/>
                </a:solidFill>
              </a:rPr>
              <a:t>);</a:t>
            </a:r>
            <a:r>
              <a:rPr lang="ru-RU" sz="2400" b="1" i="1" dirty="0" smtClean="0"/>
              <a:t> </a:t>
            </a:r>
          </a:p>
          <a:p>
            <a:pPr algn="just">
              <a:buFontTx/>
              <a:buChar char="-"/>
            </a:pPr>
            <a:r>
              <a:rPr lang="ru-RU" sz="2400" b="1" i="1" dirty="0" err="1" smtClean="0"/>
              <a:t>містяться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траві</a:t>
            </a:r>
            <a:r>
              <a:rPr lang="ru-RU" sz="2400" b="1" dirty="0" smtClean="0"/>
              <a:t> красавки, дурману, </a:t>
            </a:r>
            <a:r>
              <a:rPr lang="ru-RU" sz="2400" b="1" dirty="0" err="1" smtClean="0"/>
              <a:t>блекоти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Використовують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сухий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екстракт</a:t>
            </a:r>
            <a:r>
              <a:rPr lang="ru-RU" sz="2400" b="1" dirty="0" smtClean="0"/>
              <a:t>, настойку, таблетки.</a:t>
            </a:r>
          </a:p>
        </p:txBody>
      </p:sp>
      <p:pic>
        <p:nvPicPr>
          <p:cNvPr id="49154" name="Picture 2" descr="Atropine-D-and-L-isomers-from-DL-xtal-2004-3D-ball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9982" y="1857364"/>
            <a:ext cx="5834018" cy="288510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5008" y="4214818"/>
            <a:ext cx="2143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Атропін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9156" name="Picture 4" descr="https://upload.wikimedia.org/wikipedia/commons/thumb/4/40/L-Hyoscyamin.svg/331px-L-Hyoscyamin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714752"/>
            <a:ext cx="2652709" cy="149866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57224" y="2928934"/>
            <a:ext cx="15520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Гіосціамін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9158" name="Picture 6" descr="L-Scopolamin.sv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5000636"/>
            <a:ext cx="2899877" cy="16383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786578" y="6143644"/>
            <a:ext cx="17638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Скополамін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s://upload.wikimedia.org/wikipedia/commons/thumb/3/31/Illustration_Atropa_bella-donna0_clean.jpg/220px-Illustration_Atropa_bella-donna0_cle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8604"/>
            <a:ext cx="3286148" cy="515327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5786454"/>
            <a:ext cx="3275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Atrópa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belladónna</a:t>
            </a:r>
            <a:endParaRPr lang="ru-RU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(красавка,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беладонна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04" name="Picture 4" descr="DaturaMetel-pla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57166"/>
            <a:ext cx="2619375" cy="3495675"/>
          </a:xfrm>
          <a:prstGeom prst="rect">
            <a:avLst/>
          </a:prstGeom>
          <a:noFill/>
        </p:spPr>
      </p:pic>
      <p:pic>
        <p:nvPicPr>
          <p:cNvPr id="51206" name="Picture 6" descr="https://upload.wikimedia.org/wikipedia/commons/thumb/7/75/Thorn-apple.jpg/220px-Thorn-app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4000504"/>
            <a:ext cx="2095500" cy="15716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6248" y="5786454"/>
            <a:ext cx="13965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Datúra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(дурман)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08" name="Picture 8" descr="Hyoscyamus niger2 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857232"/>
            <a:ext cx="2619375" cy="412432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715140" y="5429264"/>
            <a:ext cx="18389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Hyoscýamus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блекота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белена)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8929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ru-RU" sz="2400" b="1" dirty="0" err="1" smtClean="0">
                <a:solidFill>
                  <a:srgbClr val="7030A0"/>
                </a:solidFill>
              </a:rPr>
              <a:t>Засіб</a:t>
            </a:r>
            <a:r>
              <a:rPr lang="ru-RU" sz="2400" b="1" dirty="0" smtClean="0">
                <a:solidFill>
                  <a:srgbClr val="7030A0"/>
                </a:solidFill>
              </a:rPr>
              <a:t> для </a:t>
            </a:r>
            <a:r>
              <a:rPr lang="ru-RU" sz="2400" b="1" dirty="0" err="1" smtClean="0">
                <a:solidFill>
                  <a:srgbClr val="7030A0"/>
                </a:solidFill>
              </a:rPr>
              <a:t>звуження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зіниці</a:t>
            </a:r>
            <a:r>
              <a:rPr lang="ru-RU" sz="2400" b="1" dirty="0" smtClean="0">
                <a:solidFill>
                  <a:srgbClr val="7030A0"/>
                </a:solidFill>
              </a:rPr>
              <a:t>, </a:t>
            </a:r>
            <a:r>
              <a:rPr lang="ru-RU" sz="2400" b="1" dirty="0" err="1" smtClean="0">
                <a:solidFill>
                  <a:srgbClr val="7030A0"/>
                </a:solidFill>
              </a:rPr>
              <a:t>спазмолітики</a:t>
            </a:r>
            <a:r>
              <a:rPr lang="ru-RU" sz="2400" b="1" dirty="0" smtClean="0">
                <a:solidFill>
                  <a:srgbClr val="7030A0"/>
                </a:solidFill>
              </a:rPr>
              <a:t> (</a:t>
            </a:r>
            <a:r>
              <a:rPr lang="ru-RU" sz="2400" b="1" i="1" dirty="0" err="1" smtClean="0">
                <a:solidFill>
                  <a:srgbClr val="7030A0"/>
                </a:solidFill>
              </a:rPr>
              <a:t>пілокарпін</a:t>
            </a:r>
            <a:r>
              <a:rPr lang="ru-RU" sz="2400" b="1" i="1" dirty="0" smtClean="0">
                <a:solidFill>
                  <a:srgbClr val="7030A0"/>
                </a:solidFill>
              </a:rPr>
              <a:t>); </a:t>
            </a:r>
            <a:r>
              <a:rPr lang="ru-RU" sz="2400" b="1" i="1" dirty="0" err="1" smtClean="0"/>
              <a:t>виділяють</a:t>
            </a:r>
            <a:r>
              <a:rPr lang="ru-RU" sz="2400" b="1" i="1" dirty="0" smtClean="0"/>
              <a:t>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листя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різних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видів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африканського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чагарнику</a:t>
            </a:r>
            <a:r>
              <a:rPr lang="ru-RU" sz="2400" b="1" dirty="0" smtClean="0"/>
              <a:t> </a:t>
            </a:r>
            <a:r>
              <a:rPr lang="en-US" sz="2400" b="1" i="1" dirty="0" err="1" smtClean="0"/>
              <a:t>Pilocarpus</a:t>
            </a:r>
            <a:r>
              <a:rPr lang="en-US" sz="2400" b="1" i="1" dirty="0" smtClean="0"/>
              <a:t>;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використовують</a:t>
            </a:r>
            <a:r>
              <a:rPr lang="ru-RU" sz="2400" b="1" i="1" dirty="0" smtClean="0"/>
              <a:t> </a:t>
            </a:r>
            <a:r>
              <a:rPr lang="ru-RU" sz="2400" b="1" dirty="0" err="1" smtClean="0"/>
              <a:t>розчини</a:t>
            </a:r>
            <a:r>
              <a:rPr lang="ru-RU" sz="2400" b="1" dirty="0" smtClean="0"/>
              <a:t> для </a:t>
            </a:r>
            <a:r>
              <a:rPr lang="ru-RU" sz="2400" b="1" dirty="0" err="1" smtClean="0"/>
              <a:t>ін'єкцій</a:t>
            </a:r>
            <a:r>
              <a:rPr lang="ru-RU" sz="2400" b="1" dirty="0" smtClean="0"/>
              <a:t>, цигарки для </a:t>
            </a:r>
            <a:r>
              <a:rPr lang="ru-RU" sz="2400" b="1" dirty="0" err="1" smtClean="0"/>
              <a:t>астматиків</a:t>
            </a:r>
            <a:r>
              <a:rPr lang="ru-RU" sz="2400" b="1" dirty="0" smtClean="0"/>
              <a:t>.</a:t>
            </a:r>
          </a:p>
        </p:txBody>
      </p:sp>
      <p:pic>
        <p:nvPicPr>
          <p:cNvPr id="48130" name="Picture 2" descr="Pilocarpine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7" y="2143116"/>
            <a:ext cx="3770747" cy="214314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215074" y="4572008"/>
            <a:ext cx="1643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rgbClr val="FF0000"/>
                </a:solidFill>
              </a:rPr>
              <a:t>Пілокарпін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8132" name="Picture 4" descr="Картинки по запросу чагарник пілокарпу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928802"/>
            <a:ext cx="4286280" cy="446084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57290" y="6215082"/>
            <a:ext cx="42612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Pilocarpus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pinnatifolius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Lemaire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87868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ru-RU" sz="2400" b="1" i="1" dirty="0" err="1" smtClean="0">
                <a:solidFill>
                  <a:srgbClr val="7030A0"/>
                </a:solidFill>
              </a:rPr>
              <a:t>Резерпін</a:t>
            </a:r>
            <a:r>
              <a:rPr lang="ru-RU" sz="2400" b="1" i="1" dirty="0" smtClean="0">
                <a:solidFill>
                  <a:srgbClr val="7030A0"/>
                </a:solidFill>
              </a:rPr>
              <a:t> -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адреноблокатор</a:t>
            </a:r>
            <a:r>
              <a:rPr lang="ru-RU" sz="2400" b="1" i="1" dirty="0" smtClean="0"/>
              <a:t>, </a:t>
            </a:r>
            <a:r>
              <a:rPr lang="ru-RU" sz="2400" b="1" dirty="0" err="1" smtClean="0"/>
              <a:t>призводить</a:t>
            </a:r>
            <a:r>
              <a:rPr lang="ru-RU" sz="2400" b="1" dirty="0" smtClean="0"/>
              <a:t> до </a:t>
            </a:r>
            <a:r>
              <a:rPr lang="ru-RU" sz="2400" b="1" dirty="0" err="1" smtClean="0"/>
              <a:t>зниження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запасів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медіатора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синаптичних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пухирцях</a:t>
            </a:r>
            <a:r>
              <a:rPr lang="ru-RU" sz="2400" b="1" dirty="0" smtClean="0"/>
              <a:t>. </a:t>
            </a:r>
            <a:endParaRPr lang="en-US" sz="2400" b="1" dirty="0" smtClean="0"/>
          </a:p>
          <a:p>
            <a:pPr algn="just">
              <a:buFontTx/>
              <a:buChar char="-"/>
            </a:pPr>
            <a:r>
              <a:rPr lang="ru-RU" sz="2400" b="1" i="1" dirty="0" err="1" smtClean="0">
                <a:solidFill>
                  <a:srgbClr val="0070C0"/>
                </a:solidFill>
              </a:rPr>
              <a:t>Фармакологічна</a:t>
            </a:r>
            <a:r>
              <a:rPr lang="ru-RU" sz="2400" b="1" i="1" dirty="0" smtClean="0">
                <a:solidFill>
                  <a:srgbClr val="0070C0"/>
                </a:solidFill>
              </a:rPr>
              <a:t>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дія</a:t>
            </a:r>
            <a:r>
              <a:rPr lang="ru-RU" sz="2400" b="1" dirty="0" smtClean="0"/>
              <a:t>: </a:t>
            </a:r>
            <a:r>
              <a:rPr lang="ru-RU" sz="2400" b="1" dirty="0" err="1" smtClean="0"/>
              <a:t>гіпотензивна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седативна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нейролептична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дія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Використовують</a:t>
            </a:r>
            <a:r>
              <a:rPr lang="ru-RU" sz="2400" b="1" dirty="0" smtClean="0"/>
              <a:t> при </a:t>
            </a:r>
            <a:r>
              <a:rPr lang="ru-RU" sz="2400" b="1" dirty="0" err="1" smtClean="0"/>
              <a:t>комплексній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терапії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гіпертонічної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хвороби</a:t>
            </a:r>
            <a:r>
              <a:rPr lang="ru-RU" sz="2400" b="1" dirty="0" smtClean="0"/>
              <a:t>. </a:t>
            </a:r>
            <a:r>
              <a:rPr lang="en-US" sz="2400" b="1" dirty="0" smtClean="0"/>
              <a:t> </a:t>
            </a:r>
            <a:r>
              <a:rPr lang="ru-RU" sz="2400" b="1" dirty="0" err="1" smtClean="0"/>
              <a:t>Отримують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із</a:t>
            </a:r>
            <a:r>
              <a:rPr lang="ru-RU" sz="2400" b="1" dirty="0" smtClean="0"/>
              <a:t> трави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раувольфії</a:t>
            </a:r>
            <a:r>
              <a:rPr lang="ru-RU" sz="2400" b="1" i="1" dirty="0" smtClean="0">
                <a:solidFill>
                  <a:srgbClr val="0070C0"/>
                </a:solidFill>
              </a:rPr>
              <a:t>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змієвидної</a:t>
            </a:r>
            <a:r>
              <a:rPr lang="ru-RU" sz="2400" b="1" dirty="0" smtClean="0"/>
              <a:t>. </a:t>
            </a:r>
            <a:endParaRPr lang="ru-RU" sz="2400" b="1" i="1" dirty="0" smtClean="0"/>
          </a:p>
        </p:txBody>
      </p:sp>
      <p:pic>
        <p:nvPicPr>
          <p:cNvPr id="47106" name="Picture 2" descr="Картинки по запросу раувольфія змеевидна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428868"/>
            <a:ext cx="3000396" cy="38933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6286520"/>
            <a:ext cx="3214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Rauwolfia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serpentina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108" name="Picture 4" descr="Резерпи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3071810"/>
            <a:ext cx="5500694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7030A0"/>
                </a:solidFill>
              </a:rPr>
              <a:t>- </a:t>
            </a: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Хінідин</a:t>
            </a:r>
            <a:r>
              <a:rPr lang="ru-RU" sz="2400" b="1" i="1" dirty="0" smtClean="0">
                <a:solidFill>
                  <a:srgbClr val="7030A0"/>
                </a:solidFill>
              </a:rPr>
              <a:t> -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антиаритмічний</a:t>
            </a:r>
            <a:r>
              <a:rPr lang="ru-RU" sz="2400" b="1" i="1" dirty="0" smtClean="0">
                <a:solidFill>
                  <a:srgbClr val="7030A0"/>
                </a:solidFill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серцевий</a:t>
            </a:r>
            <a:r>
              <a:rPr lang="ru-RU" sz="2400" b="1" i="1" dirty="0" smtClean="0">
                <a:solidFill>
                  <a:srgbClr val="7030A0"/>
                </a:solidFill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засіб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який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застосовується</a:t>
            </a:r>
            <a:r>
              <a:rPr lang="ru-RU" sz="2400" b="1" dirty="0" smtClean="0"/>
              <a:t> для </a:t>
            </a:r>
            <a:r>
              <a:rPr lang="ru-RU" sz="2400" b="1" dirty="0" err="1" smtClean="0"/>
              <a:t>попередження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фібриляції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передсердь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миготливої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аритмії</a:t>
            </a:r>
            <a:r>
              <a:rPr lang="ru-RU" sz="2400" b="1" dirty="0" smtClean="0"/>
              <a:t>). </a:t>
            </a:r>
            <a:r>
              <a:rPr lang="ru-RU" sz="2400" b="1" dirty="0" err="1" smtClean="0"/>
              <a:t>Добувають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i="1" dirty="0" smtClean="0">
                <a:solidFill>
                  <a:srgbClr val="0070C0"/>
                </a:solidFill>
              </a:rPr>
              <a:t>кори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хінного</a:t>
            </a:r>
            <a:r>
              <a:rPr lang="ru-RU" sz="2400" b="1" i="1" dirty="0" smtClean="0">
                <a:solidFill>
                  <a:srgbClr val="0070C0"/>
                </a:solidFill>
              </a:rPr>
              <a:t> дерева </a:t>
            </a:r>
            <a:r>
              <a:rPr lang="ru-RU" sz="2400" b="1" dirty="0" smtClean="0"/>
              <a:t>(</a:t>
            </a:r>
            <a:r>
              <a:rPr lang="ru-RU" sz="2400" b="1" dirty="0" err="1" smtClean="0"/>
              <a:t>цинхона</a:t>
            </a:r>
            <a:r>
              <a:rPr lang="ru-RU" sz="2400" b="1" dirty="0" smtClean="0"/>
              <a:t>). </a:t>
            </a:r>
            <a:r>
              <a:rPr lang="ru-RU" sz="2400" b="1" dirty="0" err="1" smtClean="0"/>
              <a:t>Використовують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вигляді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розчинів</a:t>
            </a:r>
            <a:r>
              <a:rPr lang="ru-RU" sz="2400" b="1" dirty="0" smtClean="0"/>
              <a:t> для </a:t>
            </a:r>
            <a:r>
              <a:rPr lang="ru-RU" sz="2400" b="1" dirty="0" err="1" smtClean="0"/>
              <a:t>ін</a:t>
            </a:r>
            <a:r>
              <a:rPr lang="en-US" sz="2400" b="1" dirty="0" smtClean="0"/>
              <a:t>’</a:t>
            </a:r>
            <a:r>
              <a:rPr lang="ru-RU" sz="2400" b="1" dirty="0" err="1" smtClean="0"/>
              <a:t>єкцій</a:t>
            </a:r>
            <a:r>
              <a:rPr lang="ru-RU" sz="2400" b="1" dirty="0" smtClean="0"/>
              <a:t>.</a:t>
            </a:r>
            <a:endParaRPr lang="ru-RU" sz="2400" dirty="0"/>
          </a:p>
        </p:txBody>
      </p:sp>
      <p:pic>
        <p:nvPicPr>
          <p:cNvPr id="50178" name="Picture 2" descr="Хинид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786058"/>
            <a:ext cx="3247994" cy="2345326"/>
          </a:xfrm>
          <a:prstGeom prst="rect">
            <a:avLst/>
          </a:prstGeom>
          <a:noFill/>
        </p:spPr>
      </p:pic>
      <p:pic>
        <p:nvPicPr>
          <p:cNvPr id="50180" name="Picture 4" descr="Хинное дерево - описание"/>
          <p:cNvPicPr>
            <a:picLocks noChangeAspect="1" noChangeArrowheads="1"/>
          </p:cNvPicPr>
          <p:nvPr/>
        </p:nvPicPr>
        <p:blipFill>
          <a:blip r:embed="rId3"/>
          <a:srcRect b="5666"/>
          <a:stretch>
            <a:fillRect/>
          </a:stretch>
        </p:blipFill>
        <p:spPr bwMode="auto">
          <a:xfrm>
            <a:off x="357158" y="2143116"/>
            <a:ext cx="4143404" cy="450057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57686" y="5929330"/>
            <a:ext cx="2000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Cinchona L.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607223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err="1" smtClean="0">
                <a:solidFill>
                  <a:srgbClr val="7030A0"/>
                </a:solidFill>
              </a:rPr>
              <a:t>Нікотин</a:t>
            </a:r>
            <a:r>
              <a:rPr lang="ru-RU" sz="2800" b="1" i="1" dirty="0" smtClean="0">
                <a:solidFill>
                  <a:srgbClr val="7030A0"/>
                </a:solidFill>
              </a:rPr>
              <a:t>. </a:t>
            </a:r>
            <a:r>
              <a:rPr lang="ru-RU" sz="2400" b="1" dirty="0" smtClean="0"/>
              <a:t>В </a:t>
            </a:r>
            <a:r>
              <a:rPr lang="ru-RU" sz="2400" b="1" dirty="0" err="1" smtClean="0"/>
              <a:t>малих</a:t>
            </a:r>
            <a:r>
              <a:rPr lang="ru-RU" sz="2400" b="1" dirty="0" smtClean="0"/>
              <a:t> дозах </a:t>
            </a:r>
            <a:r>
              <a:rPr lang="ru-RU" sz="2400" b="1" dirty="0" err="1" smtClean="0"/>
              <a:t>стимулює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дихання</a:t>
            </a:r>
            <a:r>
              <a:rPr lang="ru-RU" sz="2400" b="1" dirty="0" smtClean="0"/>
              <a:t>, в великих - </a:t>
            </a:r>
            <a:r>
              <a:rPr lang="ru-RU" sz="2400" b="1" dirty="0" err="1" smtClean="0"/>
              <a:t>пригнічує</a:t>
            </a:r>
            <a:r>
              <a:rPr lang="ru-RU" sz="2400" b="1" dirty="0" smtClean="0"/>
              <a:t> передачу </a:t>
            </a:r>
            <a:r>
              <a:rPr lang="ru-RU" sz="2400" b="1" dirty="0" err="1" smtClean="0"/>
              <a:t>нервового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імпульсу</a:t>
            </a:r>
            <a:r>
              <a:rPr lang="ru-RU" sz="2400" b="1" dirty="0" smtClean="0"/>
              <a:t>. Смерть </a:t>
            </a:r>
            <a:r>
              <a:rPr lang="ru-RU" sz="2400" b="1" dirty="0" err="1" smtClean="0"/>
              <a:t>наступає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зупинки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дихання</a:t>
            </a:r>
            <a:r>
              <a:rPr lang="ru-RU" sz="2400" b="1" dirty="0" smtClean="0"/>
              <a:t>. </a:t>
            </a:r>
            <a:endParaRPr lang="en-US" sz="2400" b="1" dirty="0" smtClean="0"/>
          </a:p>
          <a:p>
            <a:pPr algn="just"/>
            <a:r>
              <a:rPr lang="ru-RU" sz="2400" b="1" dirty="0" err="1" smtClean="0"/>
              <a:t>Нікотин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викликає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звуження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периферичних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кровоносних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судин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тахікардію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підвищення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кров'яного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тиску</a:t>
            </a:r>
            <a:r>
              <a:rPr lang="ru-RU" sz="2400" b="1" dirty="0" smtClean="0"/>
              <a:t>. </a:t>
            </a:r>
          </a:p>
          <a:p>
            <a:pPr algn="just"/>
            <a:r>
              <a:rPr lang="ru-RU" sz="2400" b="1" dirty="0" err="1" smtClean="0"/>
              <a:t>Містяться</a:t>
            </a:r>
            <a:r>
              <a:rPr lang="ru-RU" sz="2400" b="1" dirty="0" smtClean="0"/>
              <a:t>  в </a:t>
            </a:r>
            <a:r>
              <a:rPr lang="ru-RU" sz="2400" b="1" dirty="0" err="1" smtClean="0"/>
              <a:t>листі</a:t>
            </a:r>
            <a:r>
              <a:rPr lang="ru-RU" sz="2400" b="1" dirty="0" smtClean="0"/>
              <a:t> тютюну. </a:t>
            </a:r>
            <a:endParaRPr lang="en-US" sz="2400" b="1" dirty="0" smtClean="0"/>
          </a:p>
          <a:p>
            <a:pPr algn="just"/>
            <a:r>
              <a:rPr lang="ru-RU" sz="2400" b="1" dirty="0" err="1" smtClean="0"/>
              <a:t>Вміст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нікотину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сухій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траві</a:t>
            </a:r>
            <a:r>
              <a:rPr lang="ru-RU" sz="2400" b="1" dirty="0" smtClean="0"/>
              <a:t> тютюну становить </a:t>
            </a:r>
            <a:r>
              <a:rPr lang="ru-RU" sz="2400" b="1" dirty="0" err="1" smtClean="0"/>
              <a:t>від</a:t>
            </a:r>
            <a:r>
              <a:rPr lang="ru-RU" sz="2400" b="1" dirty="0" smtClean="0"/>
              <a:t> 0,6 до 5%.</a:t>
            </a:r>
          </a:p>
          <a:p>
            <a:pPr algn="just"/>
            <a:r>
              <a:rPr lang="ru-RU" sz="2400" b="1" dirty="0" smtClean="0"/>
              <a:t>В </a:t>
            </a:r>
            <a:r>
              <a:rPr lang="ru-RU" sz="2400" b="1" dirty="0" err="1" smtClean="0"/>
              <a:t>малій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концентрації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тобто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середньої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сигарети</a:t>
            </a:r>
            <a:r>
              <a:rPr lang="ru-RU" sz="2400" b="1" dirty="0" smtClean="0"/>
              <a:t> </a:t>
            </a:r>
            <a:r>
              <a:rPr lang="ru-RU" sz="2400" b="1" dirty="0" err="1" smtClean="0"/>
              <a:t>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організм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поступає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приблизно</a:t>
            </a:r>
            <a:r>
              <a:rPr lang="ru-RU" sz="2400" b="1" dirty="0" smtClean="0"/>
              <a:t> 1 мг </a:t>
            </a:r>
            <a:r>
              <a:rPr lang="ru-RU" sz="2400" b="1" dirty="0" err="1" smtClean="0"/>
              <a:t>нікотину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речовина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діє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ссавців</a:t>
            </a:r>
            <a:r>
              <a:rPr lang="ru-RU" sz="2400" b="1" dirty="0" smtClean="0"/>
              <a:t> як стимулятор. </a:t>
            </a:r>
            <a:r>
              <a:rPr lang="ru-RU" sz="2400" b="1" dirty="0" err="1" smtClean="0"/>
              <a:t>Це</a:t>
            </a:r>
            <a:r>
              <a:rPr lang="ru-RU" sz="2400" b="1" dirty="0" smtClean="0"/>
              <a:t> один </a:t>
            </a:r>
            <a:r>
              <a:rPr lang="ru-RU" sz="2400" b="1" dirty="0" err="1" smtClean="0"/>
              <a:t>із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факторів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спричиняє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звикання</a:t>
            </a:r>
            <a:r>
              <a:rPr lang="ru-RU" sz="2400" b="1" dirty="0" smtClean="0"/>
              <a:t> до </a:t>
            </a:r>
            <a:r>
              <a:rPr lang="ru-RU" sz="2400" b="1" dirty="0" err="1" smtClean="0"/>
              <a:t>тютюнопаління</a:t>
            </a:r>
            <a:r>
              <a:rPr lang="ru-RU" sz="2400" b="1" dirty="0" smtClean="0"/>
              <a:t>.</a:t>
            </a:r>
            <a:endParaRPr lang="ru-RU" b="1" dirty="0"/>
          </a:p>
        </p:txBody>
      </p:sp>
      <p:pic>
        <p:nvPicPr>
          <p:cNvPr id="5" name="Picture 2" descr="Ð ÐµÐ·ÑÐ»ÑÑÐ°Ñ Ð¿Ð¾ÑÑÐºÑ Ð·Ð¾Ð±ÑÐ°Ð¶ÐµÐ½Ñ Ð·Ð° Ð·Ð°Ð¿Ð¸ÑÐ¾Ð¼ &quot;Nicotiana tabacum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1" t="5599" r="9738" b="7612"/>
          <a:stretch>
            <a:fillRect/>
          </a:stretch>
        </p:blipFill>
        <p:spPr bwMode="auto">
          <a:xfrm>
            <a:off x="6357950" y="2143116"/>
            <a:ext cx="2571768" cy="414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286512" y="6357958"/>
            <a:ext cx="26099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err="1" smtClean="0">
                <a:solidFill>
                  <a:srgbClr val="FF0000"/>
                </a:solidFill>
              </a:rPr>
              <a:t>Nicotiana</a:t>
            </a:r>
            <a:r>
              <a:rPr lang="uk-UA" sz="2400" b="1" i="1" dirty="0" smtClean="0">
                <a:solidFill>
                  <a:srgbClr val="FF0000"/>
                </a:solidFill>
              </a:rPr>
              <a:t> </a:t>
            </a:r>
            <a:r>
              <a:rPr lang="uk-UA" sz="2400" b="1" i="1" dirty="0" err="1" smtClean="0">
                <a:solidFill>
                  <a:srgbClr val="FF0000"/>
                </a:solidFill>
              </a:rPr>
              <a:t>tabacum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Картинки по запросу никоти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57166"/>
            <a:ext cx="2500310" cy="16668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В </a:t>
            </a:r>
            <a:r>
              <a:rPr lang="ru-RU" sz="2400" b="1" dirty="0" err="1" smtClean="0"/>
              <a:t>групу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входять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алкалоїди</a:t>
            </a:r>
            <a:r>
              <a:rPr lang="ru-RU" sz="2400" b="1" dirty="0" smtClean="0"/>
              <a:t>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лобелін</a:t>
            </a:r>
            <a:r>
              <a:rPr lang="ru-RU" sz="2400" b="1" i="1" dirty="0" smtClean="0">
                <a:solidFill>
                  <a:srgbClr val="7030A0"/>
                </a:solidFill>
              </a:rPr>
              <a:t>,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цитизин</a:t>
            </a:r>
            <a:r>
              <a:rPr lang="ru-RU" sz="2400" b="1" i="1" dirty="0" smtClean="0"/>
              <a:t>. </a:t>
            </a:r>
          </a:p>
          <a:p>
            <a:pPr algn="just"/>
            <a:r>
              <a:rPr lang="ru-RU" sz="2400" b="1" i="1" dirty="0" err="1" smtClean="0">
                <a:solidFill>
                  <a:srgbClr val="FF0000"/>
                </a:solidFill>
              </a:rPr>
              <a:t>Лобелін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/>
              <a:t>виділений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рослини</a:t>
            </a:r>
            <a:r>
              <a:rPr lang="ru-RU" sz="2400" b="1" dirty="0" smtClean="0"/>
              <a:t> </a:t>
            </a:r>
            <a:r>
              <a:rPr lang="en-US" sz="2400" b="1" dirty="0" smtClean="0"/>
              <a:t>Lobelia </a:t>
            </a:r>
            <a:r>
              <a:rPr lang="en-US" sz="2400" b="1" dirty="0" err="1" smtClean="0"/>
              <a:t>inflata</a:t>
            </a:r>
            <a:r>
              <a:rPr lang="en-US" sz="2400" b="1" dirty="0" smtClean="0"/>
              <a:t>; </a:t>
            </a:r>
            <a:endParaRPr lang="ru-RU" sz="2400" b="1" dirty="0" smtClean="0"/>
          </a:p>
          <a:p>
            <a:pPr algn="just"/>
            <a:r>
              <a:rPr lang="ru-RU" sz="2400" b="1" i="1" dirty="0" err="1" smtClean="0">
                <a:solidFill>
                  <a:srgbClr val="FF0000"/>
                </a:solidFill>
              </a:rPr>
              <a:t>цитизин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/>
              <a:t>-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насіння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ракітника</a:t>
            </a:r>
            <a:r>
              <a:rPr lang="ru-RU" sz="2400" b="1" dirty="0" smtClean="0"/>
              <a:t>, трави </a:t>
            </a:r>
            <a:r>
              <a:rPr lang="ru-RU" sz="2400" b="1" dirty="0" err="1" smtClean="0"/>
              <a:t>мигнотніка</a:t>
            </a:r>
            <a:r>
              <a:rPr lang="ru-RU" sz="2400" b="1" dirty="0" smtClean="0"/>
              <a:t>.  </a:t>
            </a:r>
            <a:r>
              <a:rPr lang="ru-RU" sz="2400" b="1" dirty="0" err="1" smtClean="0"/>
              <a:t>Найчастіше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використовують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вигляді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розчинів</a:t>
            </a:r>
            <a:r>
              <a:rPr lang="ru-RU" sz="2400" b="1" dirty="0" smtClean="0"/>
              <a:t> для </a:t>
            </a:r>
            <a:r>
              <a:rPr lang="ru-RU" sz="2400" b="1" dirty="0" err="1" smtClean="0"/>
              <a:t>ін</a:t>
            </a:r>
            <a:r>
              <a:rPr lang="en-US" sz="2400" b="1" dirty="0" smtClean="0"/>
              <a:t>’</a:t>
            </a:r>
            <a:r>
              <a:rPr lang="ru-RU" sz="2400" b="1" dirty="0" err="1" smtClean="0"/>
              <a:t>єкцій</a:t>
            </a:r>
            <a:r>
              <a:rPr lang="ru-RU" sz="2400" b="1" dirty="0" smtClean="0"/>
              <a:t>. </a:t>
            </a:r>
            <a:endParaRPr lang="ru-RU" sz="2400" dirty="0"/>
          </a:p>
        </p:txBody>
      </p:sp>
      <p:pic>
        <p:nvPicPr>
          <p:cNvPr id="3" name="Picture 2" descr="Ð ÐµÐ·ÑÐ»ÑÑÐ°Ñ Ð¿Ð¾ÑÑÐºÑ Ð·Ð¾Ð±ÑÐ°Ð¶ÐµÐ½Ñ Ð·Ð° Ð·Ð°Ð¿Ð¸ÑÐ¾Ð¼ &quot;Ð»Ð¾Ð±ÐµÐ»Ð¸Ñ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0" t="15258" b="17605"/>
          <a:stretch>
            <a:fillRect/>
          </a:stretch>
        </p:blipFill>
        <p:spPr bwMode="auto">
          <a:xfrm>
            <a:off x="214283" y="3500438"/>
            <a:ext cx="4367372" cy="278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4282" y="6286520"/>
            <a:ext cx="4000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 err="1" smtClean="0">
                <a:solidFill>
                  <a:srgbClr val="FF0000"/>
                </a:solidFill>
              </a:rPr>
              <a:t>Lobelia</a:t>
            </a:r>
            <a:r>
              <a:rPr lang="uk-UA" sz="2400" b="1" i="1" dirty="0" smtClean="0">
                <a:solidFill>
                  <a:srgbClr val="FF0000"/>
                </a:solidFill>
              </a:rPr>
              <a:t> </a:t>
            </a:r>
            <a:r>
              <a:rPr lang="uk-UA" sz="2400" b="1" i="1" dirty="0" err="1" smtClean="0">
                <a:solidFill>
                  <a:srgbClr val="FF0000"/>
                </a:solidFill>
              </a:rPr>
              <a:t>inflata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Lobeline structure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85926"/>
            <a:ext cx="4000528" cy="1359555"/>
          </a:xfrm>
          <a:prstGeom prst="rect">
            <a:avLst/>
          </a:prstGeom>
          <a:noFill/>
        </p:spPr>
      </p:pic>
      <p:pic>
        <p:nvPicPr>
          <p:cNvPr id="1028" name="Picture 4" descr="Цитизи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928802"/>
            <a:ext cx="2071702" cy="134489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786446" y="6286520"/>
            <a:ext cx="27946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Cytisus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ракітник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Похожее изображение"/>
          <p:cNvPicPr>
            <a:picLocks noChangeAspect="1" noChangeArrowheads="1"/>
          </p:cNvPicPr>
          <p:nvPr/>
        </p:nvPicPr>
        <p:blipFill>
          <a:blip r:embed="rId5"/>
          <a:srcRect l="-2259" r="7379" b="-2139"/>
          <a:stretch>
            <a:fillRect/>
          </a:stretch>
        </p:blipFill>
        <p:spPr bwMode="auto">
          <a:xfrm>
            <a:off x="5072066" y="3532512"/>
            <a:ext cx="3643338" cy="282544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357554" y="3071810"/>
            <a:ext cx="12144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 smtClean="0">
                <a:solidFill>
                  <a:srgbClr val="FF0000"/>
                </a:solidFill>
              </a:rPr>
              <a:t>Лобелін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215206" y="2928934"/>
            <a:ext cx="13573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 smtClean="0">
                <a:solidFill>
                  <a:srgbClr val="FF0000"/>
                </a:solidFill>
              </a:rPr>
              <a:t>Цитизин</a:t>
            </a:r>
            <a:endParaRPr lang="ru-RU" sz="20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572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err="1" smtClean="0">
                <a:solidFill>
                  <a:srgbClr val="7030A0"/>
                </a:solidFill>
              </a:rPr>
              <a:t>Кофеїн</a:t>
            </a:r>
            <a:r>
              <a:rPr lang="ru-RU" sz="2400" b="1" i="1" dirty="0" smtClean="0">
                <a:solidFill>
                  <a:srgbClr val="7030A0"/>
                </a:solidFill>
              </a:rPr>
              <a:t>,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теобромін</a:t>
            </a:r>
            <a:r>
              <a:rPr lang="ru-RU" sz="2400" b="1" i="1" dirty="0" smtClean="0">
                <a:solidFill>
                  <a:srgbClr val="7030A0"/>
                </a:solidFill>
              </a:rPr>
              <a:t>,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теофілін</a:t>
            </a:r>
            <a:r>
              <a:rPr lang="ru-RU" sz="2400" b="1" i="1" dirty="0" smtClean="0"/>
              <a:t> </a:t>
            </a:r>
            <a:r>
              <a:rPr lang="ru-RU" sz="2400" b="1" dirty="0" err="1" smtClean="0"/>
              <a:t>володіє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збуджуючою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дією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центральну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нервову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серцево-судинну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системи</a:t>
            </a:r>
            <a:r>
              <a:rPr lang="ru-RU" sz="2400" b="1" dirty="0" smtClean="0"/>
              <a:t>; </a:t>
            </a:r>
            <a:r>
              <a:rPr lang="ru-RU" sz="2400" b="1" dirty="0" err="1" smtClean="0"/>
              <a:t>використовується</a:t>
            </a:r>
            <a:r>
              <a:rPr lang="ru-RU" sz="2400" b="1" dirty="0" smtClean="0"/>
              <a:t> для </a:t>
            </a:r>
            <a:r>
              <a:rPr lang="ru-RU" sz="2400" b="1" dirty="0" err="1" smtClean="0"/>
              <a:t>стимуляції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серцевої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діяльності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дихання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як </a:t>
            </a:r>
            <a:r>
              <a:rPr lang="ru-RU" sz="2400" b="1" dirty="0" err="1" smtClean="0"/>
              <a:t>протиотрута</a:t>
            </a:r>
            <a:r>
              <a:rPr lang="ru-RU" sz="2400" b="1" dirty="0" smtClean="0"/>
              <a:t> при </a:t>
            </a:r>
            <a:r>
              <a:rPr lang="ru-RU" sz="2400" b="1" dirty="0" err="1" smtClean="0"/>
              <a:t>отруєнні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морфіном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барбітуратами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Міститься</a:t>
            </a:r>
            <a:r>
              <a:rPr lang="ru-RU" sz="2400" b="1" dirty="0" smtClean="0"/>
              <a:t> у листках чаю, зернах </a:t>
            </a:r>
            <a:r>
              <a:rPr lang="ru-RU" sz="2400" b="1" dirty="0" err="1" smtClean="0"/>
              <a:t>кави</a:t>
            </a:r>
            <a:r>
              <a:rPr lang="ru-RU" sz="2400" b="1" dirty="0" smtClean="0"/>
              <a:t>, плодах какао. </a:t>
            </a:r>
            <a:r>
              <a:rPr lang="ru-RU" sz="2400" b="1" dirty="0" err="1" smtClean="0"/>
              <a:t>Використовують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розчини</a:t>
            </a:r>
            <a:r>
              <a:rPr lang="ru-RU" sz="2400" b="1" dirty="0" smtClean="0"/>
              <a:t> для </a:t>
            </a:r>
            <a:r>
              <a:rPr lang="ru-RU" sz="2400" b="1" dirty="0" err="1" smtClean="0"/>
              <a:t>ін'єкцій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напої</a:t>
            </a:r>
            <a:r>
              <a:rPr lang="ru-RU" sz="2400" b="1" dirty="0" smtClean="0"/>
              <a:t> чай, </a:t>
            </a:r>
            <a:r>
              <a:rPr lang="ru-RU" sz="2400" b="1" dirty="0" err="1" smtClean="0"/>
              <a:t>каву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7170" name="Picture 2" descr="Картинки по запросу листя чаю"/>
          <p:cNvPicPr>
            <a:picLocks noChangeAspect="1" noChangeArrowheads="1"/>
          </p:cNvPicPr>
          <p:nvPr/>
        </p:nvPicPr>
        <p:blipFill>
          <a:blip r:embed="rId2"/>
          <a:srcRect l="7017" t="7902" r="7018" b="11807"/>
          <a:stretch>
            <a:fillRect/>
          </a:stretch>
        </p:blipFill>
        <p:spPr bwMode="auto">
          <a:xfrm>
            <a:off x="0" y="4913115"/>
            <a:ext cx="2802923" cy="1944885"/>
          </a:xfrm>
          <a:prstGeom prst="rect">
            <a:avLst/>
          </a:prstGeom>
          <a:noFill/>
        </p:spPr>
      </p:pic>
      <p:pic>
        <p:nvPicPr>
          <p:cNvPr id="7174" name="Picture 6" descr="Картинки по запросу зерна кав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4929198"/>
            <a:ext cx="2857500" cy="2143125"/>
          </a:xfrm>
          <a:prstGeom prst="rect">
            <a:avLst/>
          </a:prstGeom>
          <a:noFill/>
        </p:spPr>
      </p:pic>
      <p:pic>
        <p:nvPicPr>
          <p:cNvPr id="7176" name="Picture 8" descr="Картинки по запросу плоди кака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896156"/>
            <a:ext cx="2786050" cy="1961844"/>
          </a:xfrm>
          <a:prstGeom prst="rect">
            <a:avLst/>
          </a:prstGeom>
          <a:noFill/>
        </p:spPr>
      </p:pic>
      <p:pic>
        <p:nvPicPr>
          <p:cNvPr id="7178" name="Picture 10" descr="Koffein - Caffeine.sv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143248"/>
            <a:ext cx="2095500" cy="172402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57224" y="2571744"/>
            <a:ext cx="11829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Кофеїн</a:t>
            </a:r>
            <a:endParaRPr lang="uk-UA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80" name="Picture 12" descr="https://upload.wikimedia.org/wikipedia/commons/thumb/b/b1/Theobromin_-_Theobromine.svg/194px-Theobromin_-_Theobromine.svg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3071810"/>
            <a:ext cx="1847850" cy="172402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714744" y="2571744"/>
            <a:ext cx="17188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Теобромін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15140" y="2571744"/>
            <a:ext cx="1321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Теофілін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82" name="Picture 14" descr="https://upload.wikimedia.org/wikipedia/commons/thumb/6/60/Theophyllin_-_Theophylline.svg/199px-Theophyllin_-_Theophylline.svg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3071810"/>
            <a:ext cx="1895475" cy="1724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64399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err="1" smtClean="0"/>
              <a:t>Значна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кількість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алкалоїдів</a:t>
            </a:r>
            <a:r>
              <a:rPr lang="ru-RU" sz="2200" b="1" dirty="0" smtClean="0"/>
              <a:t> (</a:t>
            </a:r>
            <a:r>
              <a:rPr lang="ru-RU" sz="2200" b="1" i="1" dirty="0" err="1" smtClean="0">
                <a:solidFill>
                  <a:srgbClr val="7030A0"/>
                </a:solidFill>
              </a:rPr>
              <a:t>хелідонін</a:t>
            </a:r>
            <a:r>
              <a:rPr lang="ru-RU" sz="2200" b="1" i="1" dirty="0" smtClean="0">
                <a:solidFill>
                  <a:srgbClr val="7030A0"/>
                </a:solidFill>
              </a:rPr>
              <a:t>, </a:t>
            </a:r>
            <a:r>
              <a:rPr lang="ru-RU" sz="2200" b="1" i="1" dirty="0" err="1" smtClean="0">
                <a:solidFill>
                  <a:srgbClr val="7030A0"/>
                </a:solidFill>
              </a:rPr>
              <a:t>гомохелідонін</a:t>
            </a:r>
            <a:r>
              <a:rPr lang="ru-RU" sz="2200" b="1" i="1" dirty="0" smtClean="0">
                <a:solidFill>
                  <a:srgbClr val="7030A0"/>
                </a:solidFill>
              </a:rPr>
              <a:t>, </a:t>
            </a:r>
            <a:r>
              <a:rPr lang="ru-RU" sz="2200" b="1" i="1" dirty="0" err="1" smtClean="0">
                <a:solidFill>
                  <a:srgbClr val="7030A0"/>
                </a:solidFill>
              </a:rPr>
              <a:t>сангвінарін</a:t>
            </a:r>
            <a:r>
              <a:rPr lang="ru-RU" sz="2200" b="1" i="1" dirty="0" smtClean="0">
                <a:solidFill>
                  <a:srgbClr val="7030A0"/>
                </a:solidFill>
              </a:rPr>
              <a:t>, </a:t>
            </a:r>
            <a:r>
              <a:rPr lang="ru-RU" sz="2200" b="1" i="1" dirty="0" err="1" smtClean="0">
                <a:solidFill>
                  <a:srgbClr val="7030A0"/>
                </a:solidFill>
              </a:rPr>
              <a:t>хелеритрин</a:t>
            </a:r>
            <a:r>
              <a:rPr lang="ru-RU" sz="2200" b="1" i="1" dirty="0" smtClean="0">
                <a:solidFill>
                  <a:srgbClr val="7030A0"/>
                </a:solidFill>
              </a:rPr>
              <a:t>, </a:t>
            </a:r>
            <a:r>
              <a:rPr lang="ru-RU" sz="2200" b="1" i="1" dirty="0" err="1" smtClean="0">
                <a:solidFill>
                  <a:srgbClr val="7030A0"/>
                </a:solidFill>
              </a:rPr>
              <a:t>протопін</a:t>
            </a:r>
            <a:r>
              <a:rPr lang="ru-RU" sz="2200" b="1" i="1" dirty="0" smtClean="0">
                <a:solidFill>
                  <a:srgbClr val="7030A0"/>
                </a:solidFill>
              </a:rPr>
              <a:t>, </a:t>
            </a:r>
            <a:r>
              <a:rPr lang="ru-RU" sz="2200" b="1" i="1" dirty="0" err="1" smtClean="0">
                <a:solidFill>
                  <a:srgbClr val="7030A0"/>
                </a:solidFill>
              </a:rPr>
              <a:t>спартеїн</a:t>
            </a:r>
            <a:r>
              <a:rPr lang="ru-RU" sz="2200" b="1" i="1" dirty="0" smtClean="0">
                <a:solidFill>
                  <a:srgbClr val="7030A0"/>
                </a:solidFill>
              </a:rPr>
              <a:t> та </a:t>
            </a:r>
            <a:r>
              <a:rPr lang="ru-RU" sz="2200" b="1" i="1" dirty="0" err="1" smtClean="0">
                <a:solidFill>
                  <a:srgbClr val="7030A0"/>
                </a:solidFill>
              </a:rPr>
              <a:t>ін</a:t>
            </a:r>
            <a:r>
              <a:rPr lang="ru-RU" sz="2200" b="1" i="1" dirty="0" smtClean="0"/>
              <a:t>.) </a:t>
            </a:r>
            <a:r>
              <a:rPr lang="ru-RU" sz="2200" b="1" dirty="0" err="1" smtClean="0"/>
              <a:t>міститься</a:t>
            </a:r>
            <a:r>
              <a:rPr lang="ru-RU" sz="2200" b="1" dirty="0" smtClean="0"/>
              <a:t> в </a:t>
            </a:r>
            <a:r>
              <a:rPr lang="ru-RU" sz="2200" b="1" dirty="0" err="1" smtClean="0"/>
              <a:t>траві</a:t>
            </a:r>
            <a:r>
              <a:rPr lang="ru-RU" sz="2200" b="1" dirty="0" smtClean="0"/>
              <a:t> та </a:t>
            </a:r>
            <a:r>
              <a:rPr lang="ru-RU" sz="2200" b="1" dirty="0" err="1" smtClean="0"/>
              <a:t>коренях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чистотілу</a:t>
            </a:r>
            <a:r>
              <a:rPr lang="ru-RU" sz="2200" b="1" dirty="0" smtClean="0"/>
              <a:t> великого. </a:t>
            </a:r>
            <a:r>
              <a:rPr lang="ru-RU" sz="2200" b="1" dirty="0" err="1" smtClean="0"/>
              <a:t>Мають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виражену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бактерицидну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фунгіцидну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дію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підсилюють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секрецію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жовчі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слини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затримують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ріст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злоякісних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пухлин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мають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сечогінну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болезаспокійливу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ранозагоювальну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властивістю</a:t>
            </a:r>
            <a:r>
              <a:rPr lang="ru-RU" sz="2200" b="1" dirty="0" smtClean="0"/>
              <a:t>. </a:t>
            </a:r>
          </a:p>
        </p:txBody>
      </p:sp>
      <p:pic>
        <p:nvPicPr>
          <p:cNvPr id="6148" name="Picture 4" descr="https://upload.wikimedia.org/wikipedia/commons/thumb/2/24/Chelidonium_majus_bgiu.jpg/250px-Chelidonium_majus_bgiu.jpg"/>
          <p:cNvPicPr>
            <a:picLocks noChangeAspect="1" noChangeArrowheads="1"/>
          </p:cNvPicPr>
          <p:nvPr/>
        </p:nvPicPr>
        <p:blipFill>
          <a:blip r:embed="rId2"/>
          <a:srcRect l="3823" r="8238"/>
          <a:stretch>
            <a:fillRect/>
          </a:stretch>
        </p:blipFill>
        <p:spPr bwMode="auto">
          <a:xfrm>
            <a:off x="142844" y="2714620"/>
            <a:ext cx="3286148" cy="32861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6000768"/>
            <a:ext cx="2643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Chelidonium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majus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50" name="Picture 6" descr="Chistotil_1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071678"/>
            <a:ext cx="3286148" cy="183318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29058" y="2428868"/>
            <a:ext cx="18309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Сангвінарин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52" name="Picture 8" descr="Chistotil_2.ep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3714752"/>
            <a:ext cx="3335575" cy="174784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071934" y="4143380"/>
            <a:ext cx="1867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Хелеритрин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14744" y="6072206"/>
            <a:ext cx="3143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Хелідонова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кислота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54" name="Picture 10" descr="Chistotil_4.ep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5374929"/>
            <a:ext cx="2000264" cy="11973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857256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/>
              <a:t>Алкалоїд</a:t>
            </a:r>
            <a:r>
              <a:rPr lang="ru-RU" sz="2400" b="1" dirty="0" smtClean="0"/>
              <a:t>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хелідонін</a:t>
            </a:r>
            <a:r>
              <a:rPr lang="ru-RU" sz="2400" b="1" i="1" dirty="0" smtClean="0"/>
              <a:t> </a:t>
            </a:r>
            <a:r>
              <a:rPr lang="ru-RU" sz="2400" b="1" dirty="0" err="1" smtClean="0"/>
              <a:t>діє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подібно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морфіну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папаверину, </a:t>
            </a:r>
            <a:r>
              <a:rPr lang="ru-RU" sz="2400" b="1" dirty="0" err="1" smtClean="0"/>
              <a:t>викликаючи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пригнічення</a:t>
            </a:r>
            <a:r>
              <a:rPr lang="ru-RU" sz="2400" b="1" dirty="0" smtClean="0"/>
              <a:t>, а у великих дозах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параліч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центральної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нервової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системи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Він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розслабляє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скорочену</a:t>
            </a:r>
            <a:r>
              <a:rPr lang="ru-RU" sz="2400" b="1" dirty="0" smtClean="0"/>
              <a:t> мускулатуру в </a:t>
            </a:r>
            <a:r>
              <a:rPr lang="ru-RU" sz="2400" b="1" dirty="0" err="1" smtClean="0"/>
              <a:t>результаті</a:t>
            </a:r>
            <a:r>
              <a:rPr lang="ru-RU" sz="2400" b="1" dirty="0" smtClean="0"/>
              <a:t> спазму, </a:t>
            </a:r>
            <a:r>
              <a:rPr lang="ru-RU" sz="2400" b="1" dirty="0" err="1" smtClean="0"/>
              <a:t>знижує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артеріальний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тиск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викликає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уповільнення</a:t>
            </a:r>
            <a:r>
              <a:rPr lang="ru-RU" sz="2400" b="1" dirty="0" smtClean="0"/>
              <a:t> пульсу. </a:t>
            </a:r>
          </a:p>
          <a:p>
            <a:pPr algn="just"/>
            <a:r>
              <a:rPr lang="ru-RU" sz="2400" b="1" dirty="0" err="1" smtClean="0"/>
              <a:t>Алкалоїд</a:t>
            </a:r>
            <a:r>
              <a:rPr lang="ru-RU" sz="2400" b="1" dirty="0" smtClean="0"/>
              <a:t>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гомохелідонін</a:t>
            </a:r>
            <a:r>
              <a:rPr lang="ru-RU" sz="2400" b="1" i="1" dirty="0" smtClean="0">
                <a:solidFill>
                  <a:srgbClr val="7030A0"/>
                </a:solidFill>
              </a:rPr>
              <a:t> </a:t>
            </a:r>
            <a:r>
              <a:rPr lang="ru-RU" sz="2400" b="1" i="1" dirty="0" smtClean="0"/>
              <a:t>– </a:t>
            </a:r>
            <a:r>
              <a:rPr lang="ru-RU" sz="2400" b="1" i="1" dirty="0" err="1" smtClean="0"/>
              <a:t>судомна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отрута</a:t>
            </a:r>
            <a:r>
              <a:rPr lang="ru-RU" sz="2400" b="1" i="1" dirty="0" smtClean="0"/>
              <a:t>, </a:t>
            </a:r>
            <a:r>
              <a:rPr lang="ru-RU" sz="2400" b="1" dirty="0" err="1" smtClean="0"/>
              <a:t>сильний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місцевий</a:t>
            </a:r>
            <a:r>
              <a:rPr lang="ru-RU" sz="2400" b="1" dirty="0" smtClean="0"/>
              <a:t> анестетик</a:t>
            </a:r>
            <a:r>
              <a:rPr lang="ru-RU" sz="2400" b="1" i="1" dirty="0" smtClean="0"/>
              <a:t>. </a:t>
            </a:r>
          </a:p>
          <a:p>
            <a:pPr algn="just"/>
            <a:r>
              <a:rPr lang="ru-RU" sz="2800" b="1" i="1" dirty="0" err="1" smtClean="0">
                <a:solidFill>
                  <a:srgbClr val="7030A0"/>
                </a:solidFill>
              </a:rPr>
              <a:t>Сангвінарин</a:t>
            </a:r>
            <a:r>
              <a:rPr lang="ru-RU" sz="2400" b="1" i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/>
              <a:t>збуджує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секрецію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слинних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залоз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посилює</a:t>
            </a:r>
            <a:r>
              <a:rPr lang="ru-RU" sz="2400" b="1" dirty="0" smtClean="0"/>
              <a:t> перистальтику кишечника, </a:t>
            </a:r>
            <a:r>
              <a:rPr lang="ru-RU" sz="2400" b="1" dirty="0" err="1" smtClean="0"/>
              <a:t>має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наркотичну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дію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широкий спектр </a:t>
            </a:r>
            <a:r>
              <a:rPr lang="ru-RU" sz="2400" b="1" dirty="0" err="1" smtClean="0"/>
              <a:t>антимікробної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активності</a:t>
            </a:r>
            <a:r>
              <a:rPr lang="ru-RU" sz="2400" b="1" dirty="0" smtClean="0"/>
              <a:t>. </a:t>
            </a:r>
          </a:p>
          <a:p>
            <a:pPr algn="just"/>
            <a:r>
              <a:rPr lang="ru-RU" sz="2400" b="1" dirty="0" smtClean="0"/>
              <a:t>Для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хелеритрину</a:t>
            </a:r>
            <a:r>
              <a:rPr lang="ru-RU" sz="2400" b="1" i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/>
              <a:t>характерна </a:t>
            </a:r>
            <a:r>
              <a:rPr lang="ru-RU" sz="2400" b="1" dirty="0" err="1" smtClean="0"/>
              <a:t>виражена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місцевоподразнююча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дія</a:t>
            </a:r>
            <a:r>
              <a:rPr lang="ru-RU" sz="2400" b="1" dirty="0" smtClean="0"/>
              <a:t>. </a:t>
            </a:r>
          </a:p>
          <a:p>
            <a:pPr algn="just"/>
            <a:r>
              <a:rPr lang="ru-RU" sz="2400" b="1" dirty="0" err="1" smtClean="0">
                <a:solidFill>
                  <a:srgbClr val="7030A0"/>
                </a:solidFill>
              </a:rPr>
              <a:t>Джерело</a:t>
            </a:r>
            <a:r>
              <a:rPr lang="ru-RU" sz="2400" b="1" dirty="0" smtClean="0"/>
              <a:t> - трава та </a:t>
            </a:r>
            <a:r>
              <a:rPr lang="ru-RU" sz="2400" b="1" dirty="0" err="1" smtClean="0"/>
              <a:t>корені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чистотілу</a:t>
            </a:r>
            <a:r>
              <a:rPr lang="ru-RU" sz="2400" b="1" dirty="0" smtClean="0"/>
              <a:t> великого. </a:t>
            </a:r>
          </a:p>
          <a:p>
            <a:pPr algn="just"/>
            <a:r>
              <a:rPr lang="ru-RU" sz="2400" b="1" dirty="0" err="1" smtClean="0">
                <a:solidFill>
                  <a:srgbClr val="7030A0"/>
                </a:solidFill>
              </a:rPr>
              <a:t>Лікарський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засіб</a:t>
            </a:r>
            <a:r>
              <a:rPr lang="ru-RU" sz="2400" b="1" dirty="0" smtClean="0"/>
              <a:t>: </a:t>
            </a:r>
            <a:r>
              <a:rPr lang="ru-RU" sz="2400" b="1" dirty="0" err="1" smtClean="0"/>
              <a:t>настій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свіжий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сік</a:t>
            </a:r>
            <a:r>
              <a:rPr lang="ru-RU" sz="2400" b="1" dirty="0" smtClean="0"/>
              <a:t> трави, </a:t>
            </a:r>
            <a:r>
              <a:rPr lang="ru-RU" sz="2400" b="1" dirty="0" err="1" smtClean="0"/>
              <a:t>коренів</a:t>
            </a:r>
            <a:r>
              <a:rPr lang="ru-RU" sz="2400" b="1" dirty="0" smtClean="0"/>
              <a:t>; </a:t>
            </a:r>
          </a:p>
          <a:p>
            <a:pPr algn="just"/>
            <a:r>
              <a:rPr lang="ru-RU" sz="2400" b="1" dirty="0" smtClean="0"/>
              <a:t>входить до складу </a:t>
            </a:r>
            <a:r>
              <a:rPr lang="ru-RU" sz="2400" b="1" dirty="0" err="1" smtClean="0"/>
              <a:t>препаратів</a:t>
            </a:r>
            <a:r>
              <a:rPr lang="ru-RU" sz="2400" b="1" dirty="0" smtClean="0"/>
              <a:t> - </a:t>
            </a:r>
            <a:r>
              <a:rPr lang="ru-RU" sz="2400" b="1" dirty="0" err="1" smtClean="0">
                <a:solidFill>
                  <a:srgbClr val="0070C0"/>
                </a:solidFill>
              </a:rPr>
              <a:t>гепатопротекторів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smtClean="0"/>
              <a:t>(</a:t>
            </a:r>
            <a:r>
              <a:rPr lang="ru-RU" sz="2400" b="1" dirty="0" err="1" smtClean="0"/>
              <a:t>фітопрепарат</a:t>
            </a:r>
            <a:r>
              <a:rPr lang="ru-RU" sz="2400" b="1" dirty="0" smtClean="0"/>
              <a:t> "</a:t>
            </a:r>
            <a:r>
              <a:rPr lang="ru-RU" sz="2800" b="1" dirty="0" err="1" smtClean="0">
                <a:solidFill>
                  <a:srgbClr val="0070C0"/>
                </a:solidFill>
              </a:rPr>
              <a:t>галстена</a:t>
            </a:r>
            <a:r>
              <a:rPr lang="ru-RU" sz="2400" b="1" dirty="0" smtClean="0"/>
              <a:t>").</a:t>
            </a:r>
            <a:endParaRPr lang="ru-RU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5725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err="1" smtClean="0">
                <a:solidFill>
                  <a:srgbClr val="FF0000"/>
                </a:solidFill>
              </a:rPr>
              <a:t>Історична</a:t>
            </a:r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довідка</a:t>
            </a:r>
            <a:endParaRPr lang="ru-RU" sz="3200" b="1" i="1" dirty="0" smtClean="0">
              <a:solidFill>
                <a:srgbClr val="FF0000"/>
              </a:solidFill>
            </a:endParaRPr>
          </a:p>
          <a:p>
            <a:pPr algn="just"/>
            <a:r>
              <a:rPr lang="ru-RU" sz="2800" b="1" i="1" dirty="0" smtClean="0"/>
              <a:t>Початок </a:t>
            </a:r>
            <a:r>
              <a:rPr lang="ru-RU" sz="2800" b="1" i="1" dirty="0" err="1" smtClean="0"/>
              <a:t>вивчення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алкалоїдів</a:t>
            </a:r>
            <a:r>
              <a:rPr lang="ru-RU" sz="2800" b="1" i="1" dirty="0" smtClean="0"/>
              <a:t> - </a:t>
            </a:r>
            <a:r>
              <a:rPr lang="ru-RU" sz="2800" b="1" i="1" dirty="0" smtClean="0">
                <a:solidFill>
                  <a:srgbClr val="FF0000"/>
                </a:solidFill>
              </a:rPr>
              <a:t>1803 р.</a:t>
            </a:r>
            <a:r>
              <a:rPr lang="ru-RU" sz="2800" b="1" i="1" dirty="0" smtClean="0"/>
              <a:t>, коли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Л.Ш.Деронь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виділив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із</a:t>
            </a:r>
            <a:r>
              <a:rPr lang="ru-RU" sz="2800" b="1" i="1" dirty="0" smtClean="0"/>
              <a:t> молочного соку </a:t>
            </a:r>
            <a:r>
              <a:rPr lang="ru-RU" sz="2800" b="1" i="1" dirty="0" err="1" smtClean="0"/>
              <a:t>снодійного</a:t>
            </a:r>
            <a:r>
              <a:rPr lang="ru-RU" sz="2800" b="1" i="1" dirty="0" smtClean="0"/>
              <a:t> маку </a:t>
            </a:r>
            <a:r>
              <a:rPr lang="ru-RU" sz="2800" b="1" i="1" dirty="0" err="1" smtClean="0"/>
              <a:t>суміш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алкалоїдів</a:t>
            </a:r>
            <a:r>
              <a:rPr lang="ru-RU" sz="2800" b="1" i="1" dirty="0" smtClean="0"/>
              <a:t>, яку назвав </a:t>
            </a:r>
            <a:r>
              <a:rPr lang="ru-RU" sz="2800" b="1" i="1" dirty="0" smtClean="0">
                <a:solidFill>
                  <a:srgbClr val="0070C0"/>
                </a:solidFill>
              </a:rPr>
              <a:t>наркотином</a:t>
            </a:r>
            <a:r>
              <a:rPr lang="ru-RU" sz="2800" b="1" i="1" dirty="0" smtClean="0"/>
              <a:t>.</a:t>
            </a:r>
          </a:p>
          <a:p>
            <a:pPr algn="just"/>
            <a:r>
              <a:rPr lang="ru-RU" sz="2800" b="1" i="1" dirty="0" smtClean="0"/>
              <a:t>В </a:t>
            </a:r>
            <a:r>
              <a:rPr lang="ru-RU" sz="2800" b="1" i="1" dirty="0" smtClean="0">
                <a:solidFill>
                  <a:srgbClr val="FF0000"/>
                </a:solidFill>
              </a:rPr>
              <a:t>1804 р.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французький</a:t>
            </a:r>
            <a:r>
              <a:rPr lang="ru-RU" sz="2800" b="1" i="1" dirty="0" smtClean="0"/>
              <a:t> фармацевт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Сеген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виділив</a:t>
            </a:r>
            <a:r>
              <a:rPr lang="ru-RU" sz="2800" b="1" i="1" dirty="0" smtClean="0"/>
              <a:t> </a:t>
            </a:r>
            <a:r>
              <a:rPr lang="ru-RU" sz="2800" b="1" i="1" dirty="0" err="1" smtClean="0">
                <a:solidFill>
                  <a:srgbClr val="0070C0"/>
                </a:solidFill>
              </a:rPr>
              <a:t>морфін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із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опію</a:t>
            </a:r>
            <a:r>
              <a:rPr lang="ru-RU" sz="2800" b="1" i="1" dirty="0" smtClean="0"/>
              <a:t> у </a:t>
            </a:r>
            <a:r>
              <a:rPr lang="ru-RU" sz="2800" b="1" i="1" dirty="0" err="1" smtClean="0"/>
              <a:t>вигляді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технічного</a:t>
            </a:r>
            <a:r>
              <a:rPr lang="ru-RU" sz="2800" b="1" i="1" dirty="0" smtClean="0"/>
              <a:t> продукту.     </a:t>
            </a:r>
          </a:p>
          <a:p>
            <a:pPr algn="just"/>
            <a:r>
              <a:rPr lang="ru-RU" sz="2800" b="1" i="1" dirty="0" smtClean="0"/>
              <a:t>У </a:t>
            </a:r>
            <a:r>
              <a:rPr lang="ru-RU" sz="2800" b="1" i="1" dirty="0" smtClean="0">
                <a:solidFill>
                  <a:srgbClr val="FF0000"/>
                </a:solidFill>
              </a:rPr>
              <a:t>1805 р.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Ф.Сертюрнер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/>
              <a:t>повідомив</a:t>
            </a:r>
            <a:r>
              <a:rPr lang="ru-RU" sz="2800" b="1" i="1" dirty="0" smtClean="0"/>
              <a:t> про </a:t>
            </a:r>
            <a:r>
              <a:rPr lang="ru-RU" sz="2800" b="1" i="1" dirty="0" err="1" smtClean="0"/>
              <a:t>виділення</a:t>
            </a:r>
            <a:r>
              <a:rPr lang="ru-RU" sz="2800" b="1" i="1" dirty="0" smtClean="0"/>
              <a:t> </a:t>
            </a:r>
            <a:r>
              <a:rPr lang="ru-RU" sz="2800" b="1" i="1" dirty="0" err="1" smtClean="0">
                <a:solidFill>
                  <a:srgbClr val="0070C0"/>
                </a:solidFill>
              </a:rPr>
              <a:t>морфіну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із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опіуму</a:t>
            </a:r>
            <a:r>
              <a:rPr lang="ru-RU" sz="2800" b="1" i="1" dirty="0" smtClean="0"/>
              <a:t>.</a:t>
            </a:r>
          </a:p>
          <a:p>
            <a:pPr algn="just"/>
            <a:r>
              <a:rPr lang="ru-RU" sz="2800" b="1" i="1" dirty="0" smtClean="0"/>
              <a:t>В </a:t>
            </a:r>
            <a:r>
              <a:rPr lang="ru-RU" sz="2800" b="1" i="1" dirty="0" smtClean="0">
                <a:solidFill>
                  <a:srgbClr val="FF0000"/>
                </a:solidFill>
              </a:rPr>
              <a:t>1816 р.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професор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Харківського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університету</a:t>
            </a:r>
            <a:r>
              <a:rPr lang="ru-RU" sz="2800" b="1" i="1" dirty="0" smtClean="0"/>
              <a:t>       </a:t>
            </a:r>
            <a:r>
              <a:rPr lang="ru-RU" sz="2800" b="1" i="1" dirty="0" smtClean="0">
                <a:solidFill>
                  <a:srgbClr val="FF0000"/>
                </a:solidFill>
              </a:rPr>
              <a:t>Ф.І.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Гізе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/>
              <a:t>виділив</a:t>
            </a:r>
            <a:r>
              <a:rPr lang="ru-RU" sz="2800" b="1" i="1" dirty="0" smtClean="0"/>
              <a:t> </a:t>
            </a:r>
            <a:r>
              <a:rPr lang="ru-RU" sz="2800" b="1" i="1" dirty="0" err="1" smtClean="0">
                <a:solidFill>
                  <a:srgbClr val="0070C0"/>
                </a:solidFill>
              </a:rPr>
              <a:t>хінін</a:t>
            </a:r>
            <a:r>
              <a:rPr lang="ru-RU" sz="2800" b="1" i="1" dirty="0" smtClean="0"/>
              <a:t>. </a:t>
            </a:r>
          </a:p>
          <a:p>
            <a:pPr algn="just"/>
            <a:r>
              <a:rPr lang="ru-RU" sz="2800" b="1" i="1" dirty="0" smtClean="0"/>
              <a:t>В </a:t>
            </a:r>
            <a:r>
              <a:rPr lang="ru-RU" sz="2800" b="1" i="1" dirty="0" smtClean="0">
                <a:solidFill>
                  <a:srgbClr val="FF0000"/>
                </a:solidFill>
              </a:rPr>
              <a:t>1818 р.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були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відкриті</a:t>
            </a:r>
            <a:r>
              <a:rPr lang="ru-RU" sz="2800" b="1" i="1" dirty="0" smtClean="0"/>
              <a:t> </a:t>
            </a:r>
            <a:r>
              <a:rPr lang="ru-RU" sz="2800" b="1" i="1" dirty="0" err="1" smtClean="0">
                <a:solidFill>
                  <a:srgbClr val="0070C0"/>
                </a:solidFill>
              </a:rPr>
              <a:t>стрихнін</a:t>
            </a:r>
            <a:r>
              <a:rPr lang="ru-RU" sz="2800" b="1" i="1" dirty="0" smtClean="0"/>
              <a:t> та </a:t>
            </a:r>
            <a:r>
              <a:rPr lang="ru-RU" sz="2800" b="1" i="1" dirty="0" err="1" smtClean="0">
                <a:solidFill>
                  <a:srgbClr val="0070C0"/>
                </a:solidFill>
              </a:rPr>
              <a:t>бруцин</a:t>
            </a:r>
            <a:r>
              <a:rPr lang="ru-RU" sz="2800" b="1" i="1" dirty="0" smtClean="0"/>
              <a:t>, а через </a:t>
            </a:r>
            <a:r>
              <a:rPr lang="ru-RU" sz="2800" b="1" i="1" dirty="0" err="1" smtClean="0"/>
              <a:t>рік</a:t>
            </a:r>
            <a:r>
              <a:rPr lang="ru-RU" sz="2800" b="1" i="1" dirty="0" smtClean="0"/>
              <a:t> – </a:t>
            </a:r>
            <a:r>
              <a:rPr lang="ru-RU" sz="2800" b="1" i="1" dirty="0" err="1" smtClean="0">
                <a:solidFill>
                  <a:srgbClr val="0070C0"/>
                </a:solidFill>
              </a:rPr>
              <a:t>кофеїн</a:t>
            </a:r>
            <a:r>
              <a:rPr lang="ru-RU" sz="2800" b="1" i="1" dirty="0" smtClean="0"/>
              <a:t>. </a:t>
            </a:r>
          </a:p>
          <a:p>
            <a:pPr algn="just"/>
            <a:r>
              <a:rPr lang="ru-RU" sz="2800" b="1" i="1" dirty="0" err="1" smtClean="0"/>
              <a:t>Термін</a:t>
            </a:r>
            <a:r>
              <a:rPr lang="ru-RU" sz="2800" b="1" i="1" dirty="0" smtClean="0"/>
              <a:t> "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алкалоїди</a:t>
            </a:r>
            <a:r>
              <a:rPr lang="ru-RU" sz="2800" b="1" i="1" dirty="0" smtClean="0"/>
              <a:t>" </a:t>
            </a:r>
            <a:r>
              <a:rPr lang="ru-RU" sz="2800" b="1" i="1" dirty="0" err="1" smtClean="0"/>
              <a:t>ввів</a:t>
            </a:r>
            <a:r>
              <a:rPr lang="ru-RU" sz="2800" b="1" i="1" dirty="0" smtClean="0"/>
              <a:t> у </a:t>
            </a:r>
            <a:r>
              <a:rPr lang="ru-RU" sz="2800" b="1" i="1" dirty="0" smtClean="0">
                <a:solidFill>
                  <a:srgbClr val="FF0000"/>
                </a:solidFill>
              </a:rPr>
              <a:t>1819 р.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німецький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аптекар</a:t>
            </a:r>
            <a:r>
              <a:rPr lang="ru-RU" sz="2800" b="1" i="1" dirty="0" smtClean="0"/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Карл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Мейсснер</a:t>
            </a:r>
            <a:r>
              <a:rPr lang="ru-RU" sz="2800" b="1" i="1" dirty="0" smtClean="0"/>
              <a:t>, походить </a:t>
            </a:r>
            <a:r>
              <a:rPr lang="ru-RU" sz="2800" b="1" i="1" dirty="0" err="1" smtClean="0"/>
              <a:t>від</a:t>
            </a:r>
            <a:r>
              <a:rPr lang="ru-RU" sz="2800" b="1" i="1" dirty="0" smtClean="0"/>
              <a:t> араб. </a:t>
            </a:r>
            <a:r>
              <a:rPr lang="en-US" sz="2800" b="1" i="1" dirty="0" smtClean="0"/>
              <a:t>"alkali"- </a:t>
            </a:r>
            <a:r>
              <a:rPr lang="ru-RU" sz="2800" b="1" i="1" dirty="0" smtClean="0"/>
              <a:t>луг. </a:t>
            </a:r>
            <a:endParaRPr lang="ru-RU" sz="2400" b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 smtClean="0">
                <a:solidFill>
                  <a:srgbClr val="7030A0"/>
                </a:solidFill>
              </a:rPr>
              <a:t>Эметин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smtClean="0"/>
              <a:t>– </a:t>
            </a:r>
            <a:r>
              <a:rPr lang="ru-RU" sz="2400" b="1" i="1" dirty="0" err="1" smtClean="0"/>
              <a:t>головний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алкалоїд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кореня</a:t>
            </a:r>
            <a:r>
              <a:rPr lang="ru-RU" sz="2400" b="1" i="1" dirty="0" smtClean="0"/>
              <a:t>  </a:t>
            </a:r>
            <a:r>
              <a:rPr lang="ru-RU" sz="2400" b="1" dirty="0" err="1" smtClean="0"/>
              <a:t>іпекакуани</a:t>
            </a:r>
            <a:r>
              <a:rPr lang="ru-RU" sz="2400" b="1" dirty="0" smtClean="0"/>
              <a:t>. </a:t>
            </a:r>
          </a:p>
          <a:p>
            <a:pPr algn="just"/>
            <a:r>
              <a:rPr lang="ru-RU" sz="2400" b="1" dirty="0" err="1" smtClean="0"/>
              <a:t>Його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застосовують</a:t>
            </a:r>
            <a:r>
              <a:rPr lang="ru-RU" sz="2400" b="1" dirty="0" smtClean="0"/>
              <a:t> для </a:t>
            </a:r>
            <a:r>
              <a:rPr lang="ru-RU" sz="2400" b="1" dirty="0" err="1" smtClean="0"/>
              <a:t>лікування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амебних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захворювань</a:t>
            </a:r>
            <a:r>
              <a:rPr lang="ru-RU" sz="2400" b="1" dirty="0" smtClean="0"/>
              <a:t>.</a:t>
            </a:r>
          </a:p>
          <a:p>
            <a:pPr algn="just"/>
            <a:r>
              <a:rPr lang="ru-RU" sz="2400" b="1" dirty="0" err="1" smtClean="0"/>
              <a:t>Блювотний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відхаркувальний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засіб</a:t>
            </a:r>
            <a:r>
              <a:rPr lang="ru-RU" sz="2400" b="1" dirty="0" smtClean="0"/>
              <a:t>. </a:t>
            </a:r>
            <a:r>
              <a:rPr lang="ru-RU" sz="2400" b="1" dirty="0" err="1" smtClean="0">
                <a:solidFill>
                  <a:srgbClr val="7030A0"/>
                </a:solidFill>
              </a:rPr>
              <a:t>Джерело</a:t>
            </a:r>
            <a:r>
              <a:rPr lang="ru-RU" sz="2400" b="1" dirty="0" smtClean="0"/>
              <a:t>: </a:t>
            </a:r>
            <a:r>
              <a:rPr lang="ru-RU" sz="2400" b="1" dirty="0" err="1" smtClean="0"/>
              <a:t>корінь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іпекакуани</a:t>
            </a:r>
            <a:r>
              <a:rPr lang="ru-RU" sz="2400" b="1" dirty="0" smtClean="0"/>
              <a:t>.  </a:t>
            </a:r>
            <a:r>
              <a:rPr lang="ru-RU" sz="2400" b="1" dirty="0" err="1" smtClean="0">
                <a:solidFill>
                  <a:srgbClr val="7030A0"/>
                </a:solidFill>
              </a:rPr>
              <a:t>Лікарський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засіб</a:t>
            </a:r>
            <a:r>
              <a:rPr lang="ru-RU" sz="2400" b="1" dirty="0" smtClean="0"/>
              <a:t>: </a:t>
            </a:r>
            <a:r>
              <a:rPr lang="ru-RU" sz="2400" b="1" dirty="0" err="1" smtClean="0"/>
              <a:t>розчини</a:t>
            </a:r>
            <a:r>
              <a:rPr lang="ru-RU" sz="2400" b="1" dirty="0" smtClean="0"/>
              <a:t> для </a:t>
            </a:r>
            <a:r>
              <a:rPr lang="ru-RU" sz="2400" b="1" dirty="0" err="1" smtClean="0"/>
              <a:t>ін'єкцій</a:t>
            </a:r>
            <a:r>
              <a:rPr lang="ru-RU" sz="2400" b="1" dirty="0" smtClean="0"/>
              <a:t>, таблетки.</a:t>
            </a:r>
            <a:endParaRPr lang="ru-RU" sz="2400" b="1" dirty="0"/>
          </a:p>
        </p:txBody>
      </p:sp>
      <p:pic>
        <p:nvPicPr>
          <p:cNvPr id="5122" name="Picture 2" descr="Картинки по запросу іпекакуана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739019"/>
            <a:ext cx="3286148" cy="2118981"/>
          </a:xfrm>
          <a:prstGeom prst="rect">
            <a:avLst/>
          </a:prstGeom>
          <a:noFill/>
        </p:spPr>
      </p:pic>
      <p:sp>
        <p:nvSpPr>
          <p:cNvPr id="5124" name="AutoShape 4" descr="Картинки по запросу іпекакуана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0" name="AutoShape 10" descr="Картинки по запросу іпекакуана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2" name="Picture 12" descr="Картинки по запросу іпекакуана фо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071678"/>
            <a:ext cx="3309950" cy="2482463"/>
          </a:xfrm>
          <a:prstGeom prst="rect">
            <a:avLst/>
          </a:prstGeom>
          <a:noFill/>
        </p:spPr>
      </p:pic>
      <p:pic>
        <p:nvPicPr>
          <p:cNvPr id="5134" name="Picture 14" descr="Картинки по запросу іпекакуана фото"/>
          <p:cNvPicPr>
            <a:picLocks noChangeAspect="1" noChangeArrowheads="1"/>
          </p:cNvPicPr>
          <p:nvPr/>
        </p:nvPicPr>
        <p:blipFill>
          <a:blip r:embed="rId4" cstate="print"/>
          <a:srcRect t="36207" b="36207"/>
          <a:stretch>
            <a:fillRect/>
          </a:stretch>
        </p:blipFill>
        <p:spPr bwMode="auto">
          <a:xfrm>
            <a:off x="4429124" y="4929198"/>
            <a:ext cx="4143404" cy="114300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786182" y="6215082"/>
            <a:ext cx="47149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Carapichea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ipecacuanha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Emetine.sv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214554"/>
            <a:ext cx="3516895" cy="25717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14554"/>
            <a:ext cx="8229600" cy="2500330"/>
          </a:xfrm>
        </p:spPr>
        <p:txBody>
          <a:bodyPr>
            <a:normAutofit/>
          </a:bodyPr>
          <a:lstStyle/>
          <a:p>
            <a:r>
              <a:rPr lang="ru-RU" sz="5400" b="1" i="1" dirty="0" err="1" smtClean="0">
                <a:solidFill>
                  <a:srgbClr val="7030A0"/>
                </a:solidFill>
              </a:rPr>
              <a:t>Дякую</a:t>
            </a:r>
            <a:r>
              <a:rPr lang="ru-RU" sz="5400" b="1" i="1" dirty="0" smtClean="0">
                <a:solidFill>
                  <a:srgbClr val="7030A0"/>
                </a:solidFill>
              </a:rPr>
              <a:t> </a:t>
            </a:r>
            <a:br>
              <a:rPr lang="ru-RU" sz="5400" b="1" i="1" dirty="0" smtClean="0">
                <a:solidFill>
                  <a:srgbClr val="7030A0"/>
                </a:solidFill>
              </a:rPr>
            </a:br>
            <a:r>
              <a:rPr lang="ru-RU" sz="5400" b="1" i="1" dirty="0" smtClean="0">
                <a:solidFill>
                  <a:srgbClr val="7030A0"/>
                </a:solidFill>
              </a:rPr>
              <a:t>за </a:t>
            </a:r>
            <a:r>
              <a:rPr lang="ru-RU" sz="5400" b="1" i="1" dirty="0" err="1" smtClean="0">
                <a:solidFill>
                  <a:srgbClr val="7030A0"/>
                </a:solidFill>
              </a:rPr>
              <a:t>увагу</a:t>
            </a:r>
            <a:r>
              <a:rPr lang="ru-RU" sz="5400" b="1" i="1" dirty="0" smtClean="0">
                <a:solidFill>
                  <a:srgbClr val="7030A0"/>
                </a:solidFill>
              </a:rPr>
              <a:t>!</a:t>
            </a:r>
            <a:endParaRPr lang="ru-RU" sz="54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141890"/>
            <a:ext cx="864399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err="1" smtClean="0"/>
              <a:t>Між</a:t>
            </a:r>
            <a:r>
              <a:rPr lang="ru-RU" sz="2800" b="1" i="1" dirty="0" smtClean="0"/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1820 та 1850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рр</a:t>
            </a:r>
            <a:r>
              <a:rPr lang="ru-RU" sz="2800" b="1" i="1" dirty="0" smtClean="0">
                <a:solidFill>
                  <a:srgbClr val="FF0000"/>
                </a:solidFill>
              </a:rPr>
              <a:t>. </a:t>
            </a:r>
            <a:r>
              <a:rPr lang="ru-RU" sz="2800" b="1" i="1" dirty="0" err="1" smtClean="0"/>
              <a:t>було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виділено</a:t>
            </a:r>
            <a:r>
              <a:rPr lang="ru-RU" sz="2800" b="1" i="1" dirty="0" smtClean="0"/>
              <a:t> та описано </a:t>
            </a:r>
            <a:r>
              <a:rPr lang="ru-RU" sz="2800" b="1" i="1" dirty="0" err="1" smtClean="0"/>
              <a:t>більшість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відомих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алкалоїдів</a:t>
            </a:r>
            <a:r>
              <a:rPr lang="ru-RU" sz="2800" b="1" i="1" dirty="0" smtClean="0"/>
              <a:t>: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b="1" i="1" dirty="0" err="1" smtClean="0">
                <a:solidFill>
                  <a:srgbClr val="FF0000"/>
                </a:solidFill>
              </a:rPr>
              <a:t>аконітин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з</a:t>
            </a:r>
            <a:r>
              <a:rPr lang="ru-RU" sz="2800" b="1" i="1" dirty="0" smtClean="0"/>
              <a:t> роду </a:t>
            </a:r>
            <a:r>
              <a:rPr lang="ru-RU" sz="2800" b="1" i="1" dirty="0" err="1" smtClean="0"/>
              <a:t>аконіт</a:t>
            </a:r>
            <a:r>
              <a:rPr lang="ru-RU" sz="2800" b="1" i="1" dirty="0" smtClean="0"/>
              <a:t> (</a:t>
            </a:r>
            <a:r>
              <a:rPr lang="en-US" sz="2800" b="1" i="1" dirty="0" smtClean="0"/>
              <a:t>Aconitum); </a:t>
            </a:r>
            <a:endParaRPr lang="ru-RU" sz="2800" b="1" i="1" dirty="0" smtClean="0"/>
          </a:p>
          <a:p>
            <a:pPr algn="just">
              <a:buFont typeface="Wingdings" pitchFamily="2" charset="2"/>
              <a:buChar char="ü"/>
            </a:pPr>
            <a:r>
              <a:rPr lang="ru-RU" sz="2800" b="1" i="1" dirty="0" err="1" smtClean="0">
                <a:solidFill>
                  <a:srgbClr val="FF0000"/>
                </a:solidFill>
              </a:rPr>
              <a:t>атропін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з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беладонни</a:t>
            </a:r>
            <a:r>
              <a:rPr lang="ru-RU" sz="2800" b="1" i="1" dirty="0" smtClean="0"/>
              <a:t>;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b="1" i="1" dirty="0" err="1" smtClean="0">
                <a:solidFill>
                  <a:srgbClr val="FF0000"/>
                </a:solidFill>
              </a:rPr>
              <a:t>коніїн</a:t>
            </a:r>
            <a:r>
              <a:rPr lang="ru-RU" sz="2800" b="1" i="1" dirty="0" smtClean="0"/>
              <a:t>, </a:t>
            </a:r>
            <a:r>
              <a:rPr lang="ru-RU" sz="2800" b="1" i="1" dirty="0" err="1" smtClean="0"/>
              <a:t>який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був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знаряддям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страти</a:t>
            </a:r>
            <a:r>
              <a:rPr lang="ru-RU" sz="2800" b="1" i="1" dirty="0" smtClean="0"/>
              <a:t> Сократа у 399 до н.е., коли великий </a:t>
            </a:r>
            <a:r>
              <a:rPr lang="ru-RU" sz="2800" b="1" i="1" dirty="0" err="1" smtClean="0"/>
              <a:t>філософ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був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змушений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випити</a:t>
            </a:r>
            <a:r>
              <a:rPr lang="ru-RU" sz="2800" b="1" i="1" dirty="0" smtClean="0"/>
              <a:t> чашу с </a:t>
            </a:r>
            <a:r>
              <a:rPr lang="ru-RU" sz="2800" b="1" i="1" dirty="0" err="1" smtClean="0"/>
              <a:t>настоєм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боліголова</a:t>
            </a:r>
            <a:r>
              <a:rPr lang="ru-RU" sz="2800" b="1" i="1" dirty="0" smtClean="0"/>
              <a:t> (</a:t>
            </a:r>
            <a:r>
              <a:rPr lang="en-US" sz="2800" b="1" i="1" dirty="0" smtClean="0"/>
              <a:t>Conium </a:t>
            </a:r>
            <a:r>
              <a:rPr lang="en-US" sz="2800" b="1" i="1" dirty="0" err="1" smtClean="0"/>
              <a:t>maculatum</a:t>
            </a:r>
            <a:r>
              <a:rPr lang="en-US" sz="2800" b="1" i="1" dirty="0" smtClean="0"/>
              <a:t>);</a:t>
            </a:r>
            <a:r>
              <a:rPr lang="ru-RU" sz="2800" b="1" i="1" dirty="0" smtClean="0"/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b="1" i="1" dirty="0" err="1" smtClean="0">
                <a:solidFill>
                  <a:srgbClr val="FF0000"/>
                </a:solidFill>
              </a:rPr>
              <a:t>кодеїн</a:t>
            </a:r>
            <a:r>
              <a:rPr lang="ru-RU" sz="2800" b="1" i="1" dirty="0" smtClean="0"/>
              <a:t> – </a:t>
            </a:r>
            <a:r>
              <a:rPr lang="ru-RU" sz="2800" b="1" i="1" dirty="0" err="1" smtClean="0"/>
              <a:t>близький</a:t>
            </a:r>
            <a:r>
              <a:rPr lang="ru-RU" sz="2800" b="1" i="1" dirty="0" smtClean="0"/>
              <a:t> до </a:t>
            </a:r>
            <a:r>
              <a:rPr lang="ru-RU" sz="2800" b="1" i="1" dirty="0" err="1" smtClean="0"/>
              <a:t>морфіну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знеболюючий</a:t>
            </a:r>
            <a:r>
              <a:rPr lang="ru-RU" sz="2800" b="1" i="1" dirty="0" smtClean="0"/>
              <a:t> та </a:t>
            </a:r>
            <a:r>
              <a:rPr lang="ru-RU" sz="2800" b="1" i="1" dirty="0" err="1" smtClean="0"/>
              <a:t>протикашльовий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алкалоїд</a:t>
            </a:r>
            <a:r>
              <a:rPr lang="ru-RU" sz="2800" b="1" i="1" dirty="0" smtClean="0"/>
              <a:t>;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b="1" i="1" dirty="0" err="1" smtClean="0">
                <a:solidFill>
                  <a:srgbClr val="FF0000"/>
                </a:solidFill>
              </a:rPr>
              <a:t>піперин</a:t>
            </a:r>
            <a:r>
              <a:rPr lang="ru-RU" sz="2800" b="1" i="1" dirty="0" smtClean="0"/>
              <a:t> – </a:t>
            </a:r>
            <a:r>
              <a:rPr lang="ru-RU" sz="2800" b="1" i="1" dirty="0" err="1" smtClean="0"/>
              <a:t>алкалоїд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чорного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перцю</a:t>
            </a:r>
            <a:r>
              <a:rPr lang="ru-RU" sz="2800" b="1" i="1" dirty="0" smtClean="0"/>
              <a:t> (</a:t>
            </a:r>
            <a:r>
              <a:rPr lang="en-US" sz="2800" b="1" i="1" dirty="0" smtClean="0"/>
              <a:t>Piper </a:t>
            </a:r>
            <a:r>
              <a:rPr lang="en-US" sz="2800" b="1" i="1" dirty="0" err="1" smtClean="0"/>
              <a:t>nigrum</a:t>
            </a:r>
            <a:r>
              <a:rPr lang="en-US" sz="2800" b="1" i="1" dirty="0" smtClean="0"/>
              <a:t>);</a:t>
            </a:r>
            <a:r>
              <a:rPr lang="ru-RU" sz="2800" b="1" i="1" dirty="0" smtClean="0"/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стрихнін</a:t>
            </a:r>
            <a:r>
              <a:rPr lang="ru-RU" sz="2800" b="1" i="1" dirty="0" smtClean="0"/>
              <a:t> – </a:t>
            </a:r>
            <a:r>
              <a:rPr lang="ru-RU" sz="2800" b="1" i="1" dirty="0" err="1" smtClean="0"/>
              <a:t>дуже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отруйний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алкалоїд</a:t>
            </a:r>
            <a:r>
              <a:rPr lang="ru-RU" sz="2800" b="1" i="1" dirty="0" smtClean="0"/>
              <a:t>;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b="1" i="1" dirty="0" err="1" smtClean="0">
                <a:solidFill>
                  <a:srgbClr val="FF0000"/>
                </a:solidFill>
              </a:rPr>
              <a:t>еметин</a:t>
            </a:r>
            <a:r>
              <a:rPr lang="ru-RU" sz="2800" b="1" i="1" dirty="0" smtClean="0"/>
              <a:t> - </a:t>
            </a:r>
            <a:r>
              <a:rPr lang="ru-RU" sz="2800" b="1" i="1" dirty="0" err="1" smtClean="0"/>
              <a:t>алкалоїд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кореня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іпекакуани</a:t>
            </a:r>
            <a:r>
              <a:rPr lang="ru-RU" sz="2800" b="1" i="1" dirty="0" smtClean="0"/>
              <a:t> - </a:t>
            </a:r>
            <a:r>
              <a:rPr lang="ru-RU" sz="2800" b="1" i="1" dirty="0" err="1" smtClean="0"/>
              <a:t>блювотний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протипротозойний</a:t>
            </a:r>
            <a:r>
              <a:rPr lang="ru-RU" sz="2800" b="1" i="1" dirty="0" smtClean="0"/>
              <a:t> (</a:t>
            </a:r>
            <a:r>
              <a:rPr lang="ru-RU" sz="2800" b="1" i="1" dirty="0" err="1" smtClean="0"/>
              <a:t>проти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амебних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інфекцій</a:t>
            </a:r>
            <a:r>
              <a:rPr lang="ru-RU" sz="2800" b="1" i="1" dirty="0" smtClean="0"/>
              <a:t>) </a:t>
            </a:r>
            <a:r>
              <a:rPr lang="ru-RU" sz="2800" b="1" i="1" dirty="0" err="1" smtClean="0"/>
              <a:t>засіб</a:t>
            </a:r>
            <a:r>
              <a:rPr lang="ru-RU" sz="2800" b="1" i="1" dirty="0" smtClean="0"/>
              <a:t>. у </a:t>
            </a:r>
            <a:r>
              <a:rPr lang="ru-RU" sz="2800" b="1" i="1" dirty="0" smtClean="0">
                <a:solidFill>
                  <a:srgbClr val="FF0000"/>
                </a:solidFill>
              </a:rPr>
              <a:t>1859 р.</a:t>
            </a:r>
            <a:r>
              <a:rPr lang="ru-RU" sz="2800" b="1" i="1" dirty="0" smtClean="0"/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Німан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і</a:t>
            </a:r>
            <a:r>
              <a:rPr lang="ru-RU" sz="2800" b="1" i="1" dirty="0" smtClean="0"/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Велер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виділили</a:t>
            </a:r>
            <a:r>
              <a:rPr lang="ru-RU" sz="2800" b="1" i="1" dirty="0" smtClean="0"/>
              <a:t> </a:t>
            </a:r>
            <a:r>
              <a:rPr lang="ru-RU" sz="2800" b="1" i="1" dirty="0" err="1" smtClean="0">
                <a:solidFill>
                  <a:srgbClr val="0070C0"/>
                </a:solidFill>
              </a:rPr>
              <a:t>кокаїн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з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листя</a:t>
            </a:r>
            <a:r>
              <a:rPr lang="ru-RU" sz="2800" b="1" i="1" dirty="0" smtClean="0"/>
              <a:t> коки - </a:t>
            </a:r>
            <a:r>
              <a:rPr lang="ru-RU" sz="2800" b="1" i="1" dirty="0" err="1" smtClean="0"/>
              <a:t>місцевий</a:t>
            </a:r>
            <a:r>
              <a:rPr lang="ru-RU" sz="2800" b="1" i="1" dirty="0" smtClean="0"/>
              <a:t> анестетик.</a:t>
            </a:r>
            <a:endParaRPr lang="ru-RU" sz="28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0"/>
            <a:ext cx="8715436" cy="7016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err="1" smtClean="0">
                <a:solidFill>
                  <a:srgbClr val="0070C0"/>
                </a:solidFill>
              </a:rPr>
              <a:t>Класифікують</a:t>
            </a:r>
            <a:r>
              <a:rPr lang="ru-RU" sz="3200" b="1" i="1" dirty="0" smtClean="0">
                <a:solidFill>
                  <a:srgbClr val="0070C0"/>
                </a:solidFill>
              </a:rPr>
              <a:t> </a:t>
            </a:r>
            <a:r>
              <a:rPr lang="ru-RU" sz="3200" b="1" i="1" dirty="0" err="1" smtClean="0">
                <a:solidFill>
                  <a:srgbClr val="0070C0"/>
                </a:solidFill>
              </a:rPr>
              <a:t>алкалоїди</a:t>
            </a:r>
            <a:r>
              <a:rPr lang="ru-RU" sz="3200" b="1" i="1" dirty="0" smtClean="0">
                <a:solidFill>
                  <a:srgbClr val="0070C0"/>
                </a:solidFill>
              </a:rPr>
              <a:t> за </a:t>
            </a:r>
            <a:r>
              <a:rPr lang="ru-RU" sz="3200" b="1" i="1" dirty="0" err="1" smtClean="0">
                <a:solidFill>
                  <a:srgbClr val="0070C0"/>
                </a:solidFill>
              </a:rPr>
              <a:t>певними</a:t>
            </a:r>
            <a:r>
              <a:rPr lang="ru-RU" sz="3200" b="1" i="1" dirty="0" smtClean="0">
                <a:solidFill>
                  <a:srgbClr val="0070C0"/>
                </a:solidFill>
              </a:rPr>
              <a:t> принципами: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FF0000"/>
                </a:solidFill>
              </a:rPr>
              <a:t>1) за </a:t>
            </a:r>
            <a:r>
              <a:rPr lang="ru-RU" sz="2400" b="1" dirty="0" err="1" smtClean="0">
                <a:solidFill>
                  <a:srgbClr val="FF0000"/>
                </a:solidFill>
              </a:rPr>
              <a:t>хімічною</a:t>
            </a:r>
            <a:r>
              <a:rPr lang="ru-RU" sz="2400" b="1" dirty="0" smtClean="0">
                <a:solidFill>
                  <a:srgbClr val="FF0000"/>
                </a:solidFill>
              </a:rPr>
              <a:t> структурою:</a:t>
            </a:r>
          </a:p>
          <a:p>
            <a:pPr algn="just"/>
            <a:r>
              <a:rPr lang="ru-RU" sz="2300" b="1" dirty="0" smtClean="0"/>
              <a:t>- </a:t>
            </a:r>
            <a:r>
              <a:rPr lang="ru-RU" sz="2300" b="1" dirty="0" err="1" smtClean="0"/>
              <a:t>з</a:t>
            </a:r>
            <a:r>
              <a:rPr lang="ru-RU" sz="2300" b="1" dirty="0" smtClean="0"/>
              <a:t> атомом азоту в </a:t>
            </a:r>
            <a:r>
              <a:rPr lang="ru-RU" sz="2300" b="1" dirty="0" err="1" smtClean="0"/>
              <a:t>гетероциклі</a:t>
            </a:r>
            <a:r>
              <a:rPr lang="ru-RU" sz="2300" b="1" dirty="0" smtClean="0"/>
              <a:t> - </a:t>
            </a:r>
            <a:r>
              <a:rPr lang="ru-RU" sz="2300" b="1" i="1" dirty="0" err="1" smtClean="0">
                <a:solidFill>
                  <a:srgbClr val="0070C0"/>
                </a:solidFill>
              </a:rPr>
              <a:t>істинні</a:t>
            </a:r>
            <a:r>
              <a:rPr lang="ru-RU" sz="2300" b="1" i="1" dirty="0" smtClean="0"/>
              <a:t>: </a:t>
            </a:r>
            <a:r>
              <a:rPr lang="ru-RU" sz="2300" b="1" dirty="0" err="1" smtClean="0"/>
              <a:t>пуринові</a:t>
            </a:r>
            <a:r>
              <a:rPr lang="ru-RU" sz="2300" b="1" dirty="0" smtClean="0"/>
              <a:t>, </a:t>
            </a:r>
            <a:r>
              <a:rPr lang="ru-RU" sz="2300" b="1" dirty="0" err="1" smtClean="0"/>
              <a:t>піримідонові</a:t>
            </a:r>
            <a:r>
              <a:rPr lang="ru-RU" sz="2300" b="1" dirty="0" smtClean="0"/>
              <a:t>, </a:t>
            </a:r>
            <a:r>
              <a:rPr lang="ru-RU" sz="2300" b="1" dirty="0" err="1" smtClean="0"/>
              <a:t>індольні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і</a:t>
            </a:r>
            <a:r>
              <a:rPr lang="ru-RU" sz="2300" b="1" dirty="0" smtClean="0"/>
              <a:t> т.д. (</a:t>
            </a:r>
            <a:r>
              <a:rPr lang="ru-RU" sz="2300" b="1" dirty="0" err="1" smtClean="0"/>
              <a:t>атропін</a:t>
            </a:r>
            <a:r>
              <a:rPr lang="ru-RU" sz="2300" b="1" dirty="0" smtClean="0"/>
              <a:t>, </a:t>
            </a:r>
            <a:r>
              <a:rPr lang="ru-RU" sz="2300" b="1" dirty="0" err="1" smtClean="0"/>
              <a:t>нікотин</a:t>
            </a:r>
            <a:r>
              <a:rPr lang="ru-RU" sz="2300" b="1" dirty="0" smtClean="0"/>
              <a:t>, </a:t>
            </a:r>
            <a:r>
              <a:rPr lang="ru-RU" sz="2300" b="1" dirty="0" err="1" smtClean="0"/>
              <a:t>морфін</a:t>
            </a:r>
            <a:r>
              <a:rPr lang="ru-RU" sz="2300" b="1" dirty="0" smtClean="0"/>
              <a:t>);</a:t>
            </a:r>
          </a:p>
          <a:p>
            <a:pPr algn="just"/>
            <a:r>
              <a:rPr lang="ru-RU" sz="2300" b="1" dirty="0" smtClean="0"/>
              <a:t>- </a:t>
            </a:r>
            <a:r>
              <a:rPr lang="ru-RU" sz="2300" b="1" dirty="0" err="1" smtClean="0"/>
              <a:t>з</a:t>
            </a:r>
            <a:r>
              <a:rPr lang="ru-RU" sz="2300" b="1" dirty="0" smtClean="0"/>
              <a:t> атомом азоту в </a:t>
            </a:r>
            <a:r>
              <a:rPr lang="ru-RU" sz="2300" b="1" dirty="0" err="1" smtClean="0"/>
              <a:t>бічному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ланцюзі</a:t>
            </a:r>
            <a:r>
              <a:rPr lang="ru-RU" sz="2300" b="1" dirty="0" smtClean="0"/>
              <a:t> - </a:t>
            </a:r>
            <a:r>
              <a:rPr lang="ru-RU" sz="2300" b="1" i="1" dirty="0" err="1" smtClean="0">
                <a:solidFill>
                  <a:srgbClr val="0070C0"/>
                </a:solidFill>
              </a:rPr>
              <a:t>протоалкалоїди</a:t>
            </a:r>
            <a:r>
              <a:rPr lang="ru-RU" sz="2300" b="1" i="1" dirty="0" smtClean="0"/>
              <a:t> (</a:t>
            </a:r>
            <a:r>
              <a:rPr lang="ru-RU" sz="2300" b="1" i="1" dirty="0" err="1" smtClean="0"/>
              <a:t>адреналін</a:t>
            </a:r>
            <a:r>
              <a:rPr lang="ru-RU" sz="2300" b="1" i="1" dirty="0" smtClean="0"/>
              <a:t>);</a:t>
            </a:r>
          </a:p>
          <a:p>
            <a:pPr algn="just"/>
            <a:r>
              <a:rPr lang="ru-RU" sz="2300" b="1" dirty="0" smtClean="0"/>
              <a:t>-</a:t>
            </a:r>
            <a:r>
              <a:rPr lang="ru-RU" sz="2300" b="1" dirty="0" err="1" smtClean="0"/>
              <a:t>амінні</a:t>
            </a:r>
            <a:r>
              <a:rPr lang="ru-RU" sz="2300" b="1" dirty="0" smtClean="0"/>
              <a:t>; </a:t>
            </a:r>
            <a:r>
              <a:rPr lang="ru-RU" sz="2300" b="1" dirty="0" err="1" smtClean="0"/>
              <a:t>пептидні</a:t>
            </a:r>
            <a:r>
              <a:rPr lang="ru-RU" sz="2300" b="1" dirty="0" smtClean="0"/>
              <a:t>; </a:t>
            </a:r>
          </a:p>
          <a:p>
            <a:pPr algn="just"/>
            <a:r>
              <a:rPr lang="ru-RU" sz="2300" b="1" i="1" dirty="0" smtClean="0"/>
              <a:t>- </a:t>
            </a:r>
            <a:r>
              <a:rPr lang="ru-RU" sz="2300" b="1" i="1" dirty="0" err="1" smtClean="0">
                <a:solidFill>
                  <a:srgbClr val="0070C0"/>
                </a:solidFill>
              </a:rPr>
              <a:t>псевдоалкалоїди</a:t>
            </a:r>
            <a:r>
              <a:rPr lang="ru-RU" sz="2300" b="1" dirty="0" smtClean="0"/>
              <a:t>, </a:t>
            </a:r>
            <a:r>
              <a:rPr lang="ru-RU" sz="2300" b="1" dirty="0" err="1" smtClean="0"/>
              <a:t>які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походять</a:t>
            </a:r>
            <a:r>
              <a:rPr lang="ru-RU" sz="2300" b="1" dirty="0" smtClean="0"/>
              <a:t> не </a:t>
            </a:r>
            <a:r>
              <a:rPr lang="ru-RU" sz="2300" b="1" dirty="0" err="1" smtClean="0"/>
              <a:t>від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амінокислот</a:t>
            </a:r>
            <a:r>
              <a:rPr lang="ru-RU" sz="2300" b="1" dirty="0" smtClean="0"/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300" b="1" dirty="0" smtClean="0">
                <a:solidFill>
                  <a:srgbClr val="FF0000"/>
                </a:solidFill>
              </a:rPr>
              <a:t>2) </a:t>
            </a:r>
            <a:r>
              <a:rPr lang="ru-RU" sz="2400" b="1" dirty="0" smtClean="0">
                <a:solidFill>
                  <a:srgbClr val="FF0000"/>
                </a:solidFill>
              </a:rPr>
              <a:t>За </a:t>
            </a:r>
            <a:r>
              <a:rPr lang="ru-RU" sz="2400" b="1" dirty="0" err="1" smtClean="0">
                <a:solidFill>
                  <a:srgbClr val="FF0000"/>
                </a:solidFill>
              </a:rPr>
              <a:t>ботанічною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ознакою</a:t>
            </a:r>
            <a:r>
              <a:rPr lang="ru-RU" sz="2300" b="1" dirty="0" smtClean="0"/>
              <a:t>, </a:t>
            </a:r>
            <a:r>
              <a:rPr lang="ru-RU" sz="2300" b="1" dirty="0" err="1" smtClean="0"/>
              <a:t>поєднують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різні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алкалоїди</a:t>
            </a:r>
            <a:r>
              <a:rPr lang="ru-RU" sz="2300" b="1" dirty="0" smtClean="0"/>
              <a:t> в </a:t>
            </a:r>
            <a:r>
              <a:rPr lang="ru-RU" sz="2300" b="1" dirty="0" err="1" smtClean="0"/>
              <a:t>природні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групи</a:t>
            </a:r>
            <a:r>
              <a:rPr lang="ru-RU" sz="2300" b="1" dirty="0" smtClean="0"/>
              <a:t> (</a:t>
            </a:r>
            <a:r>
              <a:rPr lang="ru-RU" sz="2300" b="1" dirty="0" err="1" smtClean="0"/>
              <a:t>алкалоїди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іпекакуани</a:t>
            </a:r>
            <a:r>
              <a:rPr lang="ru-RU" sz="2300" b="1" dirty="0" smtClean="0"/>
              <a:t>, </a:t>
            </a:r>
            <a:r>
              <a:rPr lang="ru-RU" sz="2300" b="1" dirty="0" err="1" smtClean="0"/>
              <a:t>беладонни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тощо</a:t>
            </a:r>
            <a:r>
              <a:rPr lang="ru-RU" sz="2300" b="1" dirty="0" smtClean="0"/>
              <a:t>);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300" b="1" dirty="0" smtClean="0">
                <a:solidFill>
                  <a:srgbClr val="FF0000"/>
                </a:solidFill>
              </a:rPr>
              <a:t>3) </a:t>
            </a:r>
            <a:r>
              <a:rPr lang="ru-RU" sz="2400" b="1" dirty="0" smtClean="0">
                <a:solidFill>
                  <a:srgbClr val="FF0000"/>
                </a:solidFill>
              </a:rPr>
              <a:t>за </a:t>
            </a:r>
            <a:r>
              <a:rPr lang="ru-RU" sz="2400" b="1" dirty="0" err="1" smtClean="0">
                <a:solidFill>
                  <a:srgbClr val="FF0000"/>
                </a:solidFill>
              </a:rPr>
              <a:t>фармакологічними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властивостями</a:t>
            </a:r>
            <a:r>
              <a:rPr lang="ru-RU" sz="2300" b="1" dirty="0" smtClean="0">
                <a:solidFill>
                  <a:srgbClr val="FF0000"/>
                </a:solidFill>
              </a:rPr>
              <a:t>: </a:t>
            </a:r>
            <a:r>
              <a:rPr lang="ru-RU" sz="2300" b="1" dirty="0" err="1" smtClean="0"/>
              <a:t>наркотичні</a:t>
            </a:r>
            <a:r>
              <a:rPr lang="ru-RU" sz="2300" b="1" dirty="0" smtClean="0"/>
              <a:t> анальгетики (</a:t>
            </a:r>
            <a:r>
              <a:rPr lang="ru-RU" sz="2300" b="1" dirty="0" err="1" smtClean="0"/>
              <a:t>знеболюючі</a:t>
            </a:r>
            <a:r>
              <a:rPr lang="ru-RU" sz="2300" b="1" dirty="0" smtClean="0"/>
              <a:t>); </a:t>
            </a:r>
            <a:r>
              <a:rPr lang="ru-RU" sz="2300" b="1" dirty="0" err="1" smtClean="0"/>
              <a:t>ті</a:t>
            </a:r>
            <a:r>
              <a:rPr lang="ru-RU" sz="2300" b="1" dirty="0" smtClean="0"/>
              <a:t>, </a:t>
            </a:r>
            <a:r>
              <a:rPr lang="ru-RU" sz="2300" b="1" dirty="0" err="1" smtClean="0"/>
              <a:t>що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збуджують</a:t>
            </a:r>
            <a:r>
              <a:rPr lang="ru-RU" sz="2300" b="1" dirty="0" smtClean="0"/>
              <a:t> НС.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300" b="1" dirty="0" smtClean="0">
                <a:solidFill>
                  <a:srgbClr val="FF0000"/>
                </a:solidFill>
              </a:rPr>
              <a:t>4) </a:t>
            </a:r>
            <a:r>
              <a:rPr lang="ru-RU" sz="2400" b="1" dirty="0" err="1" smtClean="0">
                <a:solidFill>
                  <a:srgbClr val="FF0000"/>
                </a:solidFill>
              </a:rPr>
              <a:t>з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урахуванням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утворення</a:t>
            </a:r>
            <a:r>
              <a:rPr lang="ru-RU" sz="2400" b="1" dirty="0" smtClean="0">
                <a:solidFill>
                  <a:srgbClr val="FF0000"/>
                </a:solidFill>
              </a:rPr>
              <a:t> (</a:t>
            </a:r>
            <a:r>
              <a:rPr lang="ru-RU" sz="2400" b="1" dirty="0" err="1" smtClean="0">
                <a:solidFill>
                  <a:srgbClr val="FF0000"/>
                </a:solidFill>
              </a:rPr>
              <a:t>біогенезу</a:t>
            </a:r>
            <a:r>
              <a:rPr lang="ru-RU" sz="2400" b="1" dirty="0" smtClean="0">
                <a:solidFill>
                  <a:srgbClr val="FF0000"/>
                </a:solidFill>
              </a:rPr>
              <a:t>). </a:t>
            </a:r>
            <a:r>
              <a:rPr lang="ru-RU" sz="2300" b="1" dirty="0" smtClean="0"/>
              <a:t>Так </a:t>
            </a:r>
            <a:r>
              <a:rPr lang="ru-RU" sz="2300" b="1" dirty="0" err="1" smtClean="0"/>
              <a:t>певні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амінокислоти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дають</a:t>
            </a:r>
            <a:r>
              <a:rPr lang="ru-RU" sz="2300" b="1" dirty="0" smtClean="0"/>
              <a:t> початок </a:t>
            </a:r>
            <a:r>
              <a:rPr lang="ru-RU" sz="2300" b="1" dirty="0" err="1" smtClean="0"/>
              <a:t>певним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алкалоїдам</a:t>
            </a:r>
            <a:r>
              <a:rPr lang="ru-RU" sz="2300" b="1" dirty="0" smtClean="0"/>
              <a:t>: </a:t>
            </a:r>
            <a:r>
              <a:rPr lang="ru-RU" sz="2300" b="1" dirty="0" err="1" smtClean="0"/>
              <a:t>групи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лізину</a:t>
            </a:r>
            <a:r>
              <a:rPr lang="ru-RU" sz="2300" b="1" dirty="0" smtClean="0"/>
              <a:t>, триптофану </a:t>
            </a:r>
            <a:r>
              <a:rPr lang="ru-RU" sz="2300" b="1" dirty="0" err="1" smtClean="0"/>
              <a:t>і</a:t>
            </a:r>
            <a:r>
              <a:rPr lang="ru-RU" sz="2300" b="1" dirty="0" smtClean="0"/>
              <a:t> т.д.</a:t>
            </a:r>
          </a:p>
          <a:p>
            <a:pPr algn="just"/>
            <a:r>
              <a:rPr lang="ru-RU" sz="2300" b="1" dirty="0" err="1" smtClean="0">
                <a:solidFill>
                  <a:srgbClr val="FF0000"/>
                </a:solidFill>
              </a:rPr>
              <a:t>Крім</a:t>
            </a:r>
            <a:r>
              <a:rPr lang="ru-RU" sz="2300" b="1" dirty="0" smtClean="0">
                <a:solidFill>
                  <a:srgbClr val="FF0000"/>
                </a:solidFill>
              </a:rPr>
              <a:t> того, </a:t>
            </a:r>
            <a:r>
              <a:rPr lang="ru-RU" sz="2300" b="1" dirty="0" err="1" smtClean="0">
                <a:solidFill>
                  <a:srgbClr val="FF0000"/>
                </a:solidFill>
              </a:rPr>
              <a:t>виділяють</a:t>
            </a:r>
            <a:r>
              <a:rPr lang="ru-RU" sz="2300" b="1" dirty="0" smtClean="0">
                <a:solidFill>
                  <a:srgbClr val="FF0000"/>
                </a:solidFill>
              </a:rPr>
              <a:t> 6 </a:t>
            </a:r>
            <a:r>
              <a:rPr lang="ru-RU" sz="2300" b="1" dirty="0" err="1" smtClean="0">
                <a:solidFill>
                  <a:srgbClr val="FF0000"/>
                </a:solidFill>
              </a:rPr>
              <a:t>груп</a:t>
            </a:r>
            <a:r>
              <a:rPr lang="ru-RU" sz="2300" b="1" dirty="0" smtClean="0">
                <a:solidFill>
                  <a:srgbClr val="FF0000"/>
                </a:solidFill>
              </a:rPr>
              <a:t> </a:t>
            </a:r>
            <a:r>
              <a:rPr lang="ru-RU" sz="2300" b="1" dirty="0" err="1" smtClean="0">
                <a:solidFill>
                  <a:srgbClr val="FF0000"/>
                </a:solidFill>
              </a:rPr>
              <a:t>алкалоїдів</a:t>
            </a:r>
            <a:r>
              <a:rPr lang="ru-RU" sz="2300" b="1" dirty="0" smtClean="0">
                <a:solidFill>
                  <a:srgbClr val="FF0000"/>
                </a:solidFill>
              </a:rPr>
              <a:t> за основою: </a:t>
            </a:r>
            <a:r>
              <a:rPr lang="ru-RU" sz="2300" b="1" dirty="0" err="1" smtClean="0"/>
              <a:t>піридинова</a:t>
            </a:r>
            <a:r>
              <a:rPr lang="ru-RU" sz="2300" b="1" dirty="0" smtClean="0"/>
              <a:t> (</a:t>
            </a:r>
            <a:r>
              <a:rPr lang="ru-RU" sz="2300" b="1" dirty="0" err="1" smtClean="0"/>
              <a:t>нікотин</a:t>
            </a:r>
            <a:r>
              <a:rPr lang="ru-RU" sz="2300" b="1" dirty="0" smtClean="0"/>
              <a:t>), </a:t>
            </a:r>
            <a:r>
              <a:rPr lang="ru-RU" sz="2300" b="1" dirty="0" err="1" smtClean="0"/>
              <a:t>хінолінова</a:t>
            </a:r>
            <a:r>
              <a:rPr lang="ru-RU" sz="2300" b="1" dirty="0" smtClean="0"/>
              <a:t> (</a:t>
            </a:r>
            <a:r>
              <a:rPr lang="ru-RU" sz="2300" b="1" dirty="0" err="1" smtClean="0"/>
              <a:t>хінін</a:t>
            </a:r>
            <a:r>
              <a:rPr lang="ru-RU" sz="2300" b="1" dirty="0" smtClean="0"/>
              <a:t>, </a:t>
            </a:r>
            <a:r>
              <a:rPr lang="ru-RU" sz="2300" b="1" dirty="0" err="1" smtClean="0"/>
              <a:t>стрихнін</a:t>
            </a:r>
            <a:r>
              <a:rPr lang="ru-RU" sz="2300" b="1" dirty="0" smtClean="0"/>
              <a:t>), </a:t>
            </a:r>
            <a:r>
              <a:rPr lang="ru-RU" sz="2300" b="1" dirty="0" err="1" smtClean="0"/>
              <a:t>ізохінолінова</a:t>
            </a:r>
            <a:r>
              <a:rPr lang="ru-RU" sz="2300" b="1" dirty="0" smtClean="0"/>
              <a:t> (папаверин, кураре), </a:t>
            </a:r>
            <a:r>
              <a:rPr lang="ru-RU" sz="2300" b="1" dirty="0" err="1" smtClean="0"/>
              <a:t>фенантренова</a:t>
            </a:r>
            <a:r>
              <a:rPr lang="ru-RU" sz="2300" b="1" dirty="0" smtClean="0"/>
              <a:t> (</a:t>
            </a:r>
            <a:r>
              <a:rPr lang="ru-RU" sz="2300" b="1" dirty="0" err="1" smtClean="0"/>
              <a:t>морфін</a:t>
            </a:r>
            <a:r>
              <a:rPr lang="ru-RU" sz="2300" b="1" dirty="0" smtClean="0"/>
              <a:t>, </a:t>
            </a:r>
            <a:r>
              <a:rPr lang="ru-RU" sz="2300" b="1" dirty="0" err="1" smtClean="0"/>
              <a:t>кодеїн</a:t>
            </a:r>
            <a:r>
              <a:rPr lang="ru-RU" sz="2300" b="1" dirty="0" smtClean="0"/>
              <a:t>), </a:t>
            </a:r>
            <a:r>
              <a:rPr lang="ru-RU" sz="2300" b="1" dirty="0" err="1" smtClean="0"/>
              <a:t>пурінова</a:t>
            </a:r>
            <a:r>
              <a:rPr lang="ru-RU" sz="2300" b="1" dirty="0" smtClean="0"/>
              <a:t> (</a:t>
            </a:r>
            <a:r>
              <a:rPr lang="ru-RU" sz="2300" b="1" dirty="0" err="1" smtClean="0"/>
              <a:t>кофеїн</a:t>
            </a:r>
            <a:r>
              <a:rPr lang="ru-RU" sz="2300" b="1" dirty="0" smtClean="0"/>
              <a:t>).</a:t>
            </a:r>
            <a:endParaRPr lang="ru-RU" sz="2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64399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цей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час </a:t>
            </a:r>
            <a:r>
              <a:rPr lang="ru-RU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відомі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амінокислоти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— </a:t>
            </a:r>
            <a:r>
              <a:rPr lang="ru-RU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біогенетичні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попередники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шести </a:t>
            </a:r>
            <a:r>
              <a:rPr lang="ru-RU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груп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алкалоїдів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·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до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групи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 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т и 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у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належать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піролідинові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піролізидинові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тропанові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деякі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піридинові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алкалоїди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; ·      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л 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є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попередником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хінолізидинових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алкалоїдів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родини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Fabaceae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тип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лупінану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деяких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піперидинових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алкалоїдів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; ·       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 и 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о 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дає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початок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багатьом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ізохіноліновим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алкалоїдам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; ·       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 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т о 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а 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прекурсор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індольних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хінолінових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алкалоїдів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цинхони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деяких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піридинових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піперидинових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алкалоїдів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; ·       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до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біогенетичної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групи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 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 т и 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у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належать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імідазольні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алкалоїди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типу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пілокарпіну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; ·       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 л 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ц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у 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й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 с 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а 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г 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о в о 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ї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кислоти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будуються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пуринові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алкалоїди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        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У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синтезі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деяких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алкалоїдів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бере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участь 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к о т и 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о в а              к и с л о т а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       </a:t>
            </a: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 algn="just"/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Біохімічна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класифікація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алкалоїдів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не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завжди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дозволяє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однозначно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віднести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той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чи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інший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алкалоїд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, особливо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складної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структури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, до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певної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групи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0"/>
            <a:ext cx="8715436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Фізико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хімічні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властивості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алкалоїдів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200" b="1" dirty="0" err="1" smtClean="0"/>
              <a:t>Більшість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алкалоїдів</a:t>
            </a:r>
            <a:r>
              <a:rPr lang="ru-RU" sz="2200" b="1" dirty="0" smtClean="0"/>
              <a:t> — </a:t>
            </a:r>
            <a:r>
              <a:rPr lang="ru-RU" sz="2200" b="1" dirty="0" err="1" smtClean="0">
                <a:solidFill>
                  <a:srgbClr val="0070C0"/>
                </a:solidFill>
              </a:rPr>
              <a:t>безбарвні</a:t>
            </a:r>
            <a:r>
              <a:rPr lang="ru-RU" sz="2200" b="1" dirty="0" smtClean="0">
                <a:solidFill>
                  <a:srgbClr val="0070C0"/>
                </a:solidFill>
              </a:rPr>
              <a:t>, </a:t>
            </a:r>
            <a:r>
              <a:rPr lang="ru-RU" sz="2200" b="1" dirty="0" err="1" smtClean="0">
                <a:solidFill>
                  <a:srgbClr val="0070C0"/>
                </a:solidFill>
              </a:rPr>
              <a:t>оптично</a:t>
            </a:r>
            <a:r>
              <a:rPr lang="ru-RU" sz="2200" b="1" dirty="0" smtClean="0">
                <a:solidFill>
                  <a:srgbClr val="0070C0"/>
                </a:solidFill>
              </a:rPr>
              <a:t> </a:t>
            </a:r>
            <a:r>
              <a:rPr lang="ru-RU" sz="2200" b="1" dirty="0" err="1" smtClean="0">
                <a:solidFill>
                  <a:srgbClr val="0070C0"/>
                </a:solidFill>
              </a:rPr>
              <a:t>активні</a:t>
            </a:r>
            <a:r>
              <a:rPr lang="ru-RU" sz="2200" b="1" dirty="0" smtClean="0">
                <a:solidFill>
                  <a:srgbClr val="0070C0"/>
                </a:solidFill>
              </a:rPr>
              <a:t> </a:t>
            </a:r>
            <a:r>
              <a:rPr lang="ru-RU" sz="2200" b="1" dirty="0" err="1" smtClean="0">
                <a:solidFill>
                  <a:srgbClr val="0070C0"/>
                </a:solidFill>
              </a:rPr>
              <a:t>кристалічні</a:t>
            </a:r>
            <a:r>
              <a:rPr lang="ru-RU" sz="2200" b="1" dirty="0" smtClean="0">
                <a:solidFill>
                  <a:srgbClr val="0070C0"/>
                </a:solidFill>
              </a:rPr>
              <a:t> </a:t>
            </a:r>
            <a:r>
              <a:rPr lang="ru-RU" sz="2200" b="1" dirty="0" err="1" smtClean="0">
                <a:solidFill>
                  <a:srgbClr val="0070C0"/>
                </a:solidFill>
              </a:rPr>
              <a:t>речовини</a:t>
            </a:r>
            <a:r>
              <a:rPr lang="ru-RU" sz="2200" b="1" dirty="0" smtClean="0">
                <a:solidFill>
                  <a:srgbClr val="0070C0"/>
                </a:solidFill>
              </a:rPr>
              <a:t> </a:t>
            </a:r>
            <a:r>
              <a:rPr lang="ru-RU" sz="2200" b="1" dirty="0" err="1" smtClean="0">
                <a:solidFill>
                  <a:srgbClr val="0070C0"/>
                </a:solidFill>
              </a:rPr>
              <a:t>лужної</a:t>
            </a:r>
            <a:r>
              <a:rPr lang="ru-RU" sz="2200" b="1" dirty="0" smtClean="0">
                <a:solidFill>
                  <a:srgbClr val="0070C0"/>
                </a:solidFill>
              </a:rPr>
              <a:t> </a:t>
            </a:r>
            <a:r>
              <a:rPr lang="ru-RU" sz="2200" b="1" dirty="0" err="1" smtClean="0">
                <a:solidFill>
                  <a:srgbClr val="0070C0"/>
                </a:solidFill>
              </a:rPr>
              <a:t>реакції</a:t>
            </a:r>
            <a:r>
              <a:rPr lang="ru-RU" sz="2200" b="1" dirty="0" smtClean="0"/>
              <a:t>; </a:t>
            </a:r>
            <a:r>
              <a:rPr lang="ru-RU" sz="2200" b="1" dirty="0" err="1" smtClean="0"/>
              <a:t>відомо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також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кілька</a:t>
            </a:r>
            <a:r>
              <a:rPr lang="ru-RU" sz="2200" b="1" dirty="0" smtClean="0"/>
              <a:t> </a:t>
            </a:r>
            <a:r>
              <a:rPr lang="ru-RU" sz="2200" b="1" dirty="0" err="1" smtClean="0">
                <a:solidFill>
                  <a:srgbClr val="0070C0"/>
                </a:solidFill>
              </a:rPr>
              <a:t>летких</a:t>
            </a:r>
            <a:r>
              <a:rPr lang="ru-RU" sz="2200" b="1" dirty="0" smtClean="0">
                <a:solidFill>
                  <a:srgbClr val="0070C0"/>
                </a:solidFill>
              </a:rPr>
              <a:t> </a:t>
            </a:r>
            <a:r>
              <a:rPr lang="ru-RU" sz="2200" b="1" dirty="0" err="1" smtClean="0">
                <a:solidFill>
                  <a:srgbClr val="0070C0"/>
                </a:solidFill>
              </a:rPr>
              <a:t>рідин</a:t>
            </a:r>
            <a:r>
              <a:rPr lang="ru-RU" sz="2200" b="1" dirty="0" smtClean="0">
                <a:solidFill>
                  <a:srgbClr val="0070C0"/>
                </a:solidFill>
              </a:rPr>
              <a:t> </a:t>
            </a:r>
            <a:r>
              <a:rPr lang="ru-RU" sz="2200" b="1" dirty="0" err="1" smtClean="0">
                <a:solidFill>
                  <a:srgbClr val="0070C0"/>
                </a:solidFill>
              </a:rPr>
              <a:t>з</a:t>
            </a:r>
            <a:r>
              <a:rPr lang="ru-RU" sz="2200" b="1" dirty="0" smtClean="0">
                <a:solidFill>
                  <a:srgbClr val="0070C0"/>
                </a:solidFill>
              </a:rPr>
              <a:t> </a:t>
            </a:r>
            <a:r>
              <a:rPr lang="ru-RU" sz="2200" b="1" dirty="0" err="1" smtClean="0">
                <a:solidFill>
                  <a:srgbClr val="0070C0"/>
                </a:solidFill>
              </a:rPr>
              <a:t>неприємним</a:t>
            </a:r>
            <a:r>
              <a:rPr lang="ru-RU" sz="2200" b="1" dirty="0" smtClean="0">
                <a:solidFill>
                  <a:srgbClr val="0070C0"/>
                </a:solidFill>
              </a:rPr>
              <a:t> запахом (</a:t>
            </a:r>
            <a:r>
              <a:rPr lang="ru-RU" sz="2200" b="1" dirty="0" err="1" smtClean="0">
                <a:solidFill>
                  <a:srgbClr val="0070C0"/>
                </a:solidFill>
              </a:rPr>
              <a:t>коніїн</a:t>
            </a:r>
            <a:r>
              <a:rPr lang="ru-RU" sz="2200" b="1" dirty="0" smtClean="0">
                <a:solidFill>
                  <a:srgbClr val="0070C0"/>
                </a:solidFill>
              </a:rPr>
              <a:t>, </a:t>
            </a:r>
            <a:r>
              <a:rPr lang="ru-RU" sz="2200" b="1" dirty="0" err="1" smtClean="0">
                <a:solidFill>
                  <a:srgbClr val="0070C0"/>
                </a:solidFill>
              </a:rPr>
              <a:t>нікотин</a:t>
            </a:r>
            <a:r>
              <a:rPr lang="ru-RU" sz="2200" b="1" dirty="0" smtClean="0">
                <a:solidFill>
                  <a:srgbClr val="0070C0"/>
                </a:solidFill>
              </a:rPr>
              <a:t>, </a:t>
            </a:r>
            <a:r>
              <a:rPr lang="ru-RU" sz="2200" b="1" dirty="0" err="1" smtClean="0">
                <a:solidFill>
                  <a:srgbClr val="0070C0"/>
                </a:solidFill>
              </a:rPr>
              <a:t>пахікарпін</a:t>
            </a:r>
            <a:r>
              <a:rPr lang="ru-RU" sz="2200" b="1" dirty="0" smtClean="0">
                <a:solidFill>
                  <a:srgbClr val="0070C0"/>
                </a:solidFill>
              </a:rPr>
              <a:t>) </a:t>
            </a:r>
            <a:r>
              <a:rPr lang="ru-RU" sz="2200" b="1" dirty="0" smtClean="0"/>
              <a:t>— </a:t>
            </a:r>
            <a:r>
              <a:rPr lang="ru-RU" sz="2200" b="1" dirty="0" err="1" smtClean="0"/>
              <a:t>це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сполуки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які</a:t>
            </a:r>
            <a:r>
              <a:rPr lang="ru-RU" sz="2200" b="1" dirty="0" smtClean="0"/>
              <a:t> не </a:t>
            </a:r>
            <a:r>
              <a:rPr lang="ru-RU" sz="2200" b="1" dirty="0" err="1" smtClean="0"/>
              <a:t>мають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кисню</a:t>
            </a:r>
            <a:r>
              <a:rPr lang="ru-RU" sz="2200" b="1" dirty="0" smtClean="0"/>
              <a:t> в </a:t>
            </a:r>
            <a:r>
              <a:rPr lang="ru-RU" sz="2200" b="1" dirty="0" err="1" smtClean="0"/>
              <a:t>молекулі</a:t>
            </a:r>
            <a:r>
              <a:rPr lang="ru-RU" sz="2200" b="1" dirty="0" smtClean="0"/>
              <a:t>. </a:t>
            </a:r>
            <a:r>
              <a:rPr lang="ru-RU" sz="2200" b="1" dirty="0" err="1" smtClean="0"/>
              <a:t>Зрідка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алкалоїди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бувають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забарвлені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наприклад</a:t>
            </a:r>
            <a:r>
              <a:rPr lang="ru-RU" sz="2200" b="1" dirty="0" smtClean="0"/>
              <a:t>, </a:t>
            </a:r>
            <a:r>
              <a:rPr lang="ru-RU" sz="2200" b="1" dirty="0" smtClean="0">
                <a:solidFill>
                  <a:srgbClr val="0070C0"/>
                </a:solidFill>
              </a:rPr>
              <a:t>берберин </a:t>
            </a:r>
            <a:r>
              <a:rPr lang="ru-RU" sz="2200" b="1" dirty="0" err="1" smtClean="0">
                <a:solidFill>
                  <a:srgbClr val="0070C0"/>
                </a:solidFill>
              </a:rPr>
              <a:t>має</a:t>
            </a:r>
            <a:r>
              <a:rPr lang="ru-RU" sz="2200" b="1" dirty="0" smtClean="0">
                <a:solidFill>
                  <a:srgbClr val="0070C0"/>
                </a:solidFill>
              </a:rPr>
              <a:t> </a:t>
            </a:r>
            <a:r>
              <a:rPr lang="ru-RU" sz="2200" b="1" dirty="0" err="1" smtClean="0">
                <a:solidFill>
                  <a:srgbClr val="0070C0"/>
                </a:solidFill>
              </a:rPr>
              <a:t>жовтий</a:t>
            </a:r>
            <a:r>
              <a:rPr lang="ru-RU" sz="2200" b="1" dirty="0" smtClean="0">
                <a:solidFill>
                  <a:srgbClr val="0070C0"/>
                </a:solidFill>
              </a:rPr>
              <a:t>, а </a:t>
            </a:r>
            <a:r>
              <a:rPr lang="ru-RU" sz="2200" b="1" dirty="0" err="1" smtClean="0">
                <a:solidFill>
                  <a:srgbClr val="0070C0"/>
                </a:solidFill>
              </a:rPr>
              <a:t>сангвінарин</a:t>
            </a:r>
            <a:r>
              <a:rPr lang="ru-RU" sz="2200" b="1" dirty="0" smtClean="0">
                <a:solidFill>
                  <a:srgbClr val="0070C0"/>
                </a:solidFill>
              </a:rPr>
              <a:t> — </a:t>
            </a:r>
            <a:r>
              <a:rPr lang="ru-RU" sz="2200" b="1" dirty="0" err="1" smtClean="0">
                <a:solidFill>
                  <a:srgbClr val="0070C0"/>
                </a:solidFill>
              </a:rPr>
              <a:t>оранжевий</a:t>
            </a:r>
            <a:r>
              <a:rPr lang="ru-RU" sz="2200" b="1" dirty="0" smtClean="0">
                <a:solidFill>
                  <a:srgbClr val="0070C0"/>
                </a:solidFill>
              </a:rPr>
              <a:t> </a:t>
            </a:r>
            <a:r>
              <a:rPr lang="ru-RU" sz="2200" b="1" dirty="0" err="1" smtClean="0">
                <a:solidFill>
                  <a:srgbClr val="0070C0"/>
                </a:solidFill>
              </a:rPr>
              <a:t>колір</a:t>
            </a:r>
            <a:r>
              <a:rPr lang="ru-RU" sz="2200" b="1" dirty="0" smtClean="0"/>
              <a:t>. </a:t>
            </a:r>
            <a:r>
              <a:rPr lang="ru-RU" sz="2200" b="1" dirty="0" err="1" smtClean="0">
                <a:solidFill>
                  <a:srgbClr val="FF0000"/>
                </a:solidFill>
              </a:rPr>
              <a:t>Солі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err="1" smtClean="0">
                <a:solidFill>
                  <a:srgbClr val="FF0000"/>
                </a:solidFill>
              </a:rPr>
              <a:t>алкалоїдів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smtClean="0"/>
              <a:t>добре </a:t>
            </a:r>
            <a:r>
              <a:rPr lang="ru-RU" sz="2200" b="1" dirty="0" err="1" smtClean="0"/>
              <a:t>розчиняються</a:t>
            </a:r>
            <a:r>
              <a:rPr lang="ru-RU" sz="2200" b="1" dirty="0" smtClean="0"/>
              <a:t> у </a:t>
            </a:r>
            <a:r>
              <a:rPr lang="ru-RU" sz="2200" b="1" dirty="0" err="1" smtClean="0"/>
              <a:t>воді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етиловому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спирті</a:t>
            </a:r>
            <a:r>
              <a:rPr lang="ru-RU" sz="2200" b="1" dirty="0" smtClean="0"/>
              <a:t>, погано </a:t>
            </a:r>
            <a:r>
              <a:rPr lang="ru-RU" sz="2200" b="1" dirty="0" err="1" smtClean="0"/>
              <a:t>або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зовсім</a:t>
            </a:r>
            <a:r>
              <a:rPr lang="ru-RU" sz="2200" b="1" dirty="0" smtClean="0"/>
              <a:t> не </a:t>
            </a:r>
            <a:r>
              <a:rPr lang="ru-RU" sz="2200" b="1" dirty="0" err="1" smtClean="0"/>
              <a:t>розчиняються</a:t>
            </a:r>
            <a:r>
              <a:rPr lang="ru-RU" sz="2200" b="1" dirty="0" smtClean="0"/>
              <a:t> в </a:t>
            </a:r>
            <a:r>
              <a:rPr lang="ru-RU" sz="2200" b="1" dirty="0" err="1" smtClean="0"/>
              <a:t>органічних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розчинниках</a:t>
            </a:r>
            <a:r>
              <a:rPr lang="ru-RU" sz="2200" b="1" dirty="0" smtClean="0"/>
              <a:t>. </a:t>
            </a:r>
            <a:r>
              <a:rPr lang="ru-RU" sz="2200" b="1" dirty="0" err="1" smtClean="0"/>
              <a:t>Однак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деякі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солі</a:t>
            </a:r>
            <a:r>
              <a:rPr lang="ru-RU" sz="2200" b="1" dirty="0" smtClean="0"/>
              <a:t> погано </a:t>
            </a:r>
            <a:r>
              <a:rPr lang="ru-RU" sz="2200" b="1" dirty="0" err="1" smtClean="0"/>
              <a:t>розчиняються</a:t>
            </a:r>
            <a:r>
              <a:rPr lang="ru-RU" sz="2200" b="1" dirty="0" smtClean="0"/>
              <a:t> у </a:t>
            </a:r>
            <a:r>
              <a:rPr lang="ru-RU" sz="2200" b="1" dirty="0" err="1" smtClean="0"/>
              <a:t>воді</a:t>
            </a:r>
            <a:r>
              <a:rPr lang="ru-RU" sz="2200" b="1" dirty="0" smtClean="0"/>
              <a:t> (</a:t>
            </a:r>
            <a:r>
              <a:rPr lang="ru-RU" sz="2200" b="1" dirty="0" err="1" smtClean="0"/>
              <a:t>хініну</a:t>
            </a:r>
            <a:r>
              <a:rPr lang="ru-RU" sz="2200" b="1" dirty="0" smtClean="0"/>
              <a:t> сульфат), а </a:t>
            </a:r>
            <a:r>
              <a:rPr lang="ru-RU" sz="2200" b="1" dirty="0" err="1" smtClean="0"/>
              <a:t>розчинні</a:t>
            </a:r>
            <a:r>
              <a:rPr lang="ru-RU" sz="2200" b="1" dirty="0" smtClean="0"/>
              <a:t> в </a:t>
            </a:r>
            <a:r>
              <a:rPr lang="ru-RU" sz="2200" b="1" dirty="0" err="1" smtClean="0"/>
              <a:t>органічних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розчинниках</a:t>
            </a:r>
            <a:r>
              <a:rPr lang="ru-RU" sz="2200" b="1" dirty="0" smtClean="0"/>
              <a:t> (</a:t>
            </a:r>
            <a:r>
              <a:rPr lang="ru-RU" sz="2200" b="1" dirty="0" err="1" smtClean="0"/>
              <a:t>скополаміну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і</a:t>
            </a:r>
            <a:r>
              <a:rPr lang="ru-RU" sz="2200" b="1" dirty="0" smtClean="0"/>
              <a:t> папаверину </a:t>
            </a:r>
            <a:r>
              <a:rPr lang="ru-RU" sz="2200" b="1" dirty="0" err="1" smtClean="0"/>
              <a:t>гідрохлориди</a:t>
            </a:r>
            <a:r>
              <a:rPr lang="ru-RU" sz="2200" b="1" dirty="0" smtClean="0"/>
              <a:t>). </a:t>
            </a:r>
            <a:r>
              <a:rPr lang="ru-RU" sz="2200" b="1" dirty="0" err="1" smtClean="0">
                <a:solidFill>
                  <a:srgbClr val="FF0000"/>
                </a:solidFill>
              </a:rPr>
              <a:t>Алкалоїди</a:t>
            </a:r>
            <a:r>
              <a:rPr lang="en-US" sz="2200" b="1" dirty="0" smtClean="0">
                <a:solidFill>
                  <a:srgbClr val="FF0000"/>
                </a:solidFill>
              </a:rPr>
              <a:t>-o</a:t>
            </a:r>
            <a:r>
              <a:rPr lang="ru-RU" sz="2200" b="1" dirty="0" err="1" smtClean="0">
                <a:solidFill>
                  <a:srgbClr val="FF0000"/>
                </a:solidFill>
              </a:rPr>
              <a:t>снови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smtClean="0"/>
              <a:t>практично </a:t>
            </a:r>
            <a:r>
              <a:rPr lang="ru-RU" sz="2200" b="1" dirty="0" err="1" smtClean="0"/>
              <a:t>нерозчинні</a:t>
            </a:r>
            <a:r>
              <a:rPr lang="ru-RU" sz="2200" b="1" dirty="0" smtClean="0"/>
              <a:t> у </a:t>
            </a:r>
            <a:r>
              <a:rPr lang="ru-RU" sz="2200" b="1" dirty="0" err="1" smtClean="0"/>
              <a:t>воді</a:t>
            </a:r>
            <a:r>
              <a:rPr lang="ru-RU" sz="2200" b="1" dirty="0" smtClean="0"/>
              <a:t> (за </a:t>
            </a:r>
            <a:r>
              <a:rPr lang="ru-RU" sz="2200" b="1" dirty="0" err="1" smtClean="0"/>
              <a:t>виключенням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кофеїну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ефедрину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ергометрину</a:t>
            </a:r>
            <a:r>
              <a:rPr lang="ru-RU" sz="2200" b="1" dirty="0" smtClean="0"/>
              <a:t>), добре </a:t>
            </a:r>
            <a:r>
              <a:rPr lang="ru-RU" sz="2200" b="1" dirty="0" err="1" smtClean="0"/>
              <a:t>розчиняються</a:t>
            </a:r>
            <a:r>
              <a:rPr lang="ru-RU" sz="2200" b="1" dirty="0" smtClean="0"/>
              <a:t> в </a:t>
            </a:r>
            <a:r>
              <a:rPr lang="ru-RU" sz="2200" b="1" dirty="0" err="1" smtClean="0"/>
              <a:t>неполярних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розчинниках</a:t>
            </a:r>
            <a:r>
              <a:rPr lang="ru-RU" sz="2200" b="1" dirty="0" smtClean="0"/>
              <a:t>. </a:t>
            </a:r>
            <a:r>
              <a:rPr lang="ru-RU" sz="2200" b="1" dirty="0" err="1" smtClean="0"/>
              <a:t>Цитизин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кофеїн</a:t>
            </a:r>
            <a:r>
              <a:rPr lang="ru-RU" sz="2200" b="1" dirty="0" smtClean="0"/>
              <a:t> та </a:t>
            </a:r>
            <a:r>
              <a:rPr lang="ru-RU" sz="2200" b="1" dirty="0" err="1" smtClean="0"/>
              <a:t>інші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алкалоїди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розчиняються</a:t>
            </a:r>
            <a:r>
              <a:rPr lang="ru-RU" sz="2200" b="1" dirty="0" smtClean="0"/>
              <a:t> як у </a:t>
            </a:r>
            <a:r>
              <a:rPr lang="ru-RU" sz="2200" b="1" dirty="0" err="1" smtClean="0"/>
              <a:t>воді</a:t>
            </a:r>
            <a:r>
              <a:rPr lang="ru-RU" sz="2200" b="1" dirty="0" smtClean="0"/>
              <a:t>, так </a:t>
            </a:r>
            <a:r>
              <a:rPr lang="ru-RU" sz="2200" b="1" dirty="0" err="1" smtClean="0"/>
              <a:t>і</a:t>
            </a:r>
            <a:r>
              <a:rPr lang="ru-RU" sz="2200" b="1" dirty="0" smtClean="0"/>
              <a:t> в </a:t>
            </a:r>
            <a:r>
              <a:rPr lang="ru-RU" sz="2200" b="1" dirty="0" err="1" smtClean="0"/>
              <a:t>органічних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розчинниках</a:t>
            </a:r>
            <a:r>
              <a:rPr lang="ru-RU" sz="2200" b="1" dirty="0" smtClean="0"/>
              <a:t>. </a:t>
            </a:r>
            <a:r>
              <a:rPr lang="ru-RU" sz="2200" b="1" dirty="0" err="1" smtClean="0"/>
              <a:t>Алкалоїди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мають</a:t>
            </a:r>
            <a:r>
              <a:rPr lang="ru-RU" sz="2200" b="1" dirty="0" smtClean="0"/>
              <a:t> широкий </a:t>
            </a:r>
            <a:r>
              <a:rPr lang="ru-RU" sz="2200" b="1" dirty="0" err="1" smtClean="0"/>
              <a:t>різноманітний</a:t>
            </a:r>
            <a:r>
              <a:rPr lang="ru-RU" sz="2200" b="1" dirty="0" smtClean="0"/>
              <a:t> спектр </a:t>
            </a:r>
            <a:r>
              <a:rPr lang="ru-RU" sz="2200" b="1" dirty="0" err="1" smtClean="0"/>
              <a:t>фізіологічної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активності</a:t>
            </a:r>
            <a:r>
              <a:rPr lang="ru-RU" sz="2200" b="1" dirty="0" smtClean="0"/>
              <a:t>. Вони </a:t>
            </a:r>
            <a:r>
              <a:rPr lang="ru-RU" sz="2200" b="1" dirty="0" err="1" smtClean="0"/>
              <a:t>застосовуються</a:t>
            </a:r>
            <a:r>
              <a:rPr lang="ru-RU" sz="2200" b="1" dirty="0" smtClean="0"/>
              <a:t> в </a:t>
            </a:r>
            <a:r>
              <a:rPr lang="ru-RU" sz="2200" b="1" dirty="0" err="1" smtClean="0"/>
              <a:t>медицині</a:t>
            </a:r>
            <a:r>
              <a:rPr lang="ru-RU" sz="2200" b="1" dirty="0" smtClean="0"/>
              <a:t> як у </a:t>
            </a:r>
            <a:r>
              <a:rPr lang="ru-RU" sz="2200" b="1" dirty="0" err="1" smtClean="0"/>
              <a:t>сумарних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комплексних</a:t>
            </a:r>
            <a:r>
              <a:rPr lang="ru-RU" sz="2200" b="1" dirty="0" smtClean="0"/>
              <a:t> препаратах, так </a:t>
            </a:r>
            <a:r>
              <a:rPr lang="ru-RU" sz="2200" b="1" dirty="0" err="1" smtClean="0"/>
              <a:t>і</a:t>
            </a:r>
            <a:r>
              <a:rPr lang="ru-RU" sz="2200" b="1" dirty="0" smtClean="0"/>
              <a:t> в </a:t>
            </a:r>
            <a:r>
              <a:rPr lang="ru-RU" sz="2200" b="1" dirty="0" err="1" smtClean="0"/>
              <a:t>індивідуальному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вигляді</a:t>
            </a:r>
            <a:r>
              <a:rPr lang="ru-RU" sz="2200" b="1" dirty="0" smtClean="0"/>
              <a:t>. </a:t>
            </a:r>
            <a:r>
              <a:rPr lang="ru-RU" sz="2200" b="1" dirty="0" err="1" smtClean="0">
                <a:solidFill>
                  <a:srgbClr val="0070C0"/>
                </a:solidFill>
              </a:rPr>
              <a:t>Сировина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зберігається</a:t>
            </a:r>
            <a:r>
              <a:rPr lang="ru-RU" sz="2200" b="1" dirty="0" smtClean="0"/>
              <a:t> за </a:t>
            </a:r>
            <a:r>
              <a:rPr lang="ru-RU" sz="2200" b="1" dirty="0" smtClean="0">
                <a:solidFill>
                  <a:srgbClr val="FF0000"/>
                </a:solidFill>
              </a:rPr>
              <a:t>списком Б (</a:t>
            </a:r>
            <a:r>
              <a:rPr lang="ru-RU" sz="2200" b="1" dirty="0" err="1" smtClean="0">
                <a:solidFill>
                  <a:srgbClr val="FF0000"/>
                </a:solidFill>
              </a:rPr>
              <a:t>сильнодіючі</a:t>
            </a:r>
            <a:r>
              <a:rPr lang="ru-RU" sz="2200" b="1" dirty="0" smtClean="0">
                <a:solidFill>
                  <a:srgbClr val="FF0000"/>
                </a:solidFill>
              </a:rPr>
              <a:t>)</a:t>
            </a:r>
            <a:r>
              <a:rPr lang="ru-RU" sz="2200" b="1" dirty="0" smtClean="0"/>
              <a:t>, а </a:t>
            </a:r>
            <a:r>
              <a:rPr lang="ru-RU" sz="2200" b="1" dirty="0" err="1" smtClean="0">
                <a:solidFill>
                  <a:srgbClr val="0070C0"/>
                </a:solidFill>
              </a:rPr>
              <a:t>насіння</a:t>
            </a:r>
            <a:r>
              <a:rPr lang="ru-RU" sz="2200" b="1" dirty="0" smtClean="0">
                <a:solidFill>
                  <a:srgbClr val="0070C0"/>
                </a:solidFill>
              </a:rPr>
              <a:t> </a:t>
            </a:r>
            <a:r>
              <a:rPr lang="ru-RU" sz="2200" b="1" dirty="0" err="1" smtClean="0">
                <a:solidFill>
                  <a:srgbClr val="0070C0"/>
                </a:solidFill>
              </a:rPr>
              <a:t>чилібухи</a:t>
            </a:r>
            <a:r>
              <a:rPr lang="ru-RU" sz="2200" b="1" dirty="0" smtClean="0">
                <a:solidFill>
                  <a:srgbClr val="0070C0"/>
                </a:solidFill>
              </a:rPr>
              <a:t>, </a:t>
            </a:r>
            <a:r>
              <a:rPr lang="ru-RU" sz="2200" b="1" dirty="0" err="1" smtClean="0">
                <a:solidFill>
                  <a:srgbClr val="0070C0"/>
                </a:solidFill>
              </a:rPr>
              <a:t>бульбоцибулини</a:t>
            </a:r>
            <a:r>
              <a:rPr lang="ru-RU" sz="2200" b="1" dirty="0" smtClean="0">
                <a:solidFill>
                  <a:srgbClr val="0070C0"/>
                </a:solidFill>
              </a:rPr>
              <a:t> </a:t>
            </a:r>
            <a:r>
              <a:rPr lang="ru-RU" sz="2200" b="1" dirty="0" err="1" smtClean="0">
                <a:solidFill>
                  <a:srgbClr val="0070C0"/>
                </a:solidFill>
              </a:rPr>
              <a:t>пізньоцвіту</a:t>
            </a:r>
            <a:r>
              <a:rPr lang="ru-RU" sz="2200" b="1" dirty="0" smtClean="0">
                <a:solidFill>
                  <a:srgbClr val="0070C0"/>
                </a:solidFill>
              </a:rPr>
              <a:t>, </a:t>
            </a:r>
            <a:r>
              <a:rPr lang="ru-RU" sz="2200" b="1" dirty="0" err="1" smtClean="0">
                <a:solidFill>
                  <a:srgbClr val="0070C0"/>
                </a:solidFill>
              </a:rPr>
              <a:t>кореневища</a:t>
            </a:r>
            <a:r>
              <a:rPr lang="ru-RU" sz="2200" b="1" dirty="0" smtClean="0">
                <a:solidFill>
                  <a:srgbClr val="0070C0"/>
                </a:solidFill>
              </a:rPr>
              <a:t> </a:t>
            </a:r>
            <a:r>
              <a:rPr lang="ru-RU" sz="2200" b="1" dirty="0" err="1" smtClean="0">
                <a:solidFill>
                  <a:srgbClr val="0070C0"/>
                </a:solidFill>
              </a:rPr>
              <a:t>скополії</a:t>
            </a:r>
            <a:r>
              <a:rPr lang="ru-RU" sz="2200" b="1" dirty="0" smtClean="0">
                <a:solidFill>
                  <a:srgbClr val="0070C0"/>
                </a:solidFill>
              </a:rPr>
              <a:t> </a:t>
            </a:r>
            <a:r>
              <a:rPr lang="ru-RU" sz="2200" b="1" dirty="0" err="1" smtClean="0">
                <a:solidFill>
                  <a:srgbClr val="0070C0"/>
                </a:solidFill>
              </a:rPr>
              <a:t>карніолійської</a:t>
            </a:r>
            <a:r>
              <a:rPr lang="ru-RU" sz="2200" b="1" dirty="0" smtClean="0">
                <a:solidFill>
                  <a:srgbClr val="0070C0"/>
                </a:solidFill>
              </a:rPr>
              <a:t> </a:t>
            </a:r>
            <a:r>
              <a:rPr lang="ru-RU" sz="2200" b="1" dirty="0" err="1" smtClean="0">
                <a:solidFill>
                  <a:srgbClr val="0070C0"/>
                </a:solidFill>
              </a:rPr>
              <a:t>і</a:t>
            </a:r>
            <a:r>
              <a:rPr lang="ru-RU" sz="2200" b="1" dirty="0" smtClean="0">
                <a:solidFill>
                  <a:srgbClr val="0070C0"/>
                </a:solidFill>
              </a:rPr>
              <a:t> </a:t>
            </a:r>
            <a:r>
              <a:rPr lang="ru-RU" sz="2200" b="1" dirty="0" err="1" smtClean="0">
                <a:solidFill>
                  <a:srgbClr val="0070C0"/>
                </a:solidFill>
              </a:rPr>
              <a:t>більшість</a:t>
            </a:r>
            <a:r>
              <a:rPr lang="ru-RU" sz="2200" b="1" dirty="0" smtClean="0">
                <a:solidFill>
                  <a:srgbClr val="0070C0"/>
                </a:solidFill>
              </a:rPr>
              <a:t> </a:t>
            </a:r>
            <a:r>
              <a:rPr lang="ru-RU" sz="2200" b="1" dirty="0" err="1" smtClean="0">
                <a:solidFill>
                  <a:srgbClr val="0070C0"/>
                </a:solidFill>
              </a:rPr>
              <a:t>алкалоїдів</a:t>
            </a:r>
            <a:r>
              <a:rPr lang="ru-RU" sz="2200" b="1" dirty="0" smtClean="0">
                <a:solidFill>
                  <a:srgbClr val="0070C0"/>
                </a:solidFill>
              </a:rPr>
              <a:t> </a:t>
            </a:r>
            <a:r>
              <a:rPr lang="ru-RU" sz="2200" b="1" dirty="0" smtClean="0"/>
              <a:t>— </a:t>
            </a:r>
            <a:r>
              <a:rPr lang="ru-RU" sz="2200" b="1" dirty="0" smtClean="0">
                <a:solidFill>
                  <a:srgbClr val="FF0000"/>
                </a:solidFill>
              </a:rPr>
              <a:t>за списком А (</a:t>
            </a:r>
            <a:r>
              <a:rPr lang="ru-RU" sz="2200" b="1" dirty="0" err="1" smtClean="0">
                <a:solidFill>
                  <a:srgbClr val="FF0000"/>
                </a:solidFill>
              </a:rPr>
              <a:t>наркотичні</a:t>
            </a:r>
            <a:r>
              <a:rPr lang="ru-RU" sz="2200" b="1" dirty="0" smtClean="0">
                <a:solidFill>
                  <a:srgbClr val="FF0000"/>
                </a:solidFill>
              </a:rPr>
              <a:t>, </a:t>
            </a:r>
            <a:r>
              <a:rPr lang="ru-RU" sz="2200" b="1" dirty="0" err="1" smtClean="0">
                <a:solidFill>
                  <a:srgbClr val="FF0000"/>
                </a:solidFill>
              </a:rPr>
              <a:t>отруйні</a:t>
            </a:r>
            <a:r>
              <a:rPr lang="ru-RU" sz="2200" b="1" dirty="0" smtClean="0">
                <a:solidFill>
                  <a:srgbClr val="FF0000"/>
                </a:solidFill>
              </a:rPr>
              <a:t>)</a:t>
            </a:r>
            <a:r>
              <a:rPr lang="ru-RU" sz="2200" b="1" dirty="0" smtClean="0"/>
              <a:t>. </a:t>
            </a:r>
            <a:endParaRPr lang="ru-RU" sz="22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2/26/Piperine_crystals.jpg/250px-Piperine_crysta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3710632" cy="264320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3071810"/>
            <a:ext cx="35718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Кристали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піперина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 </a:t>
            </a:r>
            <a:r>
              <a:rPr lang="ru-RU" sz="2400" b="1" dirty="0" err="1" smtClean="0"/>
              <a:t>чорного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перця</a:t>
            </a:r>
            <a:endParaRPr lang="ru-RU" sz="2400" b="1" dirty="0"/>
          </a:p>
        </p:txBody>
      </p:sp>
      <p:pic>
        <p:nvPicPr>
          <p:cNvPr id="1028" name="Picture 4" descr="Berberine Hydrochloride или Berberine Hcl CAS 141433-60-5 Порошок API  Производители и поставщики сырья - Цена - Fengch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0"/>
            <a:ext cx="4876800" cy="3743325"/>
          </a:xfrm>
          <a:prstGeom prst="rect">
            <a:avLst/>
          </a:prstGeom>
          <a:noFill/>
        </p:spPr>
      </p:pic>
      <p:pic>
        <p:nvPicPr>
          <p:cNvPr id="1030" name="Picture 6" descr="Чистый никотин - Home | Facebook"/>
          <p:cNvPicPr>
            <a:picLocks noChangeAspect="1" noChangeArrowheads="1"/>
          </p:cNvPicPr>
          <p:nvPr/>
        </p:nvPicPr>
        <p:blipFill>
          <a:blip r:embed="rId4"/>
          <a:srcRect l="10526" r="18421"/>
          <a:stretch>
            <a:fillRect/>
          </a:stretch>
        </p:blipFill>
        <p:spPr bwMode="auto">
          <a:xfrm>
            <a:off x="4929190" y="4143356"/>
            <a:ext cx="2214578" cy="27146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215206" y="6027003"/>
            <a:ext cx="1199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Чистий</a:t>
            </a:r>
            <a:r>
              <a:rPr lang="ru-RU" sz="2400" b="1" dirty="0" smtClean="0"/>
              <a:t> </a:t>
            </a:r>
          </a:p>
          <a:p>
            <a:r>
              <a:rPr lang="ru-RU" sz="2400" b="1" dirty="0" err="1" smtClean="0"/>
              <a:t>нікотин</a:t>
            </a:r>
            <a:endParaRPr lang="ru-RU" sz="2400" b="1" dirty="0"/>
          </a:p>
        </p:txBody>
      </p:sp>
      <p:pic>
        <p:nvPicPr>
          <p:cNvPr id="1032" name="Picture 8" descr="Fake Cocaine: Myths, Effects, Risks, and How to Get Hel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071942"/>
            <a:ext cx="2928926" cy="205024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00166" y="6215082"/>
            <a:ext cx="1208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/>
              <a:t>Кокаїн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500694" y="3643314"/>
            <a:ext cx="150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Берберин</a:t>
            </a:r>
            <a:endParaRPr lang="ru-RU" sz="2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3319</Words>
  <Application>Microsoft Office PowerPoint</Application>
  <PresentationFormat>Экран (4:3)</PresentationFormat>
  <Paragraphs>219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6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План</vt:lpstr>
      <vt:lpstr>Алкалоїди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 ідентифікації алкалоїдів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РОСЛИНИ В МЕДИЦИНІ</dc:title>
  <dc:creator>hp</dc:creator>
  <cp:lastModifiedBy>User</cp:lastModifiedBy>
  <cp:revision>139</cp:revision>
  <dcterms:created xsi:type="dcterms:W3CDTF">2018-09-16T21:40:10Z</dcterms:created>
  <dcterms:modified xsi:type="dcterms:W3CDTF">2024-10-07T07:58:47Z</dcterms:modified>
</cp:coreProperties>
</file>