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7" r:id="rId2"/>
    <p:sldId id="259" r:id="rId3"/>
    <p:sldId id="275" r:id="rId4"/>
    <p:sldId id="264" r:id="rId5"/>
    <p:sldId id="265" r:id="rId6"/>
    <p:sldId id="276" r:id="rId7"/>
    <p:sldId id="277" r:id="rId8"/>
    <p:sldId id="278" r:id="rId9"/>
    <p:sldId id="281" r:id="rId10"/>
    <p:sldId id="282" r:id="rId11"/>
    <p:sldId id="28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75"/>
            <p14:sldId id="264"/>
            <p14:sldId id="265"/>
            <p14:sldId id="276"/>
            <p14:sldId id="277"/>
            <p14:sldId id="278"/>
            <p14:sldId id="281"/>
            <p14:sldId id="282"/>
            <p14:sldId id="283"/>
          </p14:sldIdLst>
        </p14:section>
        <p14:section name="Раздел без заголовка" id="{F8BA9861-EBC8-42C6-B606-FCF0D92EAFF1}">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660"/>
  </p:normalViewPr>
  <p:slideViewPr>
    <p:cSldViewPr snapToGrid="0">
      <p:cViewPr varScale="1">
        <p:scale>
          <a:sx n="75" d="100"/>
          <a:sy n="75" d="100"/>
        </p:scale>
        <p:origin x="6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11.11.2020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11.11.2020</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11.11.2020</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11.11.2020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11.11.2020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11.11.2020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11.11.2020</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11.11.2020</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pPr algn="ctr"/>
            <a:r>
              <a:rPr lang="uk-UA" sz="6600" dirty="0" smtClean="0">
                <a:latin typeface="Times New Roman" panose="02020603050405020304" pitchFamily="18" charset="0"/>
                <a:cs typeface="Times New Roman" panose="02020603050405020304" pitchFamily="18" charset="0"/>
              </a:rPr>
              <a:t>Тема</a:t>
            </a:r>
            <a:r>
              <a:rPr lang="uk-UA" sz="6600" dirty="0">
                <a:latin typeface="Times New Roman" panose="02020603050405020304" pitchFamily="18" charset="0"/>
                <a:cs typeface="Times New Roman" panose="02020603050405020304" pitchFamily="18" charset="0"/>
              </a:rPr>
              <a:t/>
            </a:r>
            <a:br>
              <a:rPr lang="uk-UA" sz="6600" dirty="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
            </a:r>
            <a:br>
              <a:rPr lang="uk-UA" sz="6600" dirty="0" smtClean="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Міграції та етнічна взаємодія</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731520" y="965200"/>
            <a:ext cx="10911840" cy="4247317"/>
          </a:xfrm>
          <a:prstGeom prst="rect">
            <a:avLst/>
          </a:prstGeom>
        </p:spPr>
        <p:txBody>
          <a:bodyPr wrap="square">
            <a:spAutoFit/>
          </a:bodyPr>
          <a:lstStyle/>
          <a:p>
            <a:r>
              <a:rPr lang="ru-RU" b="1" dirty="0" err="1">
                <a:latin typeface="Times New Roman" panose="02020603050405020304" pitchFamily="18" charset="0"/>
                <a:cs typeface="Times New Roman" panose="02020603050405020304" pitchFamily="18" charset="0"/>
              </a:rPr>
              <a:t>Міжетнічний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конфлікт</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специфічна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стосунках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етнічними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спільнотами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ж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окремими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представниками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якої</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змагання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учасників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стосунків</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відповідні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ніші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суспільному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поліетнічної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ru-RU" dirty="0">
                <a:latin typeface="Times New Roman" panose="02020603050405020304" pitchFamily="18" charset="0"/>
                <a:cs typeface="Times New Roman" panose="02020603050405020304" pitchFamily="18" charset="0"/>
              </a:rPr>
              <a:t> й у </a:t>
            </a:r>
            <a:r>
              <a:rPr lang="ru-RU" dirty="0" err="1">
                <a:latin typeface="Times New Roman" panose="02020603050405020304" pitchFamily="18" charset="0"/>
                <a:cs typeface="Times New Roman" panose="02020603050405020304" pitchFamily="18" charset="0"/>
              </a:rPr>
              <a:t>ході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окреслюється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протилежність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застосовуються</a:t>
            </a:r>
            <a:r>
              <a:rPr lang="ru-RU" dirty="0">
                <a:latin typeface="Times New Roman" panose="02020603050405020304" pitchFamily="18" charset="0"/>
                <a:cs typeface="Times New Roman" panose="02020603050405020304" pitchFamily="18" charset="0"/>
              </a:rPr>
              <a:t> будь-</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засоби</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реалізації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утвердження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етнічності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етнонаціональній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проживання</a:t>
            </a:r>
            <a:r>
              <a:rPr lang="ru-RU" dirty="0" smtClean="0">
                <a:latin typeface="Times New Roman" panose="02020603050405020304" pitchFamily="18" charset="0"/>
                <a:cs typeface="Times New Roman" panose="02020603050405020304" pitchFamily="18" charset="0"/>
              </a:rPr>
              <a:t>.</a:t>
            </a:r>
          </a:p>
          <a:p>
            <a:endParaRPr lang="ru-RU"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Процеси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які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представляють</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конфліктну</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взаємодію</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p>
            <a:pPr lvl="0" hangingPunct="0"/>
            <a:r>
              <a:rPr lang="ru-RU" dirty="0" err="1">
                <a:latin typeface="Times New Roman" panose="02020603050405020304" pitchFamily="18" charset="0"/>
                <a:cs typeface="Times New Roman" panose="02020603050405020304" pitchFamily="18" charset="0"/>
              </a:rPr>
              <a:t>етнічне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дистанціювання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свідоме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неусвідомлюване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несприйняття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етнокультурних</a:t>
            </a:r>
            <a:r>
              <a:rPr lang="ru-RU" dirty="0">
                <a:latin typeface="Times New Roman" panose="02020603050405020304" pitchFamily="18" charset="0"/>
                <a:cs typeface="Times New Roman" panose="02020603050405020304" pitchFamily="18" charset="0"/>
              </a:rPr>
              <a:t> й </a:t>
            </a:r>
            <a:r>
              <a:rPr lang="ru-RU" dirty="0" err="1">
                <a:latin typeface="Times New Roman" panose="02020603050405020304" pitchFamily="18" charset="0"/>
                <a:cs typeface="Times New Roman" panose="02020603050405020304" pitchFamily="18" charset="0"/>
              </a:rPr>
              <a:t>етнопсихологічних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відмінностей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етнічних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спільнот</a:t>
            </a:r>
            <a:r>
              <a:rPr lang="ru-RU" dirty="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етнічна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неприязнь; </a:t>
            </a:r>
          </a:p>
          <a:p>
            <a:r>
              <a:rPr lang="ru-RU" dirty="0" err="1" smtClean="0">
                <a:latin typeface="Times New Roman" panose="02020603050405020304" pitchFamily="18" charset="0"/>
                <a:cs typeface="Times New Roman" panose="02020603050405020304" pitchFamily="18" charset="0"/>
              </a:rPr>
              <a:t>етнічна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ворожість</a:t>
            </a:r>
            <a:r>
              <a:rPr lang="ru-RU" dirty="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етнічна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напруга</a:t>
            </a:r>
            <a:r>
              <a:rPr lang="ru-RU" dirty="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етнічна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конфронтація</a:t>
            </a:r>
            <a:r>
              <a:rPr lang="ru-RU" dirty="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етнічний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антагонізм</a:t>
            </a:r>
            <a:r>
              <a:rPr lang="ru-RU"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84205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148080" y="975360"/>
            <a:ext cx="10139680" cy="4232569"/>
          </a:xfrm>
          <a:prstGeom prst="rect">
            <a:avLst/>
          </a:prstGeom>
        </p:spPr>
        <p:txBody>
          <a:bodyPr wrap="square">
            <a:spAutoFit/>
          </a:bodyPr>
          <a:lstStyle/>
          <a:p>
            <a:pPr indent="228600" algn="just" hangingPunct="0">
              <a:lnSpc>
                <a:spcPct val="105000"/>
              </a:lnSpc>
              <a:spcAft>
                <a:spcPts val="0"/>
              </a:spcAft>
            </a:pPr>
            <a:r>
              <a:rPr lang="ru-RU" sz="2400" b="1" dirty="0" err="1">
                <a:latin typeface="Times New Roman" panose="02020603050405020304" pitchFamily="18" charset="0"/>
                <a:ea typeface="Times New Roman" panose="02020603050405020304" pitchFamily="18" charset="0"/>
              </a:rPr>
              <a:t>Етнічна</a:t>
            </a:r>
            <a:r>
              <a:rPr lang="ru-RU" sz="2400" b="1"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ідентифікація</a:t>
            </a:r>
            <a:r>
              <a:rPr lang="ru-RU" sz="2400" b="1" dirty="0">
                <a:latin typeface="Times New Roman" panose="02020603050405020304" pitchFamily="18" charset="0"/>
                <a:ea typeface="Times New Roman" panose="02020603050405020304" pitchFamily="18" charset="0"/>
              </a:rPr>
              <a:t> </a:t>
            </a:r>
            <a:r>
              <a:rPr lang="uk-UA" sz="2400" b="1"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психологічний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процес</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ототожнення</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когнітивне</a:t>
            </a:r>
            <a:r>
              <a:rPr lang="ru-RU" sz="2400" dirty="0">
                <a:latin typeface="Times New Roman" panose="02020603050405020304" pitchFamily="18" charset="0"/>
                <a:ea typeface="Times New Roman" panose="02020603050405020304" pitchFamily="18" charset="0"/>
              </a:rPr>
              <a:t> й </a:t>
            </a:r>
            <a:r>
              <a:rPr lang="ru-RU" sz="2400" dirty="0" err="1">
                <a:latin typeface="Times New Roman" panose="02020603050405020304" pitchFamily="18" charset="0"/>
                <a:ea typeface="Times New Roman" panose="02020603050405020304" pitchFamily="18" charset="0"/>
              </a:rPr>
              <a:t>емоційне</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уподібнення</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індивідом</a:t>
            </a:r>
            <a:r>
              <a:rPr lang="ru-RU" sz="2400" dirty="0">
                <a:latin typeface="Times New Roman" panose="02020603050405020304" pitchFamily="18" charset="0"/>
                <a:ea typeface="Times New Roman" panose="02020603050405020304" pitchFamily="18" charset="0"/>
              </a:rPr>
              <a:t> себе з </a:t>
            </a:r>
            <a:r>
              <a:rPr lang="ru-RU" sz="2400" dirty="0" err="1">
                <a:latin typeface="Times New Roman" panose="02020603050405020304" pitchFamily="18" charset="0"/>
                <a:ea typeface="Times New Roman" panose="02020603050405020304" pitchFamily="18" charset="0"/>
              </a:rPr>
              <a:t>іншою</a:t>
            </a:r>
            <a:r>
              <a:rPr lang="ru-RU" sz="2400" dirty="0">
                <a:latin typeface="Times New Roman" panose="02020603050405020304" pitchFamily="18" charset="0"/>
                <a:ea typeface="Times New Roman" panose="02020603050405020304" pitchFamily="18" charset="0"/>
              </a:rPr>
              <a:t> особою, </a:t>
            </a:r>
            <a:r>
              <a:rPr lang="ru-RU" sz="2400" dirty="0" err="1">
                <a:latin typeface="Times New Roman" panose="02020603050405020304" pitchFamily="18" charset="0"/>
                <a:ea typeface="Times New Roman" panose="02020603050405020304" pitchFamily="18" charset="0"/>
              </a:rPr>
              <a:t>групою</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Це</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процес</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усвідомлення</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індивідом</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своєї</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належності</a:t>
            </a:r>
            <a:r>
              <a:rPr lang="ru-RU" sz="2400" dirty="0">
                <a:latin typeface="Times New Roman" panose="02020603050405020304" pitchFamily="18" charset="0"/>
                <a:ea typeface="Times New Roman" panose="02020603050405020304" pitchFamily="18" charset="0"/>
              </a:rPr>
              <a:t> до </a:t>
            </a:r>
            <a:r>
              <a:rPr lang="ru-RU" sz="2400" dirty="0" err="1">
                <a:latin typeface="Times New Roman" panose="02020603050405020304" pitchFamily="18" charset="0"/>
                <a:ea typeface="Times New Roman" panose="02020603050405020304" pitchFamily="18" charset="0"/>
              </a:rPr>
              <a:t>етнічної</a:t>
            </a:r>
            <a:endParaRPr lang="ru-RU" sz="2400" dirty="0">
              <a:latin typeface="Times New Roman" panose="02020603050405020304" pitchFamily="18" charset="0"/>
              <a:ea typeface="Times New Roman" panose="02020603050405020304" pitchFamily="18" charset="0"/>
            </a:endParaRPr>
          </a:p>
          <a:p>
            <a:pPr algn="just" hangingPunct="0">
              <a:lnSpc>
                <a:spcPct val="102000"/>
              </a:lnSpc>
              <a:spcAft>
                <a:spcPts val="0"/>
              </a:spcAft>
            </a:pPr>
            <a:r>
              <a:rPr lang="ru-RU" sz="2400" dirty="0" err="1">
                <a:latin typeface="Times New Roman" panose="02020603050405020304" pitchFamily="18" charset="0"/>
                <a:ea typeface="Times New Roman" panose="02020603050405020304" pitchFamily="18" charset="0"/>
              </a:rPr>
              <a:t>групи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котрий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виявляється</a:t>
            </a:r>
            <a:r>
              <a:rPr lang="ru-RU" sz="2400" dirty="0">
                <a:latin typeface="Times New Roman" panose="02020603050405020304" pitchFamily="18" charset="0"/>
                <a:ea typeface="Times New Roman" panose="02020603050405020304" pitchFamily="18" charset="0"/>
              </a:rPr>
              <a:t> у </a:t>
            </a:r>
            <a:r>
              <a:rPr lang="ru-RU" sz="2400" dirty="0" err="1">
                <a:latin typeface="Times New Roman" panose="02020603050405020304" pitchFamily="18" charset="0"/>
                <a:ea typeface="Times New Roman" panose="02020603050405020304" pitchFamily="18" charset="0"/>
              </a:rPr>
              <a:t>власній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концепції</a:t>
            </a:r>
            <a:r>
              <a:rPr lang="ru-RU" sz="2400" dirty="0">
                <a:latin typeface="Times New Roman" panose="02020603050405020304" pitchFamily="18" charset="0"/>
                <a:ea typeface="Times New Roman" panose="02020603050405020304" pitchFamily="18" charset="0"/>
              </a:rPr>
              <a:t> “Я” </a:t>
            </a:r>
            <a:r>
              <a:rPr lang="ru-RU" sz="2400" dirty="0" err="1">
                <a:latin typeface="Times New Roman" panose="02020603050405020304" pitchFamily="18" charset="0"/>
                <a:ea typeface="Times New Roman" panose="02020603050405020304" pitchFamily="18" charset="0"/>
              </a:rPr>
              <a:t>щодо</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стосунків</a:t>
            </a:r>
            <a:r>
              <a:rPr lang="ru-RU" sz="2400" dirty="0">
                <a:latin typeface="Times New Roman" panose="02020603050405020304" pitchFamily="18" charset="0"/>
                <a:ea typeface="Times New Roman" panose="02020603050405020304" pitchFamily="18" charset="0"/>
              </a:rPr>
              <a:t> з </a:t>
            </a:r>
            <a:r>
              <a:rPr lang="ru-RU" sz="2400" dirty="0" err="1">
                <a:latin typeface="Times New Roman" panose="02020603050405020304" pitchFamily="18" charset="0"/>
                <a:ea typeface="Times New Roman" panose="02020603050405020304" pitchFamily="18" charset="0"/>
              </a:rPr>
              <a:t>іншими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Він</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допомагає</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індивіду</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оволодівати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різними</a:t>
            </a:r>
            <a:r>
              <a:rPr lang="ru-RU" sz="2400" dirty="0">
                <a:latin typeface="Times New Roman" panose="02020603050405020304" pitchFamily="18" charset="0"/>
                <a:ea typeface="Times New Roman" panose="02020603050405020304" pitchFamily="18" charset="0"/>
              </a:rPr>
              <a:t> видами </a:t>
            </a:r>
            <a:r>
              <a:rPr lang="ru-RU" sz="2400" dirty="0" err="1">
                <a:latin typeface="Times New Roman" panose="02020603050405020304" pitchFamily="18" charset="0"/>
                <a:ea typeface="Times New Roman" panose="02020603050405020304" pitchFamily="18" charset="0"/>
              </a:rPr>
              <a:t>соціальної</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діяльності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засвоювати</a:t>
            </a:r>
            <a:r>
              <a:rPr lang="ru-RU" sz="2400" dirty="0">
                <a:latin typeface="Times New Roman" panose="02020603050405020304" pitchFamily="18" charset="0"/>
                <a:ea typeface="Times New Roman" panose="02020603050405020304" pitchFamily="18" charset="0"/>
              </a:rPr>
              <a:t> і </a:t>
            </a:r>
            <a:r>
              <a:rPr lang="ru-RU" sz="2400" dirty="0" err="1">
                <a:latin typeface="Times New Roman" panose="02020603050405020304" pitchFamily="18" charset="0"/>
                <a:ea typeface="Times New Roman" panose="02020603050405020304" pitchFamily="18" charset="0"/>
              </a:rPr>
              <a:t>втілювати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соціальні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норми</a:t>
            </a:r>
            <a:r>
              <a:rPr lang="ru-RU" sz="2400" dirty="0">
                <a:latin typeface="Times New Roman" panose="02020603050405020304" pitchFamily="18" charset="0"/>
                <a:ea typeface="Times New Roman" panose="02020603050405020304" pitchFamily="18" charset="0"/>
              </a:rPr>
              <a:t> і </a:t>
            </a:r>
            <a:r>
              <a:rPr lang="ru-RU" sz="2400" dirty="0" err="1">
                <a:latin typeface="Times New Roman" panose="02020603050405020304" pitchFamily="18" charset="0"/>
                <a:ea typeface="Times New Roman" panose="02020603050405020304" pitchFamily="18" charset="0"/>
              </a:rPr>
              <a:t>моральні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цінності</a:t>
            </a:r>
            <a:r>
              <a:rPr lang="ru-RU" sz="2400" dirty="0">
                <a:latin typeface="Times New Roman" panose="02020603050405020304" pitchFamily="18" charset="0"/>
                <a:ea typeface="Times New Roman" panose="02020603050405020304" pitchFamily="18" charset="0"/>
              </a:rPr>
              <a:t>.</a:t>
            </a:r>
          </a:p>
          <a:p>
            <a:pPr>
              <a:lnSpc>
                <a:spcPts val="15"/>
              </a:lnSpc>
              <a:spcAft>
                <a:spcPts val="0"/>
              </a:spcAft>
            </a:pPr>
            <a:r>
              <a:rPr lang="ru-RU" sz="2400" dirty="0">
                <a:latin typeface="Times New Roman" panose="02020603050405020304" pitchFamily="18" charset="0"/>
                <a:ea typeface="Times New Roman" panose="02020603050405020304" pitchFamily="18" charset="0"/>
              </a:rPr>
              <a:t> </a:t>
            </a:r>
          </a:p>
          <a:p>
            <a:pPr indent="228600" algn="just" hangingPunct="0">
              <a:spcAft>
                <a:spcPts val="0"/>
              </a:spcAft>
            </a:pPr>
            <a:endParaRPr lang="ru-RU" sz="2400" smtClean="0">
              <a:latin typeface="Times New Roman" panose="02020603050405020304" pitchFamily="18" charset="0"/>
              <a:ea typeface="Times New Roman" panose="02020603050405020304" pitchFamily="18" charset="0"/>
            </a:endParaRPr>
          </a:p>
          <a:p>
            <a:pPr indent="228600" algn="just" hangingPunct="0">
              <a:spcAft>
                <a:spcPts val="0"/>
              </a:spcAft>
            </a:pPr>
            <a:r>
              <a:rPr lang="ru-RU" sz="2400" smtClean="0">
                <a:latin typeface="Times New Roman" panose="02020603050405020304" pitchFamily="18" charset="0"/>
                <a:ea typeface="Times New Roman" panose="02020603050405020304" pitchFamily="18" charset="0"/>
              </a:rPr>
              <a:t>До </a:t>
            </a:r>
            <a:r>
              <a:rPr lang="ru-RU" sz="2400" dirty="0" err="1">
                <a:latin typeface="Times New Roman" panose="02020603050405020304" pitchFamily="18" charset="0"/>
                <a:ea typeface="Times New Roman" panose="02020603050405020304" pitchFamily="18" charset="0"/>
              </a:rPr>
              <a:t>етноідентифікаційних</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маркерів</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етнічного</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розвитку</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спільноти</a:t>
            </a:r>
            <a:r>
              <a:rPr lang="ru-RU" sz="2400" dirty="0">
                <a:latin typeface="Times New Roman" panose="02020603050405020304" pitchFamily="18" charset="0"/>
                <a:ea typeface="Times New Roman" panose="02020603050405020304" pitchFamily="18" charset="0"/>
              </a:rPr>
              <a:t> належать расово-</a:t>
            </a:r>
            <a:r>
              <a:rPr lang="ru-RU" sz="2400" dirty="0" err="1">
                <a:latin typeface="Times New Roman" panose="02020603050405020304" pitchFamily="18" charset="0"/>
                <a:ea typeface="Times New Roman" panose="02020603050405020304" pitchFamily="18" charset="0"/>
              </a:rPr>
              <a:t>біологічний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родові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корені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клімато-географічний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історична</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територія</a:t>
            </a:r>
            <a:r>
              <a:rPr lang="ru-RU" sz="2400" dirty="0">
                <a:latin typeface="Times New Roman" panose="02020603050405020304" pitchFamily="18" charset="0"/>
                <a:ea typeface="Times New Roman" panose="02020603050405020304" pitchFamily="18" charset="0"/>
              </a:rPr>
              <a:t>) і </a:t>
            </a:r>
            <a:r>
              <a:rPr lang="ru-RU" sz="2400" dirty="0" err="1">
                <a:latin typeface="Times New Roman" panose="02020603050405020304" pitchFamily="18" charset="0"/>
                <a:ea typeface="Times New Roman" panose="02020603050405020304" pitchFamily="18" charset="0"/>
              </a:rPr>
              <a:t>соціо-культурний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історичне</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минуле</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етнічні</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символи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культури</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тощо</a:t>
            </a:r>
            <a:r>
              <a:rPr lang="ru-RU" sz="2400" dirty="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8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860786"/>
          </a:xfrm>
        </p:spPr>
        <p:txBody>
          <a:bodyPr>
            <a:normAutofit fontScale="90000"/>
          </a:bodyPr>
          <a:lstStyle/>
          <a:p>
            <a:r>
              <a:rPr lang="uk-UA" dirty="0">
                <a:latin typeface="Times New Roman" panose="02020603050405020304" pitchFamily="18" charset="0"/>
                <a:ea typeface="Times New Roman" panose="02020603050405020304" pitchFamily="18" charset="0"/>
                <a:cs typeface="Times New Roman" panose="02020603050405020304" pitchFamily="18" charset="0"/>
              </a:rPr>
              <a:t/>
            </a:r>
            <a:br>
              <a:rPr lang="uk-UA" dirty="0">
                <a:latin typeface="Times New Roman" panose="02020603050405020304" pitchFamily="18" charset="0"/>
                <a:ea typeface="Times New Roman" panose="02020603050405020304" pitchFamily="18" charset="0"/>
                <a:cs typeface="Times New Roman" panose="02020603050405020304" pitchFamily="18" charset="0"/>
              </a:rPr>
            </a:br>
            <a:r>
              <a:rPr lang="uk-UA" b="1" dirty="0">
                <a:latin typeface="Times New Roman" panose="02020603050405020304" pitchFamily="18" charset="0"/>
                <a:ea typeface="Times New Roman" panose="02020603050405020304" pitchFamily="18" charset="0"/>
                <a:cs typeface="Times New Roman" panose="02020603050405020304" pitchFamily="18" charset="0"/>
              </a:rPr>
              <a:t>План.</a:t>
            </a:r>
            <a:br>
              <a:rPr lang="uk-UA" b="1" dirty="0">
                <a:latin typeface="Times New Roman" panose="02020603050405020304" pitchFamily="18" charset="0"/>
                <a:ea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dirty="0" smtClean="0">
                <a:latin typeface="Times New Roman" panose="02020603050405020304" pitchFamily="18" charset="0"/>
                <a:cs typeface="Times New Roman" panose="02020603050405020304" pitchFamily="18" charset="0"/>
              </a:rPr>
              <a:t>Поняття міграції та етнічних міграцій.</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a:t>
            </a:r>
            <a:r>
              <a:rPr lang="uk-UA" dirty="0" smtClean="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Процеси міжетнічної взаємодії.</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t/>
            </a:r>
            <a:br>
              <a:rPr lang="ru-RU" dirty="0"/>
            </a:br>
            <a:r>
              <a:rPr lang="uk-UA" b="1" dirty="0"/>
              <a:t> </a:t>
            </a:r>
            <a:r>
              <a:rPr lang="ru-RU" dirty="0"/>
              <a:t/>
            </a:r>
            <a:br>
              <a:rPr lang="ru-RU" dirty="0"/>
            </a:b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755780"/>
            <a:ext cx="10972800" cy="5355771"/>
          </a:xfrm>
        </p:spPr>
        <p:txBody>
          <a:bodyPr>
            <a:normAutofit fontScale="90000"/>
          </a:bodyPr>
          <a:lstStyle/>
          <a:p>
            <a:r>
              <a:rPr lang="ru-RU" sz="2700" b="1" dirty="0" err="1" smtClean="0">
                <a:latin typeface="Times New Roman" panose="02020603050405020304" pitchFamily="18" charset="0"/>
                <a:cs typeface="Times New Roman" panose="02020603050405020304" pitchFamily="18" charset="0"/>
              </a:rPr>
              <a:t>Питання</a:t>
            </a:r>
            <a:r>
              <a:rPr lang="ru-RU" sz="2700" b="1" dirty="0" smtClean="0">
                <a:latin typeface="Times New Roman" panose="02020603050405020304" pitchFamily="18" charset="0"/>
                <a:cs typeface="Times New Roman" panose="02020603050405020304" pitchFamily="18" charset="0"/>
              </a:rPr>
              <a:t> </a:t>
            </a:r>
            <a:r>
              <a:rPr lang="ru-RU" sz="2700" b="1" dirty="0" smtClean="0">
                <a:latin typeface="Times New Roman" panose="02020603050405020304" pitchFamily="18" charset="0"/>
                <a:cs typeface="Times New Roman" panose="02020603050405020304" pitchFamily="18" charset="0"/>
              </a:rPr>
              <a:t>1</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b="1" dirty="0" err="1">
                <a:latin typeface="Times New Roman" panose="02020603050405020304" pitchFamily="18" charset="0"/>
                <a:cs typeface="Times New Roman" panose="02020603050405020304" pitchFamily="18" charset="0"/>
              </a:rPr>
              <a:t>Міграція</a:t>
            </a:r>
            <a:r>
              <a:rPr lang="ru-RU" sz="2700" b="1" dirty="0">
                <a:latin typeface="Times New Roman" panose="02020603050405020304" pitchFamily="18" charset="0"/>
                <a:cs typeface="Times New Roman" panose="02020603050405020304" pitchFamily="18" charset="0"/>
              </a:rPr>
              <a:t> </a:t>
            </a:r>
            <a:r>
              <a:rPr lang="ru-RU" sz="2700" b="1" dirty="0" err="1" smtClean="0">
                <a:latin typeface="Times New Roman" panose="02020603050405020304" pitchFamily="18" charset="0"/>
                <a:cs typeface="Times New Roman" panose="02020603050405020304" pitchFamily="18" charset="0"/>
              </a:rPr>
              <a:t>населення</a:t>
            </a:r>
            <a:r>
              <a:rPr lang="ru-RU" sz="2700" b="1"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переміщення</a:t>
            </a:r>
            <a:r>
              <a:rPr lang="ru-RU" sz="2700" dirty="0">
                <a:latin typeface="Times New Roman" panose="02020603050405020304" pitchFamily="18" charset="0"/>
                <a:cs typeface="Times New Roman" panose="02020603050405020304" pitchFamily="18" charset="0"/>
              </a:rPr>
              <a:t> людей з одного </a:t>
            </a:r>
            <a:r>
              <a:rPr lang="ru-RU" sz="2700" dirty="0" err="1">
                <a:latin typeface="Times New Roman" panose="02020603050405020304" pitchFamily="18" charset="0"/>
                <a:cs typeface="Times New Roman" panose="02020603050405020304" pitchFamily="18" charset="0"/>
              </a:rPr>
              <a:t>регіону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країни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світу</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інший</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ряді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випадків</a:t>
            </a:r>
            <a:r>
              <a:rPr lang="ru-RU" sz="2700" dirty="0">
                <a:latin typeface="Times New Roman" panose="02020603050405020304" pitchFamily="18" charset="0"/>
                <a:cs typeface="Times New Roman" panose="02020603050405020304" pitchFamily="18" charset="0"/>
              </a:rPr>
              <a:t> великими </a:t>
            </a:r>
            <a:r>
              <a:rPr lang="ru-RU" sz="2700" dirty="0" err="1">
                <a:latin typeface="Times New Roman" panose="02020603050405020304" pitchFamily="18" charset="0"/>
                <a:cs typeface="Times New Roman" panose="02020603050405020304" pitchFamily="18" charset="0"/>
              </a:rPr>
              <a:t>групами</a:t>
            </a:r>
            <a:r>
              <a:rPr lang="ru-RU" sz="2700" dirty="0">
                <a:latin typeface="Times New Roman" panose="02020603050405020304" pitchFamily="18" charset="0"/>
                <a:cs typeface="Times New Roman" panose="02020603050405020304" pitchFamily="18" charset="0"/>
              </a:rPr>
              <a:t> і на </a:t>
            </a:r>
            <a:r>
              <a:rPr lang="ru-RU" sz="2700" dirty="0" err="1">
                <a:latin typeface="Times New Roman" panose="02020603050405020304" pitchFamily="18" charset="0"/>
                <a:cs typeface="Times New Roman" panose="02020603050405020304" pitchFamily="18" charset="0"/>
              </a:rPr>
              <a:t>великі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відстані</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b="1" dirty="0" smtClean="0">
                <a:latin typeface="Times New Roman" panose="02020603050405020304" pitchFamily="18" charset="0"/>
                <a:cs typeface="Times New Roman" panose="02020603050405020304" pitchFamily="18" charset="0"/>
              </a:rPr>
              <a:t>Причини </a:t>
            </a:r>
            <a:r>
              <a:rPr lang="ru-RU" sz="2700" b="1" dirty="0" err="1">
                <a:latin typeface="Times New Roman" panose="02020603050405020304" pitchFamily="18" charset="0"/>
                <a:cs typeface="Times New Roman" panose="02020603050405020304" pitchFamily="18" charset="0"/>
              </a:rPr>
              <a:t>міграції</a:t>
            </a:r>
            <a:r>
              <a:rPr lang="ru-RU" sz="2700" b="1" dirty="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1) </a:t>
            </a:r>
            <a:r>
              <a:rPr lang="ru-RU" sz="2700" dirty="0" err="1">
                <a:latin typeface="Times New Roman" panose="02020603050405020304" pitchFamily="18" charset="0"/>
                <a:cs typeface="Times New Roman" panose="02020603050405020304" pitchFamily="18" charset="0"/>
              </a:rPr>
              <a:t>несприятлива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економічна</a:t>
            </a:r>
            <a:r>
              <a:rPr lang="ru-RU" sz="2700" dirty="0">
                <a:latin typeface="Times New Roman" panose="02020603050405020304" pitchFamily="18" charset="0"/>
                <a:cs typeface="Times New Roman" panose="02020603050405020304" pitchFamily="18" charset="0"/>
              </a:rPr>
              <a:t> обстановка в </a:t>
            </a:r>
            <a:r>
              <a:rPr lang="ru-RU" sz="2700" dirty="0" err="1" smtClean="0">
                <a:latin typeface="Times New Roman" panose="02020603050405020304" pitchFamily="18" charset="0"/>
                <a:cs typeface="Times New Roman" panose="02020603050405020304" pitchFamily="18" charset="0"/>
              </a:rPr>
              <a:t>країні</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2) </a:t>
            </a:r>
            <a:r>
              <a:rPr lang="ru-RU" sz="2700" dirty="0" err="1">
                <a:latin typeface="Times New Roman" panose="02020603050405020304" pitchFamily="18" charset="0"/>
                <a:cs typeface="Times New Roman" panose="02020603050405020304" pitchFamily="18" charset="0"/>
              </a:rPr>
              <a:t>економічна</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криза;</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3) </a:t>
            </a:r>
            <a:r>
              <a:rPr lang="ru-RU" sz="2700" dirty="0" err="1">
                <a:latin typeface="Times New Roman" panose="02020603050405020304" pitchFamily="18" charset="0"/>
                <a:cs typeface="Times New Roman" panose="02020603050405020304" pitchFamily="18" charset="0"/>
              </a:rPr>
              <a:t>громадянські</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війни</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4) </a:t>
            </a:r>
            <a:r>
              <a:rPr lang="ru-RU" sz="2700" dirty="0" err="1">
                <a:latin typeface="Times New Roman" panose="02020603050405020304" pitchFamily="18" charset="0"/>
                <a:cs typeface="Times New Roman" panose="02020603050405020304" pitchFamily="18" charset="0"/>
              </a:rPr>
              <a:t>екологічна</a:t>
            </a:r>
            <a:r>
              <a:rPr lang="ru-RU" sz="2700" dirty="0">
                <a:latin typeface="Times New Roman" panose="02020603050405020304" pitchFamily="18" charset="0"/>
                <a:cs typeface="Times New Roman" panose="02020603050405020304" pitchFamily="18" charset="0"/>
              </a:rPr>
              <a:t> катастрофа в </a:t>
            </a:r>
            <a:r>
              <a:rPr lang="ru-RU" sz="2700" dirty="0" err="1">
                <a:latin typeface="Times New Roman" panose="02020603050405020304" pitchFamily="18" charset="0"/>
                <a:cs typeface="Times New Roman" panose="02020603050405020304" pitchFamily="18" charset="0"/>
              </a:rPr>
              <a:t>даному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регіоні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або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державі</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b="1" dirty="0" smtClean="0">
                <a:latin typeface="Times New Roman" panose="02020603050405020304" pitchFamily="18" charset="0"/>
                <a:cs typeface="Times New Roman" panose="02020603050405020304" pitchFamily="18" charset="0"/>
              </a:rPr>
              <a:t/>
            </a:r>
            <a:br>
              <a:rPr lang="ru-RU" sz="2700" b="1" dirty="0" smtClean="0">
                <a:latin typeface="Times New Roman" panose="02020603050405020304" pitchFamily="18" charset="0"/>
                <a:cs typeface="Times New Roman" panose="02020603050405020304" pitchFamily="18" charset="0"/>
              </a:rPr>
            </a:br>
            <a:r>
              <a:rPr lang="ru-RU" sz="2700" b="1" dirty="0" err="1" smtClean="0">
                <a:latin typeface="Times New Roman" panose="02020603050405020304" pitchFamily="18" charset="0"/>
                <a:cs typeface="Times New Roman" panose="02020603050405020304" pitchFamily="18" charset="0"/>
              </a:rPr>
              <a:t>Сучасні</a:t>
            </a:r>
            <a:r>
              <a:rPr lang="ru-RU" sz="2700" b="1" dirty="0" smtClean="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тенденції</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міжнародної</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міграції</a:t>
            </a:r>
            <a:r>
              <a:rPr lang="ru-RU" sz="2700" b="1" dirty="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1) </a:t>
            </a:r>
            <a:r>
              <a:rPr lang="ru-RU" sz="2700" dirty="0" err="1">
                <a:latin typeface="Times New Roman" panose="02020603050405020304" pitchFamily="18" charset="0"/>
                <a:cs typeface="Times New Roman" panose="02020603050405020304" pitchFamily="18" charset="0"/>
              </a:rPr>
              <a:t>зростання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нелегальної</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міграції</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2</a:t>
            </a:r>
            <a:r>
              <a:rPr lang="ru-RU" sz="2700" dirty="0">
                <a:latin typeface="Times New Roman" panose="02020603050405020304" pitchFamily="18" charset="0"/>
                <a:cs typeface="Times New Roman" panose="02020603050405020304" pitchFamily="18" charset="0"/>
              </a:rPr>
              <a:t>)</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зростання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вимушеної</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міграції</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3) </a:t>
            </a:r>
            <a:r>
              <a:rPr lang="ru-RU" sz="2700" dirty="0" err="1">
                <a:latin typeface="Times New Roman" panose="02020603050405020304" pitchFamily="18" charset="0"/>
                <a:cs typeface="Times New Roman" panose="02020603050405020304" pitchFamily="18" charset="0"/>
              </a:rPr>
              <a:t>збільшення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демографічного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значущості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міжнародної</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міграції</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4) </a:t>
            </a:r>
            <a:r>
              <a:rPr lang="ru-RU" sz="2700" dirty="0" err="1">
                <a:latin typeface="Times New Roman" panose="02020603050405020304" pitchFamily="18" charset="0"/>
                <a:cs typeface="Times New Roman" panose="02020603050405020304" pitchFamily="18" charset="0"/>
              </a:rPr>
              <a:t>глобалізація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світових</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міграційних</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6) </a:t>
            </a:r>
            <a:r>
              <a:rPr lang="ru-RU" sz="2700" dirty="0" err="1">
                <a:latin typeface="Times New Roman" panose="02020603050405020304" pitchFamily="18" charset="0"/>
                <a:cs typeface="Times New Roman" panose="02020603050405020304" pitchFamily="18" charset="0"/>
              </a:rPr>
              <a:t>двоїстий</a:t>
            </a:r>
            <a:r>
              <a:rPr lang="ru-RU" sz="2700" dirty="0">
                <a:latin typeface="Times New Roman" panose="02020603050405020304" pitchFamily="18" charset="0"/>
                <a:cs typeface="Times New Roman" panose="02020603050405020304" pitchFamily="18" charset="0"/>
              </a:rPr>
              <a:t> характер </a:t>
            </a:r>
            <a:r>
              <a:rPr lang="ru-RU" sz="2700" dirty="0" err="1">
                <a:latin typeface="Times New Roman" panose="02020603050405020304" pitchFamily="18" charset="0"/>
                <a:cs typeface="Times New Roman" panose="02020603050405020304" pitchFamily="18" charset="0"/>
              </a:rPr>
              <a:t>міграційної</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політики</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1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8"/>
            <a:ext cx="11140750" cy="5167073"/>
          </a:xfrm>
        </p:spPr>
        <p:txBody>
          <a:bodyPr>
            <a:normAutofit fontScale="90000"/>
          </a:bodyPr>
          <a:lstStyle/>
          <a:p>
            <a:r>
              <a:rPr lang="uk-UA" sz="3100" b="1" dirty="0">
                <a:latin typeface="Times New Roman" panose="02020603050405020304" pitchFamily="18" charset="0"/>
                <a:cs typeface="Times New Roman" panose="02020603050405020304" pitchFamily="18" charset="0"/>
              </a:rPr>
              <a:t>Напрямки міграцій:</a:t>
            </a:r>
            <a:r>
              <a:rPr lang="uk-UA" sz="3100" dirty="0">
                <a:latin typeface="Times New Roman" panose="02020603050405020304" pitchFamily="18" charset="0"/>
                <a:cs typeface="Times New Roman" panose="02020603050405020304" pitchFamily="18" charset="0"/>
              </a:rPr>
              <a:t/>
            </a:r>
            <a:br>
              <a:rPr lang="uk-UA" sz="3100" dirty="0">
                <a:latin typeface="Times New Roman" panose="02020603050405020304" pitchFamily="18" charset="0"/>
                <a:cs typeface="Times New Roman" panose="02020603050405020304" pitchFamily="18" charset="0"/>
              </a:rPr>
            </a:br>
            <a:r>
              <a:rPr lang="uk-UA" sz="3100" dirty="0" smtClean="0">
                <a:latin typeface="Times New Roman" panose="02020603050405020304" pitchFamily="18" charset="0"/>
                <a:cs typeface="Times New Roman" panose="02020603050405020304" pitchFamily="18" charset="0"/>
              </a:rPr>
              <a:t/>
            </a:r>
            <a:br>
              <a:rPr lang="uk-UA" sz="3100" dirty="0" smtClean="0">
                <a:latin typeface="Times New Roman" panose="02020603050405020304" pitchFamily="18" charset="0"/>
                <a:cs typeface="Times New Roman" panose="02020603050405020304" pitchFamily="18" charset="0"/>
              </a:rPr>
            </a:br>
            <a:r>
              <a:rPr lang="uk-UA" sz="3100" dirty="0" smtClean="0">
                <a:latin typeface="Times New Roman" panose="02020603050405020304" pitchFamily="18" charset="0"/>
                <a:cs typeface="Times New Roman" panose="02020603050405020304" pitchFamily="18" charset="0"/>
              </a:rPr>
              <a:t>1</a:t>
            </a:r>
            <a:r>
              <a:rPr lang="uk-UA" sz="3100" dirty="0">
                <a:latin typeface="Times New Roman" panose="02020603050405020304" pitchFamily="18" charset="0"/>
                <a:cs typeface="Times New Roman" panose="02020603050405020304" pitchFamily="18" charset="0"/>
              </a:rPr>
              <a:t>) міграція з країн, що розвиваються в розвинені країни;</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2) міграція в рамках розвинених країн;</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3) міграція робочої сили між країнами, що розвиваються;</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4) міграція робочої сили з колишніх соціалістичних країн (подібна до міграцією з країн, що розвиваються в розвинені країни);</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5) міграція працівників, кваліфікованих фахівців з промислово розвинених країн в країни, що розвиваються.</a:t>
            </a:r>
            <a:r>
              <a:rPr lang="ru-RU" dirty="0"/>
              <a:t/>
            </a:r>
            <a:br>
              <a:rPr lang="ru-RU" dirty="0"/>
            </a:br>
            <a:r>
              <a:rPr lang="uk-UA" dirty="0"/>
              <a:t> </a:t>
            </a:r>
            <a:r>
              <a:rPr lang="ru-RU" dirty="0"/>
              <a:t/>
            </a:r>
            <a:br>
              <a:rPr lang="ru-RU" dirty="0"/>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t/>
            </a:r>
            <a:br>
              <a:rPr lang="ru-RU" dirty="0"/>
            </a:br>
            <a:r>
              <a:rPr lang="uk-UA" dirty="0"/>
              <a:t> </a:t>
            </a:r>
            <a:r>
              <a:rPr lang="ru-RU" dirty="0"/>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2200" b="1" dirty="0" smtClean="0">
                <a:latin typeface="Times New Roman" panose="02020603050405020304" pitchFamily="18" charset="0"/>
                <a:cs typeface="Times New Roman" panose="02020603050405020304" pitchFamily="18" charset="0"/>
              </a:rPr>
              <a:t>Діаспора</a:t>
            </a:r>
            <a:r>
              <a:rPr lang="uk-UA" sz="2200" dirty="0" smtClean="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частина народу (етносу), яка проживає за межами країни свого походження, що утворює згуртовані і стійкі етнічні групи в країні проживання, і має соціальні інститути для підтримки і розвитку своєї ідентичності і спільності.</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Діаспора - це стійка сукупність людей єдиного етнічного походження, що живе в іноетнічному оточенні за межами своєї батьківщини, що має соціальні інститути для розвитку і функціонування своєї спільності і зберігає етнічну ідентичність і самоідентифікацію.</a:t>
            </a:r>
            <a:br>
              <a:rPr lang="uk-UA" sz="2200" dirty="0">
                <a:latin typeface="Times New Roman" panose="02020603050405020304" pitchFamily="18" charset="0"/>
                <a:cs typeface="Times New Roman" panose="02020603050405020304" pitchFamily="18" charset="0"/>
              </a:rPr>
            </a:br>
            <a:r>
              <a:rPr lang="uk-UA" sz="2200" dirty="0" smtClean="0">
                <a:latin typeface="Times New Roman" panose="02020603050405020304" pitchFamily="18" charset="0"/>
                <a:cs typeface="Times New Roman" panose="02020603050405020304" pitchFamily="18" charset="0"/>
              </a:rPr>
              <a:t/>
            </a:r>
            <a:br>
              <a:rPr lang="uk-UA" sz="2200" dirty="0" smtClean="0">
                <a:latin typeface="Times New Roman" panose="02020603050405020304" pitchFamily="18" charset="0"/>
                <a:cs typeface="Times New Roman" panose="02020603050405020304" pitchFamily="18" charset="0"/>
              </a:rPr>
            </a:br>
            <a:r>
              <a:rPr lang="uk-UA" sz="2200" b="1" dirty="0" smtClean="0">
                <a:latin typeface="Times New Roman" panose="02020603050405020304" pitchFamily="18" charset="0"/>
                <a:cs typeface="Times New Roman" panose="02020603050405020304" pitchFamily="18" charset="0"/>
              </a:rPr>
              <a:t>Внутрішні </a:t>
            </a:r>
            <a:r>
              <a:rPr lang="uk-UA" sz="2200" b="1" dirty="0">
                <a:latin typeface="Times New Roman" panose="02020603050405020304" pitchFamily="18" charset="0"/>
                <a:cs typeface="Times New Roman" panose="02020603050405020304" pitchFamily="18" charset="0"/>
              </a:rPr>
              <a:t>функції діаспори.</a:t>
            </a:r>
            <a:r>
              <a:rPr lang="uk-UA" sz="2200" dirty="0">
                <a:latin typeface="Times New Roman" panose="02020603050405020304" pitchFamily="18" charset="0"/>
                <a:cs typeface="Times New Roman" panose="02020603050405020304" pitchFamily="18" charset="0"/>
              </a:rPr>
              <a:t/>
            </a:r>
            <a:br>
              <a:rPr lang="uk-UA" sz="2200" dirty="0">
                <a:latin typeface="Times New Roman" panose="02020603050405020304" pitchFamily="18" charset="0"/>
                <a:cs typeface="Times New Roman" panose="02020603050405020304" pitchFamily="18" charset="0"/>
              </a:rPr>
            </a:br>
            <a:r>
              <a:rPr lang="uk-UA" sz="2200" dirty="0" smtClean="0">
                <a:latin typeface="Times New Roman" panose="02020603050405020304" pitchFamily="18" charset="0"/>
                <a:cs typeface="Times New Roman" panose="02020603050405020304" pitchFamily="18" charset="0"/>
              </a:rPr>
              <a:t>1.Етнокультурна: </a:t>
            </a:r>
            <a:r>
              <a:rPr lang="uk-UA" sz="2200" dirty="0">
                <a:latin typeface="Times New Roman" panose="02020603050405020304" pitchFamily="18" charset="0"/>
                <a:cs typeface="Times New Roman" panose="02020603050405020304" pitchFamily="18" charset="0"/>
              </a:rPr>
              <a:t>збереження або відродження національної культури свого народу; розвиток і передача етнічних культурних цінностей; збереження і розвиток національної самосвідомості.</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2. Соціальна: захист членів діаспори, що виявляється у відстоюванні їхніх громадянських і економічних прав, сприяння в отриманні громадянства і професійному самовизначенні, наданні матеріальної, консультативної, правової допомоги.</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3. Економічна: розвиток виробництва національних товарів, розвиток національних </a:t>
            </a:r>
            <a:r>
              <a:rPr lang="uk-UA" sz="2200" dirty="0" err="1">
                <a:latin typeface="Times New Roman" panose="02020603050405020304" pitchFamily="18" charset="0"/>
                <a:cs typeface="Times New Roman" panose="02020603050405020304" pitchFamily="18" charset="0"/>
              </a:rPr>
              <a:t>ремесел</a:t>
            </a:r>
            <a:r>
              <a:rPr lang="uk-UA" sz="2200" dirty="0">
                <a:latin typeface="Times New Roman" panose="02020603050405020304" pitchFamily="18" charset="0"/>
                <a:cs typeface="Times New Roman" panose="02020603050405020304" pitchFamily="18" charset="0"/>
              </a:rPr>
              <a:t> і промислів;</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4. Політична: лобіювання придбання для свого народу додаткових прав, вплив на позицію країни проживання на міжнародній арені, участь у виборчих кампаніях в країні проживання та інших політичних реаліях.</a:t>
            </a:r>
            <a:r>
              <a:rPr lang="uk-UA" sz="1600" dirty="0">
                <a:latin typeface="Times New Roman" panose="02020603050405020304" pitchFamily="18" charset="0"/>
                <a:cs typeface="Times New Roman" panose="02020603050405020304" pitchFamily="18" charset="0"/>
              </a:rPr>
              <a:t/>
            </a:r>
            <a:br>
              <a:rPr lang="uk-UA" sz="16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12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2700" b="1" dirty="0">
                <a:latin typeface="Times New Roman" panose="02020603050405020304" pitchFamily="18" charset="0"/>
                <a:cs typeface="Times New Roman" panose="02020603050405020304" pitchFamily="18" charset="0"/>
              </a:rPr>
              <a:t>Г. </a:t>
            </a:r>
            <a:r>
              <a:rPr lang="uk-UA" sz="2700" b="1" dirty="0" err="1">
                <a:latin typeface="Times New Roman" panose="02020603050405020304" pitchFamily="18" charset="0"/>
                <a:cs typeface="Times New Roman" panose="02020603050405020304" pitchFamily="18" charset="0"/>
              </a:rPr>
              <a:t>Шеффер</a:t>
            </a:r>
            <a:r>
              <a:rPr lang="uk-UA" sz="2700" b="1" dirty="0">
                <a:latin typeface="Times New Roman" panose="02020603050405020304" pitchFamily="18" charset="0"/>
                <a:cs typeface="Times New Roman" panose="02020603050405020304" pitchFamily="18" charset="0"/>
              </a:rPr>
              <a:t> виділяє наступні типи діаспор</a:t>
            </a:r>
            <a:r>
              <a:rPr lang="uk-UA" sz="2700" b="1" dirty="0" smtClean="0">
                <a:latin typeface="Times New Roman" panose="02020603050405020304" pitchFamily="18" charset="0"/>
                <a:cs typeface="Times New Roman" panose="02020603050405020304" pitchFamily="18" charset="0"/>
              </a:rPr>
              <a:t>:</a:t>
            </a:r>
            <a:br>
              <a:rPr lang="uk-UA" sz="2700" b="1" dirty="0" smtClean="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діаспори з глибоким історичним корінням (сюди відносяться вірменська, єврейська і китайська);</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«сплячі» </a:t>
            </a:r>
            <a:r>
              <a:rPr lang="uk-UA" sz="2700" dirty="0">
                <a:latin typeface="Times New Roman" panose="02020603050405020304" pitchFamily="18" charset="0"/>
                <a:cs typeface="Times New Roman" panose="02020603050405020304" pitchFamily="18" charset="0"/>
              </a:rPr>
              <a:t>діаспори (американці в Європі і в Азії і скандинави в США);</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«молоді» діаспори (їх утворюють греки, поляки і турки);</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«діаспори, що зароджуються</a:t>
            </a:r>
            <a:r>
              <a:rPr lang="uk-UA" sz="2700" dirty="0">
                <a:latin typeface="Times New Roman" panose="02020603050405020304" pitchFamily="18" charset="0"/>
                <a:cs typeface="Times New Roman" panose="02020603050405020304" pitchFamily="18" charset="0"/>
              </a:rPr>
              <a:t>», тобто що знаходяться лише в початковій стадії свого становлення (їх тільки починають формувати корейці, філіппінці, а також російські в колишніх радянських республіках);</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безпритульні», </a:t>
            </a:r>
            <a:r>
              <a:rPr lang="uk-UA" sz="2700" dirty="0">
                <a:latin typeface="Times New Roman" panose="02020603050405020304" pitchFamily="18" charset="0"/>
                <a:cs typeface="Times New Roman" panose="02020603050405020304" pitchFamily="18" charset="0"/>
              </a:rPr>
              <a:t>тобто не мають «</a:t>
            </a:r>
            <a:r>
              <a:rPr lang="uk-UA" sz="2700" dirty="0" err="1" smtClean="0">
                <a:latin typeface="Times New Roman" panose="02020603050405020304" pitchFamily="18" charset="0"/>
                <a:cs typeface="Times New Roman" panose="02020603050405020304" pitchFamily="18" charset="0"/>
              </a:rPr>
              <a:t>своїє</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держави (в цю категорію потрапляють діаспори курдів, палестинців і циган);</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«етнонаціональні» - найпоширеніший тип діаспор. Їх характерна особливість в тому, що вони відчувають за спиною незриму присутність «</a:t>
            </a:r>
            <a:r>
              <a:rPr lang="uk-UA" sz="2700" dirty="0" smtClean="0">
                <a:latin typeface="Times New Roman" panose="02020603050405020304" pitchFamily="18" charset="0"/>
                <a:cs typeface="Times New Roman" panose="02020603050405020304" pitchFamily="18" charset="0"/>
              </a:rPr>
              <a:t>своєї» </a:t>
            </a:r>
            <a:r>
              <a:rPr lang="uk-UA" sz="2700" dirty="0">
                <a:latin typeface="Times New Roman" panose="02020603050405020304" pitchFamily="18" charset="0"/>
                <a:cs typeface="Times New Roman" panose="02020603050405020304" pitchFamily="18" charset="0"/>
              </a:rPr>
              <a:t>держави;</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діаспори «розсіяні» і діаспори, які живуть </a:t>
            </a:r>
            <a:r>
              <a:rPr lang="uk-UA" sz="2700" dirty="0" err="1" smtClean="0">
                <a:latin typeface="Times New Roman" panose="02020603050405020304" pitchFamily="18" charset="0"/>
                <a:cs typeface="Times New Roman" panose="02020603050405020304" pitchFamily="18" charset="0"/>
              </a:rPr>
              <a:t>компактно</a:t>
            </a:r>
            <a:r>
              <a:rPr lang="uk-UA" sz="2700" dirty="0" smtClean="0">
                <a:latin typeface="Times New Roman" panose="02020603050405020304" pitchFamily="18" charset="0"/>
                <a:cs typeface="Times New Roman" panose="02020603050405020304" pitchFamily="18" charset="0"/>
              </a:rPr>
              <a:t>.</a:t>
            </a: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98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ru-RU" sz="2700" b="1" dirty="0" err="1" smtClean="0">
                <a:latin typeface="Times New Roman" panose="02020603050405020304" pitchFamily="18" charset="0"/>
                <a:cs typeface="Times New Roman" panose="02020603050405020304" pitchFamily="18" charset="0"/>
              </a:rPr>
              <a:t>Питання</a:t>
            </a:r>
            <a:r>
              <a:rPr lang="ru-RU" sz="2700" b="1" dirty="0">
                <a:latin typeface="Times New Roman" panose="02020603050405020304" pitchFamily="18" charset="0"/>
                <a:cs typeface="Times New Roman" panose="02020603050405020304" pitchFamily="18" charset="0"/>
              </a:rPr>
              <a:t> </a:t>
            </a:r>
            <a:r>
              <a:rPr lang="ru-RU" sz="2700" b="1" dirty="0">
                <a:latin typeface="Times New Roman" panose="02020603050405020304" pitchFamily="18" charset="0"/>
                <a:cs typeface="Times New Roman" panose="02020603050405020304" pitchFamily="18" charset="0"/>
              </a:rPr>
              <a:t>2</a:t>
            </a: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Мультикультуралізм</a:t>
            </a:r>
            <a:r>
              <a:rPr lang="uk-UA" sz="2700" dirty="0">
                <a:latin typeface="Times New Roman" panose="02020603050405020304" pitchFamily="18" charset="0"/>
                <a:cs typeface="Times New Roman" panose="02020603050405020304" pitchFamily="18" charset="0"/>
              </a:rPr>
              <a:t> - політика, спрямована на розвиток і збереження в окремо взятій країні і в світі в цілому культурних відмінностей, і обґрунтовує таку політику теорія або ідеологія.</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b="1" dirty="0" err="1">
                <a:latin typeface="Times New Roman" panose="02020603050405020304" pitchFamily="18" charset="0"/>
                <a:cs typeface="Times New Roman" panose="02020603050405020304" pitchFamily="18" charset="0"/>
              </a:rPr>
              <a:t>Етнічний</a:t>
            </a:r>
            <a:r>
              <a:rPr lang="ru-RU" sz="2700" b="1" dirty="0">
                <a:latin typeface="Times New Roman" panose="02020603050405020304" pitchFamily="18" charset="0"/>
                <a:cs typeface="Times New Roman" panose="02020603050405020304" pitchFamily="18" charset="0"/>
              </a:rPr>
              <a:t> </a:t>
            </a:r>
            <a:r>
              <a:rPr lang="ru-RU" sz="2700" b="1" dirty="0" smtClean="0">
                <a:latin typeface="Times New Roman" panose="02020603050405020304" pitchFamily="18" charset="0"/>
                <a:cs typeface="Times New Roman" panose="02020603050405020304" pitchFamily="18" charset="0"/>
              </a:rPr>
              <a:t>стереотип </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спрощений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схематизований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емоційно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забарвлений</a:t>
            </a:r>
            <a:r>
              <a:rPr lang="ru-RU" sz="2700" dirty="0">
                <a:latin typeface="Times New Roman" panose="02020603050405020304" pitchFamily="18" charset="0"/>
                <a:cs typeface="Times New Roman" panose="02020603050405020304" pitchFamily="18" charset="0"/>
              </a:rPr>
              <a:t> і </a:t>
            </a:r>
            <a:r>
              <a:rPr lang="ru-RU" sz="2700" dirty="0" err="1">
                <a:latin typeface="Times New Roman" panose="02020603050405020304" pitchFamily="18" charset="0"/>
                <a:cs typeface="Times New Roman" panose="02020603050405020304" pitchFamily="18" charset="0"/>
              </a:rPr>
              <a:t>надзвичайно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стійкий</a:t>
            </a:r>
            <a:r>
              <a:rPr lang="ru-RU" sz="2700" dirty="0">
                <a:latin typeface="Times New Roman" panose="02020603050405020304" pitchFamily="18" charset="0"/>
                <a:cs typeface="Times New Roman" panose="02020603050405020304" pitchFamily="18" charset="0"/>
              </a:rPr>
              <a:t> образ </a:t>
            </a:r>
            <a:r>
              <a:rPr lang="ru-RU" sz="2700" dirty="0" err="1">
                <a:latin typeface="Times New Roman" panose="02020603050405020304" pitchFamily="18" charset="0"/>
                <a:cs typeface="Times New Roman" panose="02020603050405020304" pitchFamily="18" charset="0"/>
              </a:rPr>
              <a:t>етнічної</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групи</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який</a:t>
            </a:r>
            <a:r>
              <a:rPr lang="ru-RU" sz="2700" dirty="0">
                <a:latin typeface="Times New Roman" panose="02020603050405020304" pitchFamily="18" charset="0"/>
                <a:cs typeface="Times New Roman" panose="02020603050405020304" pitchFamily="18" charset="0"/>
              </a:rPr>
              <a:t> легко </a:t>
            </a:r>
            <a:r>
              <a:rPr lang="ru-RU" sz="2700" dirty="0" err="1">
                <a:latin typeface="Times New Roman" panose="02020603050405020304" pitchFamily="18" charset="0"/>
                <a:cs typeface="Times New Roman" panose="02020603050405020304" pitchFamily="18" charset="0"/>
              </a:rPr>
              <a:t>розповсюджується</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всіх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її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представників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схематизована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програма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поведінки</a:t>
            </a:r>
            <a:r>
              <a:rPr lang="ru-RU" sz="2700" dirty="0">
                <a:latin typeface="Times New Roman" panose="02020603050405020304" pitchFamily="18" charset="0"/>
                <a:cs typeface="Times New Roman" panose="02020603050405020304" pitchFamily="18" charset="0"/>
              </a:rPr>
              <a:t>, яка є типовою для </a:t>
            </a:r>
            <a:r>
              <a:rPr lang="ru-RU" sz="2700" dirty="0" err="1">
                <a:latin typeface="Times New Roman" panose="02020603050405020304" pitchFamily="18" charset="0"/>
                <a:cs typeface="Times New Roman" panose="02020603050405020304" pitchFamily="18" charset="0"/>
              </a:rPr>
              <a:t>представників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якого-небудь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етносу</a:t>
            </a:r>
            <a:r>
              <a:rPr lang="ru-RU" sz="2700" dirty="0">
                <a:latin typeface="Times New Roman" panose="02020603050405020304" pitchFamily="18" charset="0"/>
                <a:cs typeface="Times New Roman" panose="02020603050405020304" pitchFamily="18" charset="0"/>
              </a:rPr>
              <a:t>. </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Уперше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термін</a:t>
            </a:r>
            <a:r>
              <a:rPr lang="ru-RU" sz="2700" dirty="0">
                <a:latin typeface="Times New Roman" panose="02020603050405020304" pitchFamily="18" charset="0"/>
                <a:cs typeface="Times New Roman" panose="02020603050405020304" pitchFamily="18" charset="0"/>
              </a:rPr>
              <a:t> “стереотип” у 1922 р. </a:t>
            </a:r>
            <a:r>
              <a:rPr lang="ru-RU" sz="2700" dirty="0" err="1">
                <a:latin typeface="Times New Roman" panose="02020603050405020304" pitchFamily="18" charset="0"/>
                <a:cs typeface="Times New Roman" panose="02020603050405020304" pitchFamily="18" charset="0"/>
              </a:rPr>
              <a:t>використав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американський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журналіст</a:t>
            </a:r>
            <a:r>
              <a:rPr lang="ru-RU" sz="2700" dirty="0">
                <a:latin typeface="Times New Roman" panose="02020603050405020304" pitchFamily="18" charset="0"/>
                <a:cs typeface="Times New Roman" panose="02020603050405020304" pitchFamily="18" charset="0"/>
              </a:rPr>
              <a:t> і </a:t>
            </a:r>
            <a:r>
              <a:rPr lang="ru-RU" sz="2700" dirty="0" err="1">
                <a:latin typeface="Times New Roman" panose="02020603050405020304" pitchFamily="18" charset="0"/>
                <a:cs typeface="Times New Roman" panose="02020603050405020304" pitchFamily="18" charset="0"/>
              </a:rPr>
              <a:t>соціолог</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У.Ліпман</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у </a:t>
            </a:r>
            <a:r>
              <a:rPr lang="ru-RU" sz="2700" dirty="0" err="1">
                <a:latin typeface="Times New Roman" panose="02020603050405020304" pitchFamily="18" charset="0"/>
                <a:cs typeface="Times New Roman" panose="02020603050405020304" pitchFamily="18" charset="0"/>
              </a:rPr>
              <a:t>праці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Суспільна</a:t>
            </a:r>
            <a:r>
              <a:rPr lang="ru-RU" sz="2700" dirty="0">
                <a:latin typeface="Times New Roman" panose="02020603050405020304" pitchFamily="18" charset="0"/>
                <a:cs typeface="Times New Roman" panose="02020603050405020304" pitchFamily="18" charset="0"/>
              </a:rPr>
              <a:t> думка</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b="1" dirty="0" err="1">
                <a:latin typeface="Times New Roman" panose="02020603050405020304" pitchFamily="18" charset="0"/>
                <a:cs typeface="Times New Roman" panose="02020603050405020304" pitchFamily="18" charset="0"/>
              </a:rPr>
              <a:t>Автостереотипи</a:t>
            </a:r>
            <a:r>
              <a:rPr lang="ru-RU" sz="2700" b="1" dirty="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етноконсолідуючі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уявлення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членів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етнічної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групи</a:t>
            </a:r>
            <a:r>
              <a:rPr lang="ru-RU" sz="2700" dirty="0">
                <a:latin typeface="Times New Roman" panose="02020603050405020304" pitchFamily="18" charset="0"/>
                <a:cs typeface="Times New Roman" panose="02020603050405020304" pitchFamily="18" charset="0"/>
              </a:rPr>
              <a:t> про </a:t>
            </a:r>
            <a:r>
              <a:rPr lang="ru-RU" sz="2700" dirty="0" err="1">
                <a:latin typeface="Times New Roman" panose="02020603050405020304" pitchFamily="18" charset="0"/>
                <a:cs typeface="Times New Roman" panose="02020603050405020304" pitchFamily="18" charset="0"/>
              </a:rPr>
              <a:t>особистісні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особливості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власного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етносу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його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ментальність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вносять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безпосередній</a:t>
            </a:r>
            <a:r>
              <a:rPr lang="ru-RU" sz="2700" dirty="0">
                <a:latin typeface="Times New Roman" panose="02020603050405020304" pitchFamily="18" charset="0"/>
                <a:cs typeface="Times New Roman" panose="02020603050405020304" pitchFamily="18" charset="0"/>
              </a:rPr>
              <a:t> вклад у </a:t>
            </a:r>
            <a:r>
              <a:rPr lang="ru-RU" sz="2700" dirty="0" err="1">
                <a:latin typeface="Times New Roman" panose="02020603050405020304" pitchFamily="18" charset="0"/>
                <a:cs typeface="Times New Roman" panose="02020603050405020304" pitchFamily="18" charset="0"/>
              </a:rPr>
              <a:t>формування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позитивної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етнічної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ідентичності</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b="1" dirty="0" err="1">
                <a:latin typeface="Times New Roman" panose="02020603050405020304" pitchFamily="18" charset="0"/>
                <a:cs typeface="Times New Roman" panose="02020603050405020304" pitchFamily="18" charset="0"/>
              </a:rPr>
              <a:t>Гетеростереотипи</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сукупність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уявлень</a:t>
            </a:r>
            <a:r>
              <a:rPr lang="ru-RU" sz="2700" dirty="0">
                <a:latin typeface="Times New Roman" panose="02020603050405020304" pitchFamily="18" charset="0"/>
                <a:cs typeface="Times New Roman" panose="02020603050405020304" pitchFamily="18" charset="0"/>
              </a:rPr>
              <a:t> про </a:t>
            </a:r>
            <a:r>
              <a:rPr lang="ru-RU" sz="2700" dirty="0" err="1">
                <a:latin typeface="Times New Roman" panose="02020603050405020304" pitchFamily="18" charset="0"/>
                <a:cs typeface="Times New Roman" panose="02020603050405020304" pitchFamily="18" charset="0"/>
              </a:rPr>
              <a:t>риси</a:t>
            </a:r>
            <a:r>
              <a:rPr lang="ru-RU" sz="2700" dirty="0">
                <a:latin typeface="Times New Roman" panose="02020603050405020304" pitchFamily="18" charset="0"/>
                <a:cs typeface="Times New Roman" panose="02020603050405020304" pitchFamily="18" charset="0"/>
              </a:rPr>
              <a:t> і </a:t>
            </a:r>
            <a:r>
              <a:rPr lang="ru-RU" sz="2700" dirty="0" err="1">
                <a:latin typeface="Times New Roman" panose="02020603050405020304" pitchFamily="18" charset="0"/>
                <a:cs typeface="Times New Roman" panose="02020603050405020304" pitchFamily="18" charset="0"/>
              </a:rPr>
              <a:t>особливості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інших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етнічних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груп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Гетеростереотипи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можуть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суттєво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відрізнятися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власних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уявлень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іншого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етносу</a:t>
            </a:r>
            <a:r>
              <a:rPr lang="ru-RU" sz="2700" dirty="0">
                <a:latin typeface="Times New Roman" panose="02020603050405020304" pitchFamily="18" charset="0"/>
                <a:cs typeface="Times New Roman" panose="02020603050405020304" pitchFamily="18" charset="0"/>
              </a:rPr>
              <a:t> про себе.</a:t>
            </a:r>
            <a:r>
              <a:rPr lang="ru-RU" sz="2000" dirty="0"/>
              <a:t/>
            </a:r>
            <a:br>
              <a:rPr lang="ru-RU" sz="2000" dirty="0"/>
            </a:br>
            <a:r>
              <a:rPr lang="ru-RU" dirty="0"/>
              <a:t/>
            </a:r>
            <a:br>
              <a:rPr lang="ru-RU" dirty="0"/>
            </a:b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4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4834281"/>
          </a:xfrm>
        </p:spPr>
        <p:txBody>
          <a:bodyPr>
            <a:normAutofit fontScale="90000"/>
          </a:bodyPr>
          <a:lstStyle/>
          <a:p>
            <a:r>
              <a:rPr lang="ru-RU" sz="2200" b="1" dirty="0" err="1" smtClean="0">
                <a:latin typeface="Times New Roman" panose="02020603050405020304" pitchFamily="18" charset="0"/>
                <a:cs typeface="Times New Roman" panose="02020603050405020304" pitchFamily="18" charset="0"/>
              </a:rPr>
              <a:t>Етнопсихологічна</a:t>
            </a:r>
            <a:r>
              <a:rPr lang="ru-RU" sz="2200" b="1" dirty="0" smtClean="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дистанція</a:t>
            </a:r>
            <a:r>
              <a:rPr lang="ru-RU" sz="2200" b="1"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поняття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характеризує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ступінь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близькості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або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відчуження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груп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Етнопсихологічна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дистанція</a:t>
            </a:r>
            <a:r>
              <a:rPr lang="ru-RU" sz="2200" dirty="0">
                <a:latin typeface="Times New Roman" panose="02020603050405020304" pitchFamily="18" charset="0"/>
                <a:cs typeface="Times New Roman" panose="02020603050405020304" pitchFamily="18" charset="0"/>
              </a:rPr>
              <a:t> є </a:t>
            </a:r>
            <a:r>
              <a:rPr lang="ru-RU" sz="2200" dirty="0" err="1">
                <a:latin typeface="Times New Roman" panose="02020603050405020304" pitchFamily="18" charset="0"/>
                <a:cs typeface="Times New Roman" panose="02020603050405020304" pitchFamily="18" charset="0"/>
              </a:rPr>
              <a:t>похідною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соціальної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дистанції</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виражається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головним</a:t>
            </a:r>
            <a:r>
              <a:rPr lang="ru-RU" sz="2200" dirty="0">
                <a:latin typeface="Times New Roman" panose="02020603050405020304" pitchFamily="18" charset="0"/>
                <a:cs typeface="Times New Roman" panose="02020603050405020304" pitchFamily="18" charset="0"/>
              </a:rPr>
              <a:t> чином через </a:t>
            </a:r>
            <a:r>
              <a:rPr lang="ru-RU" sz="2200" dirty="0" err="1">
                <a:latin typeface="Times New Roman" panose="02020603050405020304" pitchFamily="18" charset="0"/>
                <a:cs typeface="Times New Roman" panose="02020603050405020304" pitchFamily="18" charset="0"/>
              </a:rPr>
              <a:t>установлення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межі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між</a:t>
            </a:r>
            <a:r>
              <a:rPr lang="ru-RU" sz="2200" dirty="0">
                <a:latin typeface="Times New Roman" panose="02020603050405020304" pitchFamily="18" charset="0"/>
                <a:cs typeface="Times New Roman" panose="02020603050405020304" pitchFamily="18" charset="0"/>
              </a:rPr>
              <a:t> “ми” і “вони” (не </a:t>
            </a:r>
            <a:r>
              <a:rPr lang="ru-RU" sz="2200" dirty="0" err="1">
                <a:latin typeface="Times New Roman" panose="02020603050405020304" pitchFamily="18" charset="0"/>
                <a:cs typeface="Times New Roman" panose="02020603050405020304" pitchFamily="18" charset="0"/>
              </a:rPr>
              <a:t>такі</a:t>
            </a:r>
            <a:r>
              <a:rPr lang="ru-RU" sz="2200" dirty="0">
                <a:latin typeface="Times New Roman" panose="02020603050405020304" pitchFamily="18" charset="0"/>
                <a:cs typeface="Times New Roman" panose="02020603050405020304" pitchFamily="18" charset="0"/>
              </a:rPr>
              <a:t> як ми</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b="1" dirty="0" err="1" smtClean="0">
                <a:latin typeface="Times New Roman" panose="02020603050405020304" pitchFamily="18" charset="0"/>
                <a:cs typeface="Times New Roman" panose="02020603050405020304" pitchFamily="18" charset="0"/>
              </a:rPr>
              <a:t>Етнічна</a:t>
            </a:r>
            <a:r>
              <a:rPr lang="ru-RU" sz="2200" b="1" dirty="0" smtClean="0">
                <a:latin typeface="Times New Roman" panose="02020603050405020304" pitchFamily="18" charset="0"/>
                <a:cs typeface="Times New Roman" panose="02020603050405020304" pitchFamily="18" charset="0"/>
              </a:rPr>
              <a:t> </a:t>
            </a:r>
            <a:r>
              <a:rPr lang="ru-RU" sz="2200" b="1" dirty="0" err="1" smtClean="0">
                <a:latin typeface="Times New Roman" panose="02020603050405020304" pitchFamily="18" charset="0"/>
                <a:cs typeface="Times New Roman" panose="02020603050405020304" pitchFamily="18" charset="0"/>
              </a:rPr>
              <a:t>асиміляція</a:t>
            </a:r>
            <a:r>
              <a:rPr lang="ru-RU" sz="2200" b="1"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 один з </a:t>
            </a:r>
            <a:r>
              <a:rPr lang="ru-RU" sz="2200" dirty="0" err="1">
                <a:latin typeface="Times New Roman" panose="02020603050405020304" pitchFamily="18" charset="0"/>
                <a:cs typeface="Times New Roman" panose="02020603050405020304" pitchFamily="18" charset="0"/>
              </a:rPr>
              <a:t>видів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процесів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об’єднання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етносів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поряд</a:t>
            </a:r>
            <a:r>
              <a:rPr lang="ru-RU" sz="2200" dirty="0">
                <a:latin typeface="Times New Roman" panose="02020603050405020304" pitchFamily="18" charset="0"/>
                <a:cs typeface="Times New Roman" panose="02020603050405020304" pitchFamily="18" charset="0"/>
              </a:rPr>
              <a:t> з </a:t>
            </a:r>
            <a:r>
              <a:rPr lang="ru-RU" sz="2200" dirty="0" err="1">
                <a:latin typeface="Times New Roman" panose="02020603050405020304" pitchFamily="18" charset="0"/>
                <a:cs typeface="Times New Roman" panose="02020603050405020304" pitchFamily="18" charset="0"/>
              </a:rPr>
              <a:t>консолідацією</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міжетнічною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інтеграцією</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розчинення</a:t>
            </a:r>
            <a:r>
              <a:rPr lang="ru-RU" sz="2200" dirty="0">
                <a:latin typeface="Times New Roman" panose="02020603050405020304" pitchFamily="18" charset="0"/>
                <a:cs typeface="Times New Roman" panose="02020603050405020304" pitchFamily="18" charset="0"/>
              </a:rPr>
              <a:t> невеликих </a:t>
            </a:r>
            <a:r>
              <a:rPr lang="ru-RU" sz="2200" dirty="0" err="1">
                <a:latin typeface="Times New Roman" panose="02020603050405020304" pitchFamily="18" charset="0"/>
                <a:cs typeface="Times New Roman" panose="02020603050405020304" pitchFamily="18" charset="0"/>
              </a:rPr>
              <a:t>груп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чи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окремих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представників</a:t>
            </a:r>
            <a:r>
              <a:rPr lang="ru-RU" sz="2200" dirty="0">
                <a:latin typeface="Times New Roman" panose="02020603050405020304" pitchFamily="18" charset="0"/>
                <a:cs typeface="Times New Roman" panose="02020603050405020304" pitchFamily="18" charset="0"/>
              </a:rPr>
              <a:t>) одного народу в </a:t>
            </a:r>
            <a:r>
              <a:rPr lang="ru-RU" sz="2200" dirty="0" err="1">
                <a:latin typeface="Times New Roman" panose="02020603050405020304" pitchFamily="18" charset="0"/>
                <a:cs typeface="Times New Roman" panose="02020603050405020304" pitchFamily="18" charset="0"/>
              </a:rPr>
              <a:t>середовищі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іншого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Оскільки</a:t>
            </a:r>
            <a:r>
              <a:rPr lang="ru-RU" sz="2200" dirty="0">
                <a:latin typeface="Times New Roman" panose="02020603050405020304" pitchFamily="18" charset="0"/>
                <a:cs typeface="Times New Roman" panose="02020603050405020304" pitchFamily="18" charset="0"/>
              </a:rPr>
              <a:t> при </a:t>
            </a:r>
            <a:r>
              <a:rPr lang="ru-RU" sz="2200" dirty="0" err="1">
                <a:latin typeface="Times New Roman" panose="02020603050405020304" pitchFamily="18" charset="0"/>
                <a:cs typeface="Times New Roman" panose="02020603050405020304" pitchFamily="18" charset="0"/>
              </a:rPr>
              <a:t>цьому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така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група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повністю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або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майже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повністю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втрачає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притаманні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їй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раніше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властивості</a:t>
            </a:r>
            <a:r>
              <a:rPr lang="ru-RU" sz="2200" dirty="0">
                <a:latin typeface="Times New Roman" panose="02020603050405020304" pitchFamily="18" charset="0"/>
                <a:cs typeface="Times New Roman" panose="02020603050405020304" pitchFamily="18" charset="0"/>
              </a:rPr>
              <a:t> і так само </a:t>
            </a:r>
            <a:r>
              <a:rPr lang="ru-RU" sz="2200" dirty="0" err="1">
                <a:latin typeface="Times New Roman" panose="02020603050405020304" pitchFamily="18" charset="0"/>
                <a:cs typeface="Times New Roman" panose="02020603050405020304" pitchFamily="18" charset="0"/>
              </a:rPr>
              <a:t>повно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засвоює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нові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асиміляцію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відносять</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етнотрансформаційних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процесів</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відміну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етноеволюційних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не </a:t>
            </a:r>
            <a:r>
              <a:rPr lang="ru-RU" sz="2200" dirty="0" err="1">
                <a:latin typeface="Times New Roman" panose="02020603050405020304" pitchFamily="18" charset="0"/>
                <a:cs typeface="Times New Roman" panose="02020603050405020304" pitchFamily="18" charset="0"/>
              </a:rPr>
              <a:t>ведуть</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зміни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належності</a:t>
            </a:r>
            <a:r>
              <a:rPr lang="ru-RU" sz="2200" dirty="0">
                <a:latin typeface="Times New Roman" panose="02020603050405020304" pitchFamily="18" charset="0"/>
                <a:cs typeface="Times New Roman" panose="02020603050405020304" pitchFamily="18" charset="0"/>
              </a:rPr>
              <a:t> людей).</a:t>
            </a:r>
            <a:br>
              <a:rPr lang="ru-RU" sz="2200" dirty="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err="1" smtClean="0">
                <a:latin typeface="Times New Roman" panose="02020603050405020304" pitchFamily="18" charset="0"/>
                <a:cs typeface="Times New Roman" panose="02020603050405020304" pitchFamily="18" charset="0"/>
              </a:rPr>
              <a:t>Розрізняють</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природну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або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добровільну</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насильницьку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асиміляції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Природна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етнічна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асиміляція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поширена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найдавніших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часів</a:t>
            </a:r>
            <a:r>
              <a:rPr lang="ru-RU" sz="2200" dirty="0">
                <a:latin typeface="Times New Roman" panose="02020603050405020304" pitchFamily="18" charset="0"/>
                <a:cs typeface="Times New Roman" panose="02020603050405020304" pitchFamily="18" charset="0"/>
              </a:rPr>
              <a:t> і є одним з </a:t>
            </a:r>
            <a:r>
              <a:rPr lang="ru-RU" sz="2200" dirty="0" err="1">
                <a:latin typeface="Times New Roman" panose="02020603050405020304" pitchFamily="18" charset="0"/>
                <a:cs typeface="Times New Roman" panose="02020603050405020304" pitchFamily="18" charset="0"/>
              </a:rPr>
              <a:t>ефективних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механізмів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включення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іммігрантських</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меншинних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груп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або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їх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окремих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представників</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активної</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рівної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участі</a:t>
            </a:r>
            <a:r>
              <a:rPr lang="ru-RU" sz="2200" dirty="0">
                <a:latin typeface="Times New Roman" panose="02020603050405020304" pitchFamily="18" charset="0"/>
                <a:cs typeface="Times New Roman" panose="02020603050405020304" pitchFamily="18" charset="0"/>
              </a:rPr>
              <a:t> в культурному і </a:t>
            </a:r>
            <a:r>
              <a:rPr lang="ru-RU" sz="2200" dirty="0" err="1">
                <a:latin typeface="Times New Roman" panose="02020603050405020304" pitchFamily="18" charset="0"/>
                <a:cs typeface="Times New Roman" panose="02020603050405020304" pitchFamily="18" charset="0"/>
              </a:rPr>
              <a:t>політичному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житті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домінуючої</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більшості</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5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uk-UA" sz="3000" dirty="0">
                <a:latin typeface="Times New Roman" panose="02020603050405020304" pitchFamily="18" charset="0"/>
                <a:cs typeface="Times New Roman" panose="02020603050405020304" pitchFamily="18" charset="0"/>
              </a:rPr>
              <a:t/>
            </a:r>
            <a:br>
              <a:rPr lang="uk-UA" sz="3000" dirty="0">
                <a:latin typeface="Times New Roman" panose="02020603050405020304" pitchFamily="18" charset="0"/>
                <a:cs typeface="Times New Roman" panose="02020603050405020304" pitchFamily="18" charset="0"/>
              </a:rPr>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
            </a: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280160" y="1305342"/>
            <a:ext cx="10251440" cy="4524315"/>
          </a:xfrm>
          <a:prstGeom prst="rect">
            <a:avLst/>
          </a:prstGeom>
        </p:spPr>
        <p:txBody>
          <a:bodyPr wrap="square">
            <a:spAutoFit/>
          </a:bodyPr>
          <a:lstStyle/>
          <a:p>
            <a:r>
              <a:rPr lang="ru-RU" sz="2400" b="1" dirty="0" err="1">
                <a:latin typeface="Times New Roman" panose="02020603050405020304" pitchFamily="18" charset="0"/>
                <a:cs typeface="Times New Roman" panose="02020603050405020304" pitchFamily="18" charset="0"/>
              </a:rPr>
              <a:t>Міжетнічна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інтеграція</a:t>
            </a:r>
            <a:r>
              <a:rPr lang="ru-RU"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вид </a:t>
            </a:r>
            <a:r>
              <a:rPr lang="ru-RU" sz="2400" dirty="0" err="1">
                <a:latin typeface="Times New Roman" panose="02020603050405020304" pitchFamily="18" charset="0"/>
                <a:cs typeface="Times New Roman" panose="02020603050405020304" pitchFamily="18" charset="0"/>
              </a:rPr>
              <a:t>об’єднавчих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полягають</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взаємодії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двох</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більше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етносів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спільнот</a:t>
            </a:r>
            <a:r>
              <a:rPr lang="ru-RU" sz="2400" dirty="0">
                <a:latin typeface="Times New Roman" panose="02020603050405020304" pitchFamily="18" charset="0"/>
                <a:cs typeface="Times New Roman" panose="02020603050405020304" pitchFamily="18" charset="0"/>
              </a:rPr>
              <a:t> в рамках </a:t>
            </a:r>
            <a:r>
              <a:rPr lang="ru-RU" sz="2400" dirty="0" err="1">
                <a:latin typeface="Times New Roman" panose="02020603050405020304" pitchFamily="18" charset="0"/>
                <a:cs typeface="Times New Roman" panose="02020603050405020304" pitchFamily="18" charset="0"/>
              </a:rPr>
              <a:t>поліетнічної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держави</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призводять</a:t>
            </a:r>
            <a:r>
              <a:rPr lang="ru-RU" sz="2400" dirty="0">
                <a:latin typeface="Times New Roman" panose="02020603050405020304" pitchFamily="18" charset="0"/>
                <a:cs typeface="Times New Roman" panose="02020603050405020304" pitchFamily="18" charset="0"/>
              </a:rPr>
              <a:t> до </a:t>
            </a:r>
            <a:r>
              <a:rPr lang="ru-RU" sz="2400" dirty="0" err="1">
                <a:latin typeface="Times New Roman" panose="02020603050405020304" pitchFamily="18" charset="0"/>
                <a:cs typeface="Times New Roman" panose="02020603050405020304" pitchFamily="18" charset="0"/>
              </a:rPr>
              <a:t>формування</a:t>
            </a:r>
            <a:r>
              <a:rPr lang="ru-RU" sz="2400" dirty="0">
                <a:latin typeface="Times New Roman" panose="02020603050405020304" pitchFamily="18" charset="0"/>
                <a:cs typeface="Times New Roman" panose="02020603050405020304" pitchFamily="18" charset="0"/>
              </a:rPr>
              <a:t> у них ряду </a:t>
            </a:r>
            <a:r>
              <a:rPr lang="ru-RU" sz="2400" dirty="0" err="1">
                <a:latin typeface="Times New Roman" panose="02020603050405020304" pitchFamily="18" charset="0"/>
                <a:cs typeface="Times New Roman" panose="02020603050405020304" pitchFamily="18" charset="0"/>
              </a:rPr>
              <a:t>спільних</a:t>
            </a:r>
            <a:r>
              <a:rPr lang="ru-RU" sz="2400" dirty="0">
                <a:latin typeface="Times New Roman" panose="02020603050405020304" pitchFamily="18" charset="0"/>
                <a:cs typeface="Times New Roman" panose="02020603050405020304" pitchFamily="18" charset="0"/>
              </a:rPr>
              <a:t> духовно-</a:t>
            </a:r>
            <a:r>
              <a:rPr lang="ru-RU" sz="2400" dirty="0" err="1">
                <a:latin typeface="Times New Roman" panose="02020603050405020304" pitchFamily="18" charset="0"/>
                <a:cs typeface="Times New Roman" panose="02020603050405020304" pitchFamily="18" charset="0"/>
              </a:rPr>
              <a:t>культурних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ознак</a:t>
            </a:r>
            <a:r>
              <a:rPr lang="ru-RU" sz="2400" dirty="0">
                <a:latin typeface="Times New Roman" panose="02020603050405020304" pitchFamily="18" charset="0"/>
                <a:cs typeface="Times New Roman" panose="02020603050405020304" pitchFamily="18" charset="0"/>
              </a:rPr>
              <a:t>, але не </a:t>
            </a:r>
            <a:r>
              <a:rPr lang="ru-RU" sz="2400" dirty="0" err="1">
                <a:latin typeface="Times New Roman" panose="02020603050405020304" pitchFamily="18" charset="0"/>
                <a:cs typeface="Times New Roman" panose="02020603050405020304" pitchFamily="18" charset="0"/>
              </a:rPr>
              <a:t>викликають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зміни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самосвідомості</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результаті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такої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взаємодії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жодна</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етнічних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спільнот</a:t>
            </a:r>
            <a:r>
              <a:rPr lang="ru-RU" sz="2400" dirty="0">
                <a:latin typeface="Times New Roman" panose="02020603050405020304" pitchFamily="18" charset="0"/>
                <a:cs typeface="Times New Roman" panose="02020603050405020304" pitchFamily="18" charset="0"/>
              </a:rPr>
              <a:t> не </a:t>
            </a:r>
            <a:r>
              <a:rPr lang="ru-RU" sz="2400" dirty="0" err="1">
                <a:latin typeface="Times New Roman" panose="02020603050405020304" pitchFamily="18" charset="0"/>
                <a:cs typeface="Times New Roman" panose="02020603050405020304" pitchFamily="18" charset="0"/>
              </a:rPr>
              <a:t>втрачає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своєї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внутрігрупової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ідентичності</a:t>
            </a:r>
            <a:r>
              <a:rPr lang="ru-RU" sz="2400" dirty="0">
                <a:latin typeface="Times New Roman" panose="02020603050405020304" pitchFamily="18" charset="0"/>
                <a:cs typeface="Times New Roman" panose="02020603050405020304" pitchFamily="18" charset="0"/>
              </a:rPr>
              <a:t>). </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Місцегенація</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біологічного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змішання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груп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відрізняються</a:t>
            </a:r>
            <a:r>
              <a:rPr lang="ru-RU" sz="2400" dirty="0">
                <a:latin typeface="Times New Roman" panose="02020603050405020304" pitchFamily="18" charset="0"/>
                <a:cs typeface="Times New Roman" panose="02020603050405020304" pitchFamily="18" charset="0"/>
              </a:rPr>
              <a:t> у расово-культурному </a:t>
            </a:r>
            <a:r>
              <a:rPr lang="ru-RU" sz="2400" dirty="0" err="1">
                <a:latin typeface="Times New Roman" panose="02020603050405020304" pitchFamily="18" charset="0"/>
                <a:cs typeface="Times New Roman" panose="02020603050405020304" pitchFamily="18" charset="0"/>
              </a:rPr>
              <a:t>плані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Цей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відбувається</a:t>
            </a:r>
            <a:r>
              <a:rPr lang="ru-RU" sz="2400" dirty="0">
                <a:latin typeface="Times New Roman" panose="02020603050405020304" pitchFamily="18" charset="0"/>
                <a:cs typeface="Times New Roman" panose="02020603050405020304" pitchFamily="18" charset="0"/>
              </a:rPr>
              <a:t> в основному у </a:t>
            </a:r>
            <a:r>
              <a:rPr lang="ru-RU" sz="2400" dirty="0" err="1">
                <a:latin typeface="Times New Roman" panose="02020603050405020304" pitchFamily="18" charset="0"/>
                <a:cs typeface="Times New Roman" panose="02020603050405020304" pitchFamily="18" charset="0"/>
              </a:rPr>
              <a:t>результаті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змішаних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шлюбів</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веде</a:t>
            </a:r>
            <a:r>
              <a:rPr lang="ru-RU" sz="2400" dirty="0">
                <a:latin typeface="Times New Roman" panose="02020603050405020304" pitchFamily="18" charset="0"/>
                <a:cs typeface="Times New Roman" panose="02020603050405020304" pitchFamily="18" charset="0"/>
              </a:rPr>
              <a:t> до </a:t>
            </a:r>
            <a:r>
              <a:rPr lang="ru-RU" sz="2400" dirty="0" err="1">
                <a:latin typeface="Times New Roman" panose="02020603050405020304" pitchFamily="18" charset="0"/>
                <a:cs typeface="Times New Roman" panose="02020603050405020304" pitchFamily="18" charset="0"/>
              </a:rPr>
              <a:t>згладження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первісних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відмінностей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Місцегенація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інтенсивно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відбувається</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полі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суспільствах</a:t>
            </a:r>
            <a:r>
              <a:rPr lang="ru-RU" sz="2400" dirty="0">
                <a:latin typeface="Times New Roman" panose="02020603050405020304" pitchFamily="18" charset="0"/>
                <a:cs typeface="Times New Roman" panose="02020603050405020304" pitchFamily="18" charset="0"/>
              </a:rPr>
              <a:t> й особливо у </a:t>
            </a:r>
            <a:r>
              <a:rPr lang="ru-RU" sz="2400" dirty="0" err="1">
                <a:latin typeface="Times New Roman" panose="02020603050405020304" pitchFamily="18" charset="0"/>
                <a:cs typeface="Times New Roman" panose="02020603050405020304" pitchFamily="18" charset="0"/>
              </a:rPr>
              <a:t>етноконтактних</a:t>
            </a:r>
            <a:r>
              <a:rPr lang="ru-RU" sz="2400" dirty="0">
                <a:latin typeface="Times New Roman" panose="02020603050405020304" pitchFamily="18" charset="0"/>
                <a:cs typeface="Times New Roman" panose="02020603050405020304" pitchFamily="18" charset="0"/>
              </a:rPr>
              <a:t> зонах, де </a:t>
            </a:r>
            <a:r>
              <a:rPr lang="ru-RU" sz="2400" dirty="0" err="1">
                <a:latin typeface="Times New Roman" panose="02020603050405020304" pitchFamily="18" charset="0"/>
                <a:cs typeface="Times New Roman" panose="02020603050405020304" pitchFamily="18" charset="0"/>
              </a:rPr>
              <a:t>взаємодіють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різні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етноси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або</a:t>
            </a:r>
            <a:r>
              <a:rPr lang="ru-RU" sz="2400" dirty="0">
                <a:latin typeface="Times New Roman" panose="02020603050405020304" pitchFamily="18" charset="0"/>
                <a:cs typeface="Times New Roman" panose="02020603050405020304" pitchFamily="18" charset="0"/>
              </a:rPr>
              <a:t> ж </a:t>
            </a:r>
            <a:r>
              <a:rPr lang="ru-RU" sz="2400" dirty="0" err="1">
                <a:latin typeface="Times New Roman" panose="02020603050405020304" pitchFamily="18" charset="0"/>
                <a:cs typeface="Times New Roman" panose="02020603050405020304" pitchFamily="18" charset="0"/>
              </a:rPr>
              <a:t>їхні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представники</a:t>
            </a:r>
            <a:r>
              <a:rPr lang="ru-RU" sz="2400" dirty="0">
                <a:latin typeface="Times New Roman" panose="02020603050405020304" pitchFamily="18" charset="0"/>
                <a:cs typeface="Times New Roman" panose="02020603050405020304" pitchFamily="18" charset="0"/>
              </a:rPr>
              <a:t>.</a:t>
            </a:r>
            <a:endParaRPr lang="ru-RU" sz="2400" dirty="0"/>
          </a:p>
        </p:txBody>
      </p:sp>
    </p:spTree>
    <p:extLst>
      <p:ext uri="{BB962C8B-B14F-4D97-AF65-F5344CB8AC3E}">
        <p14:creationId xmlns:p14="http://schemas.microsoft.com/office/powerpoint/2010/main" val="1106867012"/>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162</TotalTime>
  <Words>310</Words>
  <Application>Microsoft Office PowerPoint</Application>
  <PresentationFormat>Широкоэкранный</PresentationFormat>
  <Paragraphs>27</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Century Gothic</vt:lpstr>
      <vt:lpstr>Times New Roman</vt:lpstr>
      <vt:lpstr>Галерея</vt:lpstr>
      <vt:lpstr>Тема  Міграції та етнічна взаємодія</vt:lpstr>
      <vt:lpstr> План. 1. Поняття міграції та етнічних міграцій. 2. Процеси міжетнічної взаємодії.       </vt:lpstr>
      <vt:lpstr>Питання 1 Міграція населення - переміщення людей з одного регіону (країни, світу) в інший, в ряді випадків великими групами і на великі відстані.  Причини міграції: 1) несприятлива економічна обстановка в країні; 2) економічна криза; 3) громадянські війни; 4) екологічна катастрофа в даному регіоні або державі.  Сучасні тенденції міжнародної міграції: 1) зростання нелегальної міграції 2) зростання вимушеної міграції; 3) збільшення демографічного значущості міжнародної міграції; 4) глобалізація світових міграційних; 6) двоїстий характер міграційної політики.   </vt:lpstr>
      <vt:lpstr>Напрямки міграцій:  1) міграція з країн, що розвиваються в розвинені країни; 2) міграція в рамках розвинених країн; 3) міграція робочої сили між країнами, що розвиваються; 4) міграція робочої сили з колишніх соціалістичних країн (подібна до міграцією з країн, що розвиваються в розвинені країни); 5) міграція працівників, кваліфікованих фахівців з промислово розвинених країн в країни, що розвиваються.          </vt:lpstr>
      <vt:lpstr>Діаспора - частина народу (етносу), яка проживає за межами країни свого походження, що утворює згуртовані і стійкі етнічні групи в країні проживання, і має соціальні інститути для підтримки і розвитку своєї ідентичності і спільності. Діаспора - це стійка сукупність людей єдиного етнічного походження, що живе в іноетнічному оточенні за межами своєї батьківщини, що має соціальні інститути для розвитку і функціонування своєї спільності і зберігає етнічну ідентичність і самоідентифікацію.  Внутрішні функції діаспори. 1.Етнокультурна: збереження або відродження національної культури свого народу; розвиток і передача етнічних культурних цінностей; збереження і розвиток національної самосвідомості. 2. Соціальна: захист членів діаспори, що виявляється у відстоюванні їхніх громадянських і економічних прав, сприяння в отриманні громадянства і професійному самовизначенні, наданні матеріальної, консультативної, правової допомоги. 3. Економічна: розвиток виробництва національних товарів, розвиток національних ремесел і промислів; 4. Політична: лобіювання придбання для свого народу додаткових прав, вплив на позицію країни проживання на міжнародній арені, участь у виборчих кампаніях в країні проживання та інших політичних реаліях.     </vt:lpstr>
      <vt:lpstr>Г. Шеффер виділяє наступні типи діаспор:  - діаспори з глибоким історичним корінням (сюди відносяться вірменська, єврейська і китайська); - «сплячі» діаспори (американці в Європі і в Азії і скандинави в США); - «молоді» діаспори (їх утворюють греки, поляки і турки); - «діаспори, що зароджуються», тобто що знаходяться лише в початковій стадії свого становлення (їх тільки починають формувати корейці, філіппінці, а також російські в колишніх радянських республіках); - «безпритульні», тобто не мають «своїє» держави (в цю категорію потрапляють діаспори курдів, палестинців і циган); - «етнонаціональні» - найпоширеніший тип діаспор. Їх характерна особливість в тому, що вони відчувають за спиною незриму присутність «своєї» держави; - діаспори «розсіяні» і діаспори, які живуть компактно.      </vt:lpstr>
      <vt:lpstr>Питання 2 Мультикультуралізм - політика, спрямована на розвиток і збереження в окремо взятій країні і в світі в цілому культурних відмінностей, і обґрунтовує таку політику теорія або ідеологія. Етнічний стереотип – спрощений, схематизований, емоційно забарвлений і надзвичайно стійкий образ етнічної групи, який легко розповсюджується на всіх її представників; схематизована програма поведінки, яка є типовою для представників якого-небудь етносу.  Уперше термін “стереотип” у 1922 р. використав американський журналіст і соціолог У.Ліпман у праці “Суспільна думка”. Автостереотипи – етноконсолідуючі уявлення членів етнічної групи про особистісні особливості власного етносу, його ментальність; вносять безпосередній вклад у формування позитивної етнічної ідентичності. Гетеростереотипи – сукупність уявлень про риси і особливості інших етнічних груп. Гетеростереотипи можуть суттєво відрізнятися від власних уявлень іншого етносу про себе.        </vt:lpstr>
      <vt:lpstr>Етнопсихологічна дистанція – поняття, що характеризує ступінь близькості або відчуження етнічних груп. Етнопсихологічна дистанція є похідною від соціальної дистанції і виражається головним чином через установлення межі між “ми” і “вони” (не такі як ми”).  Етнічна асиміляція – один з видів процесів об’єднання етносів (поряд з консолідацією та міжетнічною інтеграцією ), розчинення невеликих груп (чи окремих представників) одного народу в середовищі іншого. Оскільки при цьому така група повністю або майже повністю втрачає притаманні їй раніше етнічні властивості і так само повно засвоює нові, етнічну асиміляцію відносять до етнотрансформаційних процесів (на відміну від етноеволюційних, що не ведуть до зміни етнічної належності людей).  Розрізняють природну або добровільну та насильницьку етнічні асиміляції. Природна етнічна асиміляція поширена від найдавніших часів і є одним з ефективних механізмів включення іммігрантських і меншинних груп, або їх окремих представників, до активної і рівної участі в культурному і політичному житті домінуючої більшості.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27</cp:revision>
  <dcterms:created xsi:type="dcterms:W3CDTF">2019-01-24T09:36:20Z</dcterms:created>
  <dcterms:modified xsi:type="dcterms:W3CDTF">2020-11-11T09:13:56Z</dcterms:modified>
</cp:coreProperties>
</file>