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Lst>
  <p:sldIdLst>
    <p:sldId id="256" r:id="rId2"/>
    <p:sldId id="258" r:id="rId3"/>
    <p:sldId id="300" r:id="rId4"/>
    <p:sldId id="301" r:id="rId5"/>
    <p:sldId id="302" r:id="rId6"/>
    <p:sldId id="303" r:id="rId7"/>
    <p:sldId id="304" r:id="rId8"/>
    <p:sldId id="305" r:id="rId9"/>
    <p:sldId id="306" r:id="rId10"/>
    <p:sldId id="257" r:id="rId11"/>
    <p:sldId id="259" r:id="rId12"/>
    <p:sldId id="260" r:id="rId13"/>
    <p:sldId id="261" r:id="rId14"/>
    <p:sldId id="262" r:id="rId15"/>
    <p:sldId id="263" r:id="rId16"/>
    <p:sldId id="264" r:id="rId17"/>
    <p:sldId id="307" r:id="rId18"/>
    <p:sldId id="265" r:id="rId19"/>
    <p:sldId id="266" r:id="rId20"/>
    <p:sldId id="267" r:id="rId21"/>
    <p:sldId id="268" r:id="rId22"/>
    <p:sldId id="269" r:id="rId23"/>
    <p:sldId id="270" r:id="rId24"/>
    <p:sldId id="271" r:id="rId25"/>
    <p:sldId id="272" r:id="rId26"/>
    <p:sldId id="273" r:id="rId27"/>
    <p:sldId id="274" r:id="rId28"/>
    <p:sldId id="308"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 id="292" r:id="rId47"/>
    <p:sldId id="293" r:id="rId48"/>
    <p:sldId id="294" r:id="rId49"/>
    <p:sldId id="295" r:id="rId50"/>
    <p:sldId id="296" r:id="rId51"/>
    <p:sldId id="297" r:id="rId52"/>
    <p:sldId id="298" r:id="rId53"/>
    <p:sldId id="299" r:id="rId54"/>
    <p:sldId id="309" r:id="rId55"/>
    <p:sldId id="310" r:id="rId56"/>
    <p:sldId id="311" r:id="rId57"/>
    <p:sldId id="312" r:id="rId58"/>
    <p:sldId id="313" r:id="rId59"/>
    <p:sldId id="314" r:id="rId60"/>
    <p:sldId id="315" r:id="rId61"/>
  </p:sldIdLst>
  <p:sldSz cx="12192000" cy="6858000"/>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3" d="100"/>
          <a:sy n="83" d="100"/>
        </p:scale>
        <p:origin x="614"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A1826-1B3E-4E2E-8D6C-93BCEAA3D6C6}"/>
              </a:ext>
            </a:extLst>
          </p:cNvPr>
          <p:cNvSpPr>
            <a:spLocks noGrp="1"/>
          </p:cNvSpPr>
          <p:nvPr>
            <p:ph type="ctrTitle"/>
          </p:nvPr>
        </p:nvSpPr>
        <p:spPr>
          <a:xfrm>
            <a:off x="2107200" y="1096965"/>
            <a:ext cx="7977600" cy="2085696"/>
          </a:xfrm>
        </p:spPr>
        <p:txBody>
          <a:bodyPr anchor="b">
            <a:normAutofit/>
          </a:bodyPr>
          <a:lstStyle>
            <a:lvl1pPr algn="ctr">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AB5F0CE-1714-4650-9690-5676C06349A0}"/>
              </a:ext>
            </a:extLst>
          </p:cNvPr>
          <p:cNvSpPr>
            <a:spLocks noGrp="1"/>
          </p:cNvSpPr>
          <p:nvPr>
            <p:ph type="subTitle" idx="1"/>
          </p:nvPr>
        </p:nvSpPr>
        <p:spPr>
          <a:xfrm>
            <a:off x="3216000" y="3945771"/>
            <a:ext cx="5760000" cy="1832730"/>
          </a:xfrm>
        </p:spPr>
        <p:txBody>
          <a:bodyPr>
            <a:normAutofit/>
          </a:bodyPr>
          <a:lstStyle>
            <a:lvl1pPr marL="0" indent="0" algn="ctr">
              <a:lnSpc>
                <a:spcPct val="125000"/>
              </a:lnSpc>
              <a:buNone/>
              <a:defRPr sz="2400" i="0" spc="5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FD0CA85-BF38-4762-934C-D00F2047C2D1}"/>
              </a:ext>
            </a:extLst>
          </p:cNvPr>
          <p:cNvSpPr>
            <a:spLocks noGrp="1"/>
          </p:cNvSpPr>
          <p:nvPr>
            <p:ph type="dt" sz="half" idx="10"/>
          </p:nvPr>
        </p:nvSpPr>
        <p:spPr/>
        <p:txBody>
          <a:bodyPr/>
          <a:lstStyle/>
          <a:p>
            <a:fld id="{4EC743F4-8769-40B4-85DF-6CB8DE9F66AA}" type="datetimeFigureOut">
              <a:rPr lang="en-US" smtClean="0"/>
              <a:t>4/11/2021</a:t>
            </a:fld>
            <a:endParaRPr lang="en-US"/>
          </a:p>
        </p:txBody>
      </p:sp>
      <p:sp>
        <p:nvSpPr>
          <p:cNvPr id="5" name="Footer Placeholder 4">
            <a:extLst>
              <a:ext uri="{FF2B5EF4-FFF2-40B4-BE49-F238E27FC236}">
                <a16:creationId xmlns:a16="http://schemas.microsoft.com/office/drawing/2014/main" id="{649CA3C9-6579-49D9-A5FD-20231FB4B3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9B94FE-6287-4D49-B0E5-FE9A9BA75A0C}"/>
              </a:ext>
            </a:extLst>
          </p:cNvPr>
          <p:cNvSpPr>
            <a:spLocks noGrp="1"/>
          </p:cNvSpPr>
          <p:nvPr>
            <p:ph type="sldNum" sz="quarter" idx="12"/>
          </p:nvPr>
        </p:nvSpPr>
        <p:spPr/>
        <p:txBody>
          <a:bodyPr/>
          <a:lstStyle/>
          <a:p>
            <a:fld id="{FF2BD96E-3838-45D2-9031-D3AF67C920A5}" type="slidenum">
              <a:rPr lang="en-US" smtClean="0"/>
              <a:t>‹#›</a:t>
            </a:fld>
            <a:endParaRPr lang="en-US"/>
          </a:p>
        </p:txBody>
      </p:sp>
      <p:cxnSp>
        <p:nvCxnSpPr>
          <p:cNvPr id="7" name="Straight Connector 6">
            <a:extLst>
              <a:ext uri="{FF2B5EF4-FFF2-40B4-BE49-F238E27FC236}">
                <a16:creationId xmlns:a16="http://schemas.microsoft.com/office/drawing/2014/main" id="{AE0C0B2A-3FD1-4235-A16E-0ED1E028A93E}"/>
              </a:ext>
            </a:extLst>
          </p:cNvPr>
          <p:cNvCxnSpPr>
            <a:cxnSpLocks/>
          </p:cNvCxnSpPr>
          <p:nvPr/>
        </p:nvCxnSpPr>
        <p:spPr>
          <a:xfrm>
            <a:off x="5826000" y="3525773"/>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9494E066-0146-46E9-BAF1-C33240ABA294}"/>
              </a:ext>
            </a:extLst>
          </p:cNvPr>
          <p:cNvGrpSpPr/>
          <p:nvPr/>
        </p:nvGrpSpPr>
        <p:grpSpPr>
          <a:xfrm rot="2700000">
            <a:off x="10127693" y="4178240"/>
            <a:ext cx="633413" cy="1862138"/>
            <a:chOff x="5959192" y="333389"/>
            <a:chExt cx="633413" cy="1862138"/>
          </a:xfrm>
        </p:grpSpPr>
        <p:grpSp>
          <p:nvGrpSpPr>
            <p:cNvPr id="9" name="Group 8">
              <a:extLst>
                <a:ext uri="{FF2B5EF4-FFF2-40B4-BE49-F238E27FC236}">
                  <a16:creationId xmlns:a16="http://schemas.microsoft.com/office/drawing/2014/main" id="{B02BD80B-C499-4DAC-9580-575B04F8658F}"/>
                </a:ext>
              </a:extLst>
            </p:cNvPr>
            <p:cNvGrpSpPr/>
            <p:nvPr/>
          </p:nvGrpSpPr>
          <p:grpSpPr>
            <a:xfrm>
              <a:off x="5959192" y="333389"/>
              <a:ext cx="633413" cy="1419225"/>
              <a:chOff x="5959192" y="333389"/>
              <a:chExt cx="633413" cy="1419225"/>
            </a:xfrm>
          </p:grpSpPr>
          <p:sp>
            <p:nvSpPr>
              <p:cNvPr id="11" name="Freeform 68">
                <a:extLst>
                  <a:ext uri="{FF2B5EF4-FFF2-40B4-BE49-F238E27FC236}">
                    <a16:creationId xmlns:a16="http://schemas.microsoft.com/office/drawing/2014/main" id="{CCF069F3-858C-4C67-90C2-46017C3D4CEB}"/>
                  </a:ext>
                </a:extLst>
              </p:cNvPr>
              <p:cNvSpPr>
                <a:spLocks/>
              </p:cNvSpPr>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69">
                <a:extLst>
                  <a:ext uri="{FF2B5EF4-FFF2-40B4-BE49-F238E27FC236}">
                    <a16:creationId xmlns:a16="http://schemas.microsoft.com/office/drawing/2014/main" id="{8A1FFA52-DFA8-4A81-8A85-50BE13257F51}"/>
                  </a:ext>
                </a:extLst>
              </p:cNvPr>
              <p:cNvSpPr>
                <a:spLocks/>
              </p:cNvSpPr>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10" name="Line 70">
              <a:extLst>
                <a:ext uri="{FF2B5EF4-FFF2-40B4-BE49-F238E27FC236}">
                  <a16:creationId xmlns:a16="http://schemas.microsoft.com/office/drawing/2014/main" id="{BAEDA471-60CB-4A0C-B9AD-B2B3C51EA2FD}"/>
                </a:ext>
              </a:extLst>
            </p:cNvPr>
            <p:cNvSpPr>
              <a:spLocks noChangeShapeType="1"/>
            </p:cNvSpPr>
            <p:nvPr/>
          </p:nvSpPr>
          <p:spPr bwMode="auto">
            <a:xfrm flipV="1">
              <a:off x="6278280"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622732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FB6D0-92CA-4910-AE77-E238F4C89D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913172-A138-4DD4-A5B1-58BA625078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3897B9-E4AD-469B-A60D-9A1A4BD1980A}"/>
              </a:ext>
            </a:extLst>
          </p:cNvPr>
          <p:cNvSpPr>
            <a:spLocks noGrp="1"/>
          </p:cNvSpPr>
          <p:nvPr>
            <p:ph type="dt" sz="half" idx="10"/>
          </p:nvPr>
        </p:nvSpPr>
        <p:spPr/>
        <p:txBody>
          <a:bodyPr/>
          <a:lstStyle/>
          <a:p>
            <a:fld id="{4EC743F4-8769-40B4-85DF-6CB8DE9F66AA}" type="datetimeFigureOut">
              <a:rPr lang="en-US" smtClean="0"/>
              <a:t>4/11/2021</a:t>
            </a:fld>
            <a:endParaRPr lang="en-US"/>
          </a:p>
        </p:txBody>
      </p:sp>
      <p:sp>
        <p:nvSpPr>
          <p:cNvPr id="5" name="Footer Placeholder 4">
            <a:extLst>
              <a:ext uri="{FF2B5EF4-FFF2-40B4-BE49-F238E27FC236}">
                <a16:creationId xmlns:a16="http://schemas.microsoft.com/office/drawing/2014/main" id="{31C5E1B0-48D6-4F99-9955-39958BA969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9F49DA-55D4-4E36-AEB9-A0E99E31A87E}"/>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3648868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FEBC7C-C5C1-4A79-A195-B35701C2897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8D34A74-3328-469B-ABCA-96F2FE3687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AE19AB-5637-455E-89C3-B41702C202D4}"/>
              </a:ext>
            </a:extLst>
          </p:cNvPr>
          <p:cNvSpPr>
            <a:spLocks noGrp="1"/>
          </p:cNvSpPr>
          <p:nvPr>
            <p:ph type="dt" sz="half" idx="10"/>
          </p:nvPr>
        </p:nvSpPr>
        <p:spPr/>
        <p:txBody>
          <a:bodyPr/>
          <a:lstStyle/>
          <a:p>
            <a:fld id="{4EC743F4-8769-40B4-85DF-6CB8DE9F66AA}" type="datetimeFigureOut">
              <a:rPr lang="en-US" smtClean="0"/>
              <a:t>4/11/2021</a:t>
            </a:fld>
            <a:endParaRPr lang="en-US"/>
          </a:p>
        </p:txBody>
      </p:sp>
      <p:sp>
        <p:nvSpPr>
          <p:cNvPr id="5" name="Footer Placeholder 4">
            <a:extLst>
              <a:ext uri="{FF2B5EF4-FFF2-40B4-BE49-F238E27FC236}">
                <a16:creationId xmlns:a16="http://schemas.microsoft.com/office/drawing/2014/main" id="{A364F2A3-EBEE-4F42-BAC2-A482F00E67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FE1C27-1A43-4B0B-88D0-0C5FE1DBE161}"/>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3863659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32E59-6597-437B-B2F8-E2DD1F86A8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E3BC1D-912E-4012-84AC-A509C9EF4F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977110C-4AA3-4101-B3BD-140B90AF99C9}"/>
              </a:ext>
            </a:extLst>
          </p:cNvPr>
          <p:cNvSpPr>
            <a:spLocks noGrp="1"/>
          </p:cNvSpPr>
          <p:nvPr>
            <p:ph type="dt" sz="half" idx="10"/>
          </p:nvPr>
        </p:nvSpPr>
        <p:spPr/>
        <p:txBody>
          <a:bodyPr/>
          <a:lstStyle/>
          <a:p>
            <a:fld id="{4EC743F4-8769-40B4-85DF-6CB8DE9F66AA}" type="datetimeFigureOut">
              <a:rPr lang="en-US" smtClean="0"/>
              <a:t>4/11/2021</a:t>
            </a:fld>
            <a:endParaRPr lang="en-US"/>
          </a:p>
        </p:txBody>
      </p:sp>
      <p:sp>
        <p:nvSpPr>
          <p:cNvPr id="5" name="Footer Placeholder 4">
            <a:extLst>
              <a:ext uri="{FF2B5EF4-FFF2-40B4-BE49-F238E27FC236}">
                <a16:creationId xmlns:a16="http://schemas.microsoft.com/office/drawing/2014/main" id="{4C50F189-4D8E-4DE6-8295-CF92FA8BFD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5F33EC-1ACF-4D46-AEA5-A20802210B75}"/>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3150325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45267-19A7-4A3D-9658-AD3F78DD35CB}"/>
              </a:ext>
            </a:extLst>
          </p:cNvPr>
          <p:cNvSpPr>
            <a:spLocks noGrp="1"/>
          </p:cNvSpPr>
          <p:nvPr>
            <p:ph type="title"/>
          </p:nvPr>
        </p:nvSpPr>
        <p:spPr>
          <a:xfrm>
            <a:off x="990000" y="2305800"/>
            <a:ext cx="4636800" cy="2246400"/>
          </a:xfrm>
        </p:spPr>
        <p:txBody>
          <a:bodyPr anchor="ctr">
            <a:normAutofit/>
          </a:bodyPr>
          <a:lstStyle>
            <a:lvl1pPr algn="ct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5F17554-5672-499F-BEB9-AB069E6D15F2}"/>
              </a:ext>
            </a:extLst>
          </p:cNvPr>
          <p:cNvSpPr>
            <a:spLocks noGrp="1"/>
          </p:cNvSpPr>
          <p:nvPr>
            <p:ph type="body" idx="1"/>
          </p:nvPr>
        </p:nvSpPr>
        <p:spPr>
          <a:xfrm>
            <a:off x="6565250" y="2305800"/>
            <a:ext cx="4636800" cy="2246400"/>
          </a:xfrm>
        </p:spPr>
        <p:txBody>
          <a:bodyPr anchor="ctr">
            <a:normAutofit/>
          </a:bodyPr>
          <a:lstStyle>
            <a:lvl1pPr marL="0" indent="0" algn="ctr">
              <a:lnSpc>
                <a:spcPct val="125000"/>
              </a:lnSpc>
              <a:buNone/>
              <a:defRPr sz="2400" i="1">
                <a:solidFill>
                  <a:schemeClr val="tx1">
                    <a:alpha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CBA3C6-C279-46AA-B4EE-5F861D83D2AC}"/>
              </a:ext>
            </a:extLst>
          </p:cNvPr>
          <p:cNvSpPr>
            <a:spLocks noGrp="1"/>
          </p:cNvSpPr>
          <p:nvPr>
            <p:ph type="dt" sz="half" idx="10"/>
          </p:nvPr>
        </p:nvSpPr>
        <p:spPr/>
        <p:txBody>
          <a:bodyPr/>
          <a:lstStyle/>
          <a:p>
            <a:fld id="{4EC743F4-8769-40B4-85DF-6CB8DE9F66AA}" type="datetimeFigureOut">
              <a:rPr lang="en-US" smtClean="0"/>
              <a:t>4/11/2021</a:t>
            </a:fld>
            <a:endParaRPr lang="en-US" dirty="0"/>
          </a:p>
        </p:txBody>
      </p:sp>
      <p:sp>
        <p:nvSpPr>
          <p:cNvPr id="5" name="Footer Placeholder 4">
            <a:extLst>
              <a:ext uri="{FF2B5EF4-FFF2-40B4-BE49-F238E27FC236}">
                <a16:creationId xmlns:a16="http://schemas.microsoft.com/office/drawing/2014/main" id="{F04C125B-DDB9-4F4E-B9E9-A747E648FC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3D465E-E86B-42A8-B18A-9046E40D63D6}"/>
              </a:ext>
            </a:extLst>
          </p:cNvPr>
          <p:cNvSpPr>
            <a:spLocks noGrp="1"/>
          </p:cNvSpPr>
          <p:nvPr>
            <p:ph type="sldNum" sz="quarter" idx="12"/>
          </p:nvPr>
        </p:nvSpPr>
        <p:spPr/>
        <p:txBody>
          <a:bodyPr/>
          <a:lstStyle/>
          <a:p>
            <a:fld id="{FF2BD96E-3838-45D2-9031-D3AF67C920A5}" type="slidenum">
              <a:rPr lang="en-US" smtClean="0"/>
              <a:t>‹#›</a:t>
            </a:fld>
            <a:endParaRPr lang="en-US"/>
          </a:p>
        </p:txBody>
      </p:sp>
      <p:sp>
        <p:nvSpPr>
          <p:cNvPr id="7" name="Oval 6">
            <a:extLst>
              <a:ext uri="{FF2B5EF4-FFF2-40B4-BE49-F238E27FC236}">
                <a16:creationId xmlns:a16="http://schemas.microsoft.com/office/drawing/2014/main" id="{6681007E-0E57-40DB-9A98-D04E0A05937B}"/>
              </a:ext>
            </a:extLst>
          </p:cNvPr>
          <p:cNvSpPr/>
          <p:nvPr/>
        </p:nvSpPr>
        <p:spPr>
          <a:xfrm>
            <a:off x="1437136" y="649304"/>
            <a:ext cx="340415" cy="340415"/>
          </a:xfrm>
          <a:prstGeom prst="ellipse">
            <a:avLst/>
          </a:pr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pPr lvl="0"/>
            <a:endParaRPr lang="en-US">
              <a:solidFill>
                <a:schemeClr val="tx1"/>
              </a:solidFill>
            </a:endParaRPr>
          </a:p>
        </p:txBody>
      </p:sp>
      <p:grpSp>
        <p:nvGrpSpPr>
          <p:cNvPr id="8" name="Group 7">
            <a:extLst>
              <a:ext uri="{FF2B5EF4-FFF2-40B4-BE49-F238E27FC236}">
                <a16:creationId xmlns:a16="http://schemas.microsoft.com/office/drawing/2014/main" id="{4C2D7ED2-BAE3-470E-9EFF-F2A49EDD9767}"/>
              </a:ext>
            </a:extLst>
          </p:cNvPr>
          <p:cNvGrpSpPr/>
          <p:nvPr/>
        </p:nvGrpSpPr>
        <p:grpSpPr>
          <a:xfrm rot="10800000">
            <a:off x="1079500" y="952167"/>
            <a:ext cx="641184" cy="1069728"/>
            <a:chOff x="6484111" y="2967038"/>
            <a:chExt cx="641184" cy="1069728"/>
          </a:xfrm>
        </p:grpSpPr>
        <p:grpSp>
          <p:nvGrpSpPr>
            <p:cNvPr id="9" name="Group 8">
              <a:extLst>
                <a:ext uri="{FF2B5EF4-FFF2-40B4-BE49-F238E27FC236}">
                  <a16:creationId xmlns:a16="http://schemas.microsoft.com/office/drawing/2014/main" id="{15B14D1A-9E1B-41C3-96AA-A5C40C4F9B3A}"/>
                </a:ext>
              </a:extLst>
            </p:cNvPr>
            <p:cNvGrpSpPr/>
            <p:nvPr/>
          </p:nvGrpSpPr>
          <p:grpSpPr>
            <a:xfrm>
              <a:off x="6808136" y="2967038"/>
              <a:ext cx="317159" cy="932400"/>
              <a:chOff x="6808136" y="2967038"/>
              <a:chExt cx="317159" cy="932400"/>
            </a:xfrm>
          </p:grpSpPr>
          <p:sp>
            <p:nvSpPr>
              <p:cNvPr id="14" name="Freeform 68">
                <a:extLst>
                  <a:ext uri="{FF2B5EF4-FFF2-40B4-BE49-F238E27FC236}">
                    <a16:creationId xmlns:a16="http://schemas.microsoft.com/office/drawing/2014/main" id="{00EC83EC-04A6-4533-80A5-B1817F1FB35E}"/>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69">
                <a:extLst>
                  <a:ext uri="{FF2B5EF4-FFF2-40B4-BE49-F238E27FC236}">
                    <a16:creationId xmlns:a16="http://schemas.microsoft.com/office/drawing/2014/main" id="{BF61FF24-9074-4265-ACF4-1AEC3621B766}"/>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6" name="Line 70">
                <a:extLst>
                  <a:ext uri="{FF2B5EF4-FFF2-40B4-BE49-F238E27FC236}">
                    <a16:creationId xmlns:a16="http://schemas.microsoft.com/office/drawing/2014/main" id="{8D31D9FF-672B-4C5E-B4B2-DD86A124413F}"/>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0" name="Group 9">
              <a:extLst>
                <a:ext uri="{FF2B5EF4-FFF2-40B4-BE49-F238E27FC236}">
                  <a16:creationId xmlns:a16="http://schemas.microsoft.com/office/drawing/2014/main" id="{8991EBFD-EBD5-48CE-9178-AF5B6F50D416}"/>
                </a:ext>
              </a:extLst>
            </p:cNvPr>
            <p:cNvGrpSpPr/>
            <p:nvPr/>
          </p:nvGrpSpPr>
          <p:grpSpPr>
            <a:xfrm rot="18900000" flipH="1">
              <a:off x="6484111" y="3104366"/>
              <a:ext cx="317159" cy="932400"/>
              <a:chOff x="6808136" y="2967038"/>
              <a:chExt cx="317159" cy="932400"/>
            </a:xfrm>
          </p:grpSpPr>
          <p:sp>
            <p:nvSpPr>
              <p:cNvPr id="11" name="Freeform 68">
                <a:extLst>
                  <a:ext uri="{FF2B5EF4-FFF2-40B4-BE49-F238E27FC236}">
                    <a16:creationId xmlns:a16="http://schemas.microsoft.com/office/drawing/2014/main" id="{1B45F046-3129-4A30-9402-44BA590CD1B6}"/>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69">
                <a:extLst>
                  <a:ext uri="{FF2B5EF4-FFF2-40B4-BE49-F238E27FC236}">
                    <a16:creationId xmlns:a16="http://schemas.microsoft.com/office/drawing/2014/main" id="{24589F32-BB2E-46B1-BAB5-75EA779C7A25}"/>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3" name="Line 70">
                <a:extLst>
                  <a:ext uri="{FF2B5EF4-FFF2-40B4-BE49-F238E27FC236}">
                    <a16:creationId xmlns:a16="http://schemas.microsoft.com/office/drawing/2014/main" id="{0BD46CA5-AE89-4413-AB8D-347179D88133}"/>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cxnSp>
        <p:nvCxnSpPr>
          <p:cNvPr id="17" name="Straight Connector 16">
            <a:extLst>
              <a:ext uri="{FF2B5EF4-FFF2-40B4-BE49-F238E27FC236}">
                <a16:creationId xmlns:a16="http://schemas.microsoft.com/office/drawing/2014/main" id="{4043A360-3214-4DB8-BD85-C6AE48D02D3A}"/>
              </a:ext>
            </a:extLst>
          </p:cNvPr>
          <p:cNvCxnSpPr>
            <a:cxnSpLocks/>
          </p:cNvCxnSpPr>
          <p:nvPr/>
        </p:nvCxnSpPr>
        <p:spPr>
          <a:xfrm rot="16200000" flipH="1">
            <a:off x="5826000" y="3429001"/>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84809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4AEE3-6C7B-402E-B26D-1D079D78D307}"/>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1101641-6BDA-433D-9393-1DDACE06701C}"/>
              </a:ext>
            </a:extLst>
          </p:cNvPr>
          <p:cNvSpPr>
            <a:spLocks noGrp="1"/>
          </p:cNvSpPr>
          <p:nvPr>
            <p:ph sz="half" idx="1"/>
          </p:nvPr>
        </p:nvSpPr>
        <p:spPr>
          <a:xfrm>
            <a:off x="989400" y="1685925"/>
            <a:ext cx="4928400" cy="4092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B8F8D2A-A489-488D-B1E1-23F36D3E95C7}"/>
              </a:ext>
            </a:extLst>
          </p:cNvPr>
          <p:cNvSpPr>
            <a:spLocks noGrp="1"/>
          </p:cNvSpPr>
          <p:nvPr>
            <p:ph sz="half" idx="2"/>
          </p:nvPr>
        </p:nvSpPr>
        <p:spPr>
          <a:xfrm>
            <a:off x="6274202" y="1685925"/>
            <a:ext cx="4928400" cy="4092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1CA242E8-AEEF-4BBD-94E9-86F89D69522C}"/>
              </a:ext>
            </a:extLst>
          </p:cNvPr>
          <p:cNvSpPr>
            <a:spLocks noGrp="1"/>
          </p:cNvSpPr>
          <p:nvPr>
            <p:ph type="dt" sz="half" idx="10"/>
          </p:nvPr>
        </p:nvSpPr>
        <p:spPr/>
        <p:txBody>
          <a:bodyPr/>
          <a:lstStyle/>
          <a:p>
            <a:fld id="{4EC743F4-8769-40B4-85DF-6CB8DE9F66AA}" type="datetimeFigureOut">
              <a:rPr lang="en-US" smtClean="0"/>
              <a:t>4/11/2021</a:t>
            </a:fld>
            <a:endParaRPr lang="en-US"/>
          </a:p>
        </p:txBody>
      </p:sp>
      <p:sp>
        <p:nvSpPr>
          <p:cNvPr id="6" name="Footer Placeholder 5">
            <a:extLst>
              <a:ext uri="{FF2B5EF4-FFF2-40B4-BE49-F238E27FC236}">
                <a16:creationId xmlns:a16="http://schemas.microsoft.com/office/drawing/2014/main" id="{BD58D2CA-06C9-412D-A5D6-F97DDBBB03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1A80D9-E04B-47BF-80DA-01E68346A51C}"/>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2800340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42251-8A4B-463E-982B-C657C3810F36}"/>
              </a:ext>
            </a:extLst>
          </p:cNvPr>
          <p:cNvSpPr>
            <a:spLocks noGrp="1"/>
          </p:cNvSpPr>
          <p:nvPr>
            <p:ph type="title"/>
          </p:nvPr>
        </p:nvSpPr>
        <p:spPr>
          <a:xfrm>
            <a:off x="989400" y="395289"/>
            <a:ext cx="10213200" cy="1112836"/>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74D5E-AC0B-46BF-8840-61CC89C3B6BE}"/>
              </a:ext>
            </a:extLst>
          </p:cNvPr>
          <p:cNvSpPr>
            <a:spLocks noGrp="1"/>
          </p:cNvSpPr>
          <p:nvPr>
            <p:ph type="body" idx="1"/>
          </p:nvPr>
        </p:nvSpPr>
        <p:spPr>
          <a:xfrm>
            <a:off x="989399" y="1736732"/>
            <a:ext cx="4928400" cy="661912"/>
          </a:xfrm>
        </p:spPr>
        <p:txBody>
          <a:bodyPr anchor="b">
            <a:normAutofit/>
          </a:bodyPr>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1A0738-7A90-4A35-AB98-9656D6187286}"/>
              </a:ext>
            </a:extLst>
          </p:cNvPr>
          <p:cNvSpPr>
            <a:spLocks noGrp="1"/>
          </p:cNvSpPr>
          <p:nvPr>
            <p:ph sz="half" idx="2"/>
          </p:nvPr>
        </p:nvSpPr>
        <p:spPr>
          <a:xfrm>
            <a:off x="989400" y="2431256"/>
            <a:ext cx="4928400" cy="33472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DADFE01-1BA7-4288-9355-8B2B508BE582}"/>
              </a:ext>
            </a:extLst>
          </p:cNvPr>
          <p:cNvSpPr>
            <a:spLocks noGrp="1"/>
          </p:cNvSpPr>
          <p:nvPr>
            <p:ph type="body" sz="quarter" idx="3"/>
          </p:nvPr>
        </p:nvSpPr>
        <p:spPr>
          <a:xfrm>
            <a:off x="6274200" y="1736732"/>
            <a:ext cx="4928400" cy="662400"/>
          </a:xfrm>
        </p:spPr>
        <p:txBody>
          <a:bodyPr anchor="b">
            <a:normAutofit/>
          </a:bodyPr>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D49F77-6C55-47AC-B1AE-5D9906DBD7F6}"/>
              </a:ext>
            </a:extLst>
          </p:cNvPr>
          <p:cNvSpPr>
            <a:spLocks noGrp="1"/>
          </p:cNvSpPr>
          <p:nvPr>
            <p:ph sz="quarter" idx="4"/>
          </p:nvPr>
        </p:nvSpPr>
        <p:spPr>
          <a:xfrm>
            <a:off x="6274200" y="2431257"/>
            <a:ext cx="4928400" cy="33472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1D8EF53-AF86-47E8-83DC-8C419847A639}"/>
              </a:ext>
            </a:extLst>
          </p:cNvPr>
          <p:cNvSpPr>
            <a:spLocks noGrp="1"/>
          </p:cNvSpPr>
          <p:nvPr>
            <p:ph type="dt" sz="half" idx="10"/>
          </p:nvPr>
        </p:nvSpPr>
        <p:spPr/>
        <p:txBody>
          <a:bodyPr/>
          <a:lstStyle/>
          <a:p>
            <a:fld id="{4EC743F4-8769-40B4-85DF-6CB8DE9F66AA}" type="datetimeFigureOut">
              <a:rPr lang="en-US" smtClean="0"/>
              <a:t>4/11/2021</a:t>
            </a:fld>
            <a:endParaRPr lang="en-US"/>
          </a:p>
        </p:txBody>
      </p:sp>
      <p:sp>
        <p:nvSpPr>
          <p:cNvPr id="8" name="Footer Placeholder 7">
            <a:extLst>
              <a:ext uri="{FF2B5EF4-FFF2-40B4-BE49-F238E27FC236}">
                <a16:creationId xmlns:a16="http://schemas.microsoft.com/office/drawing/2014/main" id="{5C01D653-ED9A-46D3-A97F-B5FA1DAE6CA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C5B9B66-64EA-4022-BD96-ECF2A80CE2F0}"/>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2187722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3B6B0-54DE-4F2D-84DD-D06CD3B117B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FFE053-BB16-4940-B248-2D496BB29975}"/>
              </a:ext>
            </a:extLst>
          </p:cNvPr>
          <p:cNvSpPr>
            <a:spLocks noGrp="1"/>
          </p:cNvSpPr>
          <p:nvPr>
            <p:ph type="dt" sz="half" idx="10"/>
          </p:nvPr>
        </p:nvSpPr>
        <p:spPr/>
        <p:txBody>
          <a:bodyPr/>
          <a:lstStyle/>
          <a:p>
            <a:fld id="{4EC743F4-8769-40B4-85DF-6CB8DE9F66AA}" type="datetimeFigureOut">
              <a:rPr lang="en-US" smtClean="0"/>
              <a:t>4/11/2021</a:t>
            </a:fld>
            <a:endParaRPr lang="en-US"/>
          </a:p>
        </p:txBody>
      </p:sp>
      <p:sp>
        <p:nvSpPr>
          <p:cNvPr id="4" name="Footer Placeholder 3">
            <a:extLst>
              <a:ext uri="{FF2B5EF4-FFF2-40B4-BE49-F238E27FC236}">
                <a16:creationId xmlns:a16="http://schemas.microsoft.com/office/drawing/2014/main" id="{31FBD80C-6CA1-42DB-B732-4807A27DA8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A9DA86-C177-42C6-90F8-37C6844A2AA8}"/>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2538853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46A27C-9BDA-43B3-96EA-C145EA7F04DE}"/>
              </a:ext>
            </a:extLst>
          </p:cNvPr>
          <p:cNvSpPr>
            <a:spLocks noGrp="1"/>
          </p:cNvSpPr>
          <p:nvPr>
            <p:ph type="dt" sz="half" idx="10"/>
          </p:nvPr>
        </p:nvSpPr>
        <p:spPr/>
        <p:txBody>
          <a:bodyPr/>
          <a:lstStyle/>
          <a:p>
            <a:fld id="{4EC743F4-8769-40B4-85DF-6CB8DE9F66AA}" type="datetimeFigureOut">
              <a:rPr lang="en-US" smtClean="0"/>
              <a:t>4/11/2021</a:t>
            </a:fld>
            <a:endParaRPr lang="en-US"/>
          </a:p>
        </p:txBody>
      </p:sp>
      <p:sp>
        <p:nvSpPr>
          <p:cNvPr id="3" name="Footer Placeholder 2">
            <a:extLst>
              <a:ext uri="{FF2B5EF4-FFF2-40B4-BE49-F238E27FC236}">
                <a16:creationId xmlns:a16="http://schemas.microsoft.com/office/drawing/2014/main" id="{791FBD5E-AA17-42F1-8615-49F2664DD4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57A2D5-EBE5-43DD-8CF2-8B90801A0DF5}"/>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20439043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451E1-40E1-4ED2-A9E3-6376E774AD27}"/>
              </a:ext>
            </a:extLst>
          </p:cNvPr>
          <p:cNvSpPr>
            <a:spLocks noGrp="1"/>
          </p:cNvSpPr>
          <p:nvPr>
            <p:ph type="title"/>
          </p:nvPr>
        </p:nvSpPr>
        <p:spPr>
          <a:xfrm>
            <a:off x="990001" y="955674"/>
            <a:ext cx="3531600" cy="1384995"/>
          </a:xfrm>
        </p:spPr>
        <p:txBody>
          <a:bodyPr anchor="b">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9BAAE5E-AD83-40D4-8BDB-6B25250247AA}"/>
              </a:ext>
            </a:extLst>
          </p:cNvPr>
          <p:cNvSpPr>
            <a:spLocks noGrp="1"/>
          </p:cNvSpPr>
          <p:nvPr>
            <p:ph idx="1"/>
          </p:nvPr>
        </p:nvSpPr>
        <p:spPr>
          <a:xfrm>
            <a:off x="5444850" y="882651"/>
            <a:ext cx="5760000" cy="489584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4D4DF8E2-A28B-4889-AD9E-1D733FEA2E0C}"/>
              </a:ext>
            </a:extLst>
          </p:cNvPr>
          <p:cNvSpPr>
            <a:spLocks noGrp="1"/>
          </p:cNvSpPr>
          <p:nvPr>
            <p:ph type="body" sz="half" idx="2"/>
          </p:nvPr>
        </p:nvSpPr>
        <p:spPr>
          <a:xfrm>
            <a:off x="989401" y="2584759"/>
            <a:ext cx="3531600" cy="3193741"/>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2EF812-B775-468C-84D9-4394CC19F298}"/>
              </a:ext>
            </a:extLst>
          </p:cNvPr>
          <p:cNvSpPr>
            <a:spLocks noGrp="1"/>
          </p:cNvSpPr>
          <p:nvPr>
            <p:ph type="dt" sz="half" idx="10"/>
          </p:nvPr>
        </p:nvSpPr>
        <p:spPr/>
        <p:txBody>
          <a:bodyPr/>
          <a:lstStyle/>
          <a:p>
            <a:fld id="{4EC743F4-8769-40B4-85DF-6CB8DE9F66AA}" type="datetimeFigureOut">
              <a:rPr lang="en-US" smtClean="0"/>
              <a:t>4/11/2021</a:t>
            </a:fld>
            <a:endParaRPr lang="en-US"/>
          </a:p>
        </p:txBody>
      </p:sp>
      <p:sp>
        <p:nvSpPr>
          <p:cNvPr id="6" name="Footer Placeholder 5">
            <a:extLst>
              <a:ext uri="{FF2B5EF4-FFF2-40B4-BE49-F238E27FC236}">
                <a16:creationId xmlns:a16="http://schemas.microsoft.com/office/drawing/2014/main" id="{9DE1DEB3-5237-467C-A5B6-EDA7F366EB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877A6B-440F-4D7B-92DA-1B964D029F12}"/>
              </a:ext>
            </a:extLst>
          </p:cNvPr>
          <p:cNvSpPr>
            <a:spLocks noGrp="1"/>
          </p:cNvSpPr>
          <p:nvPr>
            <p:ph type="sldNum" sz="quarter" idx="12"/>
          </p:nvPr>
        </p:nvSpPr>
        <p:spPr/>
        <p:txBody>
          <a:bodyPr/>
          <a:lstStyle/>
          <a:p>
            <a:fld id="{FF2BD96E-3838-45D2-9031-D3AF67C920A5}" type="slidenum">
              <a:rPr lang="en-US" smtClean="0"/>
              <a:t>‹#›</a:t>
            </a:fld>
            <a:endParaRPr lang="en-US"/>
          </a:p>
        </p:txBody>
      </p:sp>
      <p:cxnSp>
        <p:nvCxnSpPr>
          <p:cNvPr id="10" name="Straight Connector 9">
            <a:extLst>
              <a:ext uri="{FF2B5EF4-FFF2-40B4-BE49-F238E27FC236}">
                <a16:creationId xmlns:a16="http://schemas.microsoft.com/office/drawing/2014/main" id="{DC89B2F1-1E32-44DB-B50E-BEA1896CAD81}"/>
              </a:ext>
              <a:ext uri="{C183D7F6-B498-43B3-948B-1728B52AA6E4}">
                <adec:decorative xmlns:adec="http://schemas.microsoft.com/office/drawing/2017/decorative" val="0"/>
              </a:ext>
            </a:extLst>
          </p:cNvPr>
          <p:cNvCxnSpPr>
            <a:cxnSpLocks/>
          </p:cNvCxnSpPr>
          <p:nvPr/>
        </p:nvCxnSpPr>
        <p:spPr>
          <a:xfrm>
            <a:off x="4979988" y="540000"/>
            <a:ext cx="0" cy="5778000"/>
          </a:xfrm>
          <a:prstGeom prst="line">
            <a:avLst/>
          </a:prstGeom>
          <a:ln w="12700">
            <a:solidFill>
              <a:srgbClr val="FFFFFF">
                <a:alpha val="4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76719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6B204-119E-45DB-A177-995FF5D9B4E5}"/>
              </a:ext>
            </a:extLst>
          </p:cNvPr>
          <p:cNvSpPr>
            <a:spLocks noGrp="1"/>
          </p:cNvSpPr>
          <p:nvPr>
            <p:ph type="title"/>
          </p:nvPr>
        </p:nvSpPr>
        <p:spPr>
          <a:xfrm>
            <a:off x="990000" y="955456"/>
            <a:ext cx="3531600" cy="1384995"/>
          </a:xfrm>
        </p:spPr>
        <p:txBody>
          <a:bodyPr anchor="b" anchorCtr="0">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CD3036-53A8-4361-AAAC-D8072EB470FE}"/>
              </a:ext>
            </a:extLst>
          </p:cNvPr>
          <p:cNvSpPr>
            <a:spLocks noGrp="1"/>
          </p:cNvSpPr>
          <p:nvPr>
            <p:ph type="pic" idx="1"/>
          </p:nvPr>
        </p:nvSpPr>
        <p:spPr>
          <a:xfrm>
            <a:off x="5537200" y="540001"/>
            <a:ext cx="6115050" cy="52385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D0FCFCD5-820E-47D9-9A60-57680C4C9405}"/>
              </a:ext>
            </a:extLst>
          </p:cNvPr>
          <p:cNvSpPr>
            <a:spLocks noGrp="1"/>
          </p:cNvSpPr>
          <p:nvPr>
            <p:ph type="body" sz="half" idx="2"/>
          </p:nvPr>
        </p:nvSpPr>
        <p:spPr>
          <a:xfrm>
            <a:off x="990000" y="2584758"/>
            <a:ext cx="3531600" cy="328422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2446C3-A62E-4690-9098-53D59C4C33E0}"/>
              </a:ext>
            </a:extLst>
          </p:cNvPr>
          <p:cNvSpPr>
            <a:spLocks noGrp="1"/>
          </p:cNvSpPr>
          <p:nvPr>
            <p:ph type="dt" sz="half" idx="10"/>
          </p:nvPr>
        </p:nvSpPr>
        <p:spPr/>
        <p:txBody>
          <a:bodyPr/>
          <a:lstStyle/>
          <a:p>
            <a:fld id="{4EC743F4-8769-40B4-85DF-6CB8DE9F66AA}" type="datetimeFigureOut">
              <a:rPr lang="en-US" smtClean="0"/>
              <a:t>4/11/2021</a:t>
            </a:fld>
            <a:endParaRPr lang="en-US"/>
          </a:p>
        </p:txBody>
      </p:sp>
      <p:sp>
        <p:nvSpPr>
          <p:cNvPr id="6" name="Footer Placeholder 5">
            <a:extLst>
              <a:ext uri="{FF2B5EF4-FFF2-40B4-BE49-F238E27FC236}">
                <a16:creationId xmlns:a16="http://schemas.microsoft.com/office/drawing/2014/main" id="{40A6C8B8-EA3D-45E5-950A-B6F1EA0B47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2ACAB7-ADBF-42E5-A214-232BA9EFB3B6}"/>
              </a:ext>
            </a:extLst>
          </p:cNvPr>
          <p:cNvSpPr>
            <a:spLocks noGrp="1"/>
          </p:cNvSpPr>
          <p:nvPr>
            <p:ph type="sldNum" sz="quarter" idx="12"/>
          </p:nvPr>
        </p:nvSpPr>
        <p:spPr/>
        <p:txBody>
          <a:bodyPr/>
          <a:lstStyle/>
          <a:p>
            <a:fld id="{FF2BD96E-3838-45D2-9031-D3AF67C920A5}" type="slidenum">
              <a:rPr lang="en-US" smtClean="0"/>
              <a:t>‹#›</a:t>
            </a:fld>
            <a:endParaRPr lang="en-US"/>
          </a:p>
        </p:txBody>
      </p:sp>
      <p:cxnSp>
        <p:nvCxnSpPr>
          <p:cNvPr id="9" name="Straight Connector 8">
            <a:extLst>
              <a:ext uri="{FF2B5EF4-FFF2-40B4-BE49-F238E27FC236}">
                <a16:creationId xmlns:a16="http://schemas.microsoft.com/office/drawing/2014/main" id="{D0E80DA6-B971-46B7-B0D3-8581AE0B6ACB}"/>
              </a:ext>
              <a:ext uri="{C183D7F6-B498-43B3-948B-1728B52AA6E4}">
                <adec:decorative xmlns:adec="http://schemas.microsoft.com/office/drawing/2017/decorative" val="0"/>
              </a:ext>
            </a:extLst>
          </p:cNvPr>
          <p:cNvCxnSpPr>
            <a:cxnSpLocks/>
          </p:cNvCxnSpPr>
          <p:nvPr/>
        </p:nvCxnSpPr>
        <p:spPr>
          <a:xfrm>
            <a:off x="4979988" y="540000"/>
            <a:ext cx="0" cy="5778000"/>
          </a:xfrm>
          <a:prstGeom prst="line">
            <a:avLst/>
          </a:prstGeom>
          <a:ln w="12700">
            <a:solidFill>
              <a:srgbClr val="FFFFFF">
                <a:alpha val="4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02438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2DDA7E-8449-42D1-93BD-4E96C1BFC18D}"/>
              </a:ext>
            </a:extLst>
          </p:cNvPr>
          <p:cNvSpPr>
            <a:spLocks noGrp="1"/>
          </p:cNvSpPr>
          <p:nvPr>
            <p:ph type="title"/>
          </p:nvPr>
        </p:nvSpPr>
        <p:spPr>
          <a:xfrm>
            <a:off x="989400" y="395289"/>
            <a:ext cx="10213200" cy="1112836"/>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172EB64-DBC0-4012-830E-9166670D17C5}"/>
              </a:ext>
            </a:extLst>
          </p:cNvPr>
          <p:cNvSpPr>
            <a:spLocks noGrp="1"/>
          </p:cNvSpPr>
          <p:nvPr>
            <p:ph type="body" idx="1"/>
          </p:nvPr>
        </p:nvSpPr>
        <p:spPr>
          <a:xfrm>
            <a:off x="989400" y="1685925"/>
            <a:ext cx="10213200" cy="40401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749A3E9-8704-4E26-A519-8215B3E943F5}"/>
              </a:ext>
            </a:extLst>
          </p:cNvPr>
          <p:cNvSpPr>
            <a:spLocks noGrp="1"/>
          </p:cNvSpPr>
          <p:nvPr>
            <p:ph type="dt" sz="half" idx="2"/>
          </p:nvPr>
        </p:nvSpPr>
        <p:spPr>
          <a:xfrm>
            <a:off x="450000" y="6357168"/>
            <a:ext cx="1760150" cy="461665"/>
          </a:xfrm>
          <a:prstGeom prst="rect">
            <a:avLst/>
          </a:prstGeom>
        </p:spPr>
        <p:txBody>
          <a:bodyPr vert="horz" lIns="91440" tIns="45720" rIns="91440" bIns="45720" rtlCol="0" anchor="ctr">
            <a:normAutofit/>
          </a:bodyPr>
          <a:lstStyle>
            <a:lvl1pPr algn="l">
              <a:defRPr sz="1000" cap="all" spc="200" baseline="0">
                <a:solidFill>
                  <a:schemeClr val="tx1">
                    <a:alpha val="60000"/>
                  </a:schemeClr>
                </a:solidFill>
                <a:latin typeface="+mj-lt"/>
              </a:defRPr>
            </a:lvl1pPr>
          </a:lstStyle>
          <a:p>
            <a:fld id="{4EC743F4-8769-40B4-85DF-6CB8DE9F66AA}" type="datetimeFigureOut">
              <a:rPr lang="en-US" smtClean="0"/>
              <a:pPr/>
              <a:t>4/11/2021</a:t>
            </a:fld>
            <a:endParaRPr lang="en-US" dirty="0"/>
          </a:p>
        </p:txBody>
      </p:sp>
      <p:sp>
        <p:nvSpPr>
          <p:cNvPr id="5" name="Footer Placeholder 4">
            <a:extLst>
              <a:ext uri="{FF2B5EF4-FFF2-40B4-BE49-F238E27FC236}">
                <a16:creationId xmlns:a16="http://schemas.microsoft.com/office/drawing/2014/main" id="{C8590E32-87A0-44C2-A299-D45FAB146E08}"/>
              </a:ext>
            </a:extLst>
          </p:cNvPr>
          <p:cNvSpPr>
            <a:spLocks noGrp="1"/>
          </p:cNvSpPr>
          <p:nvPr>
            <p:ph type="ftr" sz="quarter" idx="3"/>
          </p:nvPr>
        </p:nvSpPr>
        <p:spPr>
          <a:xfrm>
            <a:off x="2754312" y="6357600"/>
            <a:ext cx="6683376" cy="460800"/>
          </a:xfrm>
          <a:prstGeom prst="rect">
            <a:avLst/>
          </a:prstGeom>
        </p:spPr>
        <p:txBody>
          <a:bodyPr vert="horz" lIns="91440" tIns="45720" rIns="91440" bIns="45720" rtlCol="0" anchor="ctr"/>
          <a:lstStyle>
            <a:lvl1pPr algn="ctr">
              <a:defRPr sz="1000" cap="all" spc="300" baseline="0">
                <a:solidFill>
                  <a:schemeClr val="tx1">
                    <a:alpha val="60000"/>
                  </a:schemeClr>
                </a:solidFill>
                <a:latin typeface="+mj-lt"/>
              </a:defRPr>
            </a:lvl1pPr>
          </a:lstStyle>
          <a:p>
            <a:endParaRPr lang="en-US" dirty="0"/>
          </a:p>
        </p:txBody>
      </p:sp>
      <p:sp>
        <p:nvSpPr>
          <p:cNvPr id="6" name="Slide Number Placeholder 5">
            <a:extLst>
              <a:ext uri="{FF2B5EF4-FFF2-40B4-BE49-F238E27FC236}">
                <a16:creationId xmlns:a16="http://schemas.microsoft.com/office/drawing/2014/main" id="{BE1C1A41-01A7-44E2-965B-ACFD4F2806FC}"/>
              </a:ext>
            </a:extLst>
          </p:cNvPr>
          <p:cNvSpPr>
            <a:spLocks noGrp="1"/>
          </p:cNvSpPr>
          <p:nvPr>
            <p:ph type="sldNum" sz="quarter" idx="4"/>
          </p:nvPr>
        </p:nvSpPr>
        <p:spPr>
          <a:xfrm>
            <a:off x="9982800" y="6357600"/>
            <a:ext cx="1760150" cy="460800"/>
          </a:xfrm>
          <a:prstGeom prst="rect">
            <a:avLst/>
          </a:prstGeom>
        </p:spPr>
        <p:txBody>
          <a:bodyPr vert="horz" lIns="91440" tIns="45720" rIns="91440" bIns="45720" rtlCol="0" anchor="ctr"/>
          <a:lstStyle>
            <a:lvl1pPr algn="r">
              <a:defRPr sz="1000" cap="all" spc="200" baseline="0">
                <a:solidFill>
                  <a:schemeClr val="tx1">
                    <a:alpha val="60000"/>
                  </a:schemeClr>
                </a:solidFill>
                <a:latin typeface="+mj-lt"/>
              </a:defRPr>
            </a:lvl1pPr>
          </a:lstStyle>
          <a:p>
            <a:fld id="{FF2BD96E-3838-45D2-9031-D3AF67C920A5}" type="slidenum">
              <a:rPr lang="en-US" smtClean="0"/>
              <a:pPr/>
              <a:t>‹#›</a:t>
            </a:fld>
            <a:endParaRPr lang="en-US" dirty="0"/>
          </a:p>
        </p:txBody>
      </p:sp>
    </p:spTree>
    <p:extLst>
      <p:ext uri="{BB962C8B-B14F-4D97-AF65-F5344CB8AC3E}">
        <p14:creationId xmlns:p14="http://schemas.microsoft.com/office/powerpoint/2010/main" val="339936677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14" r:id="rId5"/>
    <p:sldLayoutId id="2147483719" r:id="rId6"/>
    <p:sldLayoutId id="2147483715" r:id="rId7"/>
    <p:sldLayoutId id="2147483716" r:id="rId8"/>
    <p:sldLayoutId id="2147483717" r:id="rId9"/>
    <p:sldLayoutId id="2147483718" r:id="rId10"/>
    <p:sldLayoutId id="2147483720" r:id="rId11"/>
  </p:sldLayoutIdLst>
  <p:txStyles>
    <p:titleStyle>
      <a:lvl1pPr algn="l" defTabSz="914400" rtl="0" eaLnBrk="1" latinLnBrk="0" hangingPunct="1">
        <a:lnSpc>
          <a:spcPct val="100000"/>
        </a:lnSpc>
        <a:spcBef>
          <a:spcPct val="0"/>
        </a:spcBef>
        <a:buNone/>
        <a:defRPr sz="3200" kern="1200" cap="none" spc="0" baseline="0">
          <a:solidFill>
            <a:schemeClr val="tx1"/>
          </a:solidFill>
          <a:latin typeface="+mj-lt"/>
          <a:ea typeface="+mj-ea"/>
          <a:cs typeface="+mj-cs"/>
        </a:defRPr>
      </a:lvl1pPr>
    </p:titleStyle>
    <p:bodyStyle>
      <a:lvl1pPr marL="360000" indent="-360000" algn="l" defTabSz="914400" rtl="0" eaLnBrk="1" latinLnBrk="0" hangingPunct="1">
        <a:lnSpc>
          <a:spcPct val="150000"/>
        </a:lnSpc>
        <a:spcBef>
          <a:spcPts val="10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1pPr>
      <a:lvl2pPr marL="360000" indent="0" algn="l" defTabSz="914400" rtl="0" eaLnBrk="1" latinLnBrk="0" hangingPunct="1">
        <a:lnSpc>
          <a:spcPct val="150000"/>
        </a:lnSpc>
        <a:spcBef>
          <a:spcPts val="500"/>
        </a:spcBef>
        <a:buFontTx/>
        <a:buNone/>
        <a:defRPr sz="2000" b="0" i="1" kern="1200" spc="50" baseline="0">
          <a:solidFill>
            <a:schemeClr val="tx1">
              <a:alpha val="60000"/>
            </a:schemeClr>
          </a:solidFill>
          <a:latin typeface="+mn-lt"/>
          <a:ea typeface="+mn-ea"/>
          <a:cs typeface="+mn-cs"/>
        </a:defRPr>
      </a:lvl2pPr>
      <a:lvl3pPr marL="1080000" indent="-360000" algn="l" defTabSz="914400" rtl="0" eaLnBrk="1" latinLnBrk="0" hangingPunct="1">
        <a:lnSpc>
          <a:spcPct val="150000"/>
        </a:lnSpc>
        <a:spcBef>
          <a:spcPts val="5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3pPr>
      <a:lvl4pPr marL="1080000" indent="0" algn="l" defTabSz="914400" rtl="0" eaLnBrk="1" latinLnBrk="0" hangingPunct="1">
        <a:lnSpc>
          <a:spcPct val="150000"/>
        </a:lnSpc>
        <a:spcBef>
          <a:spcPts val="500"/>
        </a:spcBef>
        <a:buClr>
          <a:schemeClr val="accent3"/>
        </a:buClr>
        <a:buFontTx/>
        <a:buNone/>
        <a:defRPr sz="2000" b="0" i="1" kern="1200" spc="50" baseline="0">
          <a:solidFill>
            <a:schemeClr val="tx1">
              <a:alpha val="60000"/>
            </a:schemeClr>
          </a:solidFill>
          <a:latin typeface="+mn-lt"/>
          <a:ea typeface="+mn-ea"/>
          <a:cs typeface="+mn-cs"/>
        </a:defRPr>
      </a:lvl4pPr>
      <a:lvl5pPr marL="1800000" indent="-360000" algn="l" defTabSz="914400" rtl="0" eaLnBrk="1" latinLnBrk="0" hangingPunct="1">
        <a:lnSpc>
          <a:spcPct val="150000"/>
        </a:lnSpc>
        <a:spcBef>
          <a:spcPts val="5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uk.wikipedia.org/w/index.php?title=%D0%9A%D0%B5%D0%BD%D0%BD%D0%B5%D1%82_%D0%95%D0%BD%D0%B4%D1%80%D1%8E%D1%81&amp;action=edit&amp;redlink=1" TargetMode="External"/><Relationship Id="rId2" Type="http://schemas.openxmlformats.org/officeDocument/2006/relationships/hyperlink" Target="https://uk.wikipedia.org/wiki/%D0%93%D0%B0%D1%80%D0%B2%D0%B0%D1%80%D0%B4" TargetMode="Externa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hyperlink" Target="https://uk.wikipedia.org/w/index.php?title=%D0%A1%D1%82%D1%80%D1%83%D0%BA%D1%82%D1%83%D1%80%D0%B8%D0%B7%D0%B0%D1%86%D1%96%D1%8F_%D0%B7%D0%BD%D0%B0%D0%BD%D1%8C&amp;action=edit&amp;redlink=1" TargetMode="External"/><Relationship Id="rId4" Type="http://schemas.openxmlformats.org/officeDocument/2006/relationships/hyperlink" Target="https://en.wikipedia.org/wiki/Kenneth_R._Andrews"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4CA2EAD-E7C7-4F64-924A-52D34FD759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EAFC1973-3487-4198-A67F-B113CCB21629}"/>
              </a:ext>
            </a:extLst>
          </p:cNvPr>
          <p:cNvSpPr>
            <a:spLocks noGrp="1"/>
          </p:cNvSpPr>
          <p:nvPr>
            <p:ph type="ctrTitle"/>
          </p:nvPr>
        </p:nvSpPr>
        <p:spPr>
          <a:xfrm>
            <a:off x="4875975" y="1080000"/>
            <a:ext cx="6307200" cy="2185200"/>
          </a:xfrm>
        </p:spPr>
        <p:txBody>
          <a:bodyPr>
            <a:normAutofit/>
          </a:bodyPr>
          <a:lstStyle/>
          <a:p>
            <a:r>
              <a:rPr lang="uk-UA" sz="3600" dirty="0">
                <a:effectLst/>
                <a:latin typeface="Times New Roman" panose="02020603050405020304" pitchFamily="18" charset="0"/>
                <a:ea typeface="Calibri" panose="020F0502020204030204" pitchFamily="34" charset="0"/>
                <a:cs typeface="Arial" panose="020B0604020202020204" pitchFamily="34" charset="0"/>
              </a:rPr>
              <a:t>Комплексний критичний аналіз підручників з природничих наук</a:t>
            </a:r>
            <a:endParaRPr lang="uk-UA" sz="3600" dirty="0"/>
          </a:p>
        </p:txBody>
      </p:sp>
      <p:sp>
        <p:nvSpPr>
          <p:cNvPr id="3" name="Подзаголовок 2">
            <a:extLst>
              <a:ext uri="{FF2B5EF4-FFF2-40B4-BE49-F238E27FC236}">
                <a16:creationId xmlns:a16="http://schemas.microsoft.com/office/drawing/2014/main" id="{42D8A017-3CB3-4CC6-BF47-207FD4FB8EF4}"/>
              </a:ext>
            </a:extLst>
          </p:cNvPr>
          <p:cNvSpPr>
            <a:spLocks noGrp="1"/>
          </p:cNvSpPr>
          <p:nvPr>
            <p:ph type="subTitle" idx="1"/>
          </p:nvPr>
        </p:nvSpPr>
        <p:spPr>
          <a:xfrm>
            <a:off x="4875975" y="4068000"/>
            <a:ext cx="6307200" cy="1710500"/>
          </a:xfrm>
        </p:spPr>
        <p:txBody>
          <a:bodyPr>
            <a:normAutofit/>
          </a:bodyPr>
          <a:lstStyle/>
          <a:p>
            <a:endParaRPr lang="uk-UA"/>
          </a:p>
        </p:txBody>
      </p:sp>
      <p:pic>
        <p:nvPicPr>
          <p:cNvPr id="4" name="Picture 3" descr="Карандаш поверх бумаги с графиком в печатной линии">
            <a:extLst>
              <a:ext uri="{FF2B5EF4-FFF2-40B4-BE49-F238E27FC236}">
                <a16:creationId xmlns:a16="http://schemas.microsoft.com/office/drawing/2014/main" id="{25E3262A-E596-40D2-BD0F-C23098D23EE5}"/>
              </a:ext>
            </a:extLst>
          </p:cNvPr>
          <p:cNvPicPr>
            <a:picLocks noChangeAspect="1"/>
          </p:cNvPicPr>
          <p:nvPr/>
        </p:nvPicPr>
        <p:blipFill rotWithShape="1">
          <a:blip r:embed="rId2"/>
          <a:srcRect l="10570" r="51821" b="-1"/>
          <a:stretch/>
        </p:blipFill>
        <p:spPr>
          <a:xfrm>
            <a:off x="20" y="10"/>
            <a:ext cx="3863955" cy="6857989"/>
          </a:xfrm>
          <a:prstGeom prst="rect">
            <a:avLst/>
          </a:prstGeom>
        </p:spPr>
      </p:pic>
      <p:cxnSp>
        <p:nvCxnSpPr>
          <p:cNvPr id="11" name="Straight Connector 10">
            <a:extLst>
              <a:ext uri="{FF2B5EF4-FFF2-40B4-BE49-F238E27FC236}">
                <a16:creationId xmlns:a16="http://schemas.microsoft.com/office/drawing/2014/main" id="{9E7C23BC-DAA6-40E1-8166-B8C4439D1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59575" y="3690871"/>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01638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8E76B83-6234-42C6-B23C-5312D2F01694}"/>
              </a:ext>
            </a:extLst>
          </p:cNvPr>
          <p:cNvSpPr txBox="1"/>
          <p:nvPr/>
        </p:nvSpPr>
        <p:spPr>
          <a:xfrm>
            <a:off x="251114" y="466394"/>
            <a:ext cx="7719868" cy="6026073"/>
          </a:xfrm>
          <a:prstGeom prst="rect">
            <a:avLst/>
          </a:prstGeom>
          <a:noFill/>
        </p:spPr>
        <p:txBody>
          <a:bodyPr wrap="square">
            <a:spAutoFit/>
          </a:bodyPr>
          <a:lstStyle/>
          <a:p>
            <a:pPr algn="ctr">
              <a:lnSpc>
                <a:spcPct val="107000"/>
              </a:lnSpc>
              <a:spcAft>
                <a:spcPts val="800"/>
              </a:spcAft>
            </a:pPr>
            <a:r>
              <a:rPr lang="uk-UA" sz="1800" b="1" dirty="0">
                <a:latin typeface="+mj-lt"/>
                <a:cs typeface="Arial" panose="020B0604020202020204" pitchFamily="34" charset="0"/>
              </a:rPr>
              <a:t>Вимоги до аналізу сучасного підручника</a:t>
            </a:r>
          </a:p>
          <a:p>
            <a:pPr algn="ctr">
              <a:lnSpc>
                <a:spcPct val="107000"/>
              </a:lnSpc>
              <a:spcAft>
                <a:spcPts val="800"/>
              </a:spcAft>
            </a:pPr>
            <a:r>
              <a:rPr lang="uk-UA" sz="1800" b="1" dirty="0">
                <a:solidFill>
                  <a:schemeClr val="accent6">
                    <a:lumMod val="50000"/>
                  </a:schemeClr>
                </a:solidFill>
                <a:effectLst/>
                <a:latin typeface="Times New Roman" panose="02020603050405020304" pitchFamily="18" charset="0"/>
                <a:ea typeface="Calibri" panose="020F0502020204030204" pitchFamily="34" charset="0"/>
                <a:cs typeface="Arial" panose="020B0604020202020204" pitchFamily="34" charset="0"/>
              </a:rPr>
              <a:t>Біологія</a:t>
            </a:r>
            <a:endParaRPr lang="uk-UA" sz="1400" dirty="0">
              <a:solidFill>
                <a:schemeClr val="accent6">
                  <a:lumMod val="50000"/>
                </a:schemeClr>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Основна ідея підручника “Біологія” — реалізація змісту нової навчальної програми й закладених у Державному освітньому стандарті підходів до навчання: особистісно орієнтованого, діяльнісного та </a:t>
            </a:r>
            <a:r>
              <a:rPr lang="uk-UA" sz="1800" dirty="0" err="1">
                <a:effectLst/>
                <a:latin typeface="+mj-lt"/>
                <a:ea typeface="Calibri" panose="020F0502020204030204" pitchFamily="34" charset="0"/>
                <a:cs typeface="Arial" panose="020B0604020202020204" pitchFamily="34" charset="0"/>
              </a:rPr>
              <a:t>компетентнісного</a:t>
            </a:r>
            <a:r>
              <a:rPr lang="uk-UA" sz="1800" dirty="0">
                <a:effectLst/>
                <a:latin typeface="+mj-lt"/>
                <a:ea typeface="Calibri" panose="020F0502020204030204" pitchFamily="34" charset="0"/>
                <a:cs typeface="Arial" panose="020B0604020202020204" pitchFamily="34" charset="0"/>
              </a:rPr>
              <a:t>. </a:t>
            </a:r>
            <a:endParaRPr lang="uk-UA" sz="1400" dirty="0">
              <a:effectLst/>
              <a:latin typeface="+mj-lt"/>
              <a:ea typeface="Calibri" panose="020F0502020204030204" pitchFamily="34" charset="0"/>
              <a:cs typeface="Arial" panose="020B0604020202020204" pitchFamily="34" charset="0"/>
            </a:endParaRPr>
          </a:p>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Підручник має забезпечувати формування в учнів предметної (біологічної) компетентності, яка охоплює складники: </a:t>
            </a:r>
            <a:endParaRPr lang="uk-UA" sz="1400" dirty="0">
              <a:effectLst/>
              <a:latin typeface="+mj-lt"/>
              <a:ea typeface="Calibri" panose="020F0502020204030204" pitchFamily="34" charset="0"/>
              <a:cs typeface="Arial" panose="020B0604020202020204" pitchFamily="34" charset="0"/>
            </a:endParaRPr>
          </a:p>
          <a:p>
            <a:pPr marL="285750" indent="-285750" algn="just">
              <a:lnSpc>
                <a:spcPct val="107000"/>
              </a:lnSpc>
              <a:spcAft>
                <a:spcPts val="800"/>
              </a:spcAft>
              <a:buFont typeface="Wingdings" panose="05000000000000000000" pitchFamily="2" charset="2"/>
              <a:buChar char="ü"/>
            </a:pPr>
            <a:r>
              <a:rPr lang="uk-UA" sz="1800" dirty="0">
                <a:effectLst/>
                <a:latin typeface="+mj-lt"/>
                <a:ea typeface="Calibri" panose="020F0502020204030204" pitchFamily="34" charset="0"/>
                <a:cs typeface="Arial" panose="020B0604020202020204" pitchFamily="34" charset="0"/>
              </a:rPr>
              <a:t>когнітивний — опанування знаннями про загальні закономірності живої природи; </a:t>
            </a:r>
            <a:endParaRPr lang="uk-UA" sz="1400" dirty="0">
              <a:effectLst/>
              <a:latin typeface="+mj-lt"/>
              <a:ea typeface="Calibri" panose="020F0502020204030204" pitchFamily="34" charset="0"/>
              <a:cs typeface="Arial" panose="020B0604020202020204" pitchFamily="34" charset="0"/>
            </a:endParaRPr>
          </a:p>
          <a:p>
            <a:pPr marL="285750" indent="-285750" algn="just">
              <a:lnSpc>
                <a:spcPct val="107000"/>
              </a:lnSpc>
              <a:spcAft>
                <a:spcPts val="800"/>
              </a:spcAft>
              <a:buFont typeface="Wingdings" panose="05000000000000000000" pitchFamily="2" charset="2"/>
              <a:buChar char="ü"/>
            </a:pPr>
            <a:r>
              <a:rPr lang="uk-UA" sz="1800" dirty="0">
                <a:effectLst/>
                <a:latin typeface="+mj-lt"/>
                <a:ea typeface="Calibri" panose="020F0502020204030204" pitchFamily="34" charset="0"/>
                <a:cs typeface="Arial" panose="020B0604020202020204" pitchFamily="34" charset="0"/>
              </a:rPr>
              <a:t>ціннісний — формування в учнів розуміння цінності життя людини та інших істот на Землі, необхідності збереження природного середовища; </a:t>
            </a:r>
            <a:endParaRPr lang="uk-UA" sz="1400" dirty="0">
              <a:effectLst/>
              <a:latin typeface="+mj-lt"/>
              <a:ea typeface="Calibri" panose="020F0502020204030204" pitchFamily="34" charset="0"/>
              <a:cs typeface="Arial" panose="020B0604020202020204" pitchFamily="34" charset="0"/>
            </a:endParaRPr>
          </a:p>
          <a:p>
            <a:pPr marL="285750" indent="-285750" algn="just">
              <a:lnSpc>
                <a:spcPct val="107000"/>
              </a:lnSpc>
              <a:spcAft>
                <a:spcPts val="800"/>
              </a:spcAft>
              <a:buFont typeface="Wingdings" panose="05000000000000000000" pitchFamily="2" charset="2"/>
              <a:buChar char="ü"/>
            </a:pPr>
            <a:r>
              <a:rPr lang="uk-UA" sz="1800" dirty="0">
                <a:effectLst/>
                <a:latin typeface="+mj-lt"/>
                <a:ea typeface="Calibri" panose="020F0502020204030204" pitchFamily="34" charset="0"/>
                <a:cs typeface="Arial" panose="020B0604020202020204" pitchFamily="34" charset="0"/>
              </a:rPr>
              <a:t>діяльнісний — розвиток умінь володіння різними способами діяльності: інтелектуальними (наприклад, порівняння, узагальнення тощо), практичними (проводити лабораторні та практичні роботи, різноманітні дослідження) і творчими (наприклад, виконання проектів). </a:t>
            </a:r>
            <a:endParaRPr lang="uk-UA" sz="1400" dirty="0">
              <a:effectLst/>
              <a:latin typeface="+mj-lt"/>
              <a:ea typeface="Calibri" panose="020F0502020204030204" pitchFamily="34" charset="0"/>
              <a:cs typeface="Arial" panose="020B0604020202020204" pitchFamily="34" charset="0"/>
            </a:endParaRPr>
          </a:p>
        </p:txBody>
      </p:sp>
      <p:pic>
        <p:nvPicPr>
          <p:cNvPr id="3074" name="Picture 2" descr="Біологія і екологія 10 клас Соболь 2018 (Укр.)">
            <a:extLst>
              <a:ext uri="{FF2B5EF4-FFF2-40B4-BE49-F238E27FC236}">
                <a16:creationId xmlns:a16="http://schemas.microsoft.com/office/drawing/2014/main" id="{43DD0F99-8DB1-4B46-A1FB-23FD2B5D1B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87841" y="351271"/>
            <a:ext cx="1714500" cy="25717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Біологія і екологія 10 клас Задорожний 2018">
            <a:extLst>
              <a:ext uri="{FF2B5EF4-FFF2-40B4-BE49-F238E27FC236}">
                <a16:creationId xmlns:a16="http://schemas.microsoft.com/office/drawing/2014/main" id="{8A56ABE6-C221-4A9E-A4A0-F9603DC9D3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1434" y="1637146"/>
            <a:ext cx="1714500" cy="257175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Біологія і екологія 10 клас Задорожний 2018 (Станд.)">
            <a:extLst>
              <a:ext uri="{FF2B5EF4-FFF2-40B4-BE49-F238E27FC236}">
                <a16:creationId xmlns:a16="http://schemas.microsoft.com/office/drawing/2014/main" id="{04C8C294-49CE-4594-8AA3-F1264138B4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26387" y="3569387"/>
            <a:ext cx="1714500" cy="2524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96464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D3DB5EF-974A-44E0-B223-1BD422D4F29F}"/>
              </a:ext>
            </a:extLst>
          </p:cNvPr>
          <p:cNvSpPr txBox="1"/>
          <p:nvPr/>
        </p:nvSpPr>
        <p:spPr>
          <a:xfrm>
            <a:off x="822035" y="323919"/>
            <a:ext cx="6714837" cy="5912068"/>
          </a:xfrm>
          <a:prstGeom prst="rect">
            <a:avLst/>
          </a:prstGeom>
          <a:noFill/>
        </p:spPr>
        <p:txBody>
          <a:bodyPr wrap="square">
            <a:spAutoFit/>
          </a:bodyPr>
          <a:lstStyle/>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Навчання стосується розкриття </a:t>
            </a:r>
            <a:r>
              <a:rPr lang="uk-UA" sz="1800" dirty="0" err="1">
                <a:effectLst/>
                <a:latin typeface="+mj-lt"/>
                <a:ea typeface="Calibri" panose="020F0502020204030204" pitchFamily="34" charset="0"/>
                <a:cs typeface="Arial" panose="020B0604020202020204" pitchFamily="34" charset="0"/>
              </a:rPr>
              <a:t>загальнобіологічних</a:t>
            </a:r>
            <a:r>
              <a:rPr lang="uk-UA" sz="1800" dirty="0">
                <a:effectLst/>
                <a:latin typeface="+mj-lt"/>
                <a:ea typeface="Calibri" panose="020F0502020204030204" pitchFamily="34" charset="0"/>
                <a:cs typeface="Arial" panose="020B0604020202020204" pitchFamily="34" charset="0"/>
              </a:rPr>
              <a:t> закономірностей, які у старшій школі мають певні особливості. Насамперед розгляд теоретичних положень має бути побудований з урахуванням вікових особливостей учнів. </a:t>
            </a:r>
            <a:endParaRPr lang="uk-UA" sz="1400" dirty="0">
              <a:effectLst/>
              <a:latin typeface="+mj-lt"/>
              <a:ea typeface="Calibri" panose="020F0502020204030204" pitchFamily="34" charset="0"/>
              <a:cs typeface="Arial" panose="020B0604020202020204" pitchFamily="34" charset="0"/>
            </a:endParaRPr>
          </a:p>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Одні теми мають узагальнити певні знання, засвоєні в попередніх класах (такі як “Структура клітини”, “Біорізноманіття”, “</a:t>
            </a:r>
            <a:r>
              <a:rPr lang="uk-UA" sz="1800" dirty="0" err="1">
                <a:effectLst/>
                <a:latin typeface="+mj-lt"/>
                <a:ea typeface="Calibri" panose="020F0502020204030204" pitchFamily="34" charset="0"/>
                <a:cs typeface="Arial" panose="020B0604020202020204" pitchFamily="34" charset="0"/>
              </a:rPr>
              <a:t>Надорганізмові</a:t>
            </a:r>
            <a:r>
              <a:rPr lang="uk-UA" sz="1800" dirty="0">
                <a:effectLst/>
                <a:latin typeface="+mj-lt"/>
                <a:ea typeface="Calibri" panose="020F0502020204030204" pitchFamily="34" charset="0"/>
                <a:cs typeface="Arial" panose="020B0604020202020204" pitchFamily="34" charset="0"/>
              </a:rPr>
              <a:t> системи”); у них важливо організувати роботу учнів з опорою на розбудову </a:t>
            </a:r>
            <a:r>
              <a:rPr lang="uk-UA" sz="1800" dirty="0" err="1">
                <a:effectLst/>
                <a:latin typeface="+mj-lt"/>
                <a:ea typeface="Calibri" panose="020F0502020204030204" pitchFamily="34" charset="0"/>
                <a:cs typeface="Arial" panose="020B0604020202020204" pitchFamily="34" charset="0"/>
              </a:rPr>
              <a:t>узагальнювальних</a:t>
            </a:r>
            <a:r>
              <a:rPr lang="uk-UA" sz="1800" dirty="0">
                <a:effectLst/>
                <a:latin typeface="+mj-lt"/>
                <a:ea typeface="Calibri" panose="020F0502020204030204" pitchFamily="34" charset="0"/>
                <a:cs typeface="Arial" panose="020B0604020202020204" pitchFamily="34" charset="0"/>
              </a:rPr>
              <a:t> конструкцій. Інші теми (“Збереження та реалізація спадкової інформації”, “Закономірності спадкування ознак”) є цілком новими для учнів, тому автори підручників мають визначити такий методичний прийом, який допоміг би учням засвоїти цей матеріал. </a:t>
            </a:r>
            <a:endParaRPr lang="uk-UA" sz="1400" dirty="0">
              <a:effectLst/>
              <a:latin typeface="+mj-lt"/>
              <a:ea typeface="Calibri" panose="020F0502020204030204" pitchFamily="34" charset="0"/>
              <a:cs typeface="Arial" panose="020B0604020202020204" pitchFamily="34" charset="0"/>
            </a:endParaRPr>
          </a:p>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Під час роботи з матеріалом цих тем варто уникати зайвих ускладнень (наприклад, у темі “Закономірності спадкування ознак”) але вимагати від учнів цього вікового періоду, уміння складати схеми схрещувань тощо. Авторам підручників потрібно більше спиратися на життєвий досвід учнів і будувати тексти відповідно. </a:t>
            </a:r>
            <a:endParaRPr lang="uk-UA" sz="1400" dirty="0">
              <a:effectLst/>
              <a:latin typeface="+mj-lt"/>
              <a:ea typeface="Calibri" panose="020F0502020204030204" pitchFamily="34" charset="0"/>
              <a:cs typeface="Arial" panose="020B0604020202020204" pitchFamily="34" charset="0"/>
            </a:endParaRPr>
          </a:p>
        </p:txBody>
      </p:sp>
      <p:pic>
        <p:nvPicPr>
          <p:cNvPr id="4098" name="Picture 2" descr="Біологія і екологія 10 клас Андерсон 2018">
            <a:extLst>
              <a:ext uri="{FF2B5EF4-FFF2-40B4-BE49-F238E27FC236}">
                <a16:creationId xmlns:a16="http://schemas.microsoft.com/office/drawing/2014/main" id="{5CDC088F-59D5-4231-AD79-941B1E49A5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1732" y="323919"/>
            <a:ext cx="1714500" cy="25717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Біологія і екологія 10 клас Остапченко 2018">
            <a:extLst>
              <a:ext uri="{FF2B5EF4-FFF2-40B4-BE49-F238E27FC236}">
                <a16:creationId xmlns:a16="http://schemas.microsoft.com/office/drawing/2014/main" id="{DB51DD6A-B4D2-43E5-A54D-43DADD319C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0350" y="952500"/>
            <a:ext cx="1714500" cy="24765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Підручник Біологія 10 клас Балан">
            <a:extLst>
              <a:ext uri="{FF2B5EF4-FFF2-40B4-BE49-F238E27FC236}">
                <a16:creationId xmlns:a16="http://schemas.microsoft.com/office/drawing/2014/main" id="{87C53DC7-7741-42C1-90CA-C7BFF1B4DE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60829" y="3616612"/>
            <a:ext cx="1762125" cy="2619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26523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8DF7126-34E8-40AB-8477-FFFBEFEC0291}"/>
              </a:ext>
            </a:extLst>
          </p:cNvPr>
          <p:cNvSpPr txBox="1"/>
          <p:nvPr/>
        </p:nvSpPr>
        <p:spPr>
          <a:xfrm>
            <a:off x="489528" y="555939"/>
            <a:ext cx="8617527" cy="5319341"/>
          </a:xfrm>
          <a:prstGeom prst="rect">
            <a:avLst/>
          </a:prstGeom>
          <a:noFill/>
        </p:spPr>
        <p:txBody>
          <a:bodyPr wrap="square">
            <a:spAutoFit/>
          </a:bodyPr>
          <a:lstStyle/>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Саме з цією метою у програмі додано орієнтовну тему проектів “Складання власного родоводу та демонстрація успадкування певних ознак (за вибором учня)”. На такому навчальному матеріалі можна розкрити більшість генетичних понять, які учні мають засвоїти. Цей матеріал базується на особистісному досвіді учнів і є прикладним, а тому й цікавим для учнів. </a:t>
            </a:r>
            <a:endParaRPr lang="uk-UA" sz="1400" dirty="0">
              <a:effectLst/>
              <a:latin typeface="+mj-lt"/>
              <a:ea typeface="Calibri" panose="020F0502020204030204" pitchFamily="34" charset="0"/>
              <a:cs typeface="Arial" panose="020B0604020202020204" pitchFamily="34" charset="0"/>
            </a:endParaRPr>
          </a:p>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Аналізу підлягають такі параметри підручника: </a:t>
            </a:r>
            <a:endParaRPr lang="uk-UA" sz="1400" dirty="0">
              <a:effectLst/>
              <a:latin typeface="+mj-lt"/>
              <a:ea typeface="Calibri" panose="020F0502020204030204" pitchFamily="34" charset="0"/>
              <a:cs typeface="Arial" panose="020B0604020202020204" pitchFamily="34" charset="0"/>
            </a:endParaRPr>
          </a:p>
          <a:p>
            <a:pPr marL="342900" lvl="0" indent="-342900" algn="just">
              <a:lnSpc>
                <a:spcPct val="107000"/>
              </a:lnSpc>
              <a:spcAft>
                <a:spcPts val="800"/>
              </a:spcAft>
              <a:buFont typeface="+mj-lt"/>
              <a:buAutoNum type="arabicPeriod"/>
            </a:pPr>
            <a:r>
              <a:rPr lang="uk-UA" sz="1800" dirty="0">
                <a:effectLst/>
                <a:latin typeface="+mj-lt"/>
                <a:ea typeface="Calibri" panose="020F0502020204030204" pitchFamily="34" charset="0"/>
                <a:cs typeface="Arial" panose="020B0604020202020204" pitchFamily="34" charset="0"/>
              </a:rPr>
              <a:t>Відповідність підручника навчальній програмі. Ознайомитися з навчальними програмами з усіх навчальних предметів можна на офіційному веб-сайті Міністерства освіти і науки України: Під час визначення параметра “Відповідність проекту підручника навчальній програмі” експерт має враховувати можливість авторського представлення послідовності викладу навчального матеріалу в проекті підручника, уведення додаткових питань, що сприяють розкриттю сутності поняття, передбаченого навчальною програмою тощо. Але авторське структурування змісту підручника має бути обґрунтованим і не призводити до його перевантаження. Наслідки структурних змін в підручнику є віддаленими і виявляються в роботі з підручником як учителя, так і учнів. </a:t>
            </a:r>
            <a:endParaRPr lang="uk-UA" sz="1400" dirty="0">
              <a:effectLst/>
              <a:latin typeface="+mj-lt"/>
              <a:ea typeface="Calibri" panose="020F0502020204030204" pitchFamily="34" charset="0"/>
              <a:cs typeface="Arial" panose="020B0604020202020204" pitchFamily="34" charset="0"/>
            </a:endParaRPr>
          </a:p>
        </p:txBody>
      </p:sp>
      <p:pic>
        <p:nvPicPr>
          <p:cNvPr id="5122" name="Picture 2" descr="Біологія 10 клас Межжерін">
            <a:extLst>
              <a:ext uri="{FF2B5EF4-FFF2-40B4-BE49-F238E27FC236}">
                <a16:creationId xmlns:a16="http://schemas.microsoft.com/office/drawing/2014/main" id="{98773033-C062-4008-9412-A1F7BCCAFB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64775" y="272040"/>
            <a:ext cx="1619250" cy="261937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Біологія 10 клас Тагліна">
            <a:extLst>
              <a:ext uri="{FF2B5EF4-FFF2-40B4-BE49-F238E27FC236}">
                <a16:creationId xmlns:a16="http://schemas.microsoft.com/office/drawing/2014/main" id="{C138177D-766D-41E2-9DD1-0F9BCEA455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6087" y="3429000"/>
            <a:ext cx="1857375" cy="2619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93332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1094DE-ED92-47BB-893B-45410A796525}"/>
              </a:ext>
            </a:extLst>
          </p:cNvPr>
          <p:cNvSpPr txBox="1"/>
          <p:nvPr/>
        </p:nvSpPr>
        <p:spPr>
          <a:xfrm>
            <a:off x="581889" y="707998"/>
            <a:ext cx="7158183" cy="5524526"/>
          </a:xfrm>
          <a:prstGeom prst="rect">
            <a:avLst/>
          </a:prstGeom>
          <a:noFill/>
        </p:spPr>
        <p:txBody>
          <a:bodyPr wrap="square">
            <a:spAutoFit/>
          </a:bodyPr>
          <a:lstStyle/>
          <a:p>
            <a:pPr marL="228600"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Для вчителя орієнтиром у складанні календарно-тематичного плану є навчальна програма, але зазвичай він використовує й підручник. За таких умов учитель змушений узгоджувати внесені авторські зміни. </a:t>
            </a:r>
          </a:p>
          <a:p>
            <a:pPr marL="228600" algn="just">
              <a:lnSpc>
                <a:spcPct val="107000"/>
              </a:lnSpc>
              <a:spcAft>
                <a:spcPts val="800"/>
              </a:spcAft>
            </a:pPr>
            <a:r>
              <a:rPr lang="uk-UA" sz="1800" dirty="0">
                <a:solidFill>
                  <a:srgbClr val="00B050"/>
                </a:solidFill>
                <a:effectLst/>
                <a:latin typeface="+mj-lt"/>
                <a:ea typeface="Calibri" panose="020F0502020204030204" pitchFamily="34" charset="0"/>
                <a:cs typeface="Arial" panose="020B0604020202020204" pitchFamily="34" charset="0"/>
              </a:rPr>
              <a:t>Критерії визначення цього параметра</a:t>
            </a:r>
            <a:r>
              <a:rPr lang="uk-UA" sz="1800" dirty="0">
                <a:effectLst/>
                <a:latin typeface="+mj-lt"/>
                <a:ea typeface="Calibri" panose="020F0502020204030204" pitchFamily="34" charset="0"/>
                <a:cs typeface="Arial" panose="020B0604020202020204" pitchFamily="34" charset="0"/>
              </a:rPr>
              <a:t>:</a:t>
            </a:r>
            <a:endParaRPr lang="uk-UA" sz="1400" dirty="0">
              <a:effectLst/>
              <a:latin typeface="+mj-lt"/>
              <a:ea typeface="Calibri" panose="020F0502020204030204" pitchFamily="34" charset="0"/>
              <a:cs typeface="Arial" panose="020B0604020202020204" pitchFamily="34" charset="0"/>
            </a:endParaRPr>
          </a:p>
          <a:p>
            <a:pPr marL="228600"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Повнота і вичерпна реалізація в підручнику змістового наповнення, визначеного навчальною програмою є обов’язковою умовою її виконання. </a:t>
            </a:r>
            <a:endParaRPr lang="uk-UA" sz="1400" dirty="0">
              <a:effectLst/>
              <a:latin typeface="+mj-lt"/>
              <a:ea typeface="Calibri" panose="020F0502020204030204" pitchFamily="34" charset="0"/>
              <a:cs typeface="Arial" panose="020B0604020202020204" pitchFamily="34" charset="0"/>
            </a:endParaRPr>
          </a:p>
          <a:p>
            <a:pPr marL="228600"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Доцільність співвідношення кількості навчальних годин, визначених програмою, й обсягу та структурі проекту підручника. </a:t>
            </a:r>
            <a:endParaRPr lang="uk-UA" sz="1400" dirty="0">
              <a:effectLst/>
              <a:latin typeface="+mj-lt"/>
              <a:ea typeface="Calibri" panose="020F0502020204030204" pitchFamily="34" charset="0"/>
              <a:cs typeface="Arial" panose="020B0604020202020204" pitchFamily="34" charset="0"/>
            </a:endParaRPr>
          </a:p>
          <a:p>
            <a:pPr marL="228600"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Кількість параграфів у підручнику не завжди має відповідати кількості годин, передбачених програмою, оскільки якщо в межах навчальної теми є практична робота, на її виконання має бути відведена окрема година. У такому разі, якщо на вивчення теми відводиться, наприклад, сім годин, тоді параграфів має бути шість. </a:t>
            </a:r>
            <a:endParaRPr lang="uk-UA" sz="1400" dirty="0">
              <a:effectLst/>
              <a:latin typeface="+mj-lt"/>
              <a:ea typeface="Calibri" panose="020F0502020204030204" pitchFamily="34" charset="0"/>
              <a:cs typeface="Arial" panose="020B0604020202020204" pitchFamily="34" charset="0"/>
            </a:endParaRPr>
          </a:p>
        </p:txBody>
      </p:sp>
      <p:pic>
        <p:nvPicPr>
          <p:cNvPr id="6146" name="Picture 2">
            <a:extLst>
              <a:ext uri="{FF2B5EF4-FFF2-40B4-BE49-F238E27FC236}">
                <a16:creationId xmlns:a16="http://schemas.microsoft.com/office/drawing/2014/main" id="{90DAB0FD-930A-4E14-BB63-8D87F544F9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6151" y="521703"/>
            <a:ext cx="4063486" cy="5814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65797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CB2DD32-FE72-4061-8993-C242EB664E3A}"/>
              </a:ext>
            </a:extLst>
          </p:cNvPr>
          <p:cNvSpPr txBox="1"/>
          <p:nvPr/>
        </p:nvSpPr>
        <p:spPr>
          <a:xfrm>
            <a:off x="822036" y="618277"/>
            <a:ext cx="6096000" cy="5127301"/>
          </a:xfrm>
          <a:prstGeom prst="rect">
            <a:avLst/>
          </a:prstGeom>
          <a:noFill/>
        </p:spPr>
        <p:txBody>
          <a:bodyPr wrap="square">
            <a:spAutoFit/>
          </a:bodyPr>
          <a:lstStyle/>
          <a:p>
            <a:pPr marL="228600"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Логічна послідовність і систематизованість викладу основних змістових питань, дотримання принципів доступності, систематичності й послідовності, наочності та ін. Цей критерій є складним, тому що містить дуже багато різних показників: доступність, систематичність, послідовність, наочність. Дотримання цих показників дає змогу сформувати зміст підручника в логічній послідовності, зберігати зв’язки між біологічними фундаментальними поняттями, які розвиваються в наступних темах. </a:t>
            </a:r>
            <a:endParaRPr lang="uk-UA" sz="1400" dirty="0">
              <a:effectLst/>
              <a:latin typeface="+mj-lt"/>
              <a:ea typeface="Calibri" panose="020F0502020204030204" pitchFamily="34" charset="0"/>
              <a:cs typeface="Arial" panose="020B0604020202020204" pitchFamily="34" charset="0"/>
            </a:endParaRPr>
          </a:p>
          <a:p>
            <a:pPr marL="228600"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 </a:t>
            </a:r>
            <a:endParaRPr lang="uk-UA" sz="1400" dirty="0">
              <a:effectLst/>
              <a:latin typeface="+mj-lt"/>
              <a:ea typeface="Calibri" panose="020F0502020204030204" pitchFamily="34" charset="0"/>
              <a:cs typeface="Arial" panose="020B0604020202020204" pitchFamily="34" charset="0"/>
            </a:endParaRPr>
          </a:p>
          <a:p>
            <a:pPr marL="228600"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Повнота і якість організаційного апарату підручника, що сприяє реалізації практичної частини навчальної програми. </a:t>
            </a:r>
            <a:endParaRPr lang="uk-UA" sz="1400" dirty="0">
              <a:effectLst/>
              <a:latin typeface="+mj-lt"/>
              <a:ea typeface="Calibri" panose="020F0502020204030204" pitchFamily="34" charset="0"/>
              <a:cs typeface="Arial" panose="020B0604020202020204" pitchFamily="34" charset="0"/>
            </a:endParaRPr>
          </a:p>
          <a:p>
            <a:pPr marL="228600"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Зміст навчальної програми з біології, крім теоретичної, містить вагому практичну частину. </a:t>
            </a:r>
            <a:endParaRPr lang="uk-UA" sz="1400" dirty="0">
              <a:effectLst/>
              <a:latin typeface="+mj-lt"/>
              <a:ea typeface="Calibri" panose="020F0502020204030204" pitchFamily="34" charset="0"/>
              <a:cs typeface="Arial" panose="020B0604020202020204" pitchFamily="34" charset="0"/>
            </a:endParaRPr>
          </a:p>
        </p:txBody>
      </p:sp>
      <p:pic>
        <p:nvPicPr>
          <p:cNvPr id="7170" name="Picture 2">
            <a:extLst>
              <a:ext uri="{FF2B5EF4-FFF2-40B4-BE49-F238E27FC236}">
                <a16:creationId xmlns:a16="http://schemas.microsoft.com/office/drawing/2014/main" id="{ABBE1F07-735D-4870-A2B3-8501BC43A1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7980" y="324462"/>
            <a:ext cx="4459412" cy="6381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22378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9770D82-2773-4A90-9FD7-E7F8EAC36134}"/>
              </a:ext>
            </a:extLst>
          </p:cNvPr>
          <p:cNvSpPr txBox="1"/>
          <p:nvPr/>
        </p:nvSpPr>
        <p:spPr>
          <a:xfrm>
            <a:off x="683492" y="1294338"/>
            <a:ext cx="6096000" cy="3257943"/>
          </a:xfrm>
          <a:prstGeom prst="rect">
            <a:avLst/>
          </a:prstGeom>
          <a:noFill/>
        </p:spPr>
        <p:txBody>
          <a:bodyPr wrap="square">
            <a:spAutoFit/>
          </a:bodyPr>
          <a:lstStyle/>
          <a:p>
            <a:pPr marL="228600"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Перелік робіт, обов’язкових для виконання: </a:t>
            </a:r>
            <a:endParaRPr lang="uk-UA" sz="1400" dirty="0">
              <a:effectLst/>
              <a:latin typeface="+mj-lt"/>
              <a:ea typeface="Calibri" panose="020F0502020204030204" pitchFamily="34" charset="0"/>
              <a:cs typeface="Arial" panose="020B0604020202020204" pitchFamily="34" charset="0"/>
            </a:endParaRPr>
          </a:p>
          <a:p>
            <a:pPr marL="228600" algn="just">
              <a:lnSpc>
                <a:spcPct val="107000"/>
              </a:lnSpc>
              <a:spcAft>
                <a:spcPts val="800"/>
              </a:spcAft>
            </a:pPr>
            <a:r>
              <a:rPr lang="uk-UA" sz="1800" b="1" dirty="0">
                <a:solidFill>
                  <a:srgbClr val="00B050"/>
                </a:solidFill>
                <a:effectLst/>
                <a:latin typeface="+mj-lt"/>
                <a:ea typeface="Calibri" panose="020F0502020204030204" pitchFamily="34" charset="0"/>
                <a:cs typeface="Arial" panose="020B0604020202020204" pitchFamily="34" charset="0"/>
              </a:rPr>
              <a:t>Практичні роботи: </a:t>
            </a:r>
            <a:endParaRPr lang="uk-UA" sz="1400" b="1" dirty="0">
              <a:solidFill>
                <a:srgbClr val="00B050"/>
              </a:solidFill>
              <a:effectLst/>
              <a:latin typeface="+mj-lt"/>
              <a:ea typeface="Calibri" panose="020F0502020204030204" pitchFamily="34" charset="0"/>
              <a:cs typeface="Arial" panose="020B0604020202020204" pitchFamily="34" charset="0"/>
            </a:endParaRPr>
          </a:p>
          <a:p>
            <a:pPr marL="228600"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1. Розв’язування елементарних вправ зі структури білків та нуклеїнових кислот. </a:t>
            </a:r>
            <a:endParaRPr lang="uk-UA" sz="1400" dirty="0">
              <a:effectLst/>
              <a:latin typeface="+mj-lt"/>
              <a:ea typeface="Calibri" panose="020F0502020204030204" pitchFamily="34" charset="0"/>
              <a:cs typeface="Arial" panose="020B0604020202020204" pitchFamily="34" charset="0"/>
            </a:endParaRPr>
          </a:p>
          <a:p>
            <a:pPr marL="228600"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2. Розв’язування елементарних вправ із реплікації, транскрипції та трансляції </a:t>
            </a:r>
            <a:endParaRPr lang="uk-UA" sz="1400" dirty="0">
              <a:effectLst/>
              <a:latin typeface="+mj-lt"/>
              <a:ea typeface="Calibri" panose="020F0502020204030204" pitchFamily="34" charset="0"/>
              <a:cs typeface="Arial" panose="020B0604020202020204" pitchFamily="34" charset="0"/>
            </a:endParaRPr>
          </a:p>
          <a:p>
            <a:pPr marL="228600"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3. Складання схем схрещування. </a:t>
            </a:r>
            <a:endParaRPr lang="uk-UA" sz="1400" dirty="0">
              <a:effectLst/>
              <a:latin typeface="+mj-lt"/>
              <a:ea typeface="Calibri" panose="020F0502020204030204" pitchFamily="34" charset="0"/>
              <a:cs typeface="Arial" panose="020B0604020202020204" pitchFamily="34" charset="0"/>
            </a:endParaRPr>
          </a:p>
          <a:p>
            <a:pPr marL="228600"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4. Порівняння будови та процесу розмноження клітинних та неклітинних форм життя. </a:t>
            </a:r>
            <a:endParaRPr lang="uk-UA" sz="1400" dirty="0">
              <a:effectLst/>
              <a:latin typeface="+mj-lt"/>
              <a:ea typeface="Calibri" panose="020F0502020204030204" pitchFamily="34" charset="0"/>
              <a:cs typeface="Arial" panose="020B0604020202020204" pitchFamily="34" charset="0"/>
            </a:endParaRPr>
          </a:p>
        </p:txBody>
      </p:sp>
      <p:pic>
        <p:nvPicPr>
          <p:cNvPr id="11266" name="Picture 2">
            <a:extLst>
              <a:ext uri="{FF2B5EF4-FFF2-40B4-BE49-F238E27FC236}">
                <a16:creationId xmlns:a16="http://schemas.microsoft.com/office/drawing/2014/main" id="{29703731-62AF-4731-AA13-2C4F00ECD4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7205" y="251691"/>
            <a:ext cx="4440878" cy="6354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5212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3FFB294-D78E-4B3D-982C-6EFF53247710}"/>
              </a:ext>
            </a:extLst>
          </p:cNvPr>
          <p:cNvSpPr txBox="1"/>
          <p:nvPr/>
        </p:nvSpPr>
        <p:spPr>
          <a:xfrm>
            <a:off x="665018" y="683924"/>
            <a:ext cx="7001163" cy="5447260"/>
          </a:xfrm>
          <a:prstGeom prst="rect">
            <a:avLst/>
          </a:prstGeom>
          <a:noFill/>
        </p:spPr>
        <p:txBody>
          <a:bodyPr wrap="square">
            <a:spAutoFit/>
          </a:bodyPr>
          <a:lstStyle/>
          <a:p>
            <a:pPr algn="just">
              <a:lnSpc>
                <a:spcPct val="107000"/>
              </a:lnSpc>
              <a:spcAft>
                <a:spcPts val="800"/>
              </a:spcAft>
            </a:pPr>
            <a:r>
              <a:rPr lang="uk-UA" sz="1800" b="1" dirty="0">
                <a:solidFill>
                  <a:srgbClr val="FF0000"/>
                </a:solidFill>
                <a:effectLst/>
                <a:latin typeface="+mj-lt"/>
                <a:ea typeface="Calibri" panose="020F0502020204030204" pitchFamily="34" charset="0"/>
                <a:cs typeface="Arial" panose="020B0604020202020204" pitchFamily="34" charset="0"/>
              </a:rPr>
              <a:t>Лабораторні роботи: </a:t>
            </a:r>
            <a:endParaRPr lang="uk-UA" sz="1400" b="1" dirty="0">
              <a:solidFill>
                <a:srgbClr val="FF0000"/>
              </a:solidFill>
              <a:effectLst/>
              <a:latin typeface="+mj-lt"/>
              <a:ea typeface="Calibri" panose="020F0502020204030204" pitchFamily="34" charset="0"/>
              <a:cs typeface="Arial" panose="020B0604020202020204" pitchFamily="34" charset="0"/>
            </a:endParaRPr>
          </a:p>
          <a:p>
            <a:pPr marL="457200" algn="just">
              <a:lnSpc>
                <a:spcPct val="107000"/>
              </a:lnSpc>
            </a:pPr>
            <a:r>
              <a:rPr lang="uk-UA" sz="1800" dirty="0">
                <a:effectLst/>
                <a:latin typeface="+mj-lt"/>
                <a:ea typeface="Calibri" panose="020F0502020204030204" pitchFamily="34" charset="0"/>
                <a:cs typeface="Arial" panose="020B0604020202020204" pitchFamily="34" charset="0"/>
              </a:rPr>
              <a:t>Вивчення структурно-функціональної різноманітності клітин. </a:t>
            </a:r>
          </a:p>
          <a:p>
            <a:pPr marL="457200" algn="just">
              <a:lnSpc>
                <a:spcPct val="107000"/>
              </a:lnSpc>
            </a:pPr>
            <a:r>
              <a:rPr lang="uk-UA" sz="1800" dirty="0">
                <a:effectLst/>
                <a:latin typeface="+mj-lt"/>
                <a:ea typeface="Calibri" panose="020F0502020204030204" pitchFamily="34" charset="0"/>
                <a:cs typeface="Arial" panose="020B0604020202020204" pitchFamily="34" charset="0"/>
              </a:rPr>
              <a:t>Лабораторні дослідження: </a:t>
            </a:r>
          </a:p>
          <a:p>
            <a:pPr marL="457200" algn="just">
              <a:lnSpc>
                <a:spcPct val="107000"/>
              </a:lnSpc>
            </a:pPr>
            <a:r>
              <a:rPr lang="uk-UA" sz="1800" dirty="0">
                <a:effectLst/>
                <a:latin typeface="+mj-lt"/>
                <a:ea typeface="Calibri" panose="020F0502020204030204" pitchFamily="34" charset="0"/>
                <a:cs typeface="Arial" panose="020B0604020202020204" pitchFamily="34" charset="0"/>
              </a:rPr>
              <a:t>— властивостей ферментів; </a:t>
            </a:r>
          </a:p>
          <a:p>
            <a:pPr marL="457200" algn="just">
              <a:lnSpc>
                <a:spcPct val="107000"/>
              </a:lnSpc>
            </a:pPr>
            <a:r>
              <a:rPr lang="uk-UA" sz="1800" dirty="0">
                <a:effectLst/>
                <a:latin typeface="+mj-lt"/>
                <a:ea typeface="Calibri" panose="020F0502020204030204" pitchFamily="34" charset="0"/>
                <a:cs typeface="Arial" panose="020B0604020202020204" pitchFamily="34" charset="0"/>
              </a:rPr>
              <a:t>— фаз мітозу (на прикладі клітин кореня цибулі); </a:t>
            </a:r>
          </a:p>
          <a:p>
            <a:pPr marL="457200" algn="just">
              <a:lnSpc>
                <a:spcPct val="107000"/>
              </a:lnSpc>
            </a:pPr>
            <a:r>
              <a:rPr lang="uk-UA" sz="1800" dirty="0">
                <a:effectLst/>
                <a:latin typeface="+mj-lt"/>
                <a:ea typeface="Calibri" panose="020F0502020204030204" pitchFamily="34" charset="0"/>
                <a:cs typeface="Arial" panose="020B0604020202020204" pitchFamily="34" charset="0"/>
              </a:rPr>
              <a:t>— мінливості у рослин і тварин. </a:t>
            </a:r>
            <a:endParaRPr lang="uk-UA" sz="1400" dirty="0">
              <a:effectLst/>
              <a:latin typeface="+mj-lt"/>
              <a:ea typeface="Calibri" panose="020F0502020204030204" pitchFamily="34" charset="0"/>
              <a:cs typeface="Arial" panose="020B0604020202020204" pitchFamily="34" charset="0"/>
            </a:endParaRPr>
          </a:p>
          <a:p>
            <a:pPr algn="just">
              <a:lnSpc>
                <a:spcPct val="107000"/>
              </a:lnSpc>
            </a:pPr>
            <a:r>
              <a:rPr lang="uk-UA" sz="1800" b="1" dirty="0">
                <a:solidFill>
                  <a:srgbClr val="FF0000"/>
                </a:solidFill>
                <a:effectLst/>
                <a:latin typeface="+mj-lt"/>
                <a:ea typeface="Calibri" panose="020F0502020204030204" pitchFamily="34" charset="0"/>
                <a:cs typeface="Arial" panose="020B0604020202020204" pitchFamily="34" charset="0"/>
              </a:rPr>
              <a:t>Проекти: </a:t>
            </a:r>
          </a:p>
          <a:p>
            <a:pPr algn="just">
              <a:lnSpc>
                <a:spcPct val="107000"/>
              </a:lnSpc>
            </a:pPr>
            <a:endParaRPr lang="uk-UA" sz="1400" b="1" dirty="0">
              <a:solidFill>
                <a:srgbClr val="FF0000"/>
              </a:solidFill>
              <a:effectLst/>
              <a:latin typeface="+mj-lt"/>
              <a:ea typeface="Calibri" panose="020F0502020204030204" pitchFamily="34" charset="0"/>
              <a:cs typeface="Arial" panose="020B0604020202020204" pitchFamily="34" charset="0"/>
            </a:endParaRPr>
          </a:p>
          <a:p>
            <a:pPr marL="457200" algn="just">
              <a:lnSpc>
                <a:spcPct val="107000"/>
              </a:lnSpc>
            </a:pPr>
            <a:r>
              <a:rPr lang="uk-UA" sz="1800" dirty="0">
                <a:effectLst/>
                <a:latin typeface="+mj-lt"/>
                <a:ea typeface="Calibri" panose="020F0502020204030204" pitchFamily="34" charset="0"/>
                <a:cs typeface="Arial" panose="020B0604020202020204" pitchFamily="34" charset="0"/>
              </a:rPr>
              <a:t>1. Складання власного родоводу та демонстрація успадкування певних ознак (за вибором учня). </a:t>
            </a:r>
            <a:endParaRPr lang="uk-UA" sz="1400" dirty="0">
              <a:effectLst/>
              <a:latin typeface="+mj-lt"/>
              <a:ea typeface="Calibri" panose="020F0502020204030204" pitchFamily="34" charset="0"/>
              <a:cs typeface="Arial" panose="020B0604020202020204" pitchFamily="34" charset="0"/>
            </a:endParaRPr>
          </a:p>
          <a:p>
            <a:pPr marL="457200" algn="just">
              <a:lnSpc>
                <a:spcPct val="107000"/>
              </a:lnSpc>
            </a:pPr>
            <a:r>
              <a:rPr lang="uk-UA" sz="1800" dirty="0">
                <a:effectLst/>
                <a:latin typeface="+mj-lt"/>
                <a:ea typeface="Calibri" panose="020F0502020204030204" pitchFamily="34" charset="0"/>
                <a:cs typeface="Arial" panose="020B0604020202020204" pitchFamily="34" charset="0"/>
              </a:rPr>
              <a:t>2. Виявлення рівня антропогенного впливу в екосистемах своєї місцевості. </a:t>
            </a:r>
          </a:p>
          <a:p>
            <a:pPr algn="just">
              <a:lnSpc>
                <a:spcPct val="107000"/>
              </a:lnSpc>
            </a:pPr>
            <a:r>
              <a:rPr lang="uk-UA" sz="1800" dirty="0">
                <a:effectLst/>
                <a:latin typeface="+mj-lt"/>
                <a:ea typeface="Calibri" panose="020F0502020204030204" pitchFamily="34" charset="0"/>
                <a:cs typeface="Arial" panose="020B0604020202020204" pitchFamily="34" charset="0"/>
              </a:rPr>
              <a:t>Кожна з цих робіт має відображатися у змісті підручника з урахуванням її мети й орієнтовної методики їх виконання. Їх розміщення може бути різним: у тексті параграфа, наприкінці параграфа, наприкінці підручника, у додатку тощо. Це вже цілком авторські підходи. </a:t>
            </a:r>
            <a:endParaRPr lang="uk-UA" sz="1400" dirty="0">
              <a:effectLst/>
              <a:latin typeface="+mj-lt"/>
              <a:ea typeface="Calibri" panose="020F0502020204030204" pitchFamily="34" charset="0"/>
              <a:cs typeface="Arial" panose="020B0604020202020204" pitchFamily="34" charset="0"/>
            </a:endParaRPr>
          </a:p>
        </p:txBody>
      </p:sp>
      <p:pic>
        <p:nvPicPr>
          <p:cNvPr id="8194" name="Picture 2">
            <a:extLst>
              <a:ext uri="{FF2B5EF4-FFF2-40B4-BE49-F238E27FC236}">
                <a16:creationId xmlns:a16="http://schemas.microsoft.com/office/drawing/2014/main" id="{F77D885D-74B3-4B54-9356-E250CD898F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4477" y="490898"/>
            <a:ext cx="4106541" cy="5876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94985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FF3F24DF-0CC1-431F-A1EC-D708D99536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309" y="452581"/>
            <a:ext cx="4279756" cy="6124062"/>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a:extLst>
              <a:ext uri="{FF2B5EF4-FFF2-40B4-BE49-F238E27FC236}">
                <a16:creationId xmlns:a16="http://schemas.microsoft.com/office/drawing/2014/main" id="{1B09BDE0-40C4-4808-A213-25A987801FE9}"/>
              </a:ext>
            </a:extLst>
          </p:cNvPr>
          <p:cNvPicPr>
            <a:picLocks noChangeAspect="1"/>
          </p:cNvPicPr>
          <p:nvPr/>
        </p:nvPicPr>
        <p:blipFill>
          <a:blip r:embed="rId3"/>
          <a:stretch>
            <a:fillRect/>
          </a:stretch>
        </p:blipFill>
        <p:spPr>
          <a:xfrm>
            <a:off x="5982566" y="414224"/>
            <a:ext cx="5657850" cy="6200775"/>
          </a:xfrm>
          <a:prstGeom prst="rect">
            <a:avLst/>
          </a:prstGeom>
        </p:spPr>
      </p:pic>
    </p:spTree>
    <p:extLst>
      <p:ext uri="{BB962C8B-B14F-4D97-AF65-F5344CB8AC3E}">
        <p14:creationId xmlns:p14="http://schemas.microsoft.com/office/powerpoint/2010/main" val="35635488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C7D29DF-3F44-4A04-8211-8651780C5362}"/>
              </a:ext>
            </a:extLst>
          </p:cNvPr>
          <p:cNvSpPr txBox="1"/>
          <p:nvPr/>
        </p:nvSpPr>
        <p:spPr>
          <a:xfrm>
            <a:off x="655781" y="679802"/>
            <a:ext cx="6493163" cy="5218480"/>
          </a:xfrm>
          <a:prstGeom prst="rect">
            <a:avLst/>
          </a:prstGeom>
          <a:noFill/>
        </p:spPr>
        <p:txBody>
          <a:bodyPr wrap="square">
            <a:spAutoFit/>
          </a:bodyPr>
          <a:lstStyle/>
          <a:p>
            <a:pPr marL="457200"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2. Відповідність підручника цілям і завданням освіти (сучасній освітній парадигмі). Їх дотримання спрямоване на формування в учнів предметної (біологічної) і ключових </a:t>
            </a:r>
            <a:r>
              <a:rPr lang="uk-UA" sz="1800" dirty="0" err="1">
                <a:effectLst/>
                <a:latin typeface="+mj-lt"/>
                <a:ea typeface="Calibri" panose="020F0502020204030204" pitchFamily="34" charset="0"/>
                <a:cs typeface="Arial" panose="020B0604020202020204" pitchFamily="34" charset="0"/>
              </a:rPr>
              <a:t>компетентностей</a:t>
            </a:r>
            <a:r>
              <a:rPr lang="uk-UA" sz="1800" dirty="0">
                <a:effectLst/>
                <a:latin typeface="+mj-lt"/>
                <a:ea typeface="Calibri" panose="020F0502020204030204" pitchFamily="34" charset="0"/>
                <a:cs typeface="Arial" panose="020B0604020202020204" pitchFamily="34" charset="0"/>
              </a:rPr>
              <a:t> (опора на його особистісний досвід, спрямування його навчальної діяльності за допомогою різних навчальних завдань тощо). </a:t>
            </a:r>
          </a:p>
          <a:p>
            <a:pPr marL="457200"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У підручниках останніх років на початку нового розділу чи теми розміщено матеріал під рубриками “Після вивчення розділу (теми) ви…дізнаєтеся про…, спостерігатимете за…. ”. Незаперечною позитивною рисою такої рубрики є прагнення авторів довести до свідомості учнів мету вивчення розділу (теми) з тим, щоб і вони, і вчитель в процесі опанування відповідного змісту тримали цю мету в полі зору й контролювали ступінь засвоєння навчального матеріалу відносно мети. </a:t>
            </a:r>
            <a:endParaRPr lang="uk-UA" sz="1400" dirty="0">
              <a:effectLst/>
              <a:latin typeface="+mj-lt"/>
              <a:ea typeface="Calibri" panose="020F0502020204030204" pitchFamily="34" charset="0"/>
              <a:cs typeface="Arial" panose="020B0604020202020204" pitchFamily="34" charset="0"/>
            </a:endParaRPr>
          </a:p>
        </p:txBody>
      </p:sp>
      <p:pic>
        <p:nvPicPr>
          <p:cNvPr id="12290" name="Picture 2">
            <a:extLst>
              <a:ext uri="{FF2B5EF4-FFF2-40B4-BE49-F238E27FC236}">
                <a16:creationId xmlns:a16="http://schemas.microsoft.com/office/drawing/2014/main" id="{C8BAB817-AF6C-4318-8452-A252DFDE63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1456" y="193964"/>
            <a:ext cx="4261860" cy="6318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46752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A38A3C6-5DA0-48CA-B450-B786F9B60B64}"/>
              </a:ext>
            </a:extLst>
          </p:cNvPr>
          <p:cNvSpPr txBox="1"/>
          <p:nvPr/>
        </p:nvSpPr>
        <p:spPr>
          <a:xfrm>
            <a:off x="406400" y="489436"/>
            <a:ext cx="6096000" cy="2152256"/>
          </a:xfrm>
          <a:prstGeom prst="rect">
            <a:avLst/>
          </a:prstGeom>
          <a:noFill/>
        </p:spPr>
        <p:txBody>
          <a:bodyPr wrap="square">
            <a:spAutoFit/>
          </a:bodyPr>
          <a:lstStyle/>
          <a:p>
            <a:pPr marL="457200" algn="just">
              <a:lnSpc>
                <a:spcPct val="107000"/>
              </a:lnSpc>
            </a:pPr>
            <a:r>
              <a:rPr lang="uk-UA" sz="1800" dirty="0">
                <a:effectLst/>
                <a:latin typeface="+mj-lt"/>
                <a:ea typeface="Calibri" panose="020F0502020204030204" pitchFamily="34" charset="0"/>
                <a:cs typeface="Arial" panose="020B0604020202020204" pitchFamily="34" charset="0"/>
              </a:rPr>
              <a:t>3. Аналіз структурних компонентів підручника. Структурні компоненти підручника можна згрупувати у два основні блоки: </a:t>
            </a:r>
            <a:endParaRPr lang="uk-UA" sz="1400" dirty="0">
              <a:effectLst/>
              <a:latin typeface="+mj-lt"/>
              <a:ea typeface="Calibri" panose="020F0502020204030204" pitchFamily="34" charset="0"/>
              <a:cs typeface="Arial" panose="020B0604020202020204" pitchFamily="34" charset="0"/>
            </a:endParaRPr>
          </a:p>
          <a:p>
            <a:pPr marL="457200" algn="just">
              <a:lnSpc>
                <a:spcPct val="107000"/>
              </a:lnSpc>
            </a:pPr>
            <a:r>
              <a:rPr lang="uk-UA" sz="1800" dirty="0">
                <a:effectLst/>
                <a:latin typeface="+mj-lt"/>
                <a:ea typeface="Calibri" panose="020F0502020204030204" pitchFamily="34" charset="0"/>
                <a:cs typeface="Arial" panose="020B0604020202020204" pitchFamily="34" charset="0"/>
              </a:rPr>
              <a:t>1) текст; </a:t>
            </a:r>
            <a:endParaRPr lang="uk-UA" sz="1400" dirty="0">
              <a:effectLst/>
              <a:latin typeface="+mj-lt"/>
              <a:ea typeface="Calibri" panose="020F0502020204030204" pitchFamily="34" charset="0"/>
              <a:cs typeface="Arial" panose="020B0604020202020204" pitchFamily="34" charset="0"/>
            </a:endParaRPr>
          </a:p>
          <a:p>
            <a:pPr marL="457200" algn="just">
              <a:lnSpc>
                <a:spcPct val="107000"/>
              </a:lnSpc>
            </a:pPr>
            <a:r>
              <a:rPr lang="uk-UA" sz="1800" dirty="0">
                <a:effectLst/>
                <a:latin typeface="+mj-lt"/>
                <a:ea typeface="Calibri" panose="020F0502020204030204" pitchFamily="34" charset="0"/>
                <a:cs typeface="Arial" panose="020B0604020202020204" pitchFamily="34" charset="0"/>
              </a:rPr>
              <a:t>2) </a:t>
            </a:r>
            <a:r>
              <a:rPr lang="uk-UA" sz="1800" dirty="0" err="1">
                <a:effectLst/>
                <a:latin typeface="+mj-lt"/>
                <a:ea typeface="Calibri" panose="020F0502020204030204" pitchFamily="34" charset="0"/>
                <a:cs typeface="Arial" panose="020B0604020202020204" pitchFamily="34" charset="0"/>
              </a:rPr>
              <a:t>позатекстові</a:t>
            </a:r>
            <a:r>
              <a:rPr lang="uk-UA" sz="1800" dirty="0">
                <a:effectLst/>
                <a:latin typeface="+mj-lt"/>
                <a:ea typeface="Calibri" panose="020F0502020204030204" pitchFamily="34" charset="0"/>
                <a:cs typeface="Arial" panose="020B0604020202020204" pitchFamily="34" charset="0"/>
              </a:rPr>
              <a:t> компоненти. </a:t>
            </a:r>
            <a:endParaRPr lang="uk-UA" sz="1400" dirty="0">
              <a:effectLst/>
              <a:latin typeface="+mj-lt"/>
              <a:ea typeface="Calibri" panose="020F0502020204030204" pitchFamily="34" charset="0"/>
              <a:cs typeface="Arial" panose="020B0604020202020204" pitchFamily="34" charset="0"/>
            </a:endParaRPr>
          </a:p>
          <a:p>
            <a:pPr marL="457200"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Кожному компонентові властиве певне функціональне навантаження (рис.).</a:t>
            </a:r>
            <a:endParaRPr lang="uk-UA" sz="1400" dirty="0">
              <a:effectLst/>
              <a:latin typeface="+mj-lt"/>
              <a:ea typeface="Calibri" panose="020F0502020204030204" pitchFamily="34" charset="0"/>
              <a:cs typeface="Arial" panose="020B0604020202020204" pitchFamily="34" charset="0"/>
            </a:endParaRPr>
          </a:p>
        </p:txBody>
      </p:sp>
      <p:pic>
        <p:nvPicPr>
          <p:cNvPr id="4" name="Рисунок 3">
            <a:extLst>
              <a:ext uri="{FF2B5EF4-FFF2-40B4-BE49-F238E27FC236}">
                <a16:creationId xmlns:a16="http://schemas.microsoft.com/office/drawing/2014/main" id="{8B16F82C-2AFB-44C6-BEC7-E7AE63F0B2B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94328" y="2946400"/>
            <a:ext cx="5818908" cy="3509818"/>
          </a:xfrm>
          <a:prstGeom prst="rect">
            <a:avLst/>
          </a:prstGeom>
          <a:noFill/>
          <a:ln>
            <a:noFill/>
          </a:ln>
        </p:spPr>
      </p:pic>
      <p:pic>
        <p:nvPicPr>
          <p:cNvPr id="13314" name="Picture 2">
            <a:extLst>
              <a:ext uri="{FF2B5EF4-FFF2-40B4-BE49-F238E27FC236}">
                <a16:creationId xmlns:a16="http://schemas.microsoft.com/office/drawing/2014/main" id="{4BCC41C9-5A63-460D-9D94-5DAA5855C6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0706" y="355860"/>
            <a:ext cx="4233293" cy="6275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21245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FD40079-8468-445F-AD3B-44E174C4C982}"/>
              </a:ext>
            </a:extLst>
          </p:cNvPr>
          <p:cNvSpPr>
            <a:spLocks noGrp="1"/>
          </p:cNvSpPr>
          <p:nvPr>
            <p:ph type="title"/>
          </p:nvPr>
        </p:nvSpPr>
        <p:spPr/>
        <p:txBody>
          <a:bodyPr/>
          <a:lstStyle/>
          <a:p>
            <a:pPr algn="ctr"/>
            <a:r>
              <a:rPr lang="uk-UA" dirty="0"/>
              <a:t>План</a:t>
            </a:r>
          </a:p>
        </p:txBody>
      </p:sp>
      <p:sp>
        <p:nvSpPr>
          <p:cNvPr id="3" name="Объект 2">
            <a:extLst>
              <a:ext uri="{FF2B5EF4-FFF2-40B4-BE49-F238E27FC236}">
                <a16:creationId xmlns:a16="http://schemas.microsoft.com/office/drawing/2014/main" id="{FC257818-A80E-4C8E-8DFF-2C05BFF09DB1}"/>
              </a:ext>
            </a:extLst>
          </p:cNvPr>
          <p:cNvSpPr>
            <a:spLocks noGrp="1"/>
          </p:cNvSpPr>
          <p:nvPr>
            <p:ph idx="1"/>
          </p:nvPr>
        </p:nvSpPr>
        <p:spPr/>
        <p:txBody>
          <a:bodyPr/>
          <a:lstStyle/>
          <a:p>
            <a:r>
              <a:rPr lang="uk-UA" sz="2400" b="1" dirty="0">
                <a:latin typeface="+mj-lt"/>
              </a:rPr>
              <a:t>1. </a:t>
            </a:r>
            <a:r>
              <a:rPr lang="uk-UA" sz="2400" b="1" dirty="0">
                <a:effectLst/>
                <a:latin typeface="+mj-lt"/>
                <a:ea typeface="Calibri" panose="020F0502020204030204" pitchFamily="34" charset="0"/>
                <a:cs typeface="Arial" panose="020B0604020202020204" pitchFamily="34" charset="0"/>
              </a:rPr>
              <a:t>Методологія електронної діагностики якості навчально-методичної </a:t>
            </a:r>
            <a:r>
              <a:rPr lang="uk-UA" sz="2400" b="1" dirty="0">
                <a:latin typeface="+mj-lt"/>
                <a:cs typeface="Arial" panose="020B0604020202020204" pitchFamily="34" charset="0"/>
              </a:rPr>
              <a:t>літератури</a:t>
            </a:r>
          </a:p>
          <a:p>
            <a:r>
              <a:rPr lang="uk-UA" sz="2400" b="1" dirty="0">
                <a:latin typeface="+mj-lt"/>
                <a:cs typeface="Arial" panose="020B0604020202020204" pitchFamily="34" charset="0"/>
              </a:rPr>
              <a:t>2.Вимоги до аналізу сучасного підручника</a:t>
            </a:r>
          </a:p>
          <a:p>
            <a:r>
              <a:rPr lang="uk-UA" sz="2400" b="1" dirty="0">
                <a:latin typeface="+mj-lt"/>
                <a:cs typeface="Arial" panose="020B0604020202020204" pitchFamily="34" charset="0"/>
              </a:rPr>
              <a:t>3. Підходи до оцінки підручників в європейських країнах</a:t>
            </a:r>
          </a:p>
          <a:p>
            <a:endParaRPr lang="uk-UA" dirty="0"/>
          </a:p>
        </p:txBody>
      </p:sp>
    </p:spTree>
    <p:extLst>
      <p:ext uri="{BB962C8B-B14F-4D97-AF65-F5344CB8AC3E}">
        <p14:creationId xmlns:p14="http://schemas.microsoft.com/office/powerpoint/2010/main" val="41787131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1A73594-2A5A-4CE3-903E-6107BD72489A}"/>
              </a:ext>
            </a:extLst>
          </p:cNvPr>
          <p:cNvSpPr txBox="1"/>
          <p:nvPr/>
        </p:nvSpPr>
        <p:spPr>
          <a:xfrm>
            <a:off x="127005" y="345129"/>
            <a:ext cx="3916218" cy="6105839"/>
          </a:xfrm>
          <a:prstGeom prst="rect">
            <a:avLst/>
          </a:prstGeom>
          <a:noFill/>
        </p:spPr>
        <p:txBody>
          <a:bodyPr wrap="square">
            <a:spAutoFit/>
          </a:bodyPr>
          <a:lstStyle/>
          <a:p>
            <a:pPr algn="just">
              <a:lnSpc>
                <a:spcPct val="107000"/>
              </a:lnSpc>
              <a:spcAft>
                <a:spcPts val="800"/>
              </a:spcAft>
            </a:pPr>
            <a:r>
              <a:rPr lang="uk-UA" sz="1800" dirty="0">
                <a:solidFill>
                  <a:srgbClr val="00B050"/>
                </a:solidFill>
                <a:effectLst/>
                <a:latin typeface="+mj-lt"/>
                <a:ea typeface="Calibri" panose="020F0502020204030204" pitchFamily="34" charset="0"/>
                <a:cs typeface="Arial" panose="020B0604020202020204" pitchFamily="34" charset="0"/>
              </a:rPr>
              <a:t>Основний текст</a:t>
            </a:r>
            <a:r>
              <a:rPr lang="uk-UA" sz="1800" dirty="0">
                <a:effectLst/>
                <a:latin typeface="+mj-lt"/>
                <a:ea typeface="Calibri" panose="020F0502020204030204" pitchFamily="34" charset="0"/>
                <a:cs typeface="Arial" panose="020B0604020202020204" pitchFamily="34" charset="0"/>
              </a:rPr>
              <a:t> має нести основне інформаційне навантаження, його можна викласти у формі констатації фактів, законів, закономірностей. Не менш важливим є </a:t>
            </a:r>
            <a:r>
              <a:rPr lang="uk-UA" sz="1800" dirty="0">
                <a:solidFill>
                  <a:srgbClr val="00B050"/>
                </a:solidFill>
                <a:effectLst/>
                <a:latin typeface="+mj-lt"/>
                <a:ea typeface="Calibri" panose="020F0502020204030204" pitchFamily="34" charset="0"/>
                <a:cs typeface="Arial" panose="020B0604020202020204" pitchFamily="34" charset="0"/>
              </a:rPr>
              <a:t>пояснювальний текст</a:t>
            </a:r>
            <a:r>
              <a:rPr lang="uk-UA" sz="1800" dirty="0">
                <a:effectLst/>
                <a:latin typeface="+mj-lt"/>
                <a:ea typeface="Calibri" panose="020F0502020204030204" pitchFamily="34" charset="0"/>
                <a:cs typeface="Arial" panose="020B0604020202020204" pitchFamily="34" charset="0"/>
              </a:rPr>
              <a:t>, оскільки саме він дає змогу учневі сприйняти й засвоїти необхідну інформацію, зокрема за допомогою наведення яскравих прикладів дії закону, явища. </a:t>
            </a:r>
            <a:endParaRPr lang="uk-UA" sz="1400" dirty="0">
              <a:effectLst/>
              <a:latin typeface="+mj-lt"/>
              <a:ea typeface="Calibri" panose="020F0502020204030204" pitchFamily="34" charset="0"/>
              <a:cs typeface="Arial" panose="020B0604020202020204" pitchFamily="34" charset="0"/>
            </a:endParaRPr>
          </a:p>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Важливе поєднання основного і пояснювального текстів. При цьому доцільне застосування такого методичного прийому викладення тексту як діалог, проблемне запитання тощо. Додатковий текст у підручниках переважно оформлений у рубриці “Цікаво знати, що…”. </a:t>
            </a:r>
            <a:endParaRPr lang="uk-UA" sz="1400" dirty="0">
              <a:effectLst/>
              <a:latin typeface="+mj-lt"/>
              <a:ea typeface="Calibri" panose="020F0502020204030204" pitchFamily="34" charset="0"/>
              <a:cs typeface="Arial" panose="020B0604020202020204" pitchFamily="34" charset="0"/>
            </a:endParaRPr>
          </a:p>
        </p:txBody>
      </p:sp>
      <p:pic>
        <p:nvPicPr>
          <p:cNvPr id="14338" name="Picture 2">
            <a:extLst>
              <a:ext uri="{FF2B5EF4-FFF2-40B4-BE49-F238E27FC236}">
                <a16:creationId xmlns:a16="http://schemas.microsoft.com/office/drawing/2014/main" id="{E6C82876-46E8-4E2B-87A3-EA5D8B7247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3385" y="175491"/>
            <a:ext cx="4118615" cy="610584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a:extLst>
              <a:ext uri="{FF2B5EF4-FFF2-40B4-BE49-F238E27FC236}">
                <a16:creationId xmlns:a16="http://schemas.microsoft.com/office/drawing/2014/main" id="{9F3AA7DB-C0F6-4D0B-98F4-973264F01B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0300" y="175491"/>
            <a:ext cx="4118615" cy="6105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79384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6153894-7B08-4111-B38A-745F02CB125C}"/>
              </a:ext>
            </a:extLst>
          </p:cNvPr>
          <p:cNvSpPr txBox="1"/>
          <p:nvPr/>
        </p:nvSpPr>
        <p:spPr>
          <a:xfrm>
            <a:off x="609599" y="549501"/>
            <a:ext cx="7075055" cy="5125570"/>
          </a:xfrm>
          <a:prstGeom prst="rect">
            <a:avLst/>
          </a:prstGeom>
          <a:noFill/>
        </p:spPr>
        <p:txBody>
          <a:bodyPr wrap="square">
            <a:spAutoFit/>
          </a:bodyPr>
          <a:lstStyle/>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За змістом це історичні відомості про вчених, причетних до того чи іншого відкриття. Погляди вчених-методистів щодо місця додаткового тексту достатньо різні. </a:t>
            </a:r>
          </a:p>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Одні вважають, що доцільне його розміщення відразу після основного тексту. Інші дотримуються думки про винесення додаткового тексту за межі основного, наприклад, у кінець параграфа або розділу. Дослідження довели, що ефективним є безпосереднє поєднання основного й додаткового текстів. Потрібно лише враховувати, що додаткова інформація не повинна переважати над основною, оскільки є загроза її витіснення. </a:t>
            </a:r>
            <a:endParaRPr lang="uk-UA" sz="1400" dirty="0">
              <a:effectLst/>
              <a:latin typeface="+mj-lt"/>
              <a:ea typeface="Calibri" panose="020F0502020204030204" pitchFamily="34" charset="0"/>
              <a:cs typeface="Arial" panose="020B0604020202020204" pitchFamily="34" charset="0"/>
            </a:endParaRPr>
          </a:p>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Інші параметри конструювання тексту: стиль, складність. </a:t>
            </a:r>
            <a:endParaRPr lang="uk-UA" sz="1400" dirty="0">
              <a:effectLst/>
              <a:latin typeface="+mj-lt"/>
              <a:ea typeface="Calibri" panose="020F0502020204030204" pitchFamily="34" charset="0"/>
              <a:cs typeface="Arial" panose="020B0604020202020204" pitchFamily="34" charset="0"/>
            </a:endParaRPr>
          </a:p>
          <a:p>
            <a:pPr algn="just">
              <a:lnSpc>
                <a:spcPct val="107000"/>
              </a:lnSpc>
              <a:spcAft>
                <a:spcPts val="800"/>
              </a:spcAft>
            </a:pPr>
            <a:r>
              <a:rPr lang="uk-UA" sz="1800" dirty="0">
                <a:solidFill>
                  <a:srgbClr val="00B050"/>
                </a:solidFill>
                <a:effectLst/>
                <a:latin typeface="+mj-lt"/>
                <a:ea typeface="Calibri" panose="020F0502020204030204" pitchFamily="34" charset="0"/>
                <a:cs typeface="Arial" panose="020B0604020202020204" pitchFamily="34" charset="0"/>
              </a:rPr>
              <a:t>Стиль викладення текстового матеріалу. </a:t>
            </a:r>
            <a:r>
              <a:rPr lang="uk-UA" sz="1800" dirty="0">
                <a:effectLst/>
                <a:latin typeface="+mj-lt"/>
                <a:ea typeface="Calibri" panose="020F0502020204030204" pitchFamily="34" charset="0"/>
                <a:cs typeface="Arial" panose="020B0604020202020204" pitchFamily="34" charset="0"/>
              </a:rPr>
              <a:t>Інтерес до предмета пробуджується як змістом текстового матеріалу, так і характером його викладення. Розрізняють науковий (академічний) і науково-популярний стиль. </a:t>
            </a:r>
            <a:endParaRPr lang="uk-UA" sz="1400" dirty="0">
              <a:effectLst/>
              <a:latin typeface="+mj-lt"/>
              <a:ea typeface="Calibri" panose="020F0502020204030204" pitchFamily="34" charset="0"/>
              <a:cs typeface="Arial" panose="020B0604020202020204" pitchFamily="34" charset="0"/>
            </a:endParaRPr>
          </a:p>
        </p:txBody>
      </p:sp>
      <p:pic>
        <p:nvPicPr>
          <p:cNvPr id="15362" name="Picture 2">
            <a:extLst>
              <a:ext uri="{FF2B5EF4-FFF2-40B4-BE49-F238E27FC236}">
                <a16:creationId xmlns:a16="http://schemas.microsoft.com/office/drawing/2014/main" id="{3F534F42-8A4D-440F-9331-B1007EDA2A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1219" y="394854"/>
            <a:ext cx="4240781" cy="6068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48116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DDA8885-295E-4DE1-8666-EBC9FBDFDC2A}"/>
              </a:ext>
            </a:extLst>
          </p:cNvPr>
          <p:cNvSpPr txBox="1"/>
          <p:nvPr/>
        </p:nvSpPr>
        <p:spPr>
          <a:xfrm>
            <a:off x="369454" y="439063"/>
            <a:ext cx="6096000" cy="5022978"/>
          </a:xfrm>
          <a:prstGeom prst="rect">
            <a:avLst/>
          </a:prstGeom>
          <a:noFill/>
        </p:spPr>
        <p:txBody>
          <a:bodyPr wrap="square">
            <a:spAutoFit/>
          </a:bodyPr>
          <a:lstStyle/>
          <a:p>
            <a:pPr algn="just">
              <a:lnSpc>
                <a:spcPct val="107000"/>
              </a:lnSpc>
              <a:spcAft>
                <a:spcPts val="800"/>
              </a:spcAft>
            </a:pPr>
            <a:r>
              <a:rPr lang="uk-UA" sz="1800" dirty="0">
                <a:solidFill>
                  <a:srgbClr val="00B050"/>
                </a:solidFill>
                <a:effectLst/>
                <a:latin typeface="+mj-lt"/>
                <a:ea typeface="Calibri" panose="020F0502020204030204" pitchFamily="34" charset="0"/>
                <a:cs typeface="Arial" panose="020B0604020202020204" pitchFamily="34" charset="0"/>
              </a:rPr>
              <a:t>Складність навчальних текстів. </a:t>
            </a:r>
            <a:r>
              <a:rPr lang="uk-UA" sz="1800" dirty="0">
                <a:effectLst/>
                <a:latin typeface="+mj-lt"/>
                <a:ea typeface="Calibri" panose="020F0502020204030204" pitchFamily="34" charset="0"/>
                <a:cs typeface="Arial" panose="020B0604020202020204" pitchFamily="34" charset="0"/>
              </a:rPr>
              <a:t>Одним із показників складності тексту і, відповідно, його сприйняття, є логічність викладення матеріалу, а саме логічне поєднання речень між собою. </a:t>
            </a:r>
            <a:endParaRPr lang="uk-UA" sz="1400" dirty="0">
              <a:effectLst/>
              <a:latin typeface="+mj-lt"/>
              <a:ea typeface="Calibri" panose="020F0502020204030204" pitchFamily="34" charset="0"/>
              <a:cs typeface="Arial" panose="020B0604020202020204" pitchFamily="34" charset="0"/>
            </a:endParaRPr>
          </a:p>
          <a:p>
            <a:pPr algn="just">
              <a:lnSpc>
                <a:spcPct val="107000"/>
              </a:lnSpc>
              <a:spcAft>
                <a:spcPts val="800"/>
              </a:spcAft>
            </a:pPr>
            <a:r>
              <a:rPr lang="uk-UA" sz="1800" dirty="0">
                <a:solidFill>
                  <a:srgbClr val="00B050"/>
                </a:solidFill>
                <a:effectLst/>
                <a:latin typeface="+mj-lt"/>
                <a:ea typeface="Calibri" panose="020F0502020204030204" pitchFamily="34" charset="0"/>
                <a:cs typeface="Arial" panose="020B0604020202020204" pitchFamily="34" charset="0"/>
              </a:rPr>
              <a:t>Складні тексти </a:t>
            </a:r>
            <a:r>
              <a:rPr lang="uk-UA" sz="1800" dirty="0">
                <a:effectLst/>
                <a:latin typeface="+mj-lt"/>
                <a:ea typeface="Calibri" panose="020F0502020204030204" pitchFamily="34" charset="0"/>
                <a:cs typeface="Arial" panose="020B0604020202020204" pitchFamily="34" charset="0"/>
              </a:rPr>
              <a:t>— це результат невдалої трансформації автором змісту біологічних знань у навчальний матеріал конкретного підручника (без урахування насамперед вікових особливостей певного шкільного періоду), а також недосконалої редакційної роботи. Щоб оцінити можливості підручника у створенні умов для оволодіння школярами прийомами розумової діяльності індукції та дедукції, варто звернути увагу на конструювання навчальних текстів. </a:t>
            </a:r>
            <a:endParaRPr lang="uk-UA" sz="1400" dirty="0">
              <a:effectLst/>
              <a:latin typeface="+mj-lt"/>
              <a:ea typeface="Calibri" panose="020F0502020204030204" pitchFamily="34" charset="0"/>
              <a:cs typeface="Arial" panose="020B0604020202020204" pitchFamily="34" charset="0"/>
            </a:endParaRPr>
          </a:p>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У побудові навчального матеріалу використовують два логічних підходи: </a:t>
            </a:r>
            <a:r>
              <a:rPr lang="uk-UA" sz="1800" i="1" dirty="0">
                <a:solidFill>
                  <a:srgbClr val="00B050"/>
                </a:solidFill>
                <a:effectLst/>
                <a:latin typeface="+mj-lt"/>
                <a:ea typeface="Calibri" panose="020F0502020204030204" pitchFamily="34" charset="0"/>
                <a:cs typeface="Arial" panose="020B0604020202020204" pitchFamily="34" charset="0"/>
              </a:rPr>
              <a:t>індуктивний і дедуктивний</a:t>
            </a:r>
            <a:r>
              <a:rPr lang="uk-UA" sz="1800" dirty="0">
                <a:effectLst/>
                <a:latin typeface="+mj-lt"/>
                <a:ea typeface="Calibri" panose="020F0502020204030204" pitchFamily="34" charset="0"/>
                <a:cs typeface="Arial" panose="020B0604020202020204" pitchFamily="34" charset="0"/>
              </a:rPr>
              <a:t>, що відповідають способам формування біологічних понять. </a:t>
            </a:r>
            <a:endParaRPr lang="uk-UA" sz="1400" dirty="0">
              <a:effectLst/>
              <a:latin typeface="+mj-lt"/>
              <a:ea typeface="Calibri" panose="020F0502020204030204" pitchFamily="34" charset="0"/>
              <a:cs typeface="Arial" panose="020B0604020202020204" pitchFamily="34" charset="0"/>
            </a:endParaRPr>
          </a:p>
        </p:txBody>
      </p:sp>
      <p:pic>
        <p:nvPicPr>
          <p:cNvPr id="16386" name="Picture 2">
            <a:extLst>
              <a:ext uri="{FF2B5EF4-FFF2-40B4-BE49-F238E27FC236}">
                <a16:creationId xmlns:a16="http://schemas.microsoft.com/office/drawing/2014/main" id="{1170C111-16F9-41BD-99A2-75788FBF4F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6509" y="105010"/>
            <a:ext cx="4645891" cy="6647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67768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E2B24C-A20C-43C9-8F8E-0E4FFDB50CEF}"/>
              </a:ext>
            </a:extLst>
          </p:cNvPr>
          <p:cNvSpPr txBox="1"/>
          <p:nvPr/>
        </p:nvSpPr>
        <p:spPr>
          <a:xfrm>
            <a:off x="720438" y="621148"/>
            <a:ext cx="6096000" cy="5615704"/>
          </a:xfrm>
          <a:prstGeom prst="rect">
            <a:avLst/>
          </a:prstGeom>
          <a:noFill/>
        </p:spPr>
        <p:txBody>
          <a:bodyPr wrap="square">
            <a:spAutoFit/>
          </a:bodyPr>
          <a:lstStyle/>
          <a:p>
            <a:pPr algn="just">
              <a:lnSpc>
                <a:spcPct val="107000"/>
              </a:lnSpc>
              <a:spcAft>
                <a:spcPts val="800"/>
              </a:spcAft>
            </a:pPr>
            <a:r>
              <a:rPr lang="uk-UA" sz="1800" i="1" dirty="0">
                <a:solidFill>
                  <a:srgbClr val="00B050"/>
                </a:solidFill>
                <a:effectLst/>
                <a:latin typeface="+mj-lt"/>
                <a:ea typeface="Calibri" panose="020F0502020204030204" pitchFamily="34" charset="0"/>
                <a:cs typeface="Arial" panose="020B0604020202020204" pitchFamily="34" charset="0"/>
              </a:rPr>
              <a:t>Індуктивний підхід </a:t>
            </a:r>
            <a:r>
              <a:rPr lang="uk-UA" sz="1800" dirty="0">
                <a:effectLst/>
                <a:latin typeface="+mj-lt"/>
                <a:ea typeface="Calibri" panose="020F0502020204030204" pitchFamily="34" charset="0"/>
                <a:cs typeface="Arial" panose="020B0604020202020204" pitchFamily="34" charset="0"/>
              </a:rPr>
              <a:t>(від одиничного до загального) використовується на перших етапах навчання, коли в учнів немає достатньої фактичної бази, і полягає в тому, що на підставі сукупності фактів </a:t>
            </a:r>
            <a:r>
              <a:rPr lang="uk-UA" sz="1800" dirty="0" err="1">
                <a:effectLst/>
                <a:latin typeface="+mj-lt"/>
                <a:ea typeface="Calibri" panose="020F0502020204030204" pitchFamily="34" charset="0"/>
                <a:cs typeface="Arial" panose="020B0604020202020204" pitchFamily="34" charset="0"/>
              </a:rPr>
              <a:t>формулюється</a:t>
            </a:r>
            <a:r>
              <a:rPr lang="uk-UA" sz="1800" dirty="0">
                <a:effectLst/>
                <a:latin typeface="+mj-lt"/>
                <a:ea typeface="Calibri" panose="020F0502020204030204" pitchFamily="34" charset="0"/>
                <a:cs typeface="Arial" panose="020B0604020202020204" pitchFamily="34" charset="0"/>
              </a:rPr>
              <a:t> узагальнення. </a:t>
            </a:r>
            <a:endParaRPr lang="uk-UA" sz="1400" dirty="0">
              <a:effectLst/>
              <a:latin typeface="+mj-lt"/>
              <a:ea typeface="Calibri" panose="020F0502020204030204" pitchFamily="34" charset="0"/>
              <a:cs typeface="Arial" panose="020B0604020202020204" pitchFamily="34" charset="0"/>
            </a:endParaRPr>
          </a:p>
          <a:p>
            <a:pPr algn="just">
              <a:lnSpc>
                <a:spcPct val="107000"/>
              </a:lnSpc>
              <a:spcAft>
                <a:spcPts val="800"/>
              </a:spcAft>
            </a:pPr>
            <a:r>
              <a:rPr lang="uk-UA" sz="1800" i="1" dirty="0">
                <a:solidFill>
                  <a:srgbClr val="00B050"/>
                </a:solidFill>
                <a:effectLst/>
                <a:latin typeface="+mj-lt"/>
                <a:ea typeface="Calibri" panose="020F0502020204030204" pitchFamily="34" charset="0"/>
                <a:cs typeface="Arial" panose="020B0604020202020204" pitchFamily="34" charset="0"/>
              </a:rPr>
              <a:t>Дедуктивний підхід </a:t>
            </a:r>
            <a:r>
              <a:rPr lang="uk-UA" sz="1800" dirty="0">
                <a:effectLst/>
                <a:latin typeface="+mj-lt"/>
                <a:ea typeface="Calibri" panose="020F0502020204030204" pitchFamily="34" charset="0"/>
                <a:cs typeface="Arial" panose="020B0604020202020204" pitchFamily="34" charset="0"/>
              </a:rPr>
              <a:t>до подання навчального матеріалу стосується шляху від загального до конкретного. </a:t>
            </a:r>
            <a:endParaRPr lang="uk-UA" sz="1400" dirty="0">
              <a:effectLst/>
              <a:latin typeface="+mj-lt"/>
              <a:ea typeface="Calibri" panose="020F0502020204030204" pitchFamily="34" charset="0"/>
              <a:cs typeface="Arial" panose="020B0604020202020204" pitchFamily="34" charset="0"/>
            </a:endParaRPr>
          </a:p>
          <a:p>
            <a:pPr algn="just">
              <a:lnSpc>
                <a:spcPct val="107000"/>
              </a:lnSpc>
              <a:spcAft>
                <a:spcPts val="800"/>
              </a:spcAft>
            </a:pPr>
            <a:r>
              <a:rPr lang="uk-UA" sz="1800" dirty="0" err="1">
                <a:effectLst/>
                <a:latin typeface="+mj-lt"/>
                <a:ea typeface="Calibri" panose="020F0502020204030204" pitchFamily="34" charset="0"/>
                <a:cs typeface="Arial" panose="020B0604020202020204" pitchFamily="34" charset="0"/>
              </a:rPr>
              <a:t>Позатекстові</a:t>
            </a:r>
            <a:r>
              <a:rPr lang="uk-UA" sz="1800" dirty="0">
                <a:effectLst/>
                <a:latin typeface="+mj-lt"/>
                <a:ea typeface="Calibri" panose="020F0502020204030204" pitchFamily="34" charset="0"/>
                <a:cs typeface="Arial" panose="020B0604020202020204" pitchFamily="34" charset="0"/>
              </a:rPr>
              <a:t> компоненти: ілюстративний матеріал, апарат організації засвоєння, апарат орієнтування. Ілюстрації постають як засіб унаочнення текстової частини підручника, джерело додаткової інформації і допомагають учневі створити зоровий образ і уяву про об’єкт, який вивчається. Серед ілюстрацій з біології мають бути фотографії, що відображають реальний об’єкт вивчення. Найефективнішими для розвитку учнів вважаються різні способи зв’язку ілюстрацій із текстом, який втілюється насамперед у завданнях до ілюстрацій і поєднання тексту й ілюстрацій. </a:t>
            </a:r>
            <a:endParaRPr lang="uk-UA" sz="1400" dirty="0">
              <a:effectLst/>
              <a:latin typeface="+mj-lt"/>
              <a:ea typeface="Calibri" panose="020F0502020204030204" pitchFamily="34" charset="0"/>
              <a:cs typeface="Arial" panose="020B0604020202020204" pitchFamily="34" charset="0"/>
            </a:endParaRPr>
          </a:p>
        </p:txBody>
      </p:sp>
      <p:pic>
        <p:nvPicPr>
          <p:cNvPr id="17410" name="Picture 2">
            <a:extLst>
              <a:ext uri="{FF2B5EF4-FFF2-40B4-BE49-F238E27FC236}">
                <a16:creationId xmlns:a16="http://schemas.microsoft.com/office/drawing/2014/main" id="{971B5E9A-4892-4FE3-AEF4-F4148D1348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15341" y="621148"/>
            <a:ext cx="3956221" cy="5865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63454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E45AEC6-B09A-49D5-81CC-F0082016C7AE}"/>
              </a:ext>
            </a:extLst>
          </p:cNvPr>
          <p:cNvSpPr txBox="1"/>
          <p:nvPr/>
        </p:nvSpPr>
        <p:spPr>
          <a:xfrm>
            <a:off x="397163" y="507278"/>
            <a:ext cx="4387274" cy="5912068"/>
          </a:xfrm>
          <a:prstGeom prst="rect">
            <a:avLst/>
          </a:prstGeom>
          <a:noFill/>
        </p:spPr>
        <p:txBody>
          <a:bodyPr wrap="square">
            <a:spAutoFit/>
          </a:bodyPr>
          <a:lstStyle/>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Художнє виконання ілюстрацій активізує емоційну сферу учня, що забезпечує успішне засвоєння навчального матеріалу. Вимоги до якості ілюстрацій, яких мають дотримуватися художні редактори, розроблені, але їх у видавництвах не завжди виконують. </a:t>
            </a:r>
          </a:p>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Ілюстрації бувають або дуже великих розмірів, особливо це неприпустимо, якщо об’єкт малих розмірів, або надто малих розмірів, що неможливо розглянути, і є причиною зорового перенапруження учнів. </a:t>
            </a:r>
            <a:endParaRPr lang="uk-UA" sz="1400" dirty="0">
              <a:effectLst/>
              <a:latin typeface="+mj-lt"/>
              <a:ea typeface="Calibri" panose="020F0502020204030204" pitchFamily="34" charset="0"/>
              <a:cs typeface="Arial" panose="020B0604020202020204" pitchFamily="34" charset="0"/>
            </a:endParaRPr>
          </a:p>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Апарат організації засвоєння знань охоплює запитання, завдання, таблиці, виділення: шрифтові та конструктивні, походження терміну, його семантичне значення, підписи до ілюстрацій тощо. </a:t>
            </a:r>
            <a:endParaRPr lang="uk-UA" sz="1400" dirty="0">
              <a:effectLst/>
              <a:latin typeface="+mj-lt"/>
              <a:ea typeface="Calibri" panose="020F0502020204030204" pitchFamily="34" charset="0"/>
              <a:cs typeface="Arial" panose="020B0604020202020204" pitchFamily="34" charset="0"/>
            </a:endParaRPr>
          </a:p>
        </p:txBody>
      </p:sp>
      <p:pic>
        <p:nvPicPr>
          <p:cNvPr id="5" name="Рисунок 4">
            <a:extLst>
              <a:ext uri="{FF2B5EF4-FFF2-40B4-BE49-F238E27FC236}">
                <a16:creationId xmlns:a16="http://schemas.microsoft.com/office/drawing/2014/main" id="{7BFA03FA-4430-47E5-971F-41C5A60647BA}"/>
              </a:ext>
            </a:extLst>
          </p:cNvPr>
          <p:cNvPicPr>
            <a:picLocks noChangeAspect="1"/>
          </p:cNvPicPr>
          <p:nvPr/>
        </p:nvPicPr>
        <p:blipFill>
          <a:blip r:embed="rId2"/>
          <a:stretch>
            <a:fillRect/>
          </a:stretch>
        </p:blipFill>
        <p:spPr>
          <a:xfrm>
            <a:off x="5078751" y="507278"/>
            <a:ext cx="6994908" cy="4526540"/>
          </a:xfrm>
          <a:prstGeom prst="rect">
            <a:avLst/>
          </a:prstGeom>
        </p:spPr>
      </p:pic>
    </p:spTree>
    <p:extLst>
      <p:ext uri="{BB962C8B-B14F-4D97-AF65-F5344CB8AC3E}">
        <p14:creationId xmlns:p14="http://schemas.microsoft.com/office/powerpoint/2010/main" val="568249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C1C201B-4E7C-481A-936A-35AA76FC8E95}"/>
              </a:ext>
            </a:extLst>
          </p:cNvPr>
          <p:cNvSpPr txBox="1"/>
          <p:nvPr/>
        </p:nvSpPr>
        <p:spPr>
          <a:xfrm>
            <a:off x="979055" y="785524"/>
            <a:ext cx="6096000" cy="5513112"/>
          </a:xfrm>
          <a:prstGeom prst="rect">
            <a:avLst/>
          </a:prstGeom>
          <a:noFill/>
        </p:spPr>
        <p:txBody>
          <a:bodyPr wrap="square">
            <a:spAutoFit/>
          </a:bodyPr>
          <a:lstStyle/>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Функціональним є поєднання тексту, ілюстрації і навчального завдання. Важливе значення в </a:t>
            </a:r>
            <a:r>
              <a:rPr lang="uk-UA" sz="1800" dirty="0" err="1">
                <a:effectLst/>
                <a:latin typeface="+mj-lt"/>
                <a:ea typeface="Calibri" panose="020F0502020204030204" pitchFamily="34" charset="0"/>
                <a:cs typeface="Arial" panose="020B0604020202020204" pitchFamily="34" charset="0"/>
              </a:rPr>
              <a:t>апараті</a:t>
            </a:r>
            <a:r>
              <a:rPr lang="uk-UA" sz="1800" dirty="0">
                <a:effectLst/>
                <a:latin typeface="+mj-lt"/>
                <a:ea typeface="Calibri" panose="020F0502020204030204" pitchFamily="34" charset="0"/>
                <a:cs typeface="Arial" panose="020B0604020202020204" pitchFamily="34" charset="0"/>
              </a:rPr>
              <a:t> засвоєння знань мають навчальні завдання, які можуть бути різні за змістом. У їхню основу можуть бути покладені різні види самостійної роботи, які виконуються учнями. Навчальне завдання може міститися в тексті або під ілюстративним матеріалом. Його функція переважно об’єднувальна й спрямована на поєднання тексту та ілюстрації і є важливим засобом організації пізнання та активізації процесу засвоєння змісту підручника. </a:t>
            </a:r>
            <a:endParaRPr lang="uk-UA" sz="1400" dirty="0">
              <a:effectLst/>
              <a:latin typeface="+mj-lt"/>
              <a:ea typeface="Calibri" panose="020F0502020204030204" pitchFamily="34" charset="0"/>
              <a:cs typeface="Arial" panose="020B0604020202020204" pitchFamily="34" charset="0"/>
            </a:endParaRPr>
          </a:p>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Апарат орієнтування складається з титульного аркуша, змісту, передмови, позначень, заголовків, підзаголовків, рубрикацій, виділень (шрифтом і кольором), символів орієнтування тощо. Апарат орієнтування містить важливі відомості для полегшення користування підручником як навчальною книжкою. </a:t>
            </a:r>
            <a:endParaRPr lang="uk-UA" sz="1400" dirty="0">
              <a:effectLst/>
              <a:latin typeface="+mj-lt"/>
              <a:ea typeface="Calibri" panose="020F0502020204030204" pitchFamily="34" charset="0"/>
              <a:cs typeface="Arial" panose="020B0604020202020204" pitchFamily="34" charset="0"/>
            </a:endParaRPr>
          </a:p>
        </p:txBody>
      </p:sp>
      <p:pic>
        <p:nvPicPr>
          <p:cNvPr id="18434" name="Picture 2">
            <a:extLst>
              <a:ext uri="{FF2B5EF4-FFF2-40B4-BE49-F238E27FC236}">
                <a16:creationId xmlns:a16="http://schemas.microsoft.com/office/drawing/2014/main" id="{70671755-9422-4A66-9A2B-B5D85ED29D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5964" y="-164363"/>
            <a:ext cx="4548188" cy="6742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61602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AA4028D-F3C1-4406-8EA1-79EDC723D64C}"/>
              </a:ext>
            </a:extLst>
          </p:cNvPr>
          <p:cNvSpPr txBox="1"/>
          <p:nvPr/>
        </p:nvSpPr>
        <p:spPr>
          <a:xfrm>
            <a:off x="260350" y="562326"/>
            <a:ext cx="4791941" cy="5718297"/>
          </a:xfrm>
          <a:prstGeom prst="rect">
            <a:avLst/>
          </a:prstGeom>
          <a:noFill/>
        </p:spPr>
        <p:txBody>
          <a:bodyPr wrap="square">
            <a:spAutoFit/>
          </a:bodyPr>
          <a:lstStyle/>
          <a:p>
            <a:pPr algn="just">
              <a:lnSpc>
                <a:spcPct val="107000"/>
              </a:lnSpc>
              <a:spcAft>
                <a:spcPts val="800"/>
              </a:spcAft>
            </a:pPr>
            <a:r>
              <a:rPr lang="uk-UA" sz="1800" dirty="0">
                <a:solidFill>
                  <a:srgbClr val="FF0000"/>
                </a:solidFill>
                <a:effectLst/>
                <a:latin typeface="+mj-lt"/>
                <a:ea typeface="Calibri" panose="020F0502020204030204" pitchFamily="34" charset="0"/>
                <a:cs typeface="Arial" panose="020B0604020202020204" pitchFamily="34" charset="0"/>
              </a:rPr>
              <a:t>Титульний аркуш </a:t>
            </a:r>
            <a:r>
              <a:rPr lang="uk-UA" sz="1800" dirty="0">
                <a:effectLst/>
                <a:latin typeface="+mj-lt"/>
                <a:ea typeface="Calibri" panose="020F0502020204030204" pitchFamily="34" charset="0"/>
                <a:cs typeface="Arial" panose="020B0604020202020204" pitchFamily="34" charset="0"/>
              </a:rPr>
              <a:t>— перша сторінка підручника — ознайомлює учнів із прізвищами авторів, його назвою, роком і місцем видання. За цими даними книжку легко знайти в бібліотеці. </a:t>
            </a:r>
            <a:endParaRPr lang="uk-UA" sz="1400" dirty="0">
              <a:effectLst/>
              <a:latin typeface="+mj-lt"/>
              <a:ea typeface="Calibri" panose="020F0502020204030204" pitchFamily="34" charset="0"/>
              <a:cs typeface="Arial" panose="020B0604020202020204" pitchFamily="34" charset="0"/>
            </a:endParaRPr>
          </a:p>
          <a:p>
            <a:pPr algn="just">
              <a:lnSpc>
                <a:spcPct val="107000"/>
              </a:lnSpc>
              <a:spcAft>
                <a:spcPts val="800"/>
              </a:spcAft>
            </a:pPr>
            <a:r>
              <a:rPr lang="uk-UA" sz="1800" dirty="0">
                <a:solidFill>
                  <a:srgbClr val="FF0000"/>
                </a:solidFill>
                <a:effectLst/>
                <a:latin typeface="+mj-lt"/>
                <a:ea typeface="Calibri" panose="020F0502020204030204" pitchFamily="34" charset="0"/>
                <a:cs typeface="Arial" panose="020B0604020202020204" pitchFamily="34" charset="0"/>
              </a:rPr>
              <a:t>Передмова</a:t>
            </a:r>
            <a:r>
              <a:rPr lang="uk-UA" sz="1800" dirty="0">
                <a:effectLst/>
                <a:latin typeface="+mj-lt"/>
                <a:ea typeface="Calibri" panose="020F0502020204030204" pitchFamily="34" charset="0"/>
                <a:cs typeface="Arial" panose="020B0604020202020204" pitchFamily="34" charset="0"/>
              </a:rPr>
              <a:t> розкриває задум авторів підручника, його структурні елементи, пояснює, як користуватися ним. </a:t>
            </a:r>
            <a:endParaRPr lang="uk-UA" sz="1400" dirty="0">
              <a:effectLst/>
              <a:latin typeface="+mj-lt"/>
              <a:ea typeface="Calibri" panose="020F0502020204030204" pitchFamily="34" charset="0"/>
              <a:cs typeface="Arial" panose="020B0604020202020204" pitchFamily="34" charset="0"/>
            </a:endParaRPr>
          </a:p>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Зміст розкриває загальний план підручника, його побудову, співвідношення різних частин. </a:t>
            </a:r>
            <a:endParaRPr lang="uk-UA" sz="1400" dirty="0">
              <a:effectLst/>
              <a:latin typeface="+mj-lt"/>
              <a:ea typeface="Calibri" panose="020F0502020204030204" pitchFamily="34" charset="0"/>
              <a:cs typeface="Arial" panose="020B0604020202020204" pitchFamily="34" charset="0"/>
            </a:endParaRPr>
          </a:p>
          <a:p>
            <a:pPr algn="just">
              <a:lnSpc>
                <a:spcPct val="107000"/>
              </a:lnSpc>
              <a:spcAft>
                <a:spcPts val="800"/>
              </a:spcAft>
            </a:pPr>
            <a:r>
              <a:rPr lang="uk-UA" sz="1800" dirty="0">
                <a:solidFill>
                  <a:srgbClr val="FF0000"/>
                </a:solidFill>
                <a:effectLst/>
                <a:latin typeface="+mj-lt"/>
                <a:ea typeface="Calibri" panose="020F0502020204030204" pitchFamily="34" charset="0"/>
                <a:cs typeface="Arial" panose="020B0604020202020204" pitchFamily="34" charset="0"/>
              </a:rPr>
              <a:t>Заголовки, підзаголовки </a:t>
            </a:r>
            <a:r>
              <a:rPr lang="uk-UA" sz="1800" dirty="0">
                <a:effectLst/>
                <a:latin typeface="+mj-lt"/>
                <a:ea typeface="Calibri" panose="020F0502020204030204" pitchFamily="34" charset="0"/>
                <a:cs typeface="Arial" panose="020B0604020202020204" pitchFamily="34" charset="0"/>
              </a:rPr>
              <a:t>виділено кольором, що допомагає орієнтуватися в навчальному матеріалі, виокремити основне, зафіксувати в пам’яті. Жирним шрифтом виділено основні поняття, які необхідно обов’язково засвоїти. Символи унаочнюють рубрику. </a:t>
            </a:r>
            <a:endParaRPr lang="uk-UA" sz="1400" dirty="0">
              <a:effectLst/>
              <a:latin typeface="+mj-lt"/>
              <a:ea typeface="Calibri" panose="020F0502020204030204" pitchFamily="34" charset="0"/>
              <a:cs typeface="Arial" panose="020B0604020202020204" pitchFamily="34" charset="0"/>
            </a:endParaRPr>
          </a:p>
        </p:txBody>
      </p:sp>
      <p:pic>
        <p:nvPicPr>
          <p:cNvPr id="19458" name="Picture 2" descr="Підручник Біологія і екологія 10 клас Остапченко 2018. Скачать (завантажити) учебник - читать онлайн">
            <a:extLst>
              <a:ext uri="{FF2B5EF4-FFF2-40B4-BE49-F238E27FC236}">
                <a16:creationId xmlns:a16="http://schemas.microsoft.com/office/drawing/2014/main" id="{8254481A-E96F-4E6D-902C-8D2D230AE2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3055" y="139411"/>
            <a:ext cx="1883845" cy="2721109"/>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a:extLst>
              <a:ext uri="{FF2B5EF4-FFF2-40B4-BE49-F238E27FC236}">
                <a16:creationId xmlns:a16="http://schemas.microsoft.com/office/drawing/2014/main" id="{F9A752AB-7BDF-4E48-B28C-2FECDB0630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9580" y="139412"/>
            <a:ext cx="3329448" cy="4764232"/>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a:extLst>
              <a:ext uri="{FF2B5EF4-FFF2-40B4-BE49-F238E27FC236}">
                <a16:creationId xmlns:a16="http://schemas.microsoft.com/office/drawing/2014/main" id="{CF560930-C8DC-4C21-88BD-D482C86FE3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76317" y="2902793"/>
            <a:ext cx="2573895" cy="3815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54651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A9014F-ADEA-4D45-842F-816469D10304}"/>
              </a:ext>
            </a:extLst>
          </p:cNvPr>
          <p:cNvSpPr txBox="1"/>
          <p:nvPr/>
        </p:nvSpPr>
        <p:spPr>
          <a:xfrm>
            <a:off x="692728" y="604897"/>
            <a:ext cx="6650181" cy="5615704"/>
          </a:xfrm>
          <a:prstGeom prst="rect">
            <a:avLst/>
          </a:prstGeom>
          <a:noFill/>
        </p:spPr>
        <p:txBody>
          <a:bodyPr wrap="square">
            <a:spAutoFit/>
          </a:bodyPr>
          <a:lstStyle/>
          <a:p>
            <a:pPr algn="just">
              <a:lnSpc>
                <a:spcPct val="107000"/>
              </a:lnSpc>
              <a:spcAft>
                <a:spcPts val="800"/>
              </a:spcAft>
            </a:pPr>
            <a:r>
              <a:rPr lang="uk-UA" sz="1800" dirty="0">
                <a:solidFill>
                  <a:srgbClr val="00B050"/>
                </a:solidFill>
                <a:effectLst/>
                <a:latin typeface="+mj-lt"/>
                <a:ea typeface="Calibri" panose="020F0502020204030204" pitchFamily="34" charset="0"/>
                <a:cs typeface="Arial" panose="020B0604020202020204" pitchFamily="34" charset="0"/>
              </a:rPr>
              <a:t>Забезпечення виховної, розвивальної та </a:t>
            </a:r>
            <a:r>
              <a:rPr lang="uk-UA" sz="1800" dirty="0" err="1">
                <a:solidFill>
                  <a:srgbClr val="00B050"/>
                </a:solidFill>
                <a:effectLst/>
                <a:latin typeface="+mj-lt"/>
                <a:ea typeface="Calibri" panose="020F0502020204030204" pitchFamily="34" charset="0"/>
                <a:cs typeface="Arial" panose="020B0604020202020204" pitchFamily="34" charset="0"/>
              </a:rPr>
              <a:t>здоров’язбережувальної</a:t>
            </a:r>
            <a:r>
              <a:rPr lang="uk-UA" sz="1800" dirty="0">
                <a:solidFill>
                  <a:srgbClr val="00B050"/>
                </a:solidFill>
                <a:effectLst/>
                <a:latin typeface="+mj-lt"/>
                <a:ea typeface="Calibri" panose="020F0502020204030204" pitchFamily="34" charset="0"/>
                <a:cs typeface="Arial" panose="020B0604020202020204" pitchFamily="34" charset="0"/>
              </a:rPr>
              <a:t> функцій. </a:t>
            </a:r>
          </a:p>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Про дотримання цього критерію свідчить орієнтованість підручника на розвиток особистісно-смислового ставлення до навчального предмета “Біологія” (як підручник актуалізує особистий досвід учнів і спонукає до теми; чи допомагає учням усвідомити соціальну, практичну й особистісну значущість навчального матеріалу) і розвиток ціннісних ставлень до навколишньої дійсності (чи забезпечує усвідомлення учнями цінності виучуваного предмета, чи допомагає учням усвідомити цінність спільної діяльності, чи виховує толерантне ставлення до інших і навички здорового способу життя). </a:t>
            </a:r>
            <a:endParaRPr lang="uk-UA" sz="1400" dirty="0">
              <a:effectLst/>
              <a:latin typeface="+mj-lt"/>
              <a:ea typeface="Calibri" panose="020F0502020204030204" pitchFamily="34" charset="0"/>
              <a:cs typeface="Arial" panose="020B0604020202020204" pitchFamily="34" charset="0"/>
            </a:endParaRPr>
          </a:p>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 З огляду на недискримінаційний підхід в освіті особливу увагу варто звернути на неприпустимість зображення людини загалом виключно через образ чоловіка та включення до контенту ненаукових чи застарілих стереотипних тверджень та суб’єктивних припущень.</a:t>
            </a:r>
            <a:endParaRPr lang="uk-UA" sz="1400" dirty="0">
              <a:effectLst/>
              <a:latin typeface="+mj-lt"/>
              <a:ea typeface="Calibri" panose="020F0502020204030204" pitchFamily="34" charset="0"/>
              <a:cs typeface="Arial" panose="020B0604020202020204" pitchFamily="34" charset="0"/>
            </a:endParaRPr>
          </a:p>
        </p:txBody>
      </p:sp>
      <p:pic>
        <p:nvPicPr>
          <p:cNvPr id="20482" name="Picture 2">
            <a:extLst>
              <a:ext uri="{FF2B5EF4-FFF2-40B4-BE49-F238E27FC236}">
                <a16:creationId xmlns:a16="http://schemas.microsoft.com/office/drawing/2014/main" id="{8B395D8A-CE2C-4987-886E-73E9329ABE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7710" y="290439"/>
            <a:ext cx="4234152" cy="6277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85909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F486B3A5-EC94-48D8-9FE1-9949A7FC4F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290" y="228193"/>
            <a:ext cx="4473720" cy="6401613"/>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a:extLst>
              <a:ext uri="{FF2B5EF4-FFF2-40B4-BE49-F238E27FC236}">
                <a16:creationId xmlns:a16="http://schemas.microsoft.com/office/drawing/2014/main" id="{7E64991D-E15A-4464-8BFC-1025B2E1BB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7799" y="228193"/>
            <a:ext cx="4318124" cy="6401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84226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3F3565-6F05-48E2-A067-5760112CBB0F}"/>
              </a:ext>
            </a:extLst>
          </p:cNvPr>
          <p:cNvSpPr txBox="1"/>
          <p:nvPr/>
        </p:nvSpPr>
        <p:spPr>
          <a:xfrm>
            <a:off x="858983" y="934505"/>
            <a:ext cx="6096000" cy="4430252"/>
          </a:xfrm>
          <a:prstGeom prst="rect">
            <a:avLst/>
          </a:prstGeom>
          <a:noFill/>
        </p:spPr>
        <p:txBody>
          <a:bodyPr wrap="square">
            <a:spAutoFit/>
          </a:bodyPr>
          <a:lstStyle/>
          <a:p>
            <a:pPr algn="ctr">
              <a:lnSpc>
                <a:spcPct val="107000"/>
              </a:lnSpc>
              <a:spcAft>
                <a:spcPts val="800"/>
              </a:spcAft>
            </a:pPr>
            <a:r>
              <a:rPr lang="uk-UA" sz="1800" b="1" dirty="0">
                <a:solidFill>
                  <a:srgbClr val="0070C0"/>
                </a:solidFill>
                <a:effectLst/>
                <a:latin typeface="+mj-lt"/>
                <a:ea typeface="Calibri" panose="020F0502020204030204" pitchFamily="34" charset="0"/>
                <a:cs typeface="Arial" panose="020B0604020202020204" pitchFamily="34" charset="0"/>
              </a:rPr>
              <a:t>Хімія </a:t>
            </a:r>
            <a:endParaRPr lang="uk-UA" sz="1400" b="1" dirty="0">
              <a:solidFill>
                <a:srgbClr val="0070C0"/>
              </a:solidFill>
              <a:effectLst/>
              <a:latin typeface="+mj-lt"/>
              <a:ea typeface="Calibri" panose="020F0502020204030204" pitchFamily="34" charset="0"/>
              <a:cs typeface="Arial" panose="020B0604020202020204" pitchFamily="34" charset="0"/>
            </a:endParaRPr>
          </a:p>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У сучасній школі підручник хімії є джерелом навчальної інформації та засобом навчання. Зміна акцентів у навчальному процесі з передавання знань учителем та пасивного засвоєння їх учнями на самостійне опрацювання потребують підручника, адекватного цим вимогам. </a:t>
            </a:r>
          </a:p>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Традиційні функції підручника (про них вже ішлося) залишаються актуальними, водночас його зміст орієнтується на набуття учнями необхідних ключових і предметних </a:t>
            </a:r>
            <a:r>
              <a:rPr lang="uk-UA" sz="1800" dirty="0" err="1">
                <a:effectLst/>
                <a:latin typeface="+mj-lt"/>
                <a:ea typeface="Calibri" panose="020F0502020204030204" pitchFamily="34" charset="0"/>
                <a:cs typeface="Arial" panose="020B0604020202020204" pitchFamily="34" charset="0"/>
              </a:rPr>
              <a:t>компетентностей</a:t>
            </a:r>
            <a:r>
              <a:rPr lang="uk-UA" sz="1800" dirty="0">
                <a:effectLst/>
                <a:latin typeface="+mj-lt"/>
                <a:ea typeface="Calibri" panose="020F0502020204030204" pitchFamily="34" charset="0"/>
                <a:cs typeface="Arial" panose="020B0604020202020204" pitchFamily="34" charset="0"/>
              </a:rPr>
              <a:t>. Особливості хімії як теоретико-експериментальної науки зумовлюють певну специфіку підручника з цього предмета порівняно з підручниками з інших дисциплін. </a:t>
            </a:r>
            <a:endParaRPr lang="uk-UA" sz="1400" dirty="0">
              <a:effectLst/>
              <a:latin typeface="+mj-lt"/>
              <a:ea typeface="Calibri" panose="020F0502020204030204" pitchFamily="34" charset="0"/>
              <a:cs typeface="Arial" panose="020B0604020202020204" pitchFamily="34" charset="0"/>
            </a:endParaRPr>
          </a:p>
        </p:txBody>
      </p:sp>
      <p:pic>
        <p:nvPicPr>
          <p:cNvPr id="21506" name="Picture 2" descr="Хімія 10 клас Ярошенко 2018">
            <a:extLst>
              <a:ext uri="{FF2B5EF4-FFF2-40B4-BE49-F238E27FC236}">
                <a16:creationId xmlns:a16="http://schemas.microsoft.com/office/drawing/2014/main" id="{25E08E07-6D74-4E35-A8D7-F77CA37C34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20981" y="458211"/>
            <a:ext cx="2116706" cy="3116262"/>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Хімія 10 клас Савчин">
            <a:extLst>
              <a:ext uri="{FF2B5EF4-FFF2-40B4-BE49-F238E27FC236}">
                <a16:creationId xmlns:a16="http://schemas.microsoft.com/office/drawing/2014/main" id="{FD09C788-C5C6-4D28-8E41-C4BEDE3756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7511" y="2830178"/>
            <a:ext cx="2116705" cy="3116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33386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452EF01-34D0-495A-8AA3-2A3CE6E99330}"/>
              </a:ext>
            </a:extLst>
          </p:cNvPr>
          <p:cNvSpPr txBox="1"/>
          <p:nvPr/>
        </p:nvSpPr>
        <p:spPr>
          <a:xfrm>
            <a:off x="387928" y="497405"/>
            <a:ext cx="8035636" cy="5125570"/>
          </a:xfrm>
          <a:prstGeom prst="rect">
            <a:avLst/>
          </a:prstGeom>
          <a:noFill/>
        </p:spPr>
        <p:txBody>
          <a:bodyPr wrap="square">
            <a:spAutoFit/>
          </a:bodyPr>
          <a:lstStyle/>
          <a:p>
            <a:pPr algn="just">
              <a:lnSpc>
                <a:spcPct val="107000"/>
              </a:lnSpc>
              <a:spcAft>
                <a:spcPts val="800"/>
              </a:spcAft>
            </a:pPr>
            <a:r>
              <a:rPr lang="uk-UA" sz="1800" b="1" dirty="0">
                <a:effectLst/>
                <a:latin typeface="+mj-lt"/>
                <a:ea typeface="Calibri" panose="020F0502020204030204" pitchFamily="34" charset="0"/>
                <a:cs typeface="Arial" panose="020B0604020202020204" pitchFamily="34" charset="0"/>
              </a:rPr>
              <a:t>11. Методологія електронної діагностики якості навчально-методичної літератури</a:t>
            </a:r>
            <a:endParaRPr lang="uk-UA" sz="1400" dirty="0">
              <a:effectLst/>
              <a:latin typeface="+mj-lt"/>
              <a:ea typeface="Calibri" panose="020F0502020204030204" pitchFamily="34" charset="0"/>
              <a:cs typeface="Arial" panose="020B0604020202020204" pitchFamily="34" charset="0"/>
            </a:endParaRPr>
          </a:p>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Як зазначалося, навчальна література в наш час є одним з найбільш дієвих засобів впровадження досягнень науки в практичну діяльність. Однією з важливих проблем в системі освіти є проблема якості навчально-методичної літератури.</a:t>
            </a:r>
            <a:endParaRPr lang="uk-UA" sz="1400" dirty="0">
              <a:effectLst/>
              <a:latin typeface="+mj-lt"/>
              <a:ea typeface="Calibri" panose="020F0502020204030204" pitchFamily="34" charset="0"/>
              <a:cs typeface="Arial" panose="020B0604020202020204" pitchFamily="34" charset="0"/>
            </a:endParaRPr>
          </a:p>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У своїй професійній діяльності педагогу постійно доводиться стикатися з величезною кількістю різноманітних видів навчальної літератури. І молодому викладачеві, малознайомій з існуючою навчальною літературою по предмету дуже важко вибрати саме той підручник, який стане найкращим помічником.</a:t>
            </a:r>
            <a:endParaRPr lang="uk-UA" sz="1400" dirty="0">
              <a:effectLst/>
              <a:latin typeface="+mj-lt"/>
              <a:ea typeface="Calibri" panose="020F0502020204030204" pitchFamily="34" charset="0"/>
              <a:cs typeface="Arial" panose="020B0604020202020204" pitchFamily="34" charset="0"/>
            </a:endParaRPr>
          </a:p>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Одним із пріоритетних напрямків процесу інформатизації сучасного суспільства є інформатизація освіти, що представляє собою систему методів, процесів і програмно-технічних засобів, інтегрованих з метою збору, обробки, зберігання, поширення і використання інформації в інтересах її споживачів.</a:t>
            </a:r>
            <a:endParaRPr lang="uk-UA" sz="1400" dirty="0">
              <a:effectLst/>
              <a:latin typeface="+mj-lt"/>
              <a:ea typeface="Calibri" panose="020F0502020204030204" pitchFamily="34" charset="0"/>
              <a:cs typeface="Arial" panose="020B0604020202020204" pitchFamily="34" charset="0"/>
            </a:endParaRPr>
          </a:p>
        </p:txBody>
      </p:sp>
      <p:pic>
        <p:nvPicPr>
          <p:cNvPr id="47106" name="Picture 2" descr="Навчальна література від ФОП Франщук - Posts | Facebook">
            <a:extLst>
              <a:ext uri="{FF2B5EF4-FFF2-40B4-BE49-F238E27FC236}">
                <a16:creationId xmlns:a16="http://schemas.microsoft.com/office/drawing/2014/main" id="{B9C5A99D-813F-42A2-8D21-B38E41AA6F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0655" y="1809708"/>
            <a:ext cx="3223490" cy="2697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44718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1E9BD66-7D7D-424B-88BA-E6B82A378BC0}"/>
              </a:ext>
            </a:extLst>
          </p:cNvPr>
          <p:cNvSpPr txBox="1"/>
          <p:nvPr/>
        </p:nvSpPr>
        <p:spPr>
          <a:xfrm>
            <a:off x="692727" y="381054"/>
            <a:ext cx="7712364" cy="5627118"/>
          </a:xfrm>
          <a:prstGeom prst="rect">
            <a:avLst/>
          </a:prstGeom>
          <a:noFill/>
        </p:spPr>
        <p:txBody>
          <a:bodyPr wrap="square">
            <a:spAutoFit/>
          </a:bodyPr>
          <a:lstStyle/>
          <a:p>
            <a:pPr algn="just">
              <a:lnSpc>
                <a:spcPct val="107000"/>
              </a:lnSpc>
              <a:spcAft>
                <a:spcPts val="800"/>
              </a:spcAft>
            </a:pPr>
            <a:r>
              <a:rPr lang="uk-UA" sz="1800" dirty="0">
                <a:solidFill>
                  <a:srgbClr val="0070C0"/>
                </a:solidFill>
                <a:effectLst/>
                <a:latin typeface="+mj-lt"/>
                <a:ea typeface="Calibri" panose="020F0502020204030204" pitchFamily="34" charset="0"/>
                <a:cs typeface="Arial" panose="020B0604020202020204" pitchFamily="34" charset="0"/>
              </a:rPr>
              <a:t>Зміст підручника. </a:t>
            </a:r>
          </a:p>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З огляду на мету хімічної освіти, окрім відповідності загальним вимогам, зміст підручника хімії має певні особливості. Зокрема, він має відображати такі аспекти: </a:t>
            </a:r>
            <a:endParaRPr lang="uk-UA" sz="1400" dirty="0">
              <a:effectLst/>
              <a:latin typeface="+mj-lt"/>
              <a:ea typeface="Calibri" panose="020F0502020204030204" pitchFamily="34" charset="0"/>
              <a:cs typeface="Arial" panose="020B0604020202020204" pitchFamily="34" charset="0"/>
            </a:endParaRPr>
          </a:p>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 загальнокультурне значення хімічних знань (розкриття єдності науки і загальної культури людства, визначення місця науки в суспільній історії, її впливу на цивілізаційні процеси, показ ролі особистостей у розвитку науки); </a:t>
            </a:r>
            <a:endParaRPr lang="uk-UA" sz="1400" dirty="0">
              <a:effectLst/>
              <a:latin typeface="+mj-lt"/>
              <a:ea typeface="Calibri" panose="020F0502020204030204" pitchFamily="34" charset="0"/>
              <a:cs typeface="Arial" panose="020B0604020202020204" pitchFamily="34" charset="0"/>
            </a:endParaRPr>
          </a:p>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 роль хімічної науки в пізнанні світу (добираються знання, необхідні для формування в учнів природничо-наукової картини світу); </a:t>
            </a:r>
            <a:endParaRPr lang="uk-UA" sz="1400" dirty="0">
              <a:effectLst/>
              <a:latin typeface="+mj-lt"/>
              <a:ea typeface="Calibri" panose="020F0502020204030204" pitchFamily="34" charset="0"/>
              <a:cs typeface="Arial" panose="020B0604020202020204" pitchFamily="34" charset="0"/>
            </a:endParaRPr>
          </a:p>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 прикладне спрямування досягнень хімії (розкриття ролі науки в матеріальному житті окремої людини й суспільства загалом, у розв’язуванні глобальних проблем людства); </a:t>
            </a:r>
            <a:endParaRPr lang="uk-UA" sz="1400" dirty="0">
              <a:effectLst/>
              <a:latin typeface="+mj-lt"/>
              <a:ea typeface="Calibri" panose="020F0502020204030204" pitchFamily="34" charset="0"/>
              <a:cs typeface="Arial" panose="020B0604020202020204" pitchFamily="34" charset="0"/>
            </a:endParaRPr>
          </a:p>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 методологічна компонента наукових знань (ознайомлення з діяльністю, яка веде до здобуття нового наукового знання, тобто з методами а також із формами, в яких втілюється це знання (теорія, закон, гіпотеза, поняття тощо)). </a:t>
            </a:r>
            <a:endParaRPr lang="uk-UA" sz="1400" dirty="0">
              <a:effectLst/>
              <a:latin typeface="+mj-lt"/>
              <a:ea typeface="Calibri" panose="020F0502020204030204" pitchFamily="34" charset="0"/>
              <a:cs typeface="Arial" panose="020B0604020202020204" pitchFamily="34" charset="0"/>
            </a:endParaRPr>
          </a:p>
        </p:txBody>
      </p:sp>
      <p:pic>
        <p:nvPicPr>
          <p:cNvPr id="22530" name="Picture 2" descr="Хімія 10 клас Григорович">
            <a:extLst>
              <a:ext uri="{FF2B5EF4-FFF2-40B4-BE49-F238E27FC236}">
                <a16:creationId xmlns:a16="http://schemas.microsoft.com/office/drawing/2014/main" id="{11533F85-F278-4441-A3ED-DC4399939F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99418" y="1360109"/>
            <a:ext cx="2418195" cy="3560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0096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D1C6788-7FDA-413D-8294-92BF15A895D2}"/>
              </a:ext>
            </a:extLst>
          </p:cNvPr>
          <p:cNvSpPr txBox="1"/>
          <p:nvPr/>
        </p:nvSpPr>
        <p:spPr>
          <a:xfrm>
            <a:off x="526473" y="799282"/>
            <a:ext cx="6096000" cy="4728346"/>
          </a:xfrm>
          <a:prstGeom prst="rect">
            <a:avLst/>
          </a:prstGeom>
          <a:noFill/>
        </p:spPr>
        <p:txBody>
          <a:bodyPr wrap="square">
            <a:spAutoFit/>
          </a:bodyPr>
          <a:lstStyle/>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У практичній частині — методологічні знання подаються видами учнівського й демонстраційного експерименту. Незаперечною вимогою є використання в підручнику сучасної української наукової хімічної термінології і номенклатури. За потреби разом із хімічними назвами речовин можуть використовуватися їхні технічні й побутові назви. </a:t>
            </a:r>
            <a:endParaRPr lang="uk-UA" sz="1400" dirty="0">
              <a:effectLst/>
              <a:latin typeface="+mj-lt"/>
              <a:ea typeface="Calibri" panose="020F0502020204030204" pitchFamily="34" charset="0"/>
              <a:cs typeface="Arial" panose="020B0604020202020204" pitchFamily="34" charset="0"/>
            </a:endParaRPr>
          </a:p>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Під час аналізу слід звернути увагу на спосіб написання формул речовин і рівнянь хімічних реакцій: рівняння вирівнюють по центру сторінки, формулі речовини передує її назва (в разі рівнянь реакцій назви записують під формулами речовин). </a:t>
            </a:r>
            <a:endParaRPr lang="uk-UA" sz="1400" dirty="0">
              <a:effectLst/>
              <a:latin typeface="+mj-lt"/>
              <a:ea typeface="Calibri" panose="020F0502020204030204" pitchFamily="34" charset="0"/>
              <a:cs typeface="Arial" panose="020B0604020202020204" pitchFamily="34" charset="0"/>
            </a:endParaRPr>
          </a:p>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Особливої уваги потребує висвітлення практичної частини програми: демонстраційних і лабораторних дослідів; практичних робіт; домашнього експерименту. </a:t>
            </a:r>
            <a:endParaRPr lang="uk-UA" sz="1400" dirty="0">
              <a:effectLst/>
              <a:latin typeface="+mj-lt"/>
              <a:ea typeface="Calibri" panose="020F0502020204030204" pitchFamily="34" charset="0"/>
              <a:cs typeface="Arial" panose="020B0604020202020204" pitchFamily="34" charset="0"/>
            </a:endParaRPr>
          </a:p>
        </p:txBody>
      </p:sp>
      <p:pic>
        <p:nvPicPr>
          <p:cNvPr id="23554" name="Picture 2">
            <a:extLst>
              <a:ext uri="{FF2B5EF4-FFF2-40B4-BE49-F238E27FC236}">
                <a16:creationId xmlns:a16="http://schemas.microsoft.com/office/drawing/2014/main" id="{D4DDB74A-A29F-46B2-B867-0D90CBFF6E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5945" y="174109"/>
            <a:ext cx="4389582" cy="6509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18203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528C3C9-7D4B-4560-A391-97F9243FF407}"/>
              </a:ext>
            </a:extLst>
          </p:cNvPr>
          <p:cNvSpPr txBox="1"/>
          <p:nvPr/>
        </p:nvSpPr>
        <p:spPr>
          <a:xfrm>
            <a:off x="1117600" y="911804"/>
            <a:ext cx="6096000" cy="5034392"/>
          </a:xfrm>
          <a:prstGeom prst="rect">
            <a:avLst/>
          </a:prstGeom>
          <a:noFill/>
        </p:spPr>
        <p:txBody>
          <a:bodyPr wrap="square">
            <a:spAutoFit/>
          </a:bodyPr>
          <a:lstStyle/>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Демонстраційні досліди мають бути описані й проілюстровані хімічними рівняннями і малюнками (фото). Опис лабораторного досліду чи практичної роботи має містити: </a:t>
            </a:r>
            <a:endParaRPr lang="uk-UA" sz="1400" dirty="0">
              <a:effectLst/>
              <a:latin typeface="+mj-lt"/>
              <a:ea typeface="Calibri" panose="020F0502020204030204" pitchFamily="34" charset="0"/>
              <a:cs typeface="Arial" panose="020B0604020202020204" pitchFamily="34" charset="0"/>
            </a:endParaRPr>
          </a:p>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 перелік обладнання та реактивів; </a:t>
            </a:r>
            <a:endParaRPr lang="uk-UA" sz="1400" dirty="0">
              <a:effectLst/>
              <a:latin typeface="+mj-lt"/>
              <a:ea typeface="Calibri" panose="020F0502020204030204" pitchFamily="34" charset="0"/>
              <a:cs typeface="Arial" panose="020B0604020202020204" pitchFamily="34" charset="0"/>
            </a:endParaRPr>
          </a:p>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 ілюстрації-пояснення щодо збирання приладу (за необхідності); </a:t>
            </a:r>
            <a:endParaRPr lang="uk-UA" sz="1400" dirty="0">
              <a:effectLst/>
              <a:latin typeface="+mj-lt"/>
              <a:ea typeface="Calibri" panose="020F0502020204030204" pitchFamily="34" charset="0"/>
              <a:cs typeface="Arial" panose="020B0604020202020204" pitchFamily="34" charset="0"/>
            </a:endParaRPr>
          </a:p>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 схеми, таблиці, які треба заповнити; </a:t>
            </a:r>
            <a:endParaRPr lang="uk-UA" sz="1400" dirty="0">
              <a:effectLst/>
              <a:latin typeface="+mj-lt"/>
              <a:ea typeface="Calibri" panose="020F0502020204030204" pitchFamily="34" charset="0"/>
              <a:cs typeface="Arial" panose="020B0604020202020204" pitchFamily="34" charset="0"/>
            </a:endParaRPr>
          </a:p>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 інструкцію до виконання, де наведено: правила безпеки, обов’язкові до виконання саме під час цієї роботи; </a:t>
            </a:r>
            <a:endParaRPr lang="uk-UA" sz="1400" dirty="0">
              <a:effectLst/>
              <a:latin typeface="+mj-lt"/>
              <a:ea typeface="Calibri" panose="020F0502020204030204" pitchFamily="34" charset="0"/>
              <a:cs typeface="Arial" panose="020B0604020202020204" pitchFamily="34" charset="0"/>
            </a:endParaRPr>
          </a:p>
          <a:p>
            <a:pPr marL="342900" lvl="0" indent="-342900" algn="just">
              <a:lnSpc>
                <a:spcPct val="107000"/>
              </a:lnSpc>
              <a:buFont typeface="Times New Roman" panose="02020603050405020304" pitchFamily="18" charset="0"/>
              <a:buChar char="—"/>
            </a:pPr>
            <a:r>
              <a:rPr lang="uk-UA" sz="1800" dirty="0">
                <a:effectLst/>
                <a:latin typeface="+mj-lt"/>
                <a:ea typeface="Calibri" panose="020F0502020204030204" pitchFamily="34" charset="0"/>
                <a:cs typeface="Arial" panose="020B0604020202020204" pitchFamily="34" charset="0"/>
              </a:rPr>
              <a:t>поетапний опис ходу роботи з вказівками щодо спостережень; </a:t>
            </a:r>
            <a:endParaRPr lang="uk-UA" sz="1400" dirty="0">
              <a:effectLst/>
              <a:latin typeface="+mj-lt"/>
              <a:ea typeface="Calibri" panose="020F0502020204030204" pitchFamily="34" charset="0"/>
              <a:cs typeface="Arial" panose="020B0604020202020204" pitchFamily="34" charset="0"/>
            </a:endParaRPr>
          </a:p>
          <a:p>
            <a:pPr marL="342900" lvl="0" indent="-342900" algn="just">
              <a:lnSpc>
                <a:spcPct val="107000"/>
              </a:lnSpc>
              <a:spcAft>
                <a:spcPts val="800"/>
              </a:spcAft>
              <a:buFont typeface="Times New Roman" panose="02020603050405020304" pitchFamily="18" charset="0"/>
              <a:buChar char="—"/>
            </a:pPr>
            <a:r>
              <a:rPr lang="uk-UA" sz="1800" dirty="0">
                <a:effectLst/>
                <a:latin typeface="+mj-lt"/>
                <a:ea typeface="Calibri" panose="020F0502020204030204" pitchFamily="34" charset="0"/>
                <a:cs typeface="Arial" panose="020B0604020202020204" pitchFamily="34" charset="0"/>
              </a:rPr>
              <a:t>запитання, на які необхідно відповісти для формулювання висновків. </a:t>
            </a:r>
            <a:endParaRPr lang="uk-UA" sz="1400" dirty="0">
              <a:effectLst/>
              <a:latin typeface="+mj-lt"/>
              <a:ea typeface="Calibri" panose="020F0502020204030204" pitchFamily="34" charset="0"/>
              <a:cs typeface="Arial" panose="020B0604020202020204" pitchFamily="34" charset="0"/>
            </a:endParaRPr>
          </a:p>
        </p:txBody>
      </p:sp>
      <p:pic>
        <p:nvPicPr>
          <p:cNvPr id="24578" name="Picture 2">
            <a:extLst>
              <a:ext uri="{FF2B5EF4-FFF2-40B4-BE49-F238E27FC236}">
                <a16:creationId xmlns:a16="http://schemas.microsoft.com/office/drawing/2014/main" id="{891B5AAE-5E87-4AD6-8BA4-705505EDA1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3963" y="533113"/>
            <a:ext cx="3846657" cy="5495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86781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B867C-F4E4-4608-829F-FF6C91FD5427}"/>
              </a:ext>
            </a:extLst>
          </p:cNvPr>
          <p:cNvSpPr txBox="1"/>
          <p:nvPr/>
        </p:nvSpPr>
        <p:spPr>
          <a:xfrm>
            <a:off x="914400" y="675088"/>
            <a:ext cx="6493163" cy="5319341"/>
          </a:xfrm>
          <a:prstGeom prst="rect">
            <a:avLst/>
          </a:prstGeom>
          <a:noFill/>
        </p:spPr>
        <p:txBody>
          <a:bodyPr wrap="square">
            <a:spAutoFit/>
          </a:bodyPr>
          <a:lstStyle/>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Домашній експеримент повинен мати зв’язок із матеріалом, що вивчався на </a:t>
            </a:r>
            <a:r>
              <a:rPr lang="uk-UA" sz="1800" dirty="0" err="1">
                <a:effectLst/>
                <a:latin typeface="+mj-lt"/>
                <a:ea typeface="Calibri" panose="020F0502020204030204" pitchFamily="34" charset="0"/>
                <a:cs typeface="Arial" panose="020B0604020202020204" pitchFamily="34" charset="0"/>
              </a:rPr>
              <a:t>уроці</a:t>
            </a:r>
            <a:r>
              <a:rPr lang="uk-UA" sz="1800" dirty="0">
                <a:effectLst/>
                <a:latin typeface="+mj-lt"/>
                <a:ea typeface="Calibri" panose="020F0502020204030204" pitchFamily="34" charset="0"/>
                <a:cs typeface="Arial" panose="020B0604020202020204" pitchFamily="34" charset="0"/>
              </a:rPr>
              <a:t>. Інструкції до виконання мають бути стислі й привертати увагу учнів до необхідності повторення правил безпеки під час роботи з певним обладнанням і реактивами; нагадувати про акуратність і дисципліну; необхідність повторення знань про властивості певних речовин, явищ і ознак, що супроводжують дослід; описувати послідовність його виконання. </a:t>
            </a:r>
            <a:endParaRPr lang="uk-UA" sz="1400" dirty="0">
              <a:effectLst/>
              <a:latin typeface="+mj-lt"/>
              <a:ea typeface="Calibri" panose="020F0502020204030204" pitchFamily="34" charset="0"/>
              <a:cs typeface="Arial" panose="020B0604020202020204" pitchFamily="34" charset="0"/>
            </a:endParaRPr>
          </a:p>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Розв’язування задач із хімії. </a:t>
            </a:r>
          </a:p>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Підручник має містити алгоритми та приклади розв’язування задач (з описом дій) таких типів, передбачених програмою 9-го класу: приготування розчинів із кристалогідратів; обчислення об’ємних відношень газів за хімічними рівняннями тощо. Завдання для учнів наприкінці параграфів можуть вміщувати задачі всіх інших типів за програмою. </a:t>
            </a:r>
            <a:endParaRPr lang="uk-UA" sz="1400" dirty="0">
              <a:effectLst/>
              <a:latin typeface="+mj-lt"/>
              <a:ea typeface="Calibri" panose="020F0502020204030204" pitchFamily="34" charset="0"/>
              <a:cs typeface="Arial" panose="020B0604020202020204" pitchFamily="34" charset="0"/>
            </a:endParaRPr>
          </a:p>
        </p:txBody>
      </p:sp>
      <p:pic>
        <p:nvPicPr>
          <p:cNvPr id="25602" name="Picture 2">
            <a:extLst>
              <a:ext uri="{FF2B5EF4-FFF2-40B4-BE49-F238E27FC236}">
                <a16:creationId xmlns:a16="http://schemas.microsoft.com/office/drawing/2014/main" id="{63C11631-FC43-45AE-9A3C-F3ED7BBBF6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69484" y="350982"/>
            <a:ext cx="3749335" cy="5560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17632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E6FA58F-91BE-4E46-8D2F-4AC214552E86}"/>
              </a:ext>
            </a:extLst>
          </p:cNvPr>
          <p:cNvSpPr txBox="1"/>
          <p:nvPr/>
        </p:nvSpPr>
        <p:spPr>
          <a:xfrm>
            <a:off x="923637" y="672444"/>
            <a:ext cx="6511636" cy="5022978"/>
          </a:xfrm>
          <a:prstGeom prst="rect">
            <a:avLst/>
          </a:prstGeom>
          <a:noFill/>
        </p:spPr>
        <p:txBody>
          <a:bodyPr wrap="square">
            <a:spAutoFit/>
          </a:bodyPr>
          <a:lstStyle/>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Загальною вимогою є відповідність змісту підручника навчальній програмі з предмета, проте автор підручника може наводити позапрограмовий матеріал, зокрема, якщо він стосується застосування речовин, їхнього впливу на довкілля і здоров’я, пояснення природних явищ. </a:t>
            </a:r>
            <a:endParaRPr lang="uk-UA" sz="1400" dirty="0">
              <a:effectLst/>
              <a:latin typeface="+mj-lt"/>
              <a:ea typeface="Calibri" panose="020F0502020204030204" pitchFamily="34" charset="0"/>
              <a:cs typeface="Arial" panose="020B0604020202020204" pitchFamily="34" charset="0"/>
            </a:endParaRPr>
          </a:p>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Додатковий матеріал виділяється в тексті іншим шрифтом, на що вказується в передмові до підручника чи у зверненні до учня. За програмою вивчаються розчини, хімічні реакції, найважливіші органічні сполуки. </a:t>
            </a:r>
          </a:p>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Оскільки школа має забезпечити базову хімічну підготовку учнів, разом із тими, чиє подальше життя не буде пов’язане з цим предметом і які не вивчатимуть органічні речовини далі, у курсі даються загальні поняття про органічні сполуки. Останні розглядаються в загальному обсязі, на рівні молекулярного складу, вивчаються явища ізомерії, що дає змогу складати складні структурні формули. </a:t>
            </a:r>
            <a:endParaRPr lang="uk-UA" sz="1400" dirty="0">
              <a:effectLst/>
              <a:latin typeface="+mj-lt"/>
              <a:ea typeface="Calibri" panose="020F0502020204030204" pitchFamily="34" charset="0"/>
              <a:cs typeface="Arial" panose="020B0604020202020204" pitchFamily="34" charset="0"/>
            </a:endParaRPr>
          </a:p>
        </p:txBody>
      </p:sp>
      <p:pic>
        <p:nvPicPr>
          <p:cNvPr id="26626" name="Picture 2">
            <a:extLst>
              <a:ext uri="{FF2B5EF4-FFF2-40B4-BE49-F238E27FC236}">
                <a16:creationId xmlns:a16="http://schemas.microsoft.com/office/drawing/2014/main" id="{FA6FACC0-6733-4E0A-A900-B5092800BF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8060" y="376382"/>
            <a:ext cx="4116794" cy="6105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00499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E7C50D-FEAF-4FDA-AA4D-B3FE79108A44}"/>
              </a:ext>
            </a:extLst>
          </p:cNvPr>
          <p:cNvSpPr txBox="1"/>
          <p:nvPr/>
        </p:nvSpPr>
        <p:spPr>
          <a:xfrm>
            <a:off x="840510" y="528784"/>
            <a:ext cx="6096000" cy="6014660"/>
          </a:xfrm>
          <a:prstGeom prst="rect">
            <a:avLst/>
          </a:prstGeom>
          <a:noFill/>
        </p:spPr>
        <p:txBody>
          <a:bodyPr wrap="square">
            <a:spAutoFit/>
          </a:bodyPr>
          <a:lstStyle/>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Вилучено питання про нуклеїнові кислоти, які докладно вивчають у курсі біології. Натомість зміст доповнено питаннями про природні джерела вуглеводнів, склад природного газу, нафти, кам’яного вугілля й основні способи переробки їх. </a:t>
            </a:r>
            <a:endParaRPr lang="uk-UA" sz="1400" dirty="0">
              <a:effectLst/>
              <a:latin typeface="+mj-lt"/>
              <a:ea typeface="Calibri" panose="020F0502020204030204" pitchFamily="34" charset="0"/>
              <a:cs typeface="Arial" panose="020B0604020202020204" pitchFamily="34" charset="0"/>
            </a:endParaRPr>
          </a:p>
          <a:p>
            <a:pPr algn="just">
              <a:lnSpc>
                <a:spcPct val="107000"/>
              </a:lnSpc>
              <a:spcAft>
                <a:spcPts val="800"/>
              </a:spcAft>
            </a:pPr>
            <a:r>
              <a:rPr lang="uk-UA" sz="1800" dirty="0">
                <a:solidFill>
                  <a:srgbClr val="0070C0"/>
                </a:solidFill>
                <a:effectLst/>
                <a:latin typeface="+mj-lt"/>
                <a:ea typeface="Calibri" panose="020F0502020204030204" pitchFamily="34" charset="0"/>
                <a:cs typeface="Arial" panose="020B0604020202020204" pitchFamily="34" charset="0"/>
              </a:rPr>
              <a:t>Структура підручника. </a:t>
            </a:r>
          </a:p>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Щоб працювати самостійно, учень повинен користуватися підручником як інструментом організації своєї навчальної діяльності. Крім основного тексту, у підручнику має бути розроблений апарат організації засвоєння, який охоплює: запитання, вправи, задачі та відповіді до них, інструктивні матеріали щодо виконання хімічних дослідів, шрифтові виділення, рубрикацію, схеми, </a:t>
            </a:r>
            <a:r>
              <a:rPr lang="uk-UA" sz="1800" dirty="0" err="1">
                <a:effectLst/>
                <a:latin typeface="+mj-lt"/>
                <a:ea typeface="Calibri" panose="020F0502020204030204" pitchFamily="34" charset="0"/>
                <a:cs typeface="Arial" panose="020B0604020202020204" pitchFamily="34" charset="0"/>
              </a:rPr>
              <a:t>узагальнювальні</a:t>
            </a:r>
            <a:r>
              <a:rPr lang="uk-UA" sz="1800" dirty="0">
                <a:effectLst/>
                <a:latin typeface="+mj-lt"/>
                <a:ea typeface="Calibri" panose="020F0502020204030204" pitchFamily="34" charset="0"/>
                <a:cs typeface="Arial" panose="020B0604020202020204" pitchFamily="34" charset="0"/>
              </a:rPr>
              <a:t> таблиці, анонси на початку розділу чи параграфа й резюме — наприкінці. </a:t>
            </a:r>
            <a:endParaRPr lang="uk-UA" sz="1400" dirty="0">
              <a:effectLst/>
              <a:latin typeface="+mj-lt"/>
              <a:ea typeface="Calibri" panose="020F0502020204030204" pitchFamily="34" charset="0"/>
              <a:cs typeface="Arial" panose="020B0604020202020204" pitchFamily="34" charset="0"/>
            </a:endParaRPr>
          </a:p>
          <a:p>
            <a:pPr algn="just">
              <a:lnSpc>
                <a:spcPct val="107000"/>
              </a:lnSpc>
              <a:spcAft>
                <a:spcPts val="800"/>
              </a:spcAft>
            </a:pPr>
            <a:r>
              <a:rPr lang="uk-UA" sz="1800" dirty="0">
                <a:solidFill>
                  <a:srgbClr val="0070C0"/>
                </a:solidFill>
                <a:effectLst/>
                <a:latin typeface="+mj-lt"/>
                <a:ea typeface="Calibri" panose="020F0502020204030204" pitchFamily="34" charset="0"/>
                <a:cs typeface="Arial" panose="020B0604020202020204" pitchFamily="34" charset="0"/>
              </a:rPr>
              <a:t>Апарат орієнтування </a:t>
            </a:r>
            <a:r>
              <a:rPr lang="uk-UA" sz="1800" dirty="0">
                <a:effectLst/>
                <a:latin typeface="+mj-lt"/>
                <a:ea typeface="Calibri" panose="020F0502020204030204" pitchFamily="34" charset="0"/>
                <a:cs typeface="Arial" panose="020B0604020202020204" pitchFamily="34" charset="0"/>
              </a:rPr>
              <a:t>повинен містити звертання до учнів, поради щодо самостійної роботи, словники термінів, іменний і предметний покажчики, додатки. </a:t>
            </a:r>
            <a:endParaRPr lang="uk-UA" sz="1400" dirty="0">
              <a:effectLst/>
              <a:latin typeface="+mj-lt"/>
              <a:ea typeface="Calibri" panose="020F0502020204030204" pitchFamily="34" charset="0"/>
              <a:cs typeface="Arial" panose="020B0604020202020204" pitchFamily="34" charset="0"/>
            </a:endParaRPr>
          </a:p>
        </p:txBody>
      </p:sp>
      <p:pic>
        <p:nvPicPr>
          <p:cNvPr id="27650" name="Picture 2">
            <a:extLst>
              <a:ext uri="{FF2B5EF4-FFF2-40B4-BE49-F238E27FC236}">
                <a16:creationId xmlns:a16="http://schemas.microsoft.com/office/drawing/2014/main" id="{C9551EDE-0B8D-4C38-80D6-1480D19440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30591" y="528784"/>
            <a:ext cx="4055718" cy="6014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26282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ACF48B5-0116-46B0-9A88-D5104A372780}"/>
              </a:ext>
            </a:extLst>
          </p:cNvPr>
          <p:cNvSpPr txBox="1"/>
          <p:nvPr/>
        </p:nvSpPr>
        <p:spPr>
          <a:xfrm>
            <a:off x="868218" y="850978"/>
            <a:ext cx="6096000" cy="4624023"/>
          </a:xfrm>
          <a:prstGeom prst="rect">
            <a:avLst/>
          </a:prstGeom>
          <a:noFill/>
        </p:spPr>
        <p:txBody>
          <a:bodyPr wrap="square">
            <a:spAutoFit/>
          </a:bodyPr>
          <a:lstStyle/>
          <a:p>
            <a:pPr algn="just">
              <a:lnSpc>
                <a:spcPct val="107000"/>
              </a:lnSpc>
              <a:spcAft>
                <a:spcPts val="800"/>
              </a:spcAft>
            </a:pPr>
            <a:r>
              <a:rPr lang="uk-UA" sz="1800" dirty="0">
                <a:solidFill>
                  <a:srgbClr val="0070C0"/>
                </a:solidFill>
                <a:effectLst/>
                <a:latin typeface="+mj-lt"/>
                <a:ea typeface="Calibri" panose="020F0502020204030204" pitchFamily="34" charset="0"/>
                <a:cs typeface="Arial" panose="020B0604020202020204" pitchFamily="34" charset="0"/>
              </a:rPr>
              <a:t>Методичний апарат.</a:t>
            </a:r>
            <a:r>
              <a:rPr lang="uk-UA" sz="1800" dirty="0">
                <a:effectLst/>
                <a:latin typeface="+mj-lt"/>
                <a:ea typeface="Calibri" panose="020F0502020204030204" pitchFamily="34" charset="0"/>
                <a:cs typeface="Arial" panose="020B0604020202020204" pitchFamily="34" charset="0"/>
              </a:rPr>
              <a:t> Завдання до параграфів мають бути різнорівневими й подаватися як у традиційній, так і в тестовій формах, а також передбачати роботу з таблицями, схемами, малюнками тощо. Певна кількість завдань має бути на повторення і закріплення викладеного в параграфі, але більшість — на оволодіння методами порівняння, аналізу, узагальнення, набуття вміння робити висновки, застосовувати знання в аналогічних або нових нестандартних ситуаціях, контекстні (ситуативні) завдання, пов’язані з досвідом практичної діяльності. </a:t>
            </a:r>
            <a:endParaRPr lang="uk-UA" sz="1400" dirty="0">
              <a:effectLst/>
              <a:latin typeface="+mj-lt"/>
              <a:ea typeface="Calibri" panose="020F0502020204030204" pitchFamily="34" charset="0"/>
              <a:cs typeface="Arial" panose="020B0604020202020204" pitchFamily="34" charset="0"/>
            </a:endParaRPr>
          </a:p>
          <a:p>
            <a:pPr algn="just">
              <a:lnSpc>
                <a:spcPct val="107000"/>
              </a:lnSpc>
              <a:spcAft>
                <a:spcPts val="800"/>
              </a:spcAft>
            </a:pPr>
            <a:r>
              <a:rPr lang="uk-UA" sz="1800" dirty="0">
                <a:solidFill>
                  <a:srgbClr val="0070C0"/>
                </a:solidFill>
                <a:effectLst/>
                <a:latin typeface="+mj-lt"/>
                <a:ea typeface="Calibri" panose="020F0502020204030204" pitchFamily="34" charset="0"/>
                <a:cs typeface="Arial" panose="020B0604020202020204" pitchFamily="34" charset="0"/>
              </a:rPr>
              <a:t>Завдання до параграфа </a:t>
            </a:r>
            <a:r>
              <a:rPr lang="uk-UA" sz="1800" dirty="0">
                <a:effectLst/>
                <a:latin typeface="+mj-lt"/>
                <a:ea typeface="Calibri" panose="020F0502020204030204" pitchFamily="34" charset="0"/>
                <a:cs typeface="Arial" panose="020B0604020202020204" pitchFamily="34" charset="0"/>
              </a:rPr>
              <a:t>поділяються на нормативні (обов’язкові для всіх учнів) і додаткові (виконуються за бажанням учнів), що дає змогу реалізувати особистісний підхід у навчанні. </a:t>
            </a:r>
            <a:endParaRPr lang="uk-UA" sz="1400" dirty="0">
              <a:effectLst/>
              <a:latin typeface="+mj-lt"/>
              <a:ea typeface="Calibri" panose="020F0502020204030204" pitchFamily="34" charset="0"/>
              <a:cs typeface="Arial" panose="020B0604020202020204" pitchFamily="34" charset="0"/>
            </a:endParaRPr>
          </a:p>
        </p:txBody>
      </p:sp>
      <p:pic>
        <p:nvPicPr>
          <p:cNvPr id="28674" name="Picture 2">
            <a:extLst>
              <a:ext uri="{FF2B5EF4-FFF2-40B4-BE49-F238E27FC236}">
                <a16:creationId xmlns:a16="http://schemas.microsoft.com/office/drawing/2014/main" id="{BC29999A-92FE-4D2C-A5C4-05BA38F006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4977" y="425489"/>
            <a:ext cx="4050568" cy="6007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2480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71C9D0-53F3-4459-BF09-46FE48A5B084}"/>
              </a:ext>
            </a:extLst>
          </p:cNvPr>
          <p:cNvSpPr txBox="1"/>
          <p:nvPr/>
        </p:nvSpPr>
        <p:spPr>
          <a:xfrm>
            <a:off x="775854" y="805595"/>
            <a:ext cx="6096000" cy="3736664"/>
          </a:xfrm>
          <a:prstGeom prst="rect">
            <a:avLst/>
          </a:prstGeom>
          <a:noFill/>
        </p:spPr>
        <p:txBody>
          <a:bodyPr wrap="square">
            <a:spAutoFit/>
          </a:bodyPr>
          <a:lstStyle/>
          <a:p>
            <a:pPr algn="just">
              <a:lnSpc>
                <a:spcPct val="107000"/>
              </a:lnSpc>
              <a:spcAft>
                <a:spcPts val="800"/>
              </a:spcAft>
            </a:pPr>
            <a:r>
              <a:rPr lang="uk-UA" sz="1800" dirty="0">
                <a:solidFill>
                  <a:srgbClr val="0070C0"/>
                </a:solidFill>
                <a:effectLst/>
                <a:latin typeface="Times New Roman" panose="02020603050405020304" pitchFamily="18" charset="0"/>
                <a:ea typeface="Calibri" panose="020F0502020204030204" pitchFamily="34" charset="0"/>
                <a:cs typeface="Arial" panose="020B0604020202020204" pitchFamily="34" charset="0"/>
              </a:rPr>
              <a:t>Ілюстративний матеріал. </a:t>
            </a:r>
            <a:r>
              <a:rPr lang="uk-UA" sz="1800" dirty="0">
                <a:effectLst/>
                <a:latin typeface="Times New Roman" panose="02020603050405020304" pitchFamily="18" charset="0"/>
                <a:ea typeface="Calibri" panose="020F0502020204030204" pitchFamily="34" charset="0"/>
                <a:cs typeface="Arial" panose="020B0604020202020204" pitchFamily="34" charset="0"/>
              </a:rPr>
              <a:t>Ілюстрації до підручника повинні бути чіткими, інформативними, прив’язаними до тексту, містити пояснювальні підтекстовки, а в разі зображення хімічного приладу чи апарату — опис його деталей. Портрети вчених (варто висвітлювати здобутки не лише чоловіків, а й жінок) мають супроводжуватися короткими відомостями про них. Демонстрації бажано проілюструвати фотографіями. </a:t>
            </a:r>
            <a:endParaRPr lang="uk-UA" sz="14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00"/>
              </a:spcAft>
            </a:pPr>
            <a:r>
              <a:rPr lang="uk-UA" sz="1800" dirty="0">
                <a:effectLst/>
                <a:latin typeface="Times New Roman" panose="02020603050405020304" pitchFamily="18" charset="0"/>
                <a:ea typeface="Calibri" panose="020F0502020204030204" pitchFamily="34" charset="0"/>
                <a:cs typeface="Arial" panose="020B0604020202020204" pitchFamily="34" charset="0"/>
              </a:rPr>
              <a:t>У підручник хімії обов’язково слід наводити </a:t>
            </a:r>
            <a:r>
              <a:rPr lang="uk-UA" sz="1800" dirty="0">
                <a:solidFill>
                  <a:srgbClr val="0070C0"/>
                </a:solidFill>
                <a:effectLst/>
                <a:latin typeface="Times New Roman" panose="02020603050405020304" pitchFamily="18" charset="0"/>
                <a:ea typeface="Calibri" panose="020F0502020204030204" pitchFamily="34" charset="0"/>
                <a:cs typeface="Arial" panose="020B0604020202020204" pitchFamily="34" charset="0"/>
              </a:rPr>
              <a:t>додатки:</a:t>
            </a:r>
            <a:r>
              <a:rPr lang="uk-UA" sz="1800" dirty="0">
                <a:effectLst/>
                <a:latin typeface="Times New Roman" panose="02020603050405020304" pitchFamily="18" charset="0"/>
                <a:ea typeface="Calibri" panose="020F0502020204030204" pitchFamily="34" charset="0"/>
                <a:cs typeface="Arial" panose="020B0604020202020204" pitchFamily="34" charset="0"/>
              </a:rPr>
              <a:t> Періодичну систему (у довгій і короткій формах), таблицю розчинності кислот, основ, амфотерних гідроксидів і солей, ряд активності металів. </a:t>
            </a:r>
            <a:endParaRPr lang="uk-UA" sz="14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29698" name="Picture 2">
            <a:extLst>
              <a:ext uri="{FF2B5EF4-FFF2-40B4-BE49-F238E27FC236}">
                <a16:creationId xmlns:a16="http://schemas.microsoft.com/office/drawing/2014/main" id="{BC668CB3-A025-443D-87EC-9F6864CCE4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9091" y="207319"/>
            <a:ext cx="4251036" cy="6304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41993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34E6BB-1D84-4400-B177-0E4E654CA5CC}"/>
              </a:ext>
            </a:extLst>
          </p:cNvPr>
          <p:cNvSpPr txBox="1"/>
          <p:nvPr/>
        </p:nvSpPr>
        <p:spPr>
          <a:xfrm>
            <a:off x="877455" y="940019"/>
            <a:ext cx="6096000" cy="4133889"/>
          </a:xfrm>
          <a:prstGeom prst="rect">
            <a:avLst/>
          </a:prstGeom>
          <a:noFill/>
        </p:spPr>
        <p:txBody>
          <a:bodyPr wrap="square">
            <a:spAutoFit/>
          </a:bodyPr>
          <a:lstStyle/>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Вчитель має бути застережений тим, що у підручниках хімії останніх видань спостерігається тенденція до збільшення їхнього функціонального навантаження. </a:t>
            </a:r>
          </a:p>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Автори намагаються реалізувати не лише завдання, що їх має виконувати навчальна книжка, а й функції задачника, дидактичного матеріалу, хрестоматії, тобто об’єднати весь навчальний комплект під однією палітуркою. </a:t>
            </a:r>
          </a:p>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До цього додаються малоінформативні ілюстрації, посилання, заклики, кольорові сигнали, різноманітні позначки та інші поліграфічні засоби, що в сукупності призводить до перевантаження змісту й часом навіть дезорієнтує учня в роботі з підручником. </a:t>
            </a:r>
            <a:endParaRPr lang="uk-UA" sz="1400" dirty="0">
              <a:effectLst/>
              <a:latin typeface="+mj-lt"/>
              <a:ea typeface="Calibri" panose="020F0502020204030204" pitchFamily="34" charset="0"/>
              <a:cs typeface="Arial" panose="020B0604020202020204" pitchFamily="34" charset="0"/>
            </a:endParaRPr>
          </a:p>
        </p:txBody>
      </p:sp>
      <p:pic>
        <p:nvPicPr>
          <p:cNvPr id="30722" name="Picture 2">
            <a:extLst>
              <a:ext uri="{FF2B5EF4-FFF2-40B4-BE49-F238E27FC236}">
                <a16:creationId xmlns:a16="http://schemas.microsoft.com/office/drawing/2014/main" id="{0D3C562D-38AC-475D-AFA8-AD749680E3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8000" y="563418"/>
            <a:ext cx="3990527" cy="5917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33536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EF0859-6725-4524-850E-C23D369591C8}"/>
              </a:ext>
            </a:extLst>
          </p:cNvPr>
          <p:cNvSpPr txBox="1"/>
          <p:nvPr/>
        </p:nvSpPr>
        <p:spPr>
          <a:xfrm>
            <a:off x="591127" y="376080"/>
            <a:ext cx="6096000" cy="6105839"/>
          </a:xfrm>
          <a:prstGeom prst="rect">
            <a:avLst/>
          </a:prstGeom>
          <a:noFill/>
        </p:spPr>
        <p:txBody>
          <a:bodyPr wrap="square">
            <a:spAutoFit/>
          </a:bodyPr>
          <a:lstStyle/>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Підручник має враховувати </a:t>
            </a:r>
            <a:r>
              <a:rPr lang="uk-UA" sz="1800" dirty="0">
                <a:solidFill>
                  <a:srgbClr val="0070C0"/>
                </a:solidFill>
                <a:effectLst/>
                <a:latin typeface="+mj-lt"/>
                <a:ea typeface="Calibri" panose="020F0502020204030204" pitchFamily="34" charset="0"/>
                <a:cs typeface="Arial" panose="020B0604020202020204" pitchFamily="34" charset="0"/>
              </a:rPr>
              <a:t>недискримінаційний підхід </a:t>
            </a:r>
            <a:r>
              <a:rPr lang="uk-UA" sz="1800" dirty="0">
                <a:effectLst/>
                <a:latin typeface="+mj-lt"/>
                <a:ea typeface="Calibri" panose="020F0502020204030204" pitchFamily="34" charset="0"/>
                <a:cs typeface="Arial" panose="020B0604020202020204" pitchFamily="34" charset="0"/>
              </a:rPr>
              <a:t>в освіті з огляду на особливості певного предмета. Повинна чітко означуватись особиста недискримінаційна позиція авторів у змісті викладеного у підручнику матеріалу. Це виявляється у звертаннях до учнів/учениць із поясненнями історичних причин меншого внеску жінок у розвиток хімії як науки через утруднений доступ до освіти загалом та вищої освіти протягом значного історичного періоду. У підручнику не можуть міститися — прямі та непрямі — стереотипні судження про вторинність жінки порівняно з чоловіком та її нездатність успішно вивчати предмет, займатися серйозними науковими дослідженнями або отримувати професію, пов’язану з хімією та успішно працювати в цій сфері. </a:t>
            </a:r>
            <a:endParaRPr lang="uk-UA" sz="1400" dirty="0">
              <a:effectLst/>
              <a:latin typeface="+mj-lt"/>
              <a:ea typeface="Calibri" panose="020F0502020204030204" pitchFamily="34" charset="0"/>
              <a:cs typeface="Arial" panose="020B0604020202020204" pitchFamily="34" charset="0"/>
            </a:endParaRPr>
          </a:p>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Мають наводитись приклади з життя та діяльності відомих </a:t>
            </a:r>
            <a:r>
              <a:rPr lang="uk-UA" sz="1800" dirty="0" err="1">
                <a:effectLst/>
                <a:latin typeface="+mj-lt"/>
                <a:ea typeface="Calibri" panose="020F0502020204030204" pitchFamily="34" charset="0"/>
                <a:cs typeface="Arial" panose="020B0604020202020204" pitchFamily="34" charset="0"/>
              </a:rPr>
              <a:t>науковиць</a:t>
            </a:r>
            <a:r>
              <a:rPr lang="uk-UA" sz="1800" dirty="0">
                <a:effectLst/>
                <a:latin typeface="+mj-lt"/>
                <a:ea typeface="Calibri" panose="020F0502020204030204" pitchFamily="34" charset="0"/>
                <a:cs typeface="Arial" panose="020B0604020202020204" pitchFamily="34" charset="0"/>
              </a:rPr>
              <a:t>, які досягли значних успіхів у розвитку хімічної науки або, якщо використовуються супровідні висловлювання видатних людей, серед них так само мають бути жінки.</a:t>
            </a:r>
            <a:endParaRPr lang="uk-UA" sz="1400" dirty="0">
              <a:effectLst/>
              <a:latin typeface="+mj-lt"/>
              <a:ea typeface="Calibri" panose="020F0502020204030204" pitchFamily="34" charset="0"/>
              <a:cs typeface="Arial" panose="020B0604020202020204" pitchFamily="34" charset="0"/>
            </a:endParaRPr>
          </a:p>
        </p:txBody>
      </p:sp>
      <p:pic>
        <p:nvPicPr>
          <p:cNvPr id="31746" name="Picture 2">
            <a:extLst>
              <a:ext uri="{FF2B5EF4-FFF2-40B4-BE49-F238E27FC236}">
                <a16:creationId xmlns:a16="http://schemas.microsoft.com/office/drawing/2014/main" id="{D6097DF0-1609-4426-8683-24FEF4FD06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0692" y="376080"/>
            <a:ext cx="4426672" cy="6410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08415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42303D2-29F6-43B2-82CC-8B761304B1C7}"/>
              </a:ext>
            </a:extLst>
          </p:cNvPr>
          <p:cNvSpPr txBox="1"/>
          <p:nvPr/>
        </p:nvSpPr>
        <p:spPr>
          <a:xfrm>
            <a:off x="822035" y="621148"/>
            <a:ext cx="6770255" cy="5718297"/>
          </a:xfrm>
          <a:prstGeom prst="rect">
            <a:avLst/>
          </a:prstGeom>
          <a:noFill/>
        </p:spPr>
        <p:txBody>
          <a:bodyPr wrap="square">
            <a:spAutoFit/>
          </a:bodyPr>
          <a:lstStyle/>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Процеси, що відбуваються в зв'язку з інформатизацією суспільства, сприяють не тільки прискоренню науково-технічного прогресу, інтелектуалізації всіх видів людської діяльності, а й створенню якісно нового інформаційного середовища соціуму, що забезпечує розвиток творчого потенціалу людини. </a:t>
            </a:r>
          </a:p>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Мета інформатизації полягає в глобальній інтенсифікації інтелектуальної діяльності за рахунок використання нових інформаційних технологій: комп'ютерних і телекомунікаційних технологій. На основі </a:t>
            </a:r>
            <a:r>
              <a:rPr lang="uk-UA" sz="1800" dirty="0" err="1">
                <a:effectLst/>
                <a:latin typeface="+mj-lt"/>
                <a:ea typeface="Calibri" panose="020F0502020204030204" pitchFamily="34" charset="0"/>
                <a:cs typeface="Arial" panose="020B0604020202020204" pitchFamily="34" charset="0"/>
              </a:rPr>
              <a:t>мегаінформаціонного</a:t>
            </a:r>
            <a:r>
              <a:rPr lang="uk-UA" sz="1800" dirty="0">
                <a:effectLst/>
                <a:latin typeface="+mj-lt"/>
                <a:ea typeface="Calibri" panose="020F0502020204030204" pitchFamily="34" charset="0"/>
                <a:cs typeface="Arial" panose="020B0604020202020204" pitchFamily="34" charset="0"/>
              </a:rPr>
              <a:t> підходу необхідно розробити методологію електронної діагностики якості навчально-методичної літератури:</a:t>
            </a:r>
            <a:endParaRPr lang="uk-UA" sz="1400" dirty="0">
              <a:effectLst/>
              <a:latin typeface="+mj-lt"/>
              <a:ea typeface="Calibri" panose="020F0502020204030204" pitchFamily="34" charset="0"/>
              <a:cs typeface="Arial" panose="020B0604020202020204" pitchFamily="34" charset="0"/>
            </a:endParaRPr>
          </a:p>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1. Розкрити концептуальну сутність сучасної методичної системи діагностування якості навчально-методичної літератури.</a:t>
            </a:r>
            <a:endParaRPr lang="uk-UA" sz="1400" dirty="0">
              <a:effectLst/>
              <a:latin typeface="+mj-lt"/>
              <a:ea typeface="Calibri" panose="020F0502020204030204" pitchFamily="34" charset="0"/>
              <a:cs typeface="Arial" panose="020B0604020202020204" pitchFamily="34" charset="0"/>
            </a:endParaRPr>
          </a:p>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2. Визначити критерії оцінки якості навчально-методичної літератури.</a:t>
            </a:r>
            <a:endParaRPr lang="uk-UA" sz="1400" dirty="0">
              <a:effectLst/>
              <a:latin typeface="+mj-lt"/>
              <a:ea typeface="Calibri" panose="020F0502020204030204" pitchFamily="34" charset="0"/>
              <a:cs typeface="Arial" panose="020B0604020202020204" pitchFamily="34" charset="0"/>
            </a:endParaRPr>
          </a:p>
        </p:txBody>
      </p:sp>
      <p:pic>
        <p:nvPicPr>
          <p:cNvPr id="48130" name="Picture 2" descr="DSpace at West Ukrainian National University: Навчальна література">
            <a:extLst>
              <a:ext uri="{FF2B5EF4-FFF2-40B4-BE49-F238E27FC236}">
                <a16:creationId xmlns:a16="http://schemas.microsoft.com/office/drawing/2014/main" id="{3E155C35-6CF5-406A-8639-898572DDA8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0983" y="1944776"/>
            <a:ext cx="3653416" cy="2736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80117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5F61994-9B66-491A-B43F-2AC88BA942AF}"/>
              </a:ext>
            </a:extLst>
          </p:cNvPr>
          <p:cNvSpPr txBox="1"/>
          <p:nvPr/>
        </p:nvSpPr>
        <p:spPr>
          <a:xfrm>
            <a:off x="932873" y="711633"/>
            <a:ext cx="6096000" cy="4922117"/>
          </a:xfrm>
          <a:prstGeom prst="rect">
            <a:avLst/>
          </a:prstGeom>
          <a:noFill/>
        </p:spPr>
        <p:txBody>
          <a:bodyPr wrap="square">
            <a:spAutoFit/>
          </a:bodyPr>
          <a:lstStyle/>
          <a:p>
            <a:pPr algn="ctr">
              <a:lnSpc>
                <a:spcPct val="107000"/>
              </a:lnSpc>
              <a:spcAft>
                <a:spcPts val="800"/>
              </a:spcAft>
            </a:pPr>
            <a:r>
              <a:rPr lang="uk-UA" sz="1800" b="1" dirty="0">
                <a:solidFill>
                  <a:srgbClr val="7030A0"/>
                </a:solidFill>
                <a:effectLst/>
                <a:latin typeface="Times New Roman" panose="02020603050405020304" pitchFamily="18" charset="0"/>
                <a:ea typeface="Calibri" panose="020F0502020204030204" pitchFamily="34" charset="0"/>
                <a:cs typeface="Arial" panose="020B0604020202020204" pitchFamily="34" charset="0"/>
              </a:rPr>
              <a:t>Фізика </a:t>
            </a:r>
            <a:endParaRPr lang="uk-UA" sz="1400" b="1" dirty="0">
              <a:solidFill>
                <a:srgbClr val="7030A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00"/>
              </a:spcAft>
            </a:pPr>
            <a:r>
              <a:rPr lang="uk-UA" sz="1800" dirty="0">
                <a:effectLst/>
                <a:latin typeface="Times New Roman" panose="02020603050405020304" pitchFamily="18" charset="0"/>
                <a:ea typeface="Calibri" panose="020F0502020204030204" pitchFamily="34" charset="0"/>
                <a:cs typeface="Arial" panose="020B0604020202020204" pitchFamily="34" charset="0"/>
              </a:rPr>
              <a:t>Підручник фізики нового покоління, що реалізує зміст освітньої галузі “Природознавство” Державного стандарту базової і повної загальної середньої освіти, є сьогодні головним елементом дидактичного забезпечення навчально-виховного процесу в основній школі. При цьому якісно змінюються його основні функції: від навчальної книги як провідного носія компонентів змісту навчання — до підручника як засобу формування предметної і ключових </a:t>
            </a:r>
            <a:r>
              <a:rPr lang="uk-UA" sz="1800" dirty="0" err="1">
                <a:effectLst/>
                <a:latin typeface="Times New Roman" panose="02020603050405020304" pitchFamily="18" charset="0"/>
                <a:ea typeface="Calibri" panose="020F0502020204030204" pitchFamily="34" charset="0"/>
                <a:cs typeface="Arial" panose="020B0604020202020204" pitchFamily="34" charset="0"/>
              </a:rPr>
              <a:t>компетентностей</a:t>
            </a:r>
            <a:r>
              <a:rPr lang="uk-UA" sz="1800" dirty="0">
                <a:effectLst/>
                <a:latin typeface="Times New Roman" panose="02020603050405020304" pitchFamily="18" charset="0"/>
                <a:ea typeface="Calibri" panose="020F0502020204030204" pitchFamily="34" charset="0"/>
                <a:cs typeface="Arial" panose="020B0604020202020204" pitchFamily="34" charset="0"/>
              </a:rPr>
              <a:t>, особистісних надбань учнів, що інтегрують досвід пізнавальної діяльності, вміння та здатність реалізувати відомі способи діяльності та приймати нестандартні, але ефективні рішення в проблемних ситуаціях, ціннісні орієнтації, що виявляються в </a:t>
            </a:r>
            <a:r>
              <a:rPr lang="uk-UA" sz="1800" dirty="0" err="1">
                <a:effectLst/>
                <a:latin typeface="Times New Roman" panose="02020603050405020304" pitchFamily="18" charset="0"/>
                <a:ea typeface="Calibri" panose="020F0502020204030204" pitchFamily="34" charset="0"/>
                <a:cs typeface="Arial" panose="020B0604020202020204" pitchFamily="34" charset="0"/>
              </a:rPr>
              <a:t>емоційно</a:t>
            </a:r>
            <a:r>
              <a:rPr lang="uk-UA" sz="1800" dirty="0">
                <a:effectLst/>
                <a:latin typeface="Times New Roman" panose="02020603050405020304" pitchFamily="18" charset="0"/>
                <a:ea typeface="Calibri" panose="020F0502020204030204" pitchFamily="34" charset="0"/>
                <a:cs typeface="Arial" panose="020B0604020202020204" pitchFamily="34" charset="0"/>
              </a:rPr>
              <a:t>-ціннісних ставленнях дитини до навколишнього світу, результатів навчально-пізнавальної діяльності. </a:t>
            </a:r>
            <a:endParaRPr lang="uk-UA" sz="14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32770" name="Picture 2" descr="Обкладинка до підручника Фізика (Сиротюк) 10 клас Нова програма">
            <a:extLst>
              <a:ext uri="{FF2B5EF4-FFF2-40B4-BE49-F238E27FC236}">
                <a16:creationId xmlns:a16="http://schemas.microsoft.com/office/drawing/2014/main" id="{C581744D-4154-4122-B1A5-C47BE614F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50400" y="518555"/>
            <a:ext cx="2141008" cy="3211512"/>
          </a:xfrm>
          <a:prstGeom prst="rect">
            <a:avLst/>
          </a:prstGeom>
          <a:noFill/>
          <a:extLst>
            <a:ext uri="{909E8E84-426E-40DD-AFC4-6F175D3DCCD1}">
              <a14:hiddenFill xmlns:a14="http://schemas.microsoft.com/office/drawing/2010/main">
                <a:solidFill>
                  <a:srgbClr val="FFFFFF"/>
                </a:solidFill>
              </a14:hiddenFill>
            </a:ext>
          </a:extLst>
        </p:spPr>
      </p:pic>
      <p:pic>
        <p:nvPicPr>
          <p:cNvPr id="32772" name="Picture 4" descr="Обкладинка до підручника Фізика (Засєкіна) 10 клас (Стандарт)">
            <a:extLst>
              <a:ext uri="{FF2B5EF4-FFF2-40B4-BE49-F238E27FC236}">
                <a16:creationId xmlns:a16="http://schemas.microsoft.com/office/drawing/2014/main" id="{876868B8-3F24-431A-A9DA-A168A81EA5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8896" y="3123460"/>
            <a:ext cx="2062885" cy="3053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80910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B01E741-AD16-4657-9B17-8958DCA51D48}"/>
              </a:ext>
            </a:extLst>
          </p:cNvPr>
          <p:cNvSpPr txBox="1"/>
          <p:nvPr/>
        </p:nvSpPr>
        <p:spPr>
          <a:xfrm>
            <a:off x="544945" y="1036230"/>
            <a:ext cx="8580582" cy="5022978"/>
          </a:xfrm>
          <a:prstGeom prst="rect">
            <a:avLst/>
          </a:prstGeom>
          <a:noFill/>
        </p:spPr>
        <p:txBody>
          <a:bodyPr wrap="square">
            <a:spAutoFit/>
          </a:bodyPr>
          <a:lstStyle/>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Особливістю підручника фізики є те, що він реалізує важливу частину </a:t>
            </a:r>
            <a:r>
              <a:rPr lang="uk-UA" sz="1800" dirty="0" err="1">
                <a:effectLst/>
                <a:latin typeface="+mj-lt"/>
                <a:ea typeface="Calibri" panose="020F0502020204030204" pitchFamily="34" charset="0"/>
                <a:cs typeface="Arial" panose="020B0604020202020204" pitchFamily="34" charset="0"/>
              </a:rPr>
              <a:t>логічно</a:t>
            </a:r>
            <a:r>
              <a:rPr lang="uk-UA" sz="1800" dirty="0">
                <a:effectLst/>
                <a:latin typeface="+mj-lt"/>
                <a:ea typeface="Calibri" panose="020F0502020204030204" pitchFamily="34" charset="0"/>
                <a:cs typeface="Arial" panose="020B0604020202020204" pitchFamily="34" charset="0"/>
              </a:rPr>
              <a:t> завершеного базового курсу фізики, який, у свою чергу, закладає основи знань на рівні фізичних явищ (феноменологічному). Відповідно, одним із провідних завдань є формування цілісних уявлень про фізичну та науково-природничу картину світу, розвиток експериментальних умінь і алгоритмічних прийомів розв’язувати фізичні задачі, умінь використовувати фізичну наукову термінологію. </a:t>
            </a:r>
            <a:endParaRPr lang="uk-UA" sz="1400" dirty="0">
              <a:effectLst/>
              <a:latin typeface="+mj-lt"/>
              <a:ea typeface="Calibri" panose="020F0502020204030204" pitchFamily="34" charset="0"/>
              <a:cs typeface="Arial" panose="020B0604020202020204" pitchFamily="34" charset="0"/>
            </a:endParaRPr>
          </a:p>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Необхідно врахувати, що завершуючи вивчення фізики, учні мають: </a:t>
            </a:r>
            <a:endParaRPr lang="uk-UA" sz="1400" dirty="0">
              <a:effectLst/>
              <a:latin typeface="+mj-lt"/>
              <a:ea typeface="Calibri" panose="020F0502020204030204" pitchFamily="34" charset="0"/>
              <a:cs typeface="Arial" panose="020B0604020202020204" pitchFamily="34" charset="0"/>
            </a:endParaRPr>
          </a:p>
          <a:p>
            <a:pPr marL="342900" lvl="0" indent="-342900" algn="just">
              <a:lnSpc>
                <a:spcPct val="107000"/>
              </a:lnSpc>
              <a:buFont typeface="Wingdings" panose="05000000000000000000" pitchFamily="2" charset="2"/>
              <a:buChar char=""/>
              <a:tabLst>
                <a:tab pos="630555" algn="l"/>
              </a:tabLst>
            </a:pPr>
            <a:r>
              <a:rPr lang="uk-UA" sz="1800" dirty="0">
                <a:effectLst/>
                <a:latin typeface="+mj-lt"/>
                <a:ea typeface="Calibri" panose="020F0502020204030204" pitchFamily="34" charset="0"/>
                <a:cs typeface="Arial" panose="020B0604020202020204" pitchFamily="34" charset="0"/>
              </a:rPr>
              <a:t>чуттєво усвідомлювати основні властивості та явища навколишнього світу; </a:t>
            </a:r>
            <a:endParaRPr lang="uk-UA" sz="1400" dirty="0">
              <a:effectLst/>
              <a:latin typeface="+mj-lt"/>
              <a:ea typeface="Calibri" panose="020F0502020204030204" pitchFamily="34" charset="0"/>
              <a:cs typeface="Arial" panose="020B0604020202020204" pitchFamily="34" charset="0"/>
            </a:endParaRPr>
          </a:p>
          <a:p>
            <a:pPr marL="342900" lvl="0" indent="-342900" algn="just">
              <a:lnSpc>
                <a:spcPct val="107000"/>
              </a:lnSpc>
              <a:buFont typeface="Wingdings" panose="05000000000000000000" pitchFamily="2" charset="2"/>
              <a:buChar char=""/>
              <a:tabLst>
                <a:tab pos="630555" algn="l"/>
              </a:tabLst>
            </a:pPr>
            <a:r>
              <a:rPr lang="uk-UA" sz="1800" dirty="0">
                <a:effectLst/>
                <a:latin typeface="+mj-lt"/>
                <a:ea typeface="Calibri" panose="020F0502020204030204" pitchFamily="34" charset="0"/>
                <a:cs typeface="Arial" panose="020B0604020202020204" pitchFamily="34" charset="0"/>
              </a:rPr>
              <a:t>виявляти дослідницькі навички, уміння описувати й оцінювати результати спостережень, планувати й проводити досліди та експериментальні дослідження, робити узагальнення й висновки, розкривати роль фізичного знання в житті людини, суспільному виробництві та техніці, сутність наукового пізнання засобами фізики, ставлення до довкілля на засадах екологічної культури; </a:t>
            </a:r>
            <a:endParaRPr lang="uk-UA" sz="1400" dirty="0">
              <a:effectLst/>
              <a:latin typeface="+mj-lt"/>
              <a:ea typeface="Calibri" panose="020F0502020204030204" pitchFamily="34" charset="0"/>
              <a:cs typeface="Arial" panose="020B0604020202020204" pitchFamily="34" charset="0"/>
            </a:endParaRPr>
          </a:p>
          <a:p>
            <a:pPr marL="342900" lvl="0" indent="-342900" algn="just">
              <a:lnSpc>
                <a:spcPct val="107000"/>
              </a:lnSpc>
              <a:spcAft>
                <a:spcPts val="800"/>
              </a:spcAft>
              <a:buFont typeface="Wingdings" panose="05000000000000000000" pitchFamily="2" charset="2"/>
              <a:buChar char=""/>
              <a:tabLst>
                <a:tab pos="630555" algn="l"/>
              </a:tabLst>
            </a:pPr>
            <a:r>
              <a:rPr lang="uk-UA" sz="1800" dirty="0">
                <a:effectLst/>
                <a:latin typeface="+mj-lt"/>
                <a:ea typeface="Calibri" panose="020F0502020204030204" pitchFamily="34" charset="0"/>
                <a:cs typeface="Arial" panose="020B0604020202020204" pitchFamily="34" charset="0"/>
              </a:rPr>
              <a:t>критично мислити, застосовувати набуті знання в практичній діяльності. </a:t>
            </a:r>
            <a:endParaRPr lang="uk-UA" sz="1400" dirty="0">
              <a:effectLst/>
              <a:latin typeface="+mj-lt"/>
              <a:ea typeface="Calibri" panose="020F0502020204030204" pitchFamily="34" charset="0"/>
              <a:cs typeface="Arial" panose="020B0604020202020204" pitchFamily="34" charset="0"/>
            </a:endParaRPr>
          </a:p>
        </p:txBody>
      </p:sp>
      <p:pic>
        <p:nvPicPr>
          <p:cNvPr id="33794" name="Picture 2" descr="Обкладинка до підручника Фізика (Засєкіна) 10 клас 2018 (Проф.)">
            <a:extLst>
              <a:ext uri="{FF2B5EF4-FFF2-40B4-BE49-F238E27FC236}">
                <a16:creationId xmlns:a16="http://schemas.microsoft.com/office/drawing/2014/main" id="{E44A7F7B-60CC-4A5E-B12C-CF3DADDB0B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42764" y="1799942"/>
            <a:ext cx="2201429" cy="3258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85530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1466CF2-6BA3-42CE-BAC9-D3DE023AA5B1}"/>
              </a:ext>
            </a:extLst>
          </p:cNvPr>
          <p:cNvSpPr txBox="1"/>
          <p:nvPr/>
        </p:nvSpPr>
        <p:spPr>
          <a:xfrm>
            <a:off x="923636" y="437865"/>
            <a:ext cx="6844146" cy="5615704"/>
          </a:xfrm>
          <a:prstGeom prst="rect">
            <a:avLst/>
          </a:prstGeom>
          <a:noFill/>
        </p:spPr>
        <p:txBody>
          <a:bodyPr wrap="square">
            <a:spAutoFit/>
          </a:bodyPr>
          <a:lstStyle/>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Для завершального етапу базового курсу фізики характерним є акцент на основних поняттях теоретичного базису, ідеях та принципах, що їх об’єднують, абстрактних моделях, покладених в основу теоретичних систем, різноманітних способах застосування фізичних знань для пояснення життєвих ситуацій або розв’язання практичних завдань, їх використання в пізнавальній практиці. </a:t>
            </a:r>
            <a:endParaRPr lang="uk-UA" sz="1400" dirty="0">
              <a:effectLst/>
              <a:latin typeface="+mj-lt"/>
              <a:ea typeface="Calibri" panose="020F0502020204030204" pitchFamily="34" charset="0"/>
              <a:cs typeface="Arial" panose="020B0604020202020204" pitchFamily="34" charset="0"/>
            </a:endParaRPr>
          </a:p>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Відповідно, під час аналізу підручника фізики потрібно виходити з позицій та завдань реалізації </a:t>
            </a:r>
            <a:r>
              <a:rPr lang="uk-UA" sz="1800" dirty="0" err="1">
                <a:effectLst/>
                <a:latin typeface="+mj-lt"/>
                <a:ea typeface="Calibri" panose="020F0502020204030204" pitchFamily="34" charset="0"/>
                <a:cs typeface="Arial" panose="020B0604020202020204" pitchFamily="34" charset="0"/>
              </a:rPr>
              <a:t>компетенісного</a:t>
            </a:r>
            <a:r>
              <a:rPr lang="uk-UA" sz="1800" dirty="0">
                <a:effectLst/>
                <a:latin typeface="+mj-lt"/>
                <a:ea typeface="Calibri" panose="020F0502020204030204" pitchFamily="34" charset="0"/>
                <a:cs typeface="Arial" panose="020B0604020202020204" pitchFamily="34" charset="0"/>
              </a:rPr>
              <a:t> навчання фізики учнів основної школи. Для основної школи рівень сформованості предметної компетентності визначає здатність учня успішно продовжити подальше опанування фізики на другому концентрі. </a:t>
            </a:r>
            <a:endParaRPr lang="uk-UA" sz="1400" dirty="0">
              <a:effectLst/>
              <a:latin typeface="+mj-lt"/>
              <a:ea typeface="Calibri" panose="020F0502020204030204" pitchFamily="34" charset="0"/>
              <a:cs typeface="Arial" panose="020B0604020202020204" pitchFamily="34" charset="0"/>
            </a:endParaRPr>
          </a:p>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Предметна компетентність із фізики виявляється у здатності установлювати операційні зв’язки між набутими фізичними знаннями та практичними ситуаціями, для вирішення яких вони можуть бути корисними, а також робити вибір оптимальних методів розв’язання практичних завдань. </a:t>
            </a:r>
            <a:endParaRPr lang="uk-UA" sz="1400" dirty="0">
              <a:effectLst/>
              <a:latin typeface="+mj-lt"/>
              <a:ea typeface="Calibri" panose="020F0502020204030204" pitchFamily="34" charset="0"/>
              <a:cs typeface="Arial" panose="020B0604020202020204" pitchFamily="34" charset="0"/>
            </a:endParaRPr>
          </a:p>
        </p:txBody>
      </p:sp>
      <p:pic>
        <p:nvPicPr>
          <p:cNvPr id="34818" name="Picture 2" descr="Обкладинка до підручника Фізика і астрономія (Засєкіна) 10 клас">
            <a:extLst>
              <a:ext uri="{FF2B5EF4-FFF2-40B4-BE49-F238E27FC236}">
                <a16:creationId xmlns:a16="http://schemas.microsoft.com/office/drawing/2014/main" id="{040B1EA8-A4BB-4535-B0E3-29906911A2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86981" y="1336816"/>
            <a:ext cx="2533939" cy="3817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8286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B327B7-3BD1-49D2-BA9F-42C448CCEE99}"/>
              </a:ext>
            </a:extLst>
          </p:cNvPr>
          <p:cNvSpPr txBox="1"/>
          <p:nvPr/>
        </p:nvSpPr>
        <p:spPr>
          <a:xfrm>
            <a:off x="406400" y="1628031"/>
            <a:ext cx="6096000" cy="3440301"/>
          </a:xfrm>
          <a:prstGeom prst="rect">
            <a:avLst/>
          </a:prstGeom>
          <a:noFill/>
        </p:spPr>
        <p:txBody>
          <a:bodyPr wrap="square">
            <a:spAutoFit/>
          </a:bodyPr>
          <a:lstStyle/>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Індикаторами сформованості предметної компетентності можна вважати: </a:t>
            </a:r>
            <a:endParaRPr lang="uk-UA" sz="1400" dirty="0">
              <a:effectLst/>
              <a:latin typeface="+mj-lt"/>
              <a:ea typeface="Calibri" panose="020F0502020204030204" pitchFamily="34" charset="0"/>
              <a:cs typeface="Arial" panose="020B0604020202020204" pitchFamily="34" charset="0"/>
            </a:endParaRPr>
          </a:p>
          <a:p>
            <a:pPr marL="342900" lvl="0" indent="-342900" algn="just">
              <a:lnSpc>
                <a:spcPct val="107000"/>
              </a:lnSpc>
              <a:buFont typeface="Wingdings" panose="05000000000000000000" pitchFamily="2" charset="2"/>
              <a:buChar char=""/>
            </a:pPr>
            <a:r>
              <a:rPr lang="uk-UA" sz="1800" dirty="0">
                <a:effectLst/>
                <a:latin typeface="+mj-lt"/>
                <a:ea typeface="Calibri" panose="020F0502020204030204" pitchFamily="34" charset="0"/>
                <a:cs typeface="Arial" panose="020B0604020202020204" pitchFamily="34" charset="0"/>
              </a:rPr>
              <a:t>рівень засвоєння системи основних фізичних знань; </a:t>
            </a:r>
            <a:endParaRPr lang="uk-UA" sz="1400" dirty="0">
              <a:effectLst/>
              <a:latin typeface="+mj-lt"/>
              <a:ea typeface="Calibri" panose="020F0502020204030204" pitchFamily="34" charset="0"/>
              <a:cs typeface="Arial" panose="020B0604020202020204" pitchFamily="34" charset="0"/>
            </a:endParaRPr>
          </a:p>
          <a:p>
            <a:pPr marL="342900" lvl="0" indent="-342900" algn="just">
              <a:lnSpc>
                <a:spcPct val="107000"/>
              </a:lnSpc>
              <a:buFont typeface="Wingdings" panose="05000000000000000000" pitchFamily="2" charset="2"/>
              <a:buChar char=""/>
            </a:pPr>
            <a:r>
              <a:rPr lang="uk-UA" sz="1800" dirty="0">
                <a:effectLst/>
                <a:latin typeface="+mj-lt"/>
                <a:ea typeface="Calibri" panose="020F0502020204030204" pitchFamily="34" charset="0"/>
                <a:cs typeface="Arial" panose="020B0604020202020204" pitchFamily="34" charset="0"/>
              </a:rPr>
              <a:t>уміння розв’язувати завдання фізичного змісту; </a:t>
            </a:r>
            <a:endParaRPr lang="uk-UA" sz="1400" dirty="0">
              <a:effectLst/>
              <a:latin typeface="+mj-lt"/>
              <a:ea typeface="Calibri" panose="020F0502020204030204" pitchFamily="34" charset="0"/>
              <a:cs typeface="Arial" panose="020B0604020202020204" pitchFamily="34" charset="0"/>
            </a:endParaRPr>
          </a:p>
          <a:p>
            <a:pPr marL="342900" lvl="0" indent="-342900" algn="just">
              <a:lnSpc>
                <a:spcPct val="107000"/>
              </a:lnSpc>
              <a:buFont typeface="Wingdings" panose="05000000000000000000" pitchFamily="2" charset="2"/>
              <a:buChar char=""/>
            </a:pPr>
            <a:r>
              <a:rPr lang="uk-UA" sz="1800" dirty="0">
                <a:effectLst/>
                <a:latin typeface="+mj-lt"/>
                <a:ea typeface="Calibri" panose="020F0502020204030204" pitchFamily="34" charset="0"/>
                <a:cs typeface="Arial" panose="020B0604020202020204" pitchFamily="34" charset="0"/>
              </a:rPr>
              <a:t>розвиток мислення, основаного на принципах наукового пізнання; </a:t>
            </a:r>
            <a:endParaRPr lang="uk-UA" sz="1400" dirty="0">
              <a:effectLst/>
              <a:latin typeface="+mj-lt"/>
              <a:ea typeface="Calibri" panose="020F0502020204030204" pitchFamily="34" charset="0"/>
              <a:cs typeface="Arial" panose="020B0604020202020204" pitchFamily="34" charset="0"/>
            </a:endParaRPr>
          </a:p>
          <a:p>
            <a:pPr marL="342900" lvl="0" indent="-342900" algn="just">
              <a:lnSpc>
                <a:spcPct val="107000"/>
              </a:lnSpc>
              <a:buFont typeface="Wingdings" panose="05000000000000000000" pitchFamily="2" charset="2"/>
              <a:buChar char=""/>
            </a:pPr>
            <a:r>
              <a:rPr lang="uk-UA" sz="1800" dirty="0">
                <a:effectLst/>
                <a:latin typeface="+mj-lt"/>
                <a:ea typeface="Calibri" panose="020F0502020204030204" pitchFamily="34" charset="0"/>
                <a:cs typeface="Arial" panose="020B0604020202020204" pitchFamily="34" charset="0"/>
              </a:rPr>
              <a:t>навички застосування основних фізичних знань у практичних ситуаціях; </a:t>
            </a:r>
            <a:endParaRPr lang="uk-UA" sz="1400" dirty="0">
              <a:effectLst/>
              <a:latin typeface="+mj-lt"/>
              <a:ea typeface="Calibri" panose="020F0502020204030204" pitchFamily="34" charset="0"/>
              <a:cs typeface="Arial" panose="020B0604020202020204" pitchFamily="34" charset="0"/>
            </a:endParaRPr>
          </a:p>
          <a:p>
            <a:pPr marL="342900" lvl="0" indent="-342900" algn="just">
              <a:lnSpc>
                <a:spcPct val="107000"/>
              </a:lnSpc>
              <a:spcAft>
                <a:spcPts val="800"/>
              </a:spcAft>
              <a:buFont typeface="Wingdings" panose="05000000000000000000" pitchFamily="2" charset="2"/>
              <a:buChar char=""/>
            </a:pPr>
            <a:r>
              <a:rPr lang="uk-UA" sz="1800" dirty="0">
                <a:effectLst/>
                <a:latin typeface="+mj-lt"/>
                <a:ea typeface="Calibri" panose="020F0502020204030204" pitchFamily="34" charset="0"/>
                <a:cs typeface="Arial" panose="020B0604020202020204" pitchFamily="34" charset="0"/>
              </a:rPr>
              <a:t>уміння визначати вплив техногенних чинників на середовище та пропонувати методи вирішення екологічних проблем тощо. </a:t>
            </a:r>
            <a:endParaRPr lang="uk-UA" sz="1400" dirty="0">
              <a:effectLst/>
              <a:latin typeface="+mj-lt"/>
              <a:ea typeface="Calibri" panose="020F0502020204030204" pitchFamily="34" charset="0"/>
              <a:cs typeface="Arial" panose="020B0604020202020204" pitchFamily="34" charset="0"/>
            </a:endParaRPr>
          </a:p>
        </p:txBody>
      </p:sp>
      <p:pic>
        <p:nvPicPr>
          <p:cNvPr id="35842" name="Picture 2" descr="Обкладинка до підручника Фізика (Генденштейн, Ненашев) 10 клас">
            <a:extLst>
              <a:ext uri="{FF2B5EF4-FFF2-40B4-BE49-F238E27FC236}">
                <a16:creationId xmlns:a16="http://schemas.microsoft.com/office/drawing/2014/main" id="{A44779E8-D804-42AA-AB84-71F65F6AAD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42274" y="384752"/>
            <a:ext cx="2429628" cy="3725430"/>
          </a:xfrm>
          <a:prstGeom prst="rect">
            <a:avLst/>
          </a:prstGeom>
          <a:noFill/>
          <a:extLst>
            <a:ext uri="{909E8E84-426E-40DD-AFC4-6F175D3DCCD1}">
              <a14:hiddenFill xmlns:a14="http://schemas.microsoft.com/office/drawing/2010/main">
                <a:solidFill>
                  <a:srgbClr val="FFFFFF"/>
                </a:solidFill>
              </a14:hiddenFill>
            </a:ext>
          </a:extLst>
        </p:spPr>
      </p:pic>
      <p:pic>
        <p:nvPicPr>
          <p:cNvPr id="35844" name="Picture 4" descr="Обкладинка до підручника Фізика (Коршак, Ляшенко, Савченко) 10 клас">
            <a:extLst>
              <a:ext uri="{FF2B5EF4-FFF2-40B4-BE49-F238E27FC236}">
                <a16:creationId xmlns:a16="http://schemas.microsoft.com/office/drawing/2014/main" id="{4E90E70F-CB62-49EB-8DDE-60C9D6F6C5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5329" y="2837440"/>
            <a:ext cx="2403470" cy="3637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73417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6435874-E61D-49CA-910F-AEB5571A8E6A}"/>
              </a:ext>
            </a:extLst>
          </p:cNvPr>
          <p:cNvSpPr txBox="1"/>
          <p:nvPr/>
        </p:nvSpPr>
        <p:spPr>
          <a:xfrm>
            <a:off x="942109" y="637341"/>
            <a:ext cx="6096000" cy="5809475"/>
          </a:xfrm>
          <a:prstGeom prst="rect">
            <a:avLst/>
          </a:prstGeom>
          <a:noFill/>
        </p:spPr>
        <p:txBody>
          <a:bodyPr wrap="square">
            <a:spAutoFit/>
          </a:bodyPr>
          <a:lstStyle/>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Під час здійснення аналізу підручника з фізики необхідно враховувати критерій відповідності його навчальній програмі з фізики, затвердженій Міністерством освіти і науки України. З огляду на те, що навчальна програма не регламентує послідовність викладу навчального матеріалу, а дає лише перелік змістових питань, а також те, що в ній чітко не деталізовано зміст навчального матеріалу й вимоги до рівня загальноосвітньої підготовки учнів, експерту слід узяти до уваги таке. </a:t>
            </a:r>
            <a:endParaRPr lang="uk-UA" sz="1400" dirty="0">
              <a:effectLst/>
              <a:latin typeface="+mj-lt"/>
              <a:ea typeface="Calibri" panose="020F0502020204030204" pitchFamily="34" charset="0"/>
              <a:cs typeface="Arial" panose="020B0604020202020204" pitchFamily="34" charset="0"/>
            </a:endParaRPr>
          </a:p>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Автор може змінювати послідовність висвітлення змісту залежно від логіки його розгортання й обраного методичного апарату підручника. Може вводити допоміжні змістові питання, необхідні для якісного розкриття основного матеріалу (але без подальшого його включення до зразків завдань для тематичного контролю знань). При цьому експерт має звертати увагу, щоб допоміжні матеріали не призводили до переобтяження змісту підручника. </a:t>
            </a:r>
            <a:endParaRPr lang="uk-UA" sz="1400" dirty="0">
              <a:effectLst/>
              <a:latin typeface="+mj-lt"/>
              <a:ea typeface="Calibri" panose="020F0502020204030204" pitchFamily="34" charset="0"/>
              <a:cs typeface="Arial" panose="020B0604020202020204" pitchFamily="34" charset="0"/>
            </a:endParaRPr>
          </a:p>
        </p:txBody>
      </p:sp>
      <p:pic>
        <p:nvPicPr>
          <p:cNvPr id="36866" name="Picture 2">
            <a:extLst>
              <a:ext uri="{FF2B5EF4-FFF2-40B4-BE49-F238E27FC236}">
                <a16:creationId xmlns:a16="http://schemas.microsoft.com/office/drawing/2014/main" id="{3FBF07CD-17BA-45DE-9813-E88AAFD175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8327" y="252333"/>
            <a:ext cx="4454237" cy="6605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63274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3D8663-BFB8-49BC-B4FC-80C97FC1E87E}"/>
              </a:ext>
            </a:extLst>
          </p:cNvPr>
          <p:cNvSpPr txBox="1"/>
          <p:nvPr/>
        </p:nvSpPr>
        <p:spPr>
          <a:xfrm>
            <a:off x="1154545" y="897559"/>
            <a:ext cx="6096000" cy="4327660"/>
          </a:xfrm>
          <a:prstGeom prst="rect">
            <a:avLst/>
          </a:prstGeom>
          <a:noFill/>
        </p:spPr>
        <p:txBody>
          <a:bodyPr wrap="square">
            <a:spAutoFit/>
          </a:bodyPr>
          <a:lstStyle/>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По можливості додатковий матеріал варто виділяти в тексті підручника особливими піктограмами (наприклад, зірочкою). </a:t>
            </a:r>
            <a:endParaRPr lang="uk-UA" sz="1400" dirty="0">
              <a:effectLst/>
              <a:latin typeface="+mj-lt"/>
              <a:ea typeface="Calibri" panose="020F0502020204030204" pitchFamily="34" charset="0"/>
              <a:cs typeface="Arial" panose="020B0604020202020204" pitchFamily="34" charset="0"/>
            </a:endParaRPr>
          </a:p>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Отже, підручник має спрямовувати учня на усвідомлення єдиної фізичної природи електромагнетизму, взаємозв’язку явищ природи як складових фізичної та науково-природничої картини світу. Вирішенню цих завдань покликане сприяти включення в курс фізики окремого розділу “Механічні та електромагнітні хвилі”, в якому мають висвітлюватися фізичні принципи виникнення та поширення механічних і електромагнітних хвиль, їх використання в науці та техніці, зокрема в сучасних системах зв’язку. </a:t>
            </a:r>
            <a:endParaRPr lang="uk-UA" sz="1400" dirty="0">
              <a:effectLst/>
              <a:latin typeface="+mj-lt"/>
              <a:ea typeface="Calibri" panose="020F0502020204030204" pitchFamily="34" charset="0"/>
              <a:cs typeface="Arial" panose="020B0604020202020204" pitchFamily="34" charset="0"/>
            </a:endParaRPr>
          </a:p>
        </p:txBody>
      </p:sp>
      <p:pic>
        <p:nvPicPr>
          <p:cNvPr id="37890" name="Picture 2">
            <a:extLst>
              <a:ext uri="{FF2B5EF4-FFF2-40B4-BE49-F238E27FC236}">
                <a16:creationId xmlns:a16="http://schemas.microsoft.com/office/drawing/2014/main" id="{63AA88DB-848E-4BEC-A724-84FF6BC87F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31417" y="196272"/>
            <a:ext cx="4359692" cy="6465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92889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1B15322-2324-4DA2-8C57-5455426A394C}"/>
              </a:ext>
            </a:extLst>
          </p:cNvPr>
          <p:cNvSpPr txBox="1"/>
          <p:nvPr/>
        </p:nvSpPr>
        <p:spPr>
          <a:xfrm>
            <a:off x="1108364" y="596674"/>
            <a:ext cx="6096000" cy="5513112"/>
          </a:xfrm>
          <a:prstGeom prst="rect">
            <a:avLst/>
          </a:prstGeom>
          <a:noFill/>
        </p:spPr>
        <p:txBody>
          <a:bodyPr wrap="square">
            <a:spAutoFit/>
          </a:bodyPr>
          <a:lstStyle/>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Важлива роль у формуванні </a:t>
            </a:r>
            <a:r>
              <a:rPr lang="uk-UA" sz="1800" dirty="0" err="1">
                <a:effectLst/>
                <a:latin typeface="+mj-lt"/>
                <a:ea typeface="Calibri" panose="020F0502020204030204" pitchFamily="34" charset="0"/>
                <a:cs typeface="Arial" panose="020B0604020202020204" pitchFamily="34" charset="0"/>
              </a:rPr>
              <a:t>логічно</a:t>
            </a:r>
            <a:r>
              <a:rPr lang="uk-UA" sz="1800" dirty="0">
                <a:effectLst/>
                <a:latin typeface="+mj-lt"/>
                <a:ea typeface="Calibri" panose="020F0502020204030204" pitchFamily="34" charset="0"/>
                <a:cs typeface="Arial" panose="020B0604020202020204" pitchFamily="34" charset="0"/>
              </a:rPr>
              <a:t> завершено курсу фізики належить розділу “Рух і взаємодія. Закони збереження”. Його призначення полягає не лише в тому, щоб викласти максимально повно знання з механіки та сформувати алгоритмічні прийоми розв’язування фізичних задач. </a:t>
            </a:r>
          </a:p>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Важливо на прикладі класичної механіки сформувати цілісні уявлення учнів про фізичну теорію, уміння оцінювати межі застосування фізичних законів і теорій. У цьому ж розділі акцентується увага на універсальному характері та фундаментальності законів збереження в природі та цілісності фізичної картини світу. Реалізація основних завдань базового курсу фізики передбачає задіяння усіх компонентів підручника: змістового наповнення, </a:t>
            </a:r>
            <a:r>
              <a:rPr lang="uk-UA" sz="1800" dirty="0" err="1">
                <a:effectLst/>
                <a:latin typeface="+mj-lt"/>
                <a:ea typeface="Calibri" panose="020F0502020204030204" pitchFamily="34" charset="0"/>
                <a:cs typeface="Arial" panose="020B0604020202020204" pitchFamily="34" charset="0"/>
              </a:rPr>
              <a:t>мовного</a:t>
            </a:r>
            <a:r>
              <a:rPr lang="uk-UA" sz="1800" dirty="0">
                <a:effectLst/>
                <a:latin typeface="+mj-lt"/>
                <a:ea typeface="Calibri" panose="020F0502020204030204" pitchFamily="34" charset="0"/>
                <a:cs typeface="Arial" panose="020B0604020202020204" pitchFamily="34" charset="0"/>
              </a:rPr>
              <a:t> і художнього оформлення, методичного та орієнтувального апаратів, ілюстративного матеріалу тощо. </a:t>
            </a:r>
            <a:endParaRPr lang="uk-UA" sz="1400" dirty="0">
              <a:effectLst/>
              <a:latin typeface="+mj-lt"/>
              <a:ea typeface="Calibri" panose="020F0502020204030204" pitchFamily="34" charset="0"/>
              <a:cs typeface="Arial" panose="020B0604020202020204" pitchFamily="34" charset="0"/>
            </a:endParaRPr>
          </a:p>
        </p:txBody>
      </p:sp>
      <p:pic>
        <p:nvPicPr>
          <p:cNvPr id="38914" name="Picture 2">
            <a:extLst>
              <a:ext uri="{FF2B5EF4-FFF2-40B4-BE49-F238E27FC236}">
                <a16:creationId xmlns:a16="http://schemas.microsoft.com/office/drawing/2014/main" id="{F91B9477-ACF9-43F3-B5B3-5604EA7831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2701" y="374107"/>
            <a:ext cx="4119862" cy="6109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60336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C72A894-3372-4600-9A66-0966DF3B9191}"/>
              </a:ext>
            </a:extLst>
          </p:cNvPr>
          <p:cNvSpPr txBox="1"/>
          <p:nvPr/>
        </p:nvSpPr>
        <p:spPr>
          <a:xfrm>
            <a:off x="452580" y="394798"/>
            <a:ext cx="8608291" cy="5809475"/>
          </a:xfrm>
          <a:prstGeom prst="rect">
            <a:avLst/>
          </a:prstGeom>
          <a:noFill/>
        </p:spPr>
        <p:txBody>
          <a:bodyPr wrap="square">
            <a:spAutoFit/>
          </a:bodyPr>
          <a:lstStyle/>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Основними ознаками якісного підручника фізики є: </a:t>
            </a:r>
            <a:endParaRPr lang="uk-UA" sz="1400" dirty="0">
              <a:effectLst/>
              <a:latin typeface="+mj-lt"/>
              <a:ea typeface="Calibri" panose="020F0502020204030204" pitchFamily="34" charset="0"/>
              <a:cs typeface="Arial" panose="020B0604020202020204" pitchFamily="34" charset="0"/>
            </a:endParaRPr>
          </a:p>
          <a:p>
            <a:pPr marL="342900" lvl="0" indent="-342900" algn="just">
              <a:lnSpc>
                <a:spcPct val="107000"/>
              </a:lnSpc>
              <a:buFont typeface="Wingdings" panose="05000000000000000000" pitchFamily="2" charset="2"/>
              <a:buChar char=""/>
            </a:pPr>
            <a:r>
              <a:rPr lang="uk-UA" sz="1800" dirty="0">
                <a:effectLst/>
                <a:latin typeface="+mj-lt"/>
                <a:ea typeface="Calibri" panose="020F0502020204030204" pitchFamily="34" charset="0"/>
                <a:cs typeface="Arial" panose="020B0604020202020204" pitchFamily="34" charset="0"/>
              </a:rPr>
              <a:t>чітко сформульовані цілі вивчення теми (перелік конкретних питань, якими мають оволодіти учні); </a:t>
            </a:r>
            <a:endParaRPr lang="uk-UA" sz="1400" dirty="0">
              <a:effectLst/>
              <a:latin typeface="+mj-lt"/>
              <a:ea typeface="Calibri" panose="020F0502020204030204" pitchFamily="34" charset="0"/>
              <a:cs typeface="Arial" panose="020B0604020202020204" pitchFamily="34" charset="0"/>
            </a:endParaRPr>
          </a:p>
          <a:p>
            <a:pPr marL="342900" lvl="0" indent="-342900" algn="just">
              <a:lnSpc>
                <a:spcPct val="107000"/>
              </a:lnSpc>
              <a:buFont typeface="Wingdings" panose="05000000000000000000" pitchFamily="2" charset="2"/>
              <a:buChar char=""/>
            </a:pPr>
            <a:r>
              <a:rPr lang="uk-UA" sz="1800" dirty="0">
                <a:effectLst/>
                <a:latin typeface="+mj-lt"/>
                <a:ea typeface="Calibri" panose="020F0502020204030204" pitchFamily="34" charset="0"/>
                <a:cs typeface="Arial" panose="020B0604020202020204" pitchFamily="34" charset="0"/>
              </a:rPr>
              <a:t>структурований навчальний матеріал, що відповідає дидактичним принципам цілеспрямованості, науковості, систематичності, послідовності, доступності, ґрунтовності, наочності, емоційності, зв’язку науки з практикою, опори на життєвий досвід; </a:t>
            </a:r>
            <a:endParaRPr lang="uk-UA" sz="1400" dirty="0">
              <a:effectLst/>
              <a:latin typeface="+mj-lt"/>
              <a:ea typeface="Calibri" panose="020F0502020204030204" pitchFamily="34" charset="0"/>
              <a:cs typeface="Arial" panose="020B0604020202020204" pitchFamily="34" charset="0"/>
            </a:endParaRPr>
          </a:p>
          <a:p>
            <a:pPr marL="342900" lvl="0" indent="-342900" algn="just">
              <a:lnSpc>
                <a:spcPct val="107000"/>
              </a:lnSpc>
              <a:buFont typeface="Wingdings" panose="05000000000000000000" pitchFamily="2" charset="2"/>
              <a:buChar char=""/>
            </a:pPr>
            <a:r>
              <a:rPr lang="uk-UA" sz="1800" dirty="0">
                <a:effectLst/>
                <a:latin typeface="+mj-lt"/>
                <a:ea typeface="Calibri" panose="020F0502020204030204" pitchFamily="34" charset="0"/>
                <a:cs typeface="Arial" panose="020B0604020202020204" pitchFamily="34" charset="0"/>
              </a:rPr>
              <a:t>побудова текстового матеріалу підручника, що передбачає організацію діалогу учня з автором; </a:t>
            </a:r>
            <a:endParaRPr lang="uk-UA" sz="1400" dirty="0">
              <a:effectLst/>
              <a:latin typeface="+mj-lt"/>
              <a:ea typeface="Calibri" panose="020F0502020204030204" pitchFamily="34" charset="0"/>
              <a:cs typeface="Arial" panose="020B0604020202020204" pitchFamily="34" charset="0"/>
            </a:endParaRPr>
          </a:p>
          <a:p>
            <a:pPr marL="342900" lvl="0" indent="-342900" algn="just">
              <a:lnSpc>
                <a:spcPct val="107000"/>
              </a:lnSpc>
              <a:buFont typeface="Wingdings" panose="05000000000000000000" pitchFamily="2" charset="2"/>
              <a:buChar char=""/>
            </a:pPr>
            <a:r>
              <a:rPr lang="uk-UA" sz="1800" dirty="0">
                <a:effectLst/>
                <a:latin typeface="+mj-lt"/>
                <a:ea typeface="Calibri" panose="020F0502020204030204" pitchFamily="34" charset="0"/>
                <a:cs typeface="Arial" panose="020B0604020202020204" pitchFamily="34" charset="0"/>
              </a:rPr>
              <a:t>наявність допоміжних матеріалів (алгоритми, порадники, інструкції, зразки аналізу); </a:t>
            </a:r>
            <a:endParaRPr lang="uk-UA" sz="1400" dirty="0">
              <a:effectLst/>
              <a:latin typeface="+mj-lt"/>
              <a:ea typeface="Calibri" panose="020F0502020204030204" pitchFamily="34" charset="0"/>
              <a:cs typeface="Arial" panose="020B0604020202020204" pitchFamily="34" charset="0"/>
            </a:endParaRPr>
          </a:p>
          <a:p>
            <a:pPr marL="342900" lvl="0" indent="-342900" algn="just">
              <a:lnSpc>
                <a:spcPct val="107000"/>
              </a:lnSpc>
              <a:buFont typeface="Wingdings" panose="05000000000000000000" pitchFamily="2" charset="2"/>
              <a:buChar char=""/>
            </a:pPr>
            <a:r>
              <a:rPr lang="uk-UA" sz="1800" dirty="0">
                <a:effectLst/>
                <a:latin typeface="+mj-lt"/>
                <a:ea typeface="Calibri" panose="020F0502020204030204" pitchFamily="34" charset="0"/>
                <a:cs typeface="Arial" panose="020B0604020202020204" pitchFamily="34" charset="0"/>
              </a:rPr>
              <a:t>система різнорівневих завдань, спрямованих на самоконтроль учнем рівня підготовки; </a:t>
            </a:r>
            <a:endParaRPr lang="uk-UA" sz="1400" dirty="0">
              <a:effectLst/>
              <a:latin typeface="+mj-lt"/>
              <a:ea typeface="Calibri" panose="020F0502020204030204" pitchFamily="34" charset="0"/>
              <a:cs typeface="Arial" panose="020B0604020202020204" pitchFamily="34" charset="0"/>
            </a:endParaRPr>
          </a:p>
          <a:p>
            <a:pPr marL="342900" lvl="0" indent="-342900" algn="just">
              <a:lnSpc>
                <a:spcPct val="107000"/>
              </a:lnSpc>
              <a:buFont typeface="Wingdings" panose="05000000000000000000" pitchFamily="2" charset="2"/>
              <a:buChar char=""/>
            </a:pPr>
            <a:r>
              <a:rPr lang="uk-UA" sz="1800" dirty="0">
                <a:effectLst/>
                <a:latin typeface="+mj-lt"/>
                <a:ea typeface="Calibri" panose="020F0502020204030204" pitchFamily="34" charset="0"/>
                <a:cs typeface="Arial" panose="020B0604020202020204" pitchFamily="34" charset="0"/>
              </a:rPr>
              <a:t>створення через змістове наповнення ситуації успіху; </a:t>
            </a:r>
            <a:endParaRPr lang="uk-UA" sz="1400" dirty="0">
              <a:effectLst/>
              <a:latin typeface="+mj-lt"/>
              <a:ea typeface="Calibri" panose="020F0502020204030204" pitchFamily="34" charset="0"/>
              <a:cs typeface="Arial" panose="020B0604020202020204" pitchFamily="34" charset="0"/>
            </a:endParaRPr>
          </a:p>
          <a:p>
            <a:pPr marL="342900" lvl="0" indent="-342900" algn="just">
              <a:lnSpc>
                <a:spcPct val="107000"/>
              </a:lnSpc>
              <a:buFont typeface="Wingdings" panose="05000000000000000000" pitchFamily="2" charset="2"/>
              <a:buChar char=""/>
            </a:pPr>
            <a:r>
              <a:rPr lang="uk-UA" sz="1800" dirty="0">
                <a:effectLst/>
                <a:latin typeface="+mj-lt"/>
                <a:ea typeface="Calibri" panose="020F0502020204030204" pitchFamily="34" charset="0"/>
                <a:cs typeface="Arial" panose="020B0604020202020204" pitchFamily="34" charset="0"/>
              </a:rPr>
              <a:t>наявність системи завдань для формування </a:t>
            </a:r>
            <a:r>
              <a:rPr lang="uk-UA" sz="1800" dirty="0" err="1">
                <a:effectLst/>
                <a:latin typeface="+mj-lt"/>
                <a:ea typeface="Calibri" panose="020F0502020204030204" pitchFamily="34" charset="0"/>
                <a:cs typeface="Arial" panose="020B0604020202020204" pitchFamily="34" charset="0"/>
              </a:rPr>
              <a:t>загальнонавчальних</a:t>
            </a:r>
            <a:r>
              <a:rPr lang="uk-UA" sz="1800" dirty="0">
                <a:effectLst/>
                <a:latin typeface="+mj-lt"/>
                <a:ea typeface="Calibri" panose="020F0502020204030204" pitchFamily="34" charset="0"/>
                <a:cs typeface="Arial" panose="020B0604020202020204" pitchFamily="34" charset="0"/>
              </a:rPr>
              <a:t>, організаційно-діяльнісних умінь та актуалізації суб’єктного досвіду; </a:t>
            </a:r>
            <a:endParaRPr lang="uk-UA" sz="1400" dirty="0">
              <a:effectLst/>
              <a:latin typeface="+mj-lt"/>
              <a:ea typeface="Calibri" panose="020F0502020204030204" pitchFamily="34" charset="0"/>
              <a:cs typeface="Arial" panose="020B0604020202020204" pitchFamily="34" charset="0"/>
            </a:endParaRPr>
          </a:p>
          <a:p>
            <a:pPr marL="342900" lvl="0" indent="-342900" algn="just">
              <a:lnSpc>
                <a:spcPct val="107000"/>
              </a:lnSpc>
              <a:buFont typeface="Wingdings" panose="05000000000000000000" pitchFamily="2" charset="2"/>
              <a:buChar char=""/>
            </a:pPr>
            <a:r>
              <a:rPr lang="uk-UA" sz="1800" dirty="0">
                <a:effectLst/>
                <a:latin typeface="+mj-lt"/>
                <a:ea typeface="Calibri" panose="020F0502020204030204" pitchFamily="34" charset="0"/>
                <a:cs typeface="Arial" panose="020B0604020202020204" pitchFamily="34" charset="0"/>
              </a:rPr>
              <a:t>оптимальна кількості завдань, достатня для роботи учня на </a:t>
            </a:r>
            <a:r>
              <a:rPr lang="uk-UA" sz="1800" dirty="0" err="1">
                <a:effectLst/>
                <a:latin typeface="+mj-lt"/>
                <a:ea typeface="Calibri" panose="020F0502020204030204" pitchFamily="34" charset="0"/>
                <a:cs typeface="Arial" panose="020B0604020202020204" pitchFamily="34" charset="0"/>
              </a:rPr>
              <a:t>уроці</a:t>
            </a:r>
            <a:r>
              <a:rPr lang="uk-UA" sz="1800" dirty="0">
                <a:effectLst/>
                <a:latin typeface="+mj-lt"/>
                <a:ea typeface="Calibri" panose="020F0502020204030204" pitchFamily="34" charset="0"/>
                <a:cs typeface="Arial" panose="020B0604020202020204" pitchFamily="34" charset="0"/>
              </a:rPr>
              <a:t> та вдома; </a:t>
            </a:r>
            <a:endParaRPr lang="uk-UA" sz="1400" dirty="0">
              <a:effectLst/>
              <a:latin typeface="+mj-lt"/>
              <a:ea typeface="Calibri" panose="020F0502020204030204" pitchFamily="34" charset="0"/>
              <a:cs typeface="Arial" panose="020B0604020202020204" pitchFamily="34" charset="0"/>
            </a:endParaRPr>
          </a:p>
          <a:p>
            <a:pPr marL="342900" lvl="0" indent="-342900" algn="just">
              <a:lnSpc>
                <a:spcPct val="107000"/>
              </a:lnSpc>
              <a:spcAft>
                <a:spcPts val="800"/>
              </a:spcAft>
              <a:buFont typeface="Wingdings" panose="05000000000000000000" pitchFamily="2" charset="2"/>
              <a:buChar char=""/>
            </a:pPr>
            <a:r>
              <a:rPr lang="uk-UA" sz="1800" dirty="0">
                <a:effectLst/>
                <a:latin typeface="+mj-lt"/>
                <a:ea typeface="Calibri" panose="020F0502020204030204" pitchFamily="34" charset="0"/>
                <a:cs typeface="Arial" panose="020B0604020202020204" pitchFamily="34" charset="0"/>
              </a:rPr>
              <a:t>наявність </a:t>
            </a:r>
            <a:r>
              <a:rPr lang="uk-UA" sz="1800" dirty="0" err="1">
                <a:effectLst/>
                <a:latin typeface="+mj-lt"/>
                <a:ea typeface="Calibri" panose="020F0502020204030204" pitchFamily="34" charset="0"/>
                <a:cs typeface="Arial" panose="020B0604020202020204" pitchFamily="34" charset="0"/>
              </a:rPr>
              <a:t>компетентнісно</a:t>
            </a:r>
            <a:r>
              <a:rPr lang="uk-UA" sz="1800" dirty="0">
                <a:effectLst/>
                <a:latin typeface="+mj-lt"/>
                <a:ea typeface="Calibri" panose="020F0502020204030204" pitchFamily="34" charset="0"/>
                <a:cs typeface="Arial" panose="020B0604020202020204" pitchFamily="34" charset="0"/>
              </a:rPr>
              <a:t> орієнтованих завдань, які б сприяли формуванню предметної та ключових </a:t>
            </a:r>
            <a:r>
              <a:rPr lang="uk-UA" sz="1800" dirty="0" err="1">
                <a:effectLst/>
                <a:latin typeface="+mj-lt"/>
                <a:ea typeface="Calibri" panose="020F0502020204030204" pitchFamily="34" charset="0"/>
                <a:cs typeface="Arial" panose="020B0604020202020204" pitchFamily="34" charset="0"/>
              </a:rPr>
              <a:t>компетентностей</a:t>
            </a:r>
            <a:r>
              <a:rPr lang="uk-UA" sz="1800" dirty="0">
                <a:effectLst/>
                <a:latin typeface="+mj-lt"/>
                <a:ea typeface="Calibri" panose="020F0502020204030204" pitchFamily="34" charset="0"/>
                <a:cs typeface="Arial" panose="020B0604020202020204" pitchFamily="34" charset="0"/>
              </a:rPr>
              <a:t>. </a:t>
            </a:r>
            <a:endParaRPr lang="uk-UA" sz="1400" dirty="0">
              <a:effectLst/>
              <a:latin typeface="+mj-lt"/>
              <a:ea typeface="Calibri" panose="020F0502020204030204" pitchFamily="34" charset="0"/>
              <a:cs typeface="Arial" panose="020B0604020202020204" pitchFamily="34" charset="0"/>
            </a:endParaRPr>
          </a:p>
        </p:txBody>
      </p:sp>
      <p:pic>
        <p:nvPicPr>
          <p:cNvPr id="39938" name="Picture 2">
            <a:extLst>
              <a:ext uri="{FF2B5EF4-FFF2-40B4-BE49-F238E27FC236}">
                <a16:creationId xmlns:a16="http://schemas.microsoft.com/office/drawing/2014/main" id="{13C8FA16-3086-4844-9FEB-16D497490E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82655" y="1392226"/>
            <a:ext cx="2636161" cy="3909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27890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749761-38A3-49D1-981C-06CF3133E00B}"/>
              </a:ext>
            </a:extLst>
          </p:cNvPr>
          <p:cNvSpPr txBox="1"/>
          <p:nvPr/>
        </p:nvSpPr>
        <p:spPr>
          <a:xfrm>
            <a:off x="1117600" y="672444"/>
            <a:ext cx="6096000" cy="5513112"/>
          </a:xfrm>
          <a:prstGeom prst="rect">
            <a:avLst/>
          </a:prstGeom>
          <a:noFill/>
        </p:spPr>
        <p:txBody>
          <a:bodyPr wrap="square">
            <a:spAutoFit/>
          </a:bodyPr>
          <a:lstStyle/>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Система вправ на формування предметної компетентності учнів основної школи має передбачати завдання різних типів, як традиційних якісних та кількісних фізичних задач, використовуваних у шкільній практиці, так і модифікованих завдань, які пов’язані з життєвим досвідом учнів, підводять до глибшого розуміння повсякденного життя на основі сучасних досягнень науки і техніки. </a:t>
            </a:r>
            <a:endParaRPr lang="uk-UA" sz="1400" dirty="0">
              <a:effectLst/>
              <a:latin typeface="+mj-lt"/>
              <a:ea typeface="Calibri" panose="020F0502020204030204" pitchFamily="34" charset="0"/>
              <a:cs typeface="Arial" panose="020B0604020202020204" pitchFamily="34" charset="0"/>
            </a:endParaRPr>
          </a:p>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Такі завдання спрямовані на висвітлення </a:t>
            </a:r>
            <a:r>
              <a:rPr lang="uk-UA" sz="1800" dirty="0" err="1">
                <a:effectLst/>
                <a:latin typeface="+mj-lt"/>
                <a:ea typeface="Calibri" panose="020F0502020204030204" pitchFamily="34" charset="0"/>
                <a:cs typeface="Arial" panose="020B0604020202020204" pitchFamily="34" charset="0"/>
              </a:rPr>
              <a:t>праксеологічних</a:t>
            </a:r>
            <a:r>
              <a:rPr lang="uk-UA" sz="1800" dirty="0">
                <a:effectLst/>
                <a:latin typeface="+mj-lt"/>
                <a:ea typeface="Calibri" panose="020F0502020204030204" pitchFamily="34" charset="0"/>
                <a:cs typeface="Arial" panose="020B0604020202020204" pitchFamily="34" charset="0"/>
              </a:rPr>
              <a:t> (пов’язаними з ефективною діяльністю) надбань у галузі фізики. З метою розвитку компетентності наукового дослідження доцільно пропонувати експериментальні завдання, виконання яких потребує умінь самостійно проводити практичні або </a:t>
            </a:r>
            <a:r>
              <a:rPr lang="uk-UA" sz="1800" dirty="0" err="1">
                <a:effectLst/>
                <a:latin typeface="+mj-lt"/>
                <a:ea typeface="Calibri" panose="020F0502020204030204" pitchFamily="34" charset="0"/>
                <a:cs typeface="Arial" panose="020B0604020202020204" pitchFamily="34" charset="0"/>
              </a:rPr>
              <a:t>мисленнєві</a:t>
            </a:r>
            <a:r>
              <a:rPr lang="uk-UA" sz="1800" dirty="0">
                <a:effectLst/>
                <a:latin typeface="+mj-lt"/>
                <a:ea typeface="Calibri" panose="020F0502020204030204" pitchFamily="34" charset="0"/>
                <a:cs typeface="Arial" panose="020B0604020202020204" pitchFamily="34" charset="0"/>
              </a:rPr>
              <a:t> експерименти, висувати гіпотези, перевіряти їх та робити відповідні висновки, планувати практичні й теоретичні дослідження, вирішувати проблемні та значущі ситуації. </a:t>
            </a:r>
            <a:endParaRPr lang="uk-UA" sz="1400" dirty="0">
              <a:effectLst/>
              <a:latin typeface="+mj-lt"/>
              <a:ea typeface="Calibri" panose="020F0502020204030204" pitchFamily="34" charset="0"/>
              <a:cs typeface="Arial" panose="020B0604020202020204" pitchFamily="34" charset="0"/>
            </a:endParaRPr>
          </a:p>
        </p:txBody>
      </p:sp>
      <p:pic>
        <p:nvPicPr>
          <p:cNvPr id="40962" name="Picture 2">
            <a:extLst>
              <a:ext uri="{FF2B5EF4-FFF2-40B4-BE49-F238E27FC236}">
                <a16:creationId xmlns:a16="http://schemas.microsoft.com/office/drawing/2014/main" id="{2556D3B0-D216-4530-837B-4011059EA4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7636" y="317934"/>
            <a:ext cx="4195618" cy="6222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73010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9C0AB71-429B-4CE5-BA78-3CC0D381DE84}"/>
              </a:ext>
            </a:extLst>
          </p:cNvPr>
          <p:cNvSpPr txBox="1"/>
          <p:nvPr/>
        </p:nvSpPr>
        <p:spPr>
          <a:xfrm>
            <a:off x="794327" y="990322"/>
            <a:ext cx="6096000" cy="4031296"/>
          </a:xfrm>
          <a:prstGeom prst="rect">
            <a:avLst/>
          </a:prstGeom>
          <a:noFill/>
        </p:spPr>
        <p:txBody>
          <a:bodyPr wrap="square">
            <a:spAutoFit/>
          </a:bodyPr>
          <a:lstStyle/>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При цьому потрібно врахувати, що завдання репродуктивного характеру залишаються одним зі складників </a:t>
            </a:r>
            <a:r>
              <a:rPr lang="uk-UA" sz="1800" dirty="0" err="1">
                <a:effectLst/>
                <a:latin typeface="+mj-lt"/>
                <a:ea typeface="Calibri" panose="020F0502020204030204" pitchFamily="34" charset="0"/>
                <a:cs typeface="Arial" panose="020B0604020202020204" pitchFamily="34" charset="0"/>
              </a:rPr>
              <a:t>змістово</a:t>
            </a:r>
            <a:r>
              <a:rPr lang="uk-UA" sz="1800" dirty="0">
                <a:effectLst/>
                <a:latin typeface="+mj-lt"/>
                <a:ea typeface="Calibri" panose="020F0502020204030204" pitchFamily="34" charset="0"/>
                <a:cs typeface="Arial" panose="020B0604020202020204" pitchFamily="34" charset="0"/>
              </a:rPr>
              <a:t>-процесуального компонента і дають можливість формувати та виявляти знання фізичних термінів, понять, формулювань основних законів. </a:t>
            </a:r>
            <a:endParaRPr lang="uk-UA" sz="1400" dirty="0">
              <a:effectLst/>
              <a:latin typeface="+mj-lt"/>
              <a:ea typeface="Calibri" panose="020F0502020204030204" pitchFamily="34" charset="0"/>
              <a:cs typeface="Arial" panose="020B0604020202020204" pitchFamily="34" charset="0"/>
            </a:endParaRPr>
          </a:p>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Як завдання на формування предметної компетентності можуть використовуватися задачі, для розв’язання яких учень має виконати кілька логічних кроків, провести аналіз комплексу фізичних </a:t>
            </a:r>
            <a:r>
              <a:rPr lang="uk-UA" sz="1800" dirty="0" err="1">
                <a:effectLst/>
                <a:latin typeface="+mj-lt"/>
                <a:ea typeface="Calibri" panose="020F0502020204030204" pitchFamily="34" charset="0"/>
                <a:cs typeface="Arial" panose="020B0604020202020204" pitchFamily="34" charset="0"/>
              </a:rPr>
              <a:t>залежностей</a:t>
            </a:r>
            <a:r>
              <a:rPr lang="uk-UA" sz="1800" dirty="0">
                <a:effectLst/>
                <a:latin typeface="+mj-lt"/>
                <a:ea typeface="Calibri" panose="020F0502020204030204" pitchFamily="34" charset="0"/>
                <a:cs typeface="Arial" panose="020B0604020202020204" pitchFamily="34" charset="0"/>
              </a:rPr>
              <a:t> і зробити відповідні висновки. Прикладами таких завдань є задачі-ситуації (кейси), вирішення яких потребує цілісних знань учнів про фізичні основи явищ. </a:t>
            </a:r>
            <a:endParaRPr lang="uk-UA" sz="1400" dirty="0">
              <a:effectLst/>
              <a:latin typeface="+mj-lt"/>
              <a:ea typeface="Calibri" panose="020F0502020204030204" pitchFamily="34" charset="0"/>
              <a:cs typeface="Arial" panose="020B0604020202020204" pitchFamily="34" charset="0"/>
            </a:endParaRPr>
          </a:p>
        </p:txBody>
      </p:sp>
      <p:pic>
        <p:nvPicPr>
          <p:cNvPr id="41986" name="Picture 2">
            <a:extLst>
              <a:ext uri="{FF2B5EF4-FFF2-40B4-BE49-F238E27FC236}">
                <a16:creationId xmlns:a16="http://schemas.microsoft.com/office/drawing/2014/main" id="{F60625C1-514C-469B-A794-7D57EFB6A1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0691" y="290539"/>
            <a:ext cx="4232563" cy="6276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96685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396E23-A601-4201-9549-AC9C3398488B}"/>
              </a:ext>
            </a:extLst>
          </p:cNvPr>
          <p:cNvSpPr txBox="1"/>
          <p:nvPr/>
        </p:nvSpPr>
        <p:spPr>
          <a:xfrm>
            <a:off x="1034473" y="923477"/>
            <a:ext cx="6096000" cy="4830938"/>
          </a:xfrm>
          <a:prstGeom prst="rect">
            <a:avLst/>
          </a:prstGeom>
          <a:noFill/>
        </p:spPr>
        <p:txBody>
          <a:bodyPr wrap="square">
            <a:spAutoFit/>
          </a:bodyPr>
          <a:lstStyle/>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Зміст навчальної літератури має бути спрямований на цілі освіти, а саме на те, щоб навчаються не тільки отримували знання, а й змогли критично мислити і знаходити нестандартні, авангардні рішення.</a:t>
            </a:r>
            <a:endParaRPr lang="uk-UA" sz="1400" dirty="0">
              <a:effectLst/>
              <a:latin typeface="+mj-lt"/>
              <a:ea typeface="Calibri" panose="020F0502020204030204" pitchFamily="34" charset="0"/>
              <a:cs typeface="Arial" panose="020B0604020202020204" pitchFamily="34" charset="0"/>
            </a:endParaRPr>
          </a:p>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Загальною метою проведення незалежної і технічно компетентного аналізу є встановлення відповідності показників якості навчальної літератури заздалегідь визначеним технічним вимогам міжнародних, державних і (або) галузевих стандартів, нормативно-технічних документів та ін.</a:t>
            </a:r>
            <a:endParaRPr lang="uk-UA" sz="1400" dirty="0">
              <a:effectLst/>
              <a:latin typeface="+mj-lt"/>
              <a:ea typeface="Calibri" panose="020F0502020204030204" pitchFamily="34" charset="0"/>
              <a:cs typeface="Arial" panose="020B0604020202020204" pitchFamily="34" charset="0"/>
            </a:endParaRPr>
          </a:p>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Конкретною метою проведення експертизи навчальної літератури є:</a:t>
            </a:r>
            <a:endParaRPr lang="uk-UA" sz="1400" dirty="0">
              <a:effectLst/>
              <a:latin typeface="+mj-lt"/>
              <a:ea typeface="Calibri" panose="020F0502020204030204" pitchFamily="34" charset="0"/>
              <a:cs typeface="Arial" panose="020B0604020202020204" pitchFamily="34" charset="0"/>
            </a:endParaRPr>
          </a:p>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встановлення показників якості навчальної літератури для отримання рекомендації по включенню в список рекомендованих Міністерством освіти і науки.</a:t>
            </a:r>
            <a:endParaRPr lang="uk-UA" sz="1400" dirty="0">
              <a:effectLst/>
              <a:latin typeface="+mj-lt"/>
              <a:ea typeface="Calibri" panose="020F0502020204030204" pitchFamily="34" charset="0"/>
              <a:cs typeface="Arial" panose="020B0604020202020204" pitchFamily="34" charset="0"/>
            </a:endParaRPr>
          </a:p>
        </p:txBody>
      </p:sp>
      <p:pic>
        <p:nvPicPr>
          <p:cNvPr id="49154" name="Picture 2" descr="Навчальна література без помилок: нардепи зареєстрували законопроєкт щодо  якості книжок | Український інтерес">
            <a:extLst>
              <a:ext uri="{FF2B5EF4-FFF2-40B4-BE49-F238E27FC236}">
                <a16:creationId xmlns:a16="http://schemas.microsoft.com/office/drawing/2014/main" id="{3FEB63E7-B240-42EF-90DC-D18F891C45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7565" y="1939368"/>
            <a:ext cx="4416858" cy="2465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26888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17359D3-145C-4990-8EDE-8744D8F51AB5}"/>
              </a:ext>
            </a:extLst>
          </p:cNvPr>
          <p:cNvSpPr txBox="1"/>
          <p:nvPr/>
        </p:nvSpPr>
        <p:spPr>
          <a:xfrm>
            <a:off x="397164" y="672444"/>
            <a:ext cx="7804727" cy="5513112"/>
          </a:xfrm>
          <a:prstGeom prst="rect">
            <a:avLst/>
          </a:prstGeom>
          <a:noFill/>
        </p:spPr>
        <p:txBody>
          <a:bodyPr wrap="square">
            <a:spAutoFit/>
          </a:bodyPr>
          <a:lstStyle/>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Ефективним засобом формування предметної й ключових </a:t>
            </a:r>
            <a:r>
              <a:rPr lang="uk-UA" sz="1800" dirty="0" err="1">
                <a:effectLst/>
                <a:latin typeface="+mj-lt"/>
                <a:ea typeface="Calibri" panose="020F0502020204030204" pitchFamily="34" charset="0"/>
                <a:cs typeface="Arial" panose="020B0604020202020204" pitchFamily="34" charset="0"/>
              </a:rPr>
              <a:t>компетентностей</a:t>
            </a:r>
            <a:r>
              <a:rPr lang="uk-UA" sz="1800" dirty="0">
                <a:effectLst/>
                <a:latin typeface="+mj-lt"/>
                <a:ea typeface="Calibri" panose="020F0502020204030204" pitchFamily="34" charset="0"/>
                <a:cs typeface="Arial" panose="020B0604020202020204" pitchFamily="34" charset="0"/>
              </a:rPr>
              <a:t> учнів у процесі навчання фізики є навчальні проекти, які включено до програми як окремий вид навчально-пізнавальної діяльності учнів. Тому в підручнику повинні бути методичні рекомендації та практичні поради щодо реалізації цієї важливої форми навчально-пізнавальної діяльності. Вони мають спрямовувати учня на організацію самостійної роботи з визначення мети, складання плану, усвідомлення пріоритетності та другорядності завдань, пояснення способів розв’язання тієї чи іншої проблеми, аналіз альтернативних варіантів, самостійне здійснення, контроль і коригування навчально-пізнавальної діяльності відповідно до складеного плану, використання різних засобів для досягнення мети, успішних стратегій у складних ситуаціях, опис результату та його використання потенційними споживачами. </a:t>
            </a:r>
            <a:endParaRPr lang="uk-UA" sz="1400" dirty="0">
              <a:effectLst/>
              <a:latin typeface="+mj-lt"/>
              <a:ea typeface="Calibri" panose="020F0502020204030204" pitchFamily="34" charset="0"/>
              <a:cs typeface="Arial" panose="020B0604020202020204" pitchFamily="34" charset="0"/>
            </a:endParaRPr>
          </a:p>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Доцільно зробити акцент на особливостях презентації результатів виконання навчального проекту як важливої складової формування таких ключових </a:t>
            </a:r>
            <a:r>
              <a:rPr lang="uk-UA" sz="1800" dirty="0" err="1">
                <a:effectLst/>
                <a:latin typeface="+mj-lt"/>
                <a:ea typeface="Calibri" panose="020F0502020204030204" pitchFamily="34" charset="0"/>
                <a:cs typeface="Arial" panose="020B0604020202020204" pitchFamily="34" charset="0"/>
              </a:rPr>
              <a:t>компетентностей</a:t>
            </a:r>
            <a:r>
              <a:rPr lang="uk-UA" sz="1800" dirty="0">
                <a:effectLst/>
                <a:latin typeface="+mj-lt"/>
                <a:ea typeface="Calibri" panose="020F0502020204030204" pitchFamily="34" charset="0"/>
                <a:cs typeface="Arial" panose="020B0604020202020204" pitchFamily="34" charset="0"/>
              </a:rPr>
              <a:t>, як комунікаційна, компетентність спілкування науковою мовою, інформаційно-комунікаційна. </a:t>
            </a:r>
            <a:endParaRPr lang="uk-UA" sz="1400" dirty="0">
              <a:effectLst/>
              <a:latin typeface="+mj-lt"/>
              <a:ea typeface="Calibri" panose="020F0502020204030204" pitchFamily="34" charset="0"/>
              <a:cs typeface="Arial" panose="020B0604020202020204" pitchFamily="34" charset="0"/>
            </a:endParaRPr>
          </a:p>
        </p:txBody>
      </p:sp>
      <p:pic>
        <p:nvPicPr>
          <p:cNvPr id="43010" name="Picture 2">
            <a:extLst>
              <a:ext uri="{FF2B5EF4-FFF2-40B4-BE49-F238E27FC236}">
                <a16:creationId xmlns:a16="http://schemas.microsoft.com/office/drawing/2014/main" id="{DE053985-7488-4584-8A0A-0434C8CEC2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84692" y="672444"/>
            <a:ext cx="3607308" cy="5349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69224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2165A7D-4F4D-4813-9FD0-7F1D7A5ED332}"/>
              </a:ext>
            </a:extLst>
          </p:cNvPr>
          <p:cNvSpPr txBox="1"/>
          <p:nvPr/>
        </p:nvSpPr>
        <p:spPr>
          <a:xfrm>
            <a:off x="249382" y="683625"/>
            <a:ext cx="10160000" cy="5638531"/>
          </a:xfrm>
          <a:prstGeom prst="rect">
            <a:avLst/>
          </a:prstGeom>
          <a:noFill/>
        </p:spPr>
        <p:txBody>
          <a:bodyPr wrap="square">
            <a:spAutoFit/>
          </a:bodyPr>
          <a:lstStyle/>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Тому при аналізі підручника з фізики для важливо відзначити: </a:t>
            </a:r>
            <a:endParaRPr lang="uk-UA" sz="1400" dirty="0">
              <a:effectLst/>
              <a:latin typeface="+mj-lt"/>
              <a:ea typeface="Calibri" panose="020F0502020204030204" pitchFamily="34" charset="0"/>
              <a:cs typeface="Arial" panose="020B0604020202020204" pitchFamily="34" charset="0"/>
            </a:endParaRPr>
          </a:p>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 науковість викладеного змісту, доцільність використання моделей та аналогій для пояснення фізичних явищ і процесів; </a:t>
            </a:r>
            <a:endParaRPr lang="uk-UA" sz="1400" dirty="0">
              <a:effectLst/>
              <a:latin typeface="+mj-lt"/>
              <a:ea typeface="Calibri" panose="020F0502020204030204" pitchFamily="34" charset="0"/>
              <a:cs typeface="Arial" panose="020B0604020202020204" pitchFamily="34" charset="0"/>
            </a:endParaRPr>
          </a:p>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 доступність і послідовність введення, пояснення й вживання нових термінів та їх кількості; </a:t>
            </a:r>
            <a:endParaRPr lang="uk-UA" sz="1400" dirty="0">
              <a:effectLst/>
              <a:latin typeface="+mj-lt"/>
              <a:ea typeface="Calibri" panose="020F0502020204030204" pitchFamily="34" charset="0"/>
              <a:cs typeface="Arial" panose="020B0604020202020204" pitchFamily="34" charset="0"/>
            </a:endParaRPr>
          </a:p>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 вичерпність наведених пояснень, зразків оформлення, типових прикладів розв’язування фізичних задач, вказівки щодо формування експериментальних навичок; </a:t>
            </a:r>
            <a:endParaRPr lang="uk-UA" sz="1400" dirty="0">
              <a:effectLst/>
              <a:latin typeface="+mj-lt"/>
              <a:ea typeface="Calibri" panose="020F0502020204030204" pitchFamily="34" charset="0"/>
              <a:cs typeface="Arial" panose="020B0604020202020204" pitchFamily="34" charset="0"/>
            </a:endParaRPr>
          </a:p>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 емоційність викладу, актуалізація життєвого досвіду учнів, опис цікавих фактів, реальних життєвих ситуацій, наукових пошуків, прикладів застосування знань у практичній діяльності; </a:t>
            </a:r>
            <a:endParaRPr lang="uk-UA" sz="1400" dirty="0">
              <a:effectLst/>
              <a:latin typeface="+mj-lt"/>
              <a:ea typeface="Calibri" panose="020F0502020204030204" pitchFamily="34" charset="0"/>
              <a:cs typeface="Arial" panose="020B0604020202020204" pitchFamily="34" charset="0"/>
            </a:endParaRPr>
          </a:p>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 виваженість співвідношення дидактичних одиниць для одноразового засвоєння та пізнавальних можливостей учнів, обсягу параграфів підручника та кількості навчальних годин, визначених програмою; </a:t>
            </a:r>
            <a:endParaRPr lang="uk-UA" sz="1400" dirty="0">
              <a:effectLst/>
              <a:latin typeface="+mj-lt"/>
              <a:ea typeface="Calibri" panose="020F0502020204030204" pitchFamily="34" charset="0"/>
              <a:cs typeface="Arial" panose="020B0604020202020204" pitchFamily="34" charset="0"/>
            </a:endParaRPr>
          </a:p>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 структурованість, систематичність, послідовність викладу навчального матеріалу, раціональний поділ тексту на основний і додатковий; </a:t>
            </a:r>
            <a:endParaRPr lang="uk-UA" sz="1400" dirty="0">
              <a:effectLst/>
              <a:latin typeface="+mj-lt"/>
              <a:ea typeface="Calibri" panose="020F0502020204030204" pitchFamily="34" charset="0"/>
              <a:cs typeface="Arial" panose="020B0604020202020204" pitchFamily="34" charset="0"/>
            </a:endParaRPr>
          </a:p>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 досконалість апарату орієнтування (рубрикація, сигнали-символи, покажчики), наявність інформаційних матеріалів або вказівок щодо організації роботи учня з підручником; </a:t>
            </a:r>
            <a:endParaRPr lang="uk-UA" sz="1400" dirty="0">
              <a:effectLst/>
              <a:latin typeface="+mj-lt"/>
              <a:ea typeface="Calibri" panose="020F0502020204030204" pitchFamily="34" charset="0"/>
              <a:cs typeface="Arial" panose="020B0604020202020204" pitchFamily="34" charset="0"/>
            </a:endParaRPr>
          </a:p>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 доцільність використання ілюстративного матеріалу. </a:t>
            </a:r>
            <a:endParaRPr lang="uk-UA" sz="1400" dirty="0">
              <a:effectLst/>
              <a:latin typeface="+mj-lt"/>
              <a:ea typeface="Calibri" panose="020F0502020204030204" pitchFamily="34" charset="0"/>
              <a:cs typeface="Arial" panose="020B0604020202020204" pitchFamily="34" charset="0"/>
            </a:endParaRPr>
          </a:p>
        </p:txBody>
      </p:sp>
      <p:pic>
        <p:nvPicPr>
          <p:cNvPr id="44034" name="Picture 2" descr="физика — Национальный технический университет">
            <a:extLst>
              <a:ext uri="{FF2B5EF4-FFF2-40B4-BE49-F238E27FC236}">
                <a16:creationId xmlns:a16="http://schemas.microsoft.com/office/drawing/2014/main" id="{48520AAF-8AD8-415E-AA5F-2221F289BF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09383" y="5231363"/>
            <a:ext cx="1613144" cy="1515800"/>
          </a:xfrm>
          <a:prstGeom prst="rect">
            <a:avLst/>
          </a:prstGeom>
          <a:noFill/>
          <a:extLst>
            <a:ext uri="{909E8E84-426E-40DD-AFC4-6F175D3DCCD1}">
              <a14:hiddenFill xmlns:a14="http://schemas.microsoft.com/office/drawing/2010/main">
                <a:solidFill>
                  <a:srgbClr val="FFFFFF"/>
                </a:solidFill>
              </a14:hiddenFill>
            </a:ext>
          </a:extLst>
        </p:spPr>
      </p:pic>
      <p:pic>
        <p:nvPicPr>
          <p:cNvPr id="44036" name="Picture 4" descr="Школа під Ратушею: Фізика навколо нас">
            <a:extLst>
              <a:ext uri="{FF2B5EF4-FFF2-40B4-BE49-F238E27FC236}">
                <a16:creationId xmlns:a16="http://schemas.microsoft.com/office/drawing/2014/main" id="{7696A1EB-198B-4F6E-BC53-AAD39632E5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7126" y="0"/>
            <a:ext cx="2174874" cy="1087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90889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821AB99-4117-4F81-BE04-290108F497E7}"/>
              </a:ext>
            </a:extLst>
          </p:cNvPr>
          <p:cNvSpPr txBox="1"/>
          <p:nvPr/>
        </p:nvSpPr>
        <p:spPr>
          <a:xfrm>
            <a:off x="1025237" y="442578"/>
            <a:ext cx="6677890" cy="5912068"/>
          </a:xfrm>
          <a:prstGeom prst="rect">
            <a:avLst/>
          </a:prstGeom>
          <a:noFill/>
        </p:spPr>
        <p:txBody>
          <a:bodyPr wrap="square">
            <a:spAutoFit/>
          </a:bodyPr>
          <a:lstStyle/>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Слід пам’ятати, що шкільний курс фізики є </a:t>
            </a:r>
            <a:r>
              <a:rPr lang="uk-UA" sz="1800" dirty="0" err="1">
                <a:effectLst/>
                <a:latin typeface="+mj-lt"/>
                <a:ea typeface="Calibri" panose="020F0502020204030204" pitchFamily="34" charset="0"/>
                <a:cs typeface="Arial" panose="020B0604020202020204" pitchFamily="34" charset="0"/>
              </a:rPr>
              <a:t>двоконцентричним</a:t>
            </a:r>
            <a:r>
              <a:rPr lang="uk-UA" sz="1800" dirty="0">
                <a:effectLst/>
                <a:latin typeface="+mj-lt"/>
                <a:ea typeface="Calibri" panose="020F0502020204030204" pitchFamily="34" charset="0"/>
                <a:cs typeface="Arial" panose="020B0604020202020204" pitchFamily="34" charset="0"/>
              </a:rPr>
              <a:t> і курс фізики спрямований на формування базових фізичних знань про явища природи на феноменологічному рівні; вивчення фізики на вищому рівні на підставі сучасних фізичних теорій відбувається у </a:t>
            </a:r>
            <a:r>
              <a:rPr lang="uk-UA" sz="1800" dirty="0" err="1">
                <a:effectLst/>
                <a:latin typeface="+mj-lt"/>
                <a:ea typeface="Calibri" panose="020F0502020204030204" pitchFamily="34" charset="0"/>
                <a:cs typeface="Arial" panose="020B0604020202020204" pitchFamily="34" charset="0"/>
              </a:rPr>
              <a:t>старшiй</a:t>
            </a:r>
            <a:r>
              <a:rPr lang="uk-UA" sz="1800" dirty="0">
                <a:effectLst/>
                <a:latin typeface="+mj-lt"/>
                <a:ea typeface="Calibri" panose="020F0502020204030204" pitchFamily="34" charset="0"/>
                <a:cs typeface="Arial" panose="020B0604020202020204" pitchFamily="34" charset="0"/>
              </a:rPr>
              <a:t> школі. </a:t>
            </a:r>
            <a:endParaRPr lang="uk-UA" sz="1400" dirty="0">
              <a:effectLst/>
              <a:latin typeface="+mj-lt"/>
              <a:ea typeface="Calibri" panose="020F0502020204030204" pitchFamily="34" charset="0"/>
              <a:cs typeface="Arial" panose="020B0604020202020204" pitchFamily="34" charset="0"/>
            </a:endParaRPr>
          </a:p>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З огляду на необхідність дотримання </a:t>
            </a:r>
            <a:r>
              <a:rPr lang="uk-UA" sz="1800" dirty="0" err="1">
                <a:effectLst/>
                <a:latin typeface="+mj-lt"/>
                <a:ea typeface="Calibri" panose="020F0502020204030204" pitchFamily="34" charset="0"/>
                <a:cs typeface="Arial" panose="020B0604020202020204" pitchFamily="34" charset="0"/>
              </a:rPr>
              <a:t>антидискримінаційного</a:t>
            </a:r>
            <a:r>
              <a:rPr lang="uk-UA" sz="1800" dirty="0">
                <a:effectLst/>
                <a:latin typeface="+mj-lt"/>
                <a:ea typeface="Calibri" panose="020F0502020204030204" pitchFamily="34" charset="0"/>
                <a:cs typeface="Arial" panose="020B0604020202020204" pitchFamily="34" charset="0"/>
              </a:rPr>
              <a:t> підходу, зазначимо найтиповіші вади, характерні для підручників із навчальної дисципліни “Фізика”: </a:t>
            </a:r>
            <a:endParaRPr lang="uk-UA" dirty="0">
              <a:latin typeface="+mj-lt"/>
              <a:ea typeface="Calibri" panose="020F0502020204030204" pitchFamily="34" charset="0"/>
              <a:cs typeface="Arial" panose="020B0604020202020204" pitchFamily="34" charset="0"/>
            </a:endParaRPr>
          </a:p>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1. Зображені на ілюстраціях жінки та чоловіки, як правило, виконують типові, стереотипні для обох статей дії, при цьому ролі жінок є другорядними або допоміжними: жінка готує, розчісується, хизується </a:t>
            </a:r>
            <a:r>
              <a:rPr lang="uk-UA" sz="1800" dirty="0" err="1">
                <a:effectLst/>
                <a:latin typeface="+mj-lt"/>
                <a:ea typeface="Calibri" panose="020F0502020204030204" pitchFamily="34" charset="0"/>
                <a:cs typeface="Arial" panose="020B0604020202020204" pitchFamily="34" charset="0"/>
              </a:rPr>
              <a:t>термолаком</a:t>
            </a:r>
            <a:r>
              <a:rPr lang="uk-UA" sz="1800" dirty="0">
                <a:effectLst/>
                <a:latin typeface="+mj-lt"/>
                <a:ea typeface="Calibri" panose="020F0502020204030204" pitchFamily="34" charset="0"/>
                <a:cs typeface="Arial" panose="020B0604020202020204" pitchFamily="34" charset="0"/>
              </a:rPr>
              <a:t> для нігтів (опис властивості </a:t>
            </a:r>
            <a:r>
              <a:rPr lang="uk-UA" sz="1800" dirty="0" err="1">
                <a:effectLst/>
                <a:latin typeface="+mj-lt"/>
                <a:ea typeface="Calibri" panose="020F0502020204030204" pitchFamily="34" charset="0"/>
                <a:cs typeface="Arial" panose="020B0604020202020204" pitchFamily="34" charset="0"/>
              </a:rPr>
              <a:t>термолаків</a:t>
            </a:r>
            <a:r>
              <a:rPr lang="uk-UA" sz="1800" dirty="0">
                <a:effectLst/>
                <a:latin typeface="+mj-lt"/>
                <a:ea typeface="Calibri" panose="020F0502020204030204" pitchFamily="34" charset="0"/>
                <a:cs typeface="Arial" panose="020B0604020202020204" pitchFamily="34" charset="0"/>
              </a:rPr>
              <a:t>), лікується з використанням електрофорезу. Чоловіки роблять видатні відкриття, здійснюють експерименти в наукових лабораторіях, використовують карти місцевості, працюють у складних умовах (наприклад гасять пожежі), презентують зразки гальванопластики. </a:t>
            </a:r>
            <a:endParaRPr lang="uk-UA" sz="1400" dirty="0">
              <a:effectLst/>
              <a:latin typeface="+mj-lt"/>
              <a:ea typeface="Calibri" panose="020F0502020204030204" pitchFamily="34" charset="0"/>
              <a:cs typeface="Arial" panose="020B0604020202020204" pitchFamily="34" charset="0"/>
            </a:endParaRPr>
          </a:p>
        </p:txBody>
      </p:sp>
      <p:pic>
        <p:nvPicPr>
          <p:cNvPr id="45058" name="Picture 2">
            <a:extLst>
              <a:ext uri="{FF2B5EF4-FFF2-40B4-BE49-F238E27FC236}">
                <a16:creationId xmlns:a16="http://schemas.microsoft.com/office/drawing/2014/main" id="{57BAAF52-677F-4818-AC45-77FC24C41F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5381" y="339436"/>
            <a:ext cx="4166619" cy="6179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09787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5885018-CADE-4F53-BD64-B2B8258E5007}"/>
              </a:ext>
            </a:extLst>
          </p:cNvPr>
          <p:cNvSpPr txBox="1"/>
          <p:nvPr/>
        </p:nvSpPr>
        <p:spPr>
          <a:xfrm>
            <a:off x="775854" y="910939"/>
            <a:ext cx="6446981" cy="5034392"/>
          </a:xfrm>
          <a:prstGeom prst="rect">
            <a:avLst/>
          </a:prstGeom>
          <a:noFill/>
        </p:spPr>
        <p:txBody>
          <a:bodyPr wrap="square">
            <a:spAutoFit/>
          </a:bodyPr>
          <a:lstStyle/>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2. Як ілюстративний матеріал чи матеріал вправ іноді подано текст, що містить пряму дискримінацію (наприклад, в одному з підручників фізики наведено діалог, що є прямим приниженням жінки, зокрема її гідності та розумових здібностей: </a:t>
            </a:r>
          </a:p>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“Поліцейський зупиняє машину, і між ним та жінкою за кермом відбувається така розмова: </a:t>
            </a:r>
          </a:p>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 Ви порушили правила дорожнього руху: їхали зі швидкістю 90 кілометрів за годину. </a:t>
            </a:r>
          </a:p>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 Я всього 7 хвилин тому виїхала з дому, як же я могла проїхати 90 кілометрів за годину? </a:t>
            </a:r>
          </a:p>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 Але якби Ви продовжували так їхати, то ви би проїхали за годину 90 кілометрів. </a:t>
            </a:r>
          </a:p>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 А я й не збиралася так їхати аж годину! Я збиралася проїхати ще один квартал і зупинитися”).</a:t>
            </a:r>
            <a:endParaRPr lang="uk-UA" sz="1400" dirty="0">
              <a:effectLst/>
              <a:latin typeface="+mj-lt"/>
              <a:ea typeface="Calibri" panose="020F0502020204030204" pitchFamily="34" charset="0"/>
              <a:cs typeface="Arial" panose="020B0604020202020204" pitchFamily="34" charset="0"/>
            </a:endParaRPr>
          </a:p>
        </p:txBody>
      </p:sp>
      <p:pic>
        <p:nvPicPr>
          <p:cNvPr id="46082" name="Picture 2" descr="Что делать, если вас остановил полицейский - ForumDaily">
            <a:extLst>
              <a:ext uri="{FF2B5EF4-FFF2-40B4-BE49-F238E27FC236}">
                <a16:creationId xmlns:a16="http://schemas.microsoft.com/office/drawing/2014/main" id="{FF8D9E23-2622-4CE3-ACDA-8B5D0E7D05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1464" y="2287804"/>
            <a:ext cx="3442296" cy="2282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95253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153A504-A135-41E7-9D05-F3CE74EF84AD}"/>
              </a:ext>
            </a:extLst>
          </p:cNvPr>
          <p:cNvSpPr txBox="1"/>
          <p:nvPr/>
        </p:nvSpPr>
        <p:spPr>
          <a:xfrm>
            <a:off x="1126836" y="475781"/>
            <a:ext cx="10039927" cy="369332"/>
          </a:xfrm>
          <a:prstGeom prst="rect">
            <a:avLst/>
          </a:prstGeom>
          <a:noFill/>
        </p:spPr>
        <p:txBody>
          <a:bodyPr wrap="square">
            <a:spAutoFit/>
          </a:bodyPr>
          <a:lstStyle/>
          <a:p>
            <a:r>
              <a:rPr lang="uk-UA" sz="1800" b="1" dirty="0">
                <a:latin typeface="+mj-lt"/>
                <a:cs typeface="Arial" panose="020B0604020202020204" pitchFamily="34" charset="0"/>
              </a:rPr>
              <a:t>3. Підходи до оцінки підручників в європейських країнах</a:t>
            </a:r>
          </a:p>
        </p:txBody>
      </p:sp>
      <p:pic>
        <p:nvPicPr>
          <p:cNvPr id="5" name="Рисунок 4">
            <a:extLst>
              <a:ext uri="{FF2B5EF4-FFF2-40B4-BE49-F238E27FC236}">
                <a16:creationId xmlns:a16="http://schemas.microsoft.com/office/drawing/2014/main" id="{710E9CFB-0E7B-4DA7-889C-25D63BA016E3}"/>
              </a:ext>
            </a:extLst>
          </p:cNvPr>
          <p:cNvPicPr>
            <a:picLocks noChangeAspect="1"/>
          </p:cNvPicPr>
          <p:nvPr/>
        </p:nvPicPr>
        <p:blipFill>
          <a:blip r:embed="rId2"/>
          <a:stretch>
            <a:fillRect/>
          </a:stretch>
        </p:blipFill>
        <p:spPr>
          <a:xfrm>
            <a:off x="822036" y="1202710"/>
            <a:ext cx="7590848" cy="3366259"/>
          </a:xfrm>
          <a:prstGeom prst="rect">
            <a:avLst/>
          </a:prstGeom>
        </p:spPr>
      </p:pic>
      <p:sp>
        <p:nvSpPr>
          <p:cNvPr id="6" name="Прямоугольник 5">
            <a:extLst>
              <a:ext uri="{FF2B5EF4-FFF2-40B4-BE49-F238E27FC236}">
                <a16:creationId xmlns:a16="http://schemas.microsoft.com/office/drawing/2014/main" id="{730A8B6E-DE80-4634-9C03-E43047F390EE}"/>
              </a:ext>
            </a:extLst>
          </p:cNvPr>
          <p:cNvSpPr/>
          <p:nvPr/>
        </p:nvSpPr>
        <p:spPr>
          <a:xfrm>
            <a:off x="6807200" y="4156364"/>
            <a:ext cx="766618" cy="2770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1026" name="Picture 2" descr="Европа. Страны и города Европы. Карта Европы | Viatores">
            <a:extLst>
              <a:ext uri="{FF2B5EF4-FFF2-40B4-BE49-F238E27FC236}">
                <a16:creationId xmlns:a16="http://schemas.microsoft.com/office/drawing/2014/main" id="{21F170AE-D4E9-4230-AAD2-E472527F16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3818" y="4161609"/>
            <a:ext cx="4172238" cy="2307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91076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BD998ECE-5A81-40F5-8FC3-30D53DE36C22}"/>
              </a:ext>
            </a:extLst>
          </p:cNvPr>
          <p:cNvPicPr>
            <a:picLocks noChangeAspect="1"/>
          </p:cNvPicPr>
          <p:nvPr/>
        </p:nvPicPr>
        <p:blipFill>
          <a:blip r:embed="rId2"/>
          <a:stretch>
            <a:fillRect/>
          </a:stretch>
        </p:blipFill>
        <p:spPr>
          <a:xfrm>
            <a:off x="433677" y="513628"/>
            <a:ext cx="8354900" cy="3070082"/>
          </a:xfrm>
          <a:prstGeom prst="rect">
            <a:avLst/>
          </a:prstGeom>
        </p:spPr>
      </p:pic>
      <p:pic>
        <p:nvPicPr>
          <p:cNvPr id="2050" name="Picture 2" descr="ЕВРОПА: ЗАХІДНА ТА СХІДНА — ЧИ — ПРАВА ТА ЛІВА ?">
            <a:extLst>
              <a:ext uri="{FF2B5EF4-FFF2-40B4-BE49-F238E27FC236}">
                <a16:creationId xmlns:a16="http://schemas.microsoft.com/office/drawing/2014/main" id="{1ACA8F16-2ED1-4387-B76C-7498495B10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6655" y="3485901"/>
            <a:ext cx="4796270" cy="3220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48105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DC4A1F19-9138-4C55-85DA-0C9E79198825}"/>
              </a:ext>
            </a:extLst>
          </p:cNvPr>
          <p:cNvPicPr>
            <a:picLocks noChangeAspect="1"/>
          </p:cNvPicPr>
          <p:nvPr/>
        </p:nvPicPr>
        <p:blipFill>
          <a:blip r:embed="rId2"/>
          <a:stretch>
            <a:fillRect/>
          </a:stretch>
        </p:blipFill>
        <p:spPr>
          <a:xfrm>
            <a:off x="434251" y="1052126"/>
            <a:ext cx="8257741" cy="3953983"/>
          </a:xfrm>
          <a:prstGeom prst="rect">
            <a:avLst/>
          </a:prstGeom>
        </p:spPr>
      </p:pic>
      <p:pic>
        <p:nvPicPr>
          <p:cNvPr id="3074" name="Picture 2" descr="ᐈ Европы фото, рисунки европа | скачать на Depositphotos®">
            <a:extLst>
              <a:ext uri="{FF2B5EF4-FFF2-40B4-BE49-F238E27FC236}">
                <a16:creationId xmlns:a16="http://schemas.microsoft.com/office/drawing/2014/main" id="{235462DB-BCFB-4698-88C8-F883CE01D4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6147" y="1415760"/>
            <a:ext cx="3173990" cy="2275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8538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71BAFA0B-0FC9-4AA4-A220-0AB7B3CA9BB8}"/>
              </a:ext>
            </a:extLst>
          </p:cNvPr>
          <p:cNvPicPr>
            <a:picLocks noChangeAspect="1"/>
          </p:cNvPicPr>
          <p:nvPr/>
        </p:nvPicPr>
        <p:blipFill>
          <a:blip r:embed="rId2"/>
          <a:stretch>
            <a:fillRect/>
          </a:stretch>
        </p:blipFill>
        <p:spPr>
          <a:xfrm>
            <a:off x="443488" y="619173"/>
            <a:ext cx="7797427" cy="4211445"/>
          </a:xfrm>
          <a:prstGeom prst="rect">
            <a:avLst/>
          </a:prstGeom>
        </p:spPr>
      </p:pic>
      <p:sp>
        <p:nvSpPr>
          <p:cNvPr id="3" name="Прямоугольник 2">
            <a:extLst>
              <a:ext uri="{FF2B5EF4-FFF2-40B4-BE49-F238E27FC236}">
                <a16:creationId xmlns:a16="http://schemas.microsoft.com/office/drawing/2014/main" id="{3AEC76FE-4901-4A0D-A6DE-1923A6A7496E}"/>
              </a:ext>
            </a:extLst>
          </p:cNvPr>
          <p:cNvSpPr/>
          <p:nvPr/>
        </p:nvSpPr>
        <p:spPr>
          <a:xfrm>
            <a:off x="6807200" y="4553527"/>
            <a:ext cx="286327" cy="2770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4098" name="Picture 2" descr="Картина Страны Европы №26833. Галерея: Карты | Walldeco">
            <a:extLst>
              <a:ext uri="{FF2B5EF4-FFF2-40B4-BE49-F238E27FC236}">
                <a16:creationId xmlns:a16="http://schemas.microsoft.com/office/drawing/2014/main" id="{1536ADD3-F0B4-41C9-8F3B-386DBC3516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9527" y="3255106"/>
            <a:ext cx="4010459" cy="3604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27979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448CF06A-8B0C-4471-AA57-E7C0EBD151CD}"/>
              </a:ext>
            </a:extLst>
          </p:cNvPr>
          <p:cNvPicPr>
            <a:picLocks noChangeAspect="1"/>
          </p:cNvPicPr>
          <p:nvPr/>
        </p:nvPicPr>
        <p:blipFill>
          <a:blip r:embed="rId2"/>
          <a:stretch>
            <a:fillRect/>
          </a:stretch>
        </p:blipFill>
        <p:spPr>
          <a:xfrm>
            <a:off x="711632" y="746269"/>
            <a:ext cx="6852939" cy="2394095"/>
          </a:xfrm>
          <a:prstGeom prst="rect">
            <a:avLst/>
          </a:prstGeom>
        </p:spPr>
      </p:pic>
      <p:sp>
        <p:nvSpPr>
          <p:cNvPr id="4" name="Прямоугольник 3">
            <a:extLst>
              <a:ext uri="{FF2B5EF4-FFF2-40B4-BE49-F238E27FC236}">
                <a16:creationId xmlns:a16="http://schemas.microsoft.com/office/drawing/2014/main" id="{AF5C5DF7-C4E0-47BB-9B29-B329D4EDF99A}"/>
              </a:ext>
            </a:extLst>
          </p:cNvPr>
          <p:cNvSpPr/>
          <p:nvPr/>
        </p:nvSpPr>
        <p:spPr>
          <a:xfrm>
            <a:off x="5560291" y="2798618"/>
            <a:ext cx="2115127" cy="4248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5" name="Прямоугольник 4">
            <a:extLst>
              <a:ext uri="{FF2B5EF4-FFF2-40B4-BE49-F238E27FC236}">
                <a16:creationId xmlns:a16="http://schemas.microsoft.com/office/drawing/2014/main" id="{5C83371D-E8DF-4244-83AA-116899055925}"/>
              </a:ext>
            </a:extLst>
          </p:cNvPr>
          <p:cNvSpPr/>
          <p:nvPr/>
        </p:nvSpPr>
        <p:spPr>
          <a:xfrm>
            <a:off x="711632" y="3048000"/>
            <a:ext cx="4848659" cy="2586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5122" name="Picture 2" descr="Будущая Европа">
            <a:extLst>
              <a:ext uri="{FF2B5EF4-FFF2-40B4-BE49-F238E27FC236}">
                <a16:creationId xmlns:a16="http://schemas.microsoft.com/office/drawing/2014/main" id="{804C497C-4712-4C53-8271-4E0DD71C14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6360" y="402504"/>
            <a:ext cx="3697394" cy="3026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94062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88BD4C17-F2FB-4DA4-B045-E163D19BFAAA}"/>
              </a:ext>
            </a:extLst>
          </p:cNvPr>
          <p:cNvPicPr>
            <a:picLocks noChangeAspect="1"/>
          </p:cNvPicPr>
          <p:nvPr/>
        </p:nvPicPr>
        <p:blipFill>
          <a:blip r:embed="rId2"/>
          <a:stretch>
            <a:fillRect/>
          </a:stretch>
        </p:blipFill>
        <p:spPr>
          <a:xfrm>
            <a:off x="566015" y="678872"/>
            <a:ext cx="7349379" cy="4003963"/>
          </a:xfrm>
          <a:prstGeom prst="rect">
            <a:avLst/>
          </a:prstGeom>
        </p:spPr>
      </p:pic>
      <p:sp>
        <p:nvSpPr>
          <p:cNvPr id="4" name="Прямоугольник 3">
            <a:extLst>
              <a:ext uri="{FF2B5EF4-FFF2-40B4-BE49-F238E27FC236}">
                <a16:creationId xmlns:a16="http://schemas.microsoft.com/office/drawing/2014/main" id="{3AAE0D0A-0F4C-4ED4-A2EA-C23B3AE46F4D}"/>
              </a:ext>
            </a:extLst>
          </p:cNvPr>
          <p:cNvSpPr/>
          <p:nvPr/>
        </p:nvSpPr>
        <p:spPr>
          <a:xfrm>
            <a:off x="5883564" y="4396509"/>
            <a:ext cx="1413163" cy="3232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6146" name="Picture 2" descr="Европа на туристической карте мира — Инфокарт">
            <a:extLst>
              <a:ext uri="{FF2B5EF4-FFF2-40B4-BE49-F238E27FC236}">
                <a16:creationId xmlns:a16="http://schemas.microsoft.com/office/drawing/2014/main" id="{D3E0B45D-C398-4B82-AC82-E8CE1EE356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5394" y="3687474"/>
            <a:ext cx="4304030" cy="3170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37868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716CF7-5DE6-4177-8CA5-10BBAD9F38E9}"/>
              </a:ext>
            </a:extLst>
          </p:cNvPr>
          <p:cNvSpPr txBox="1"/>
          <p:nvPr/>
        </p:nvSpPr>
        <p:spPr>
          <a:xfrm>
            <a:off x="443345" y="614575"/>
            <a:ext cx="9587346" cy="5628849"/>
          </a:xfrm>
          <a:prstGeom prst="rect">
            <a:avLst/>
          </a:prstGeom>
          <a:noFill/>
        </p:spPr>
        <p:txBody>
          <a:bodyPr wrap="square">
            <a:spAutoFit/>
          </a:bodyPr>
          <a:lstStyle/>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Кінцевою метою проведення експертизи навчальної літератури в сфері освіти є забезпечення якості та ефективності процесу навчання, розроблених з урахуванням вимог галузевих стандартів і нормативно-технічних документів.</a:t>
            </a:r>
            <a:endParaRPr lang="uk-UA" sz="1400" dirty="0">
              <a:effectLst/>
              <a:latin typeface="+mj-lt"/>
              <a:ea typeface="Calibri" panose="020F0502020204030204" pitchFamily="34" charset="0"/>
              <a:cs typeface="Arial" panose="020B0604020202020204" pitchFamily="34" charset="0"/>
            </a:endParaRPr>
          </a:p>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Можна спробувати провести якісний аналіз всього процесу навчально-методичної діяльності та дослідити фактори, що впливають на його результат - навчальні видання. Для цього можна застосувати найбільш простий і перевірений метод SWOT-аналізу:</a:t>
            </a:r>
            <a:endParaRPr lang="uk-UA" sz="1400" dirty="0">
              <a:effectLst/>
              <a:latin typeface="+mj-lt"/>
              <a:ea typeface="Calibri" panose="020F0502020204030204" pitchFamily="34" charset="0"/>
              <a:cs typeface="Arial" panose="020B0604020202020204" pitchFamily="34" charset="0"/>
            </a:endParaRPr>
          </a:p>
          <a:p>
            <a:pPr marL="342900" lvl="0" indent="-342900" algn="just">
              <a:lnSpc>
                <a:spcPct val="107000"/>
              </a:lnSpc>
              <a:buFont typeface="Wingdings" panose="05000000000000000000" pitchFamily="2" charset="2"/>
              <a:buChar char=""/>
            </a:pPr>
            <a:r>
              <a:rPr lang="uk-UA" sz="1800" dirty="0">
                <a:effectLst/>
                <a:latin typeface="+mj-lt"/>
                <a:ea typeface="Calibri" panose="020F0502020204030204" pitchFamily="34" charset="0"/>
                <a:cs typeface="Arial" panose="020B0604020202020204" pitchFamily="34" charset="0"/>
              </a:rPr>
              <a:t>визначити сильні сторони і можливості, обумовлені ними;</a:t>
            </a:r>
            <a:endParaRPr lang="uk-UA" sz="1400" dirty="0">
              <a:effectLst/>
              <a:latin typeface="+mj-lt"/>
              <a:ea typeface="Calibri" panose="020F0502020204030204" pitchFamily="34" charset="0"/>
              <a:cs typeface="Arial" panose="020B0604020202020204" pitchFamily="34" charset="0"/>
            </a:endParaRPr>
          </a:p>
          <a:p>
            <a:pPr marL="342900" lvl="0" indent="-342900" algn="just">
              <a:lnSpc>
                <a:spcPct val="107000"/>
              </a:lnSpc>
              <a:spcAft>
                <a:spcPts val="800"/>
              </a:spcAft>
              <a:buFont typeface="Wingdings" panose="05000000000000000000" pitchFamily="2" charset="2"/>
              <a:buChar char=""/>
            </a:pPr>
            <a:r>
              <a:rPr lang="uk-UA" sz="1800" dirty="0">
                <a:effectLst/>
                <a:latin typeface="+mj-lt"/>
                <a:ea typeface="Calibri" panose="020F0502020204030204" pitchFamily="34" charset="0"/>
                <a:cs typeface="Arial" panose="020B0604020202020204" pitchFamily="34" charset="0"/>
              </a:rPr>
              <a:t>відобразити слабкі сторони та виявити можливі загрози.</a:t>
            </a:r>
            <a:endParaRPr lang="uk-UA" sz="1400" dirty="0">
              <a:effectLst/>
              <a:latin typeface="+mj-lt"/>
              <a:ea typeface="Calibri" panose="020F0502020204030204" pitchFamily="34" charset="0"/>
              <a:cs typeface="Arial" panose="020B0604020202020204" pitchFamily="34" charset="0"/>
            </a:endParaRPr>
          </a:p>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Акронім SWOT вперше ввів був в 1963 році в </a:t>
            </a:r>
            <a:r>
              <a:rPr lang="uk-UA" sz="1800" u="none" strike="noStrike" dirty="0">
                <a:effectLst/>
                <a:latin typeface="+mj-lt"/>
                <a:ea typeface="Calibri" panose="020F0502020204030204" pitchFamily="34" charset="0"/>
                <a:cs typeface="Arial" panose="020B0604020202020204" pitchFamily="34" charset="0"/>
                <a:hlinkClick r:id="rId2" tooltip="Гарвард"/>
              </a:rPr>
              <a:t>Гарварді</a:t>
            </a:r>
            <a:r>
              <a:rPr lang="uk-UA" sz="1800" dirty="0">
                <a:effectLst/>
                <a:latin typeface="+mj-lt"/>
                <a:ea typeface="Calibri" panose="020F0502020204030204" pitchFamily="34" charset="0"/>
                <a:cs typeface="Arial" panose="020B0604020202020204" pitchFamily="34" charset="0"/>
              </a:rPr>
              <a:t> на конференції з проблем бізнес-політики професор </a:t>
            </a:r>
            <a:r>
              <a:rPr lang="uk-UA" sz="1800" u="none" strike="noStrike" dirty="0">
                <a:effectLst/>
                <a:latin typeface="+mj-lt"/>
                <a:ea typeface="Calibri" panose="020F0502020204030204" pitchFamily="34" charset="0"/>
                <a:cs typeface="Arial" panose="020B0604020202020204" pitchFamily="34" charset="0"/>
                <a:hlinkClick r:id="rId3" tooltip="Кеннет Ендрюс (ще не написана)"/>
              </a:rPr>
              <a:t>Кеннет </a:t>
            </a:r>
            <a:r>
              <a:rPr lang="uk-UA" sz="1800" u="none" strike="noStrike" dirty="0" err="1">
                <a:effectLst/>
                <a:latin typeface="+mj-lt"/>
                <a:ea typeface="Calibri" panose="020F0502020204030204" pitchFamily="34" charset="0"/>
                <a:cs typeface="Arial" panose="020B0604020202020204" pitchFamily="34" charset="0"/>
                <a:hlinkClick r:id="rId3" tooltip="Кеннет Ендрюс (ще не написана)"/>
              </a:rPr>
              <a:t>Ендрюс</a:t>
            </a:r>
            <a:r>
              <a:rPr lang="uk-UA" sz="1800" u="none" strike="noStrike" dirty="0">
                <a:effectLst/>
                <a:latin typeface="+mj-lt"/>
                <a:ea typeface="Calibri" panose="020F0502020204030204" pitchFamily="34" charset="0"/>
                <a:cs typeface="Arial" panose="020B0604020202020204" pitchFamily="34" charset="0"/>
                <a:hlinkClick r:id="rId4" tooltip="en:Kenneth R. Andrews"/>
              </a:rPr>
              <a:t>[</a:t>
            </a:r>
            <a:r>
              <a:rPr lang="uk-UA" sz="1800" u="none" strike="noStrike" dirty="0" err="1">
                <a:effectLst/>
                <a:latin typeface="+mj-lt"/>
                <a:ea typeface="Calibri" panose="020F0502020204030204" pitchFamily="34" charset="0"/>
                <a:cs typeface="Arial" panose="020B0604020202020204" pitchFamily="34" charset="0"/>
                <a:hlinkClick r:id="rId4" tooltip="en:Kenneth R. Andrews"/>
              </a:rPr>
              <a:t>en</a:t>
            </a:r>
            <a:r>
              <a:rPr lang="uk-UA" sz="1800" u="none" strike="noStrike" dirty="0">
                <a:effectLst/>
                <a:latin typeface="+mj-lt"/>
                <a:ea typeface="Calibri" panose="020F0502020204030204" pitchFamily="34" charset="0"/>
                <a:cs typeface="Arial" panose="020B0604020202020204" pitchFamily="34" charset="0"/>
                <a:hlinkClick r:id="rId4" tooltip="en:Kenneth R. Andrews"/>
              </a:rPr>
              <a:t>]</a:t>
            </a:r>
            <a:r>
              <a:rPr lang="uk-UA" sz="1800" dirty="0">
                <a:effectLst/>
                <a:latin typeface="+mj-lt"/>
                <a:ea typeface="Calibri" panose="020F0502020204030204" pitchFamily="34" charset="0"/>
                <a:cs typeface="Arial" panose="020B0604020202020204" pitchFamily="34" charset="0"/>
              </a:rPr>
              <a:t>. Спочатку SWOT-аналіз був заснований на зображенні і </a:t>
            </a:r>
            <a:r>
              <a:rPr lang="uk-UA" sz="1800" u="none" strike="noStrike" dirty="0">
                <a:effectLst/>
                <a:latin typeface="+mj-lt"/>
                <a:ea typeface="Calibri" panose="020F0502020204030204" pitchFamily="34" charset="0"/>
                <a:cs typeface="Arial" panose="020B0604020202020204" pitchFamily="34" charset="0"/>
                <a:hlinkClick r:id="rId5" tooltip="Структуризація знань (ще не написана)"/>
              </a:rPr>
              <a:t>структуризації знань</a:t>
            </a:r>
            <a:r>
              <a:rPr lang="uk-UA" sz="1800" dirty="0">
                <a:effectLst/>
                <a:latin typeface="+mj-lt"/>
                <a:ea typeface="Calibri" panose="020F0502020204030204" pitchFamily="34" charset="0"/>
                <a:cs typeface="Arial" panose="020B0604020202020204" pitchFamily="34" charset="0"/>
              </a:rPr>
              <a:t> про поточну ситуацію і тенденції.</a:t>
            </a:r>
            <a:endParaRPr lang="uk-UA" sz="1400" dirty="0">
              <a:effectLst/>
              <a:latin typeface="+mj-lt"/>
              <a:ea typeface="Calibri" panose="020F0502020204030204" pitchFamily="34" charset="0"/>
              <a:cs typeface="Arial" panose="020B0604020202020204" pitchFamily="34" charset="0"/>
            </a:endParaRPr>
          </a:p>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У 1965 році чотири професори Гарвардського університету — </a:t>
            </a:r>
            <a:r>
              <a:rPr lang="uk-UA" sz="1800" dirty="0" err="1">
                <a:effectLst/>
                <a:latin typeface="+mj-lt"/>
                <a:ea typeface="Calibri" panose="020F0502020204030204" pitchFamily="34" charset="0"/>
                <a:cs typeface="Arial" panose="020B0604020202020204" pitchFamily="34" charset="0"/>
              </a:rPr>
              <a:t>Edmund</a:t>
            </a:r>
            <a:r>
              <a:rPr lang="uk-UA" sz="1800" dirty="0">
                <a:effectLst/>
                <a:latin typeface="+mj-lt"/>
                <a:ea typeface="Calibri" panose="020F0502020204030204" pitchFamily="34" charset="0"/>
                <a:cs typeface="Arial" panose="020B0604020202020204" pitchFamily="34" charset="0"/>
              </a:rPr>
              <a:t> P. </a:t>
            </a:r>
            <a:r>
              <a:rPr lang="uk-UA" sz="1800" dirty="0" err="1">
                <a:effectLst/>
                <a:latin typeface="+mj-lt"/>
                <a:ea typeface="Calibri" panose="020F0502020204030204" pitchFamily="34" charset="0"/>
                <a:cs typeface="Arial" panose="020B0604020202020204" pitchFamily="34" charset="0"/>
              </a:rPr>
              <a:t>Learned</a:t>
            </a:r>
            <a:r>
              <a:rPr lang="uk-UA" sz="1800" dirty="0">
                <a:effectLst/>
                <a:latin typeface="+mj-lt"/>
                <a:ea typeface="Calibri" panose="020F0502020204030204" pitchFamily="34" charset="0"/>
                <a:cs typeface="Arial" panose="020B0604020202020204" pitchFamily="34" charset="0"/>
              </a:rPr>
              <a:t>, C. </a:t>
            </a:r>
            <a:r>
              <a:rPr lang="uk-UA" sz="1800" dirty="0" err="1">
                <a:effectLst/>
                <a:latin typeface="+mj-lt"/>
                <a:ea typeface="Calibri" panose="020F0502020204030204" pitchFamily="34" charset="0"/>
                <a:cs typeface="Arial" panose="020B0604020202020204" pitchFamily="34" charset="0"/>
              </a:rPr>
              <a:t>Roland</a:t>
            </a:r>
            <a:r>
              <a:rPr lang="uk-UA" sz="1800" dirty="0">
                <a:effectLst/>
                <a:latin typeface="+mj-lt"/>
                <a:ea typeface="Calibri" panose="020F0502020204030204" pitchFamily="34" charset="0"/>
                <a:cs typeface="Arial" panose="020B0604020202020204" pitchFamily="34" charset="0"/>
              </a:rPr>
              <a:t> </a:t>
            </a:r>
            <a:r>
              <a:rPr lang="uk-UA" sz="1800" dirty="0" err="1">
                <a:effectLst/>
                <a:latin typeface="+mj-lt"/>
                <a:ea typeface="Calibri" panose="020F0502020204030204" pitchFamily="34" charset="0"/>
                <a:cs typeface="Arial" panose="020B0604020202020204" pitchFamily="34" charset="0"/>
              </a:rPr>
              <a:t>Christensen</a:t>
            </a:r>
            <a:r>
              <a:rPr lang="uk-UA" sz="1800" dirty="0">
                <a:effectLst/>
                <a:latin typeface="+mj-lt"/>
                <a:ea typeface="Calibri" panose="020F0502020204030204" pitchFamily="34" charset="0"/>
                <a:cs typeface="Arial" panose="020B0604020202020204" pitchFamily="34" charset="0"/>
              </a:rPr>
              <a:t>, </a:t>
            </a:r>
            <a:r>
              <a:rPr lang="uk-UA" sz="1800" u="none" strike="noStrike" dirty="0" err="1">
                <a:effectLst/>
                <a:latin typeface="+mj-lt"/>
                <a:ea typeface="Calibri" panose="020F0502020204030204" pitchFamily="34" charset="0"/>
                <a:cs typeface="Arial" panose="020B0604020202020204" pitchFamily="34" charset="0"/>
                <a:hlinkClick r:id="rId3" tooltip="Кеннет Ендрюс (ще не написана)"/>
              </a:rPr>
              <a:t>Kenneth</a:t>
            </a:r>
            <a:r>
              <a:rPr lang="uk-UA" sz="1800" u="none" strike="noStrike" dirty="0">
                <a:effectLst/>
                <a:latin typeface="+mj-lt"/>
                <a:ea typeface="Calibri" panose="020F0502020204030204" pitchFamily="34" charset="0"/>
                <a:cs typeface="Arial" panose="020B0604020202020204" pitchFamily="34" charset="0"/>
                <a:hlinkClick r:id="rId3" tooltip="Кеннет Ендрюс (ще не написана)"/>
              </a:rPr>
              <a:t> R. </a:t>
            </a:r>
            <a:r>
              <a:rPr lang="uk-UA" sz="1800" u="none" strike="noStrike" dirty="0" err="1">
                <a:effectLst/>
                <a:latin typeface="+mj-lt"/>
                <a:ea typeface="Calibri" panose="020F0502020204030204" pitchFamily="34" charset="0"/>
                <a:cs typeface="Arial" panose="020B0604020202020204" pitchFamily="34" charset="0"/>
                <a:hlinkClick r:id="rId3" tooltip="Кеннет Ендрюс (ще не написана)"/>
              </a:rPr>
              <a:t>Andrews</a:t>
            </a:r>
            <a:r>
              <a:rPr lang="uk-UA" sz="1800" u="none" strike="noStrike" dirty="0">
                <a:effectLst/>
                <a:latin typeface="+mj-lt"/>
                <a:ea typeface="Calibri" panose="020F0502020204030204" pitchFamily="34" charset="0"/>
                <a:cs typeface="Arial" panose="020B0604020202020204" pitchFamily="34" charset="0"/>
                <a:hlinkClick r:id="rId4" tooltip="en:Kenneth R. Andrews"/>
              </a:rPr>
              <a:t>[</a:t>
            </a:r>
            <a:r>
              <a:rPr lang="uk-UA" sz="1800" u="none" strike="noStrike" dirty="0" err="1">
                <a:effectLst/>
                <a:latin typeface="+mj-lt"/>
                <a:ea typeface="Calibri" panose="020F0502020204030204" pitchFamily="34" charset="0"/>
                <a:cs typeface="Arial" panose="020B0604020202020204" pitchFamily="34" charset="0"/>
                <a:hlinkClick r:id="rId4" tooltip="en:Kenneth R. Andrews"/>
              </a:rPr>
              <a:t>en</a:t>
            </a:r>
            <a:r>
              <a:rPr lang="uk-UA" sz="1800" u="none" strike="noStrike" dirty="0">
                <a:effectLst/>
                <a:latin typeface="+mj-lt"/>
                <a:ea typeface="Calibri" panose="020F0502020204030204" pitchFamily="34" charset="0"/>
                <a:cs typeface="Arial" panose="020B0604020202020204" pitchFamily="34" charset="0"/>
                <a:hlinkClick r:id="rId4" tooltip="en:Kenneth R. Andrews"/>
              </a:rPr>
              <a:t>]</a:t>
            </a:r>
            <a:r>
              <a:rPr lang="uk-UA" sz="1800" dirty="0">
                <a:effectLst/>
                <a:latin typeface="+mj-lt"/>
                <a:ea typeface="Calibri" panose="020F0502020204030204" pitchFamily="34" charset="0"/>
                <a:cs typeface="Arial" panose="020B0604020202020204" pitchFamily="34" charset="0"/>
              </a:rPr>
              <a:t>, </a:t>
            </a:r>
            <a:r>
              <a:rPr lang="uk-UA" sz="1800" dirty="0" err="1">
                <a:effectLst/>
                <a:latin typeface="+mj-lt"/>
                <a:ea typeface="Calibri" panose="020F0502020204030204" pitchFamily="34" charset="0"/>
                <a:cs typeface="Arial" panose="020B0604020202020204" pitchFamily="34" charset="0"/>
              </a:rPr>
              <a:t>William</a:t>
            </a:r>
            <a:r>
              <a:rPr lang="uk-UA" sz="1800" dirty="0">
                <a:effectLst/>
                <a:latin typeface="+mj-lt"/>
                <a:ea typeface="Calibri" panose="020F0502020204030204" pitchFamily="34" charset="0"/>
                <a:cs typeface="Arial" panose="020B0604020202020204" pitchFamily="34" charset="0"/>
              </a:rPr>
              <a:t> D. </a:t>
            </a:r>
            <a:r>
              <a:rPr lang="uk-UA" sz="1800" dirty="0" err="1">
                <a:effectLst/>
                <a:latin typeface="+mj-lt"/>
                <a:ea typeface="Calibri" panose="020F0502020204030204" pitchFamily="34" charset="0"/>
                <a:cs typeface="Arial" panose="020B0604020202020204" pitchFamily="34" charset="0"/>
              </a:rPr>
              <a:t>Guth</a:t>
            </a:r>
            <a:r>
              <a:rPr lang="uk-UA" sz="1800" dirty="0">
                <a:effectLst/>
                <a:latin typeface="+mj-lt"/>
                <a:ea typeface="Calibri" panose="020F0502020204030204" pitchFamily="34" charset="0"/>
                <a:cs typeface="Arial" panose="020B0604020202020204" pitchFamily="34" charset="0"/>
              </a:rPr>
              <a:t> запропонували технологію використання SWOT-моделі для розробки стратегії поведінки фірми. Була запропонована схема LCAG (по початкових буквах прізвищ авторів), яка заснована на послідовності кроків, що приводять до вибору стратегії.</a:t>
            </a:r>
            <a:endParaRPr lang="uk-UA" sz="1400" dirty="0">
              <a:effectLst/>
              <a:latin typeface="+mj-lt"/>
              <a:ea typeface="Calibri" panose="020F0502020204030204" pitchFamily="34" charset="0"/>
              <a:cs typeface="Arial" panose="020B0604020202020204" pitchFamily="34" charset="0"/>
            </a:endParaRPr>
          </a:p>
          <a:p>
            <a:pPr algn="just">
              <a:lnSpc>
                <a:spcPct val="107000"/>
              </a:lnSpc>
              <a:spcAft>
                <a:spcPts val="800"/>
              </a:spcAft>
            </a:pPr>
            <a:r>
              <a:rPr lang="uk-UA" sz="1800" dirty="0" err="1">
                <a:effectLst/>
                <a:latin typeface="+mj-lt"/>
                <a:ea typeface="Calibri" panose="020F0502020204030204" pitchFamily="34" charset="0"/>
                <a:cs typeface="Arial" panose="020B0604020202020204" pitchFamily="34" charset="0"/>
              </a:rPr>
              <a:t>Strengths</a:t>
            </a:r>
            <a:r>
              <a:rPr lang="uk-UA" sz="1800" dirty="0">
                <a:effectLst/>
                <a:latin typeface="+mj-lt"/>
                <a:ea typeface="Calibri" panose="020F0502020204030204" pitchFamily="34" charset="0"/>
                <a:cs typeface="Arial" panose="020B0604020202020204" pitchFamily="34" charset="0"/>
              </a:rPr>
              <a:t> (Сили); </a:t>
            </a:r>
            <a:r>
              <a:rPr lang="uk-UA" sz="1800" dirty="0" err="1">
                <a:effectLst/>
                <a:latin typeface="+mj-lt"/>
                <a:ea typeface="Calibri" panose="020F0502020204030204" pitchFamily="34" charset="0"/>
                <a:cs typeface="Arial" panose="020B0604020202020204" pitchFamily="34" charset="0"/>
              </a:rPr>
              <a:t>Weaknesses</a:t>
            </a:r>
            <a:r>
              <a:rPr lang="uk-UA" sz="1800" dirty="0">
                <a:effectLst/>
                <a:latin typeface="+mj-lt"/>
                <a:ea typeface="Calibri" panose="020F0502020204030204" pitchFamily="34" charset="0"/>
                <a:cs typeface="Arial" panose="020B0604020202020204" pitchFamily="34" charset="0"/>
              </a:rPr>
              <a:t> (Слабкості); </a:t>
            </a:r>
            <a:r>
              <a:rPr lang="uk-UA" sz="1800" dirty="0" err="1">
                <a:effectLst/>
                <a:latin typeface="+mj-lt"/>
                <a:ea typeface="Calibri" panose="020F0502020204030204" pitchFamily="34" charset="0"/>
                <a:cs typeface="Arial" panose="020B0604020202020204" pitchFamily="34" charset="0"/>
              </a:rPr>
              <a:t>Opportunities</a:t>
            </a:r>
            <a:r>
              <a:rPr lang="uk-UA" sz="1800" dirty="0">
                <a:effectLst/>
                <a:latin typeface="+mj-lt"/>
                <a:ea typeface="Calibri" panose="020F0502020204030204" pitchFamily="34" charset="0"/>
                <a:cs typeface="Arial" panose="020B0604020202020204" pitchFamily="34" charset="0"/>
              </a:rPr>
              <a:t> (Можливості); </a:t>
            </a:r>
            <a:r>
              <a:rPr lang="uk-UA" sz="1800" dirty="0" err="1">
                <a:effectLst/>
                <a:latin typeface="+mj-lt"/>
                <a:ea typeface="Calibri" panose="020F0502020204030204" pitchFamily="34" charset="0"/>
                <a:cs typeface="Arial" panose="020B0604020202020204" pitchFamily="34" charset="0"/>
              </a:rPr>
              <a:t>Threats</a:t>
            </a:r>
            <a:r>
              <a:rPr lang="uk-UA" sz="1800" dirty="0">
                <a:effectLst/>
                <a:latin typeface="+mj-lt"/>
                <a:ea typeface="Calibri" panose="020F0502020204030204" pitchFamily="34" charset="0"/>
                <a:cs typeface="Arial" panose="020B0604020202020204" pitchFamily="34" charset="0"/>
              </a:rPr>
              <a:t> (Загрози).</a:t>
            </a:r>
            <a:endParaRPr lang="uk-UA" sz="1400" dirty="0">
              <a:effectLst/>
              <a:latin typeface="+mj-lt"/>
              <a:ea typeface="Calibri" panose="020F0502020204030204" pitchFamily="34" charset="0"/>
              <a:cs typeface="Arial" panose="020B0604020202020204" pitchFamily="34" charset="0"/>
            </a:endParaRPr>
          </a:p>
        </p:txBody>
      </p:sp>
      <p:pic>
        <p:nvPicPr>
          <p:cNvPr id="50178" name="Picture 2" descr="SWOT-аналіз із прикладами">
            <a:extLst>
              <a:ext uri="{FF2B5EF4-FFF2-40B4-BE49-F238E27FC236}">
                <a16:creationId xmlns:a16="http://schemas.microsoft.com/office/drawing/2014/main" id="{F830D160-EE77-4789-A7E2-CF98E2CDA7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04582" y="2171123"/>
            <a:ext cx="2001982" cy="1646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84340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48628AE3-7645-4D2A-BE1C-BDED5D66A816}"/>
              </a:ext>
            </a:extLst>
          </p:cNvPr>
          <p:cNvPicPr>
            <a:picLocks noChangeAspect="1"/>
          </p:cNvPicPr>
          <p:nvPr/>
        </p:nvPicPr>
        <p:blipFill>
          <a:blip r:embed="rId2"/>
          <a:stretch>
            <a:fillRect/>
          </a:stretch>
        </p:blipFill>
        <p:spPr>
          <a:xfrm>
            <a:off x="421318" y="676275"/>
            <a:ext cx="8320034" cy="2752725"/>
          </a:xfrm>
          <a:prstGeom prst="rect">
            <a:avLst/>
          </a:prstGeom>
        </p:spPr>
      </p:pic>
      <p:sp>
        <p:nvSpPr>
          <p:cNvPr id="4" name="Звезда: 5 точек 3">
            <a:extLst>
              <a:ext uri="{FF2B5EF4-FFF2-40B4-BE49-F238E27FC236}">
                <a16:creationId xmlns:a16="http://schemas.microsoft.com/office/drawing/2014/main" id="{1B1D6755-8D1D-47A2-BBC7-33E8C22E54CD}"/>
              </a:ext>
            </a:extLst>
          </p:cNvPr>
          <p:cNvSpPr/>
          <p:nvPr/>
        </p:nvSpPr>
        <p:spPr>
          <a:xfrm>
            <a:off x="544945" y="4193309"/>
            <a:ext cx="212437" cy="184727"/>
          </a:xfrm>
          <a:prstGeom prst="star5">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uk-UA"/>
          </a:p>
        </p:txBody>
      </p:sp>
      <p:sp>
        <p:nvSpPr>
          <p:cNvPr id="5" name="Звезда: 5 точек 4">
            <a:extLst>
              <a:ext uri="{FF2B5EF4-FFF2-40B4-BE49-F238E27FC236}">
                <a16:creationId xmlns:a16="http://schemas.microsoft.com/office/drawing/2014/main" id="{21C7FDA0-C083-476F-9970-1D7C29ACB6F2}"/>
              </a:ext>
            </a:extLst>
          </p:cNvPr>
          <p:cNvSpPr/>
          <p:nvPr/>
        </p:nvSpPr>
        <p:spPr>
          <a:xfrm>
            <a:off x="997527" y="4193309"/>
            <a:ext cx="212437" cy="184727"/>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uk-UA"/>
          </a:p>
        </p:txBody>
      </p:sp>
      <p:pic>
        <p:nvPicPr>
          <p:cNvPr id="7170" name="Picture 2" descr="Підручники відтепер має замовити вчитель - Погляд – новини Чернівці">
            <a:extLst>
              <a:ext uri="{FF2B5EF4-FFF2-40B4-BE49-F238E27FC236}">
                <a16:creationId xmlns:a16="http://schemas.microsoft.com/office/drawing/2014/main" id="{6AC5B1CA-14BE-4437-81E2-D1B20AF6A1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9236" y="3755114"/>
            <a:ext cx="4299239" cy="2645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7005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2455044-EBB9-4E37-8F7A-C5802BF2C97B}"/>
              </a:ext>
            </a:extLst>
          </p:cNvPr>
          <p:cNvSpPr txBox="1"/>
          <p:nvPr/>
        </p:nvSpPr>
        <p:spPr>
          <a:xfrm>
            <a:off x="683491" y="644142"/>
            <a:ext cx="6096000" cy="5421933"/>
          </a:xfrm>
          <a:prstGeom prst="rect">
            <a:avLst/>
          </a:prstGeom>
          <a:noFill/>
        </p:spPr>
        <p:txBody>
          <a:bodyPr wrap="square">
            <a:spAutoFit/>
          </a:bodyPr>
          <a:lstStyle/>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Починаючи з 1969 року, SWOT-аналіз успішно використовують у різних галузях. Головна ідея методу – на основі детального розгляду виявлених чинників, що є визначальними під час прийняття рішень, виявити та оцінити можливості розвитку ідеї, діяльності чи процесу.</a:t>
            </a:r>
            <a:endParaRPr lang="uk-UA" sz="1400" dirty="0">
              <a:effectLst/>
              <a:latin typeface="+mj-lt"/>
              <a:ea typeface="Calibri" panose="020F0502020204030204" pitchFamily="34" charset="0"/>
              <a:cs typeface="Arial" panose="020B0604020202020204" pitchFamily="34" charset="0"/>
            </a:endParaRPr>
          </a:p>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Цей універсальний метод, який можна застосовувати в найрізноманітніших сферах економіки та управління і в даному випадку при аналізі навчальної літератури теж може бути використаний. Він найбільш доступний і зрозумілий для більшості вчителів, що не має досвіду аналізу та наукового обґрунтування.</a:t>
            </a:r>
            <a:endParaRPr lang="uk-UA" sz="1400" dirty="0">
              <a:effectLst/>
              <a:latin typeface="+mj-lt"/>
              <a:ea typeface="Calibri" panose="020F0502020204030204" pitchFamily="34" charset="0"/>
              <a:cs typeface="Arial" panose="020B0604020202020204" pitchFamily="34" charset="0"/>
            </a:endParaRPr>
          </a:p>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 </a:t>
            </a:r>
            <a:endParaRPr lang="uk-UA" sz="1400" dirty="0">
              <a:effectLst/>
              <a:latin typeface="+mj-lt"/>
              <a:ea typeface="Calibri" panose="020F0502020204030204" pitchFamily="34" charset="0"/>
              <a:cs typeface="Arial" panose="020B0604020202020204" pitchFamily="34" charset="0"/>
            </a:endParaRPr>
          </a:p>
          <a:p>
            <a:pPr algn="just">
              <a:lnSpc>
                <a:spcPct val="107000"/>
              </a:lnSpc>
              <a:spcAft>
                <a:spcPts val="800"/>
              </a:spcAft>
            </a:pPr>
            <a:r>
              <a:rPr lang="uk-UA" sz="1800" dirty="0">
                <a:effectLst/>
                <a:latin typeface="+mj-lt"/>
                <a:ea typeface="Calibri" panose="020F0502020204030204" pitchFamily="34" charset="0"/>
                <a:cs typeface="Arial" panose="020B0604020202020204" pitchFamily="34" charset="0"/>
              </a:rPr>
              <a:t>Завдання SWOT-аналізу - дати структурований опис ситуації, щодо якої потрібно прийняти якесь рішення. Висновки, зроблені на його основі, носять описовий характер без рекомендацій і розстановки пріоритетів.</a:t>
            </a:r>
            <a:endParaRPr lang="uk-UA" sz="1400" dirty="0">
              <a:effectLst/>
              <a:latin typeface="+mj-lt"/>
              <a:ea typeface="Calibri" panose="020F0502020204030204" pitchFamily="34" charset="0"/>
              <a:cs typeface="Arial" panose="020B0604020202020204" pitchFamily="34" charset="0"/>
            </a:endParaRPr>
          </a:p>
        </p:txBody>
      </p:sp>
      <p:pic>
        <p:nvPicPr>
          <p:cNvPr id="51202" name="Picture 2" descr="SWOT-аналіз. 5 Головних правил, яких варто дотримуватися">
            <a:extLst>
              <a:ext uri="{FF2B5EF4-FFF2-40B4-BE49-F238E27FC236}">
                <a16:creationId xmlns:a16="http://schemas.microsoft.com/office/drawing/2014/main" id="{07CE8307-3F62-4CE6-8A86-000FFD59B8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0059" y="1922896"/>
            <a:ext cx="4482754" cy="2335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55309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a:extLst>
              <a:ext uri="{FF2B5EF4-FFF2-40B4-BE49-F238E27FC236}">
                <a16:creationId xmlns:a16="http://schemas.microsoft.com/office/drawing/2014/main" id="{B11FC6F9-C089-4D4F-9E7F-436CC7CD9835}"/>
              </a:ext>
            </a:extLst>
          </p:cNvPr>
          <p:cNvGraphicFramePr>
            <a:graphicFrameLocks noGrp="1"/>
          </p:cNvGraphicFramePr>
          <p:nvPr>
            <p:extLst>
              <p:ext uri="{D42A27DB-BD31-4B8C-83A1-F6EECF244321}">
                <p14:modId xmlns:p14="http://schemas.microsoft.com/office/powerpoint/2010/main" val="2626709876"/>
              </p:ext>
            </p:extLst>
          </p:nvPr>
        </p:nvGraphicFramePr>
        <p:xfrm>
          <a:off x="1223468" y="1055114"/>
          <a:ext cx="7271152" cy="2022125"/>
        </p:xfrm>
        <a:graphic>
          <a:graphicData uri="http://schemas.openxmlformats.org/drawingml/2006/table">
            <a:tbl>
              <a:tblPr firstRow="1" firstCol="1" bandRow="1">
                <a:tableStyleId>{5C22544A-7EE6-4342-B048-85BDC9FD1C3A}</a:tableStyleId>
              </a:tblPr>
              <a:tblGrid>
                <a:gridCol w="2423467">
                  <a:extLst>
                    <a:ext uri="{9D8B030D-6E8A-4147-A177-3AD203B41FA5}">
                      <a16:colId xmlns:a16="http://schemas.microsoft.com/office/drawing/2014/main" val="1941193339"/>
                    </a:ext>
                  </a:extLst>
                </a:gridCol>
                <a:gridCol w="2423467">
                  <a:extLst>
                    <a:ext uri="{9D8B030D-6E8A-4147-A177-3AD203B41FA5}">
                      <a16:colId xmlns:a16="http://schemas.microsoft.com/office/drawing/2014/main" val="1811556338"/>
                    </a:ext>
                  </a:extLst>
                </a:gridCol>
                <a:gridCol w="2424218">
                  <a:extLst>
                    <a:ext uri="{9D8B030D-6E8A-4147-A177-3AD203B41FA5}">
                      <a16:colId xmlns:a16="http://schemas.microsoft.com/office/drawing/2014/main" val="2571096333"/>
                    </a:ext>
                  </a:extLst>
                </a:gridCol>
              </a:tblGrid>
              <a:tr h="1024099">
                <a:tc>
                  <a:txBody>
                    <a:bodyPr/>
                    <a:lstStyle/>
                    <a:p>
                      <a:pPr algn="ctr">
                        <a:lnSpc>
                          <a:spcPct val="107000"/>
                        </a:lnSpc>
                        <a:spcAft>
                          <a:spcPts val="800"/>
                        </a:spcAft>
                      </a:pPr>
                      <a:r>
                        <a:rPr lang="uk-UA" sz="1600" dirty="0">
                          <a:effectLst/>
                          <a:latin typeface="+mj-lt"/>
                        </a:rPr>
                        <a:t>Назва навчальної літератури</a:t>
                      </a:r>
                      <a:endParaRPr lang="uk-UA" sz="1600" dirty="0">
                        <a:effectLst/>
                        <a:latin typeface="+mj-lt"/>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uk-UA" sz="1600">
                          <a:effectLst/>
                          <a:latin typeface="+mj-lt"/>
                        </a:rPr>
                        <a:t>Можливості</a:t>
                      </a:r>
                      <a:endParaRPr lang="uk-UA" sz="1600">
                        <a:effectLst/>
                        <a:latin typeface="+mj-lt"/>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uk-UA" sz="1600" dirty="0">
                          <a:effectLst/>
                          <a:latin typeface="+mj-lt"/>
                        </a:rPr>
                        <a:t>Загрози</a:t>
                      </a:r>
                      <a:endParaRPr lang="uk-UA" sz="1600" dirty="0">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4002195284"/>
                  </a:ext>
                </a:extLst>
              </a:tr>
              <a:tr h="499013">
                <a:tc>
                  <a:txBody>
                    <a:bodyPr/>
                    <a:lstStyle/>
                    <a:p>
                      <a:pPr algn="ctr">
                        <a:lnSpc>
                          <a:spcPct val="107000"/>
                        </a:lnSpc>
                        <a:spcAft>
                          <a:spcPts val="800"/>
                        </a:spcAft>
                      </a:pPr>
                      <a:r>
                        <a:rPr lang="uk-UA" sz="1600">
                          <a:effectLst/>
                          <a:latin typeface="+mj-lt"/>
                        </a:rPr>
                        <a:t>Сильні сторони</a:t>
                      </a:r>
                      <a:endParaRPr lang="uk-UA" sz="1600">
                        <a:effectLst/>
                        <a:latin typeface="+mj-lt"/>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uk-UA" sz="1600">
                          <a:effectLst/>
                          <a:latin typeface="+mj-lt"/>
                        </a:rPr>
                        <a:t> </a:t>
                      </a:r>
                      <a:endParaRPr lang="uk-UA" sz="1600">
                        <a:effectLst/>
                        <a:latin typeface="+mj-lt"/>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uk-UA" sz="1600">
                          <a:effectLst/>
                          <a:latin typeface="+mj-lt"/>
                        </a:rPr>
                        <a:t> </a:t>
                      </a:r>
                      <a:endParaRPr lang="uk-UA" sz="1600">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199622814"/>
                  </a:ext>
                </a:extLst>
              </a:tr>
              <a:tr h="499013">
                <a:tc>
                  <a:txBody>
                    <a:bodyPr/>
                    <a:lstStyle/>
                    <a:p>
                      <a:pPr algn="ctr">
                        <a:lnSpc>
                          <a:spcPct val="107000"/>
                        </a:lnSpc>
                        <a:spcAft>
                          <a:spcPts val="800"/>
                        </a:spcAft>
                      </a:pPr>
                      <a:r>
                        <a:rPr lang="uk-UA" sz="1600">
                          <a:effectLst/>
                          <a:latin typeface="+mj-lt"/>
                        </a:rPr>
                        <a:t>Слабкі сторони</a:t>
                      </a:r>
                      <a:endParaRPr lang="uk-UA" sz="1600">
                        <a:effectLst/>
                        <a:latin typeface="+mj-lt"/>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uk-UA" sz="1600">
                          <a:effectLst/>
                          <a:latin typeface="+mj-lt"/>
                        </a:rPr>
                        <a:t> </a:t>
                      </a:r>
                      <a:endParaRPr lang="uk-UA" sz="1600">
                        <a:effectLst/>
                        <a:latin typeface="+mj-lt"/>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800"/>
                        </a:spcAft>
                      </a:pPr>
                      <a:r>
                        <a:rPr lang="uk-UA" sz="1600" dirty="0">
                          <a:effectLst/>
                          <a:latin typeface="+mj-lt"/>
                        </a:rPr>
                        <a:t> </a:t>
                      </a:r>
                      <a:endParaRPr lang="uk-UA" sz="1600" dirty="0">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051622333"/>
                  </a:ext>
                </a:extLst>
              </a:tr>
            </a:tbl>
          </a:graphicData>
        </a:graphic>
      </p:graphicFrame>
      <p:sp>
        <p:nvSpPr>
          <p:cNvPr id="3" name="Rectangle 1">
            <a:extLst>
              <a:ext uri="{FF2B5EF4-FFF2-40B4-BE49-F238E27FC236}">
                <a16:creationId xmlns:a16="http://schemas.microsoft.com/office/drawing/2014/main" id="{135952E7-1928-4E4A-8B7B-C0AEE27E9709}"/>
              </a:ext>
            </a:extLst>
          </p:cNvPr>
          <p:cNvSpPr>
            <a:spLocks noChangeArrowheads="1"/>
          </p:cNvSpPr>
          <p:nvPr/>
        </p:nvSpPr>
        <p:spPr bwMode="auto">
          <a:xfrm>
            <a:off x="1223468" y="531926"/>
            <a:ext cx="518675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uk-UA"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SWOT-аналіз навчальної літератури</a:t>
            </a:r>
            <a:endParaRPr kumimoji="0" lang="uk-UA" altLang="uk-UA" b="0" i="0" u="none" strike="noStrike" cap="none" normalizeH="0" baseline="0" dirty="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uk-UA" altLang="uk-UA" sz="1800" b="0" i="0" u="none" strike="noStrike" cap="none" normalizeH="0" baseline="0" dirty="0">
              <a:ln>
                <a:noFill/>
              </a:ln>
              <a:solidFill>
                <a:schemeClr val="tx1"/>
              </a:solidFill>
              <a:effectLst/>
              <a:latin typeface="Arial" panose="020B0604020202020204" pitchFamily="34" charset="0"/>
            </a:endParaRPr>
          </a:p>
        </p:txBody>
      </p:sp>
      <p:graphicFrame>
        <p:nvGraphicFramePr>
          <p:cNvPr id="4" name="Таблица 3">
            <a:extLst>
              <a:ext uri="{FF2B5EF4-FFF2-40B4-BE49-F238E27FC236}">
                <a16:creationId xmlns:a16="http://schemas.microsoft.com/office/drawing/2014/main" id="{3A05BC5F-6E9D-4B56-974D-10B085FD3248}"/>
              </a:ext>
            </a:extLst>
          </p:cNvPr>
          <p:cNvGraphicFramePr>
            <a:graphicFrameLocks noGrp="1"/>
          </p:cNvGraphicFramePr>
          <p:nvPr>
            <p:extLst>
              <p:ext uri="{D42A27DB-BD31-4B8C-83A1-F6EECF244321}">
                <p14:modId xmlns:p14="http://schemas.microsoft.com/office/powerpoint/2010/main" val="1884376920"/>
              </p:ext>
            </p:extLst>
          </p:nvPr>
        </p:nvGraphicFramePr>
        <p:xfrm>
          <a:off x="1344946" y="5585017"/>
          <a:ext cx="7149673" cy="806356"/>
        </p:xfrm>
        <a:graphic>
          <a:graphicData uri="http://schemas.openxmlformats.org/drawingml/2006/table">
            <a:tbl>
              <a:tblPr firstRow="1" firstCol="1" bandRow="1">
                <a:tableStyleId>{5C22544A-7EE6-4342-B048-85BDC9FD1C3A}</a:tableStyleId>
              </a:tblPr>
              <a:tblGrid>
                <a:gridCol w="2382978">
                  <a:extLst>
                    <a:ext uri="{9D8B030D-6E8A-4147-A177-3AD203B41FA5}">
                      <a16:colId xmlns:a16="http://schemas.microsoft.com/office/drawing/2014/main" val="2260151227"/>
                    </a:ext>
                  </a:extLst>
                </a:gridCol>
                <a:gridCol w="2382978">
                  <a:extLst>
                    <a:ext uri="{9D8B030D-6E8A-4147-A177-3AD203B41FA5}">
                      <a16:colId xmlns:a16="http://schemas.microsoft.com/office/drawing/2014/main" val="676170242"/>
                    </a:ext>
                  </a:extLst>
                </a:gridCol>
                <a:gridCol w="2383717">
                  <a:extLst>
                    <a:ext uri="{9D8B030D-6E8A-4147-A177-3AD203B41FA5}">
                      <a16:colId xmlns:a16="http://schemas.microsoft.com/office/drawing/2014/main" val="546598683"/>
                    </a:ext>
                  </a:extLst>
                </a:gridCol>
              </a:tblGrid>
              <a:tr h="408486">
                <a:tc>
                  <a:txBody>
                    <a:bodyPr/>
                    <a:lstStyle/>
                    <a:p>
                      <a:pPr algn="just">
                        <a:lnSpc>
                          <a:spcPct val="107000"/>
                        </a:lnSpc>
                        <a:spcAft>
                          <a:spcPts val="800"/>
                        </a:spcAft>
                      </a:pPr>
                      <a:r>
                        <a:rPr lang="uk-UA" sz="1600">
                          <a:effectLst/>
                          <a:latin typeface="+mj-lt"/>
                        </a:rPr>
                        <a:t>Сторінка</a:t>
                      </a:r>
                      <a:endParaRPr lang="uk-UA" sz="1600">
                        <a:effectLst/>
                        <a:latin typeface="+mj-lt"/>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uk-UA" sz="1600" dirty="0">
                          <a:effectLst/>
                          <a:latin typeface="+mj-lt"/>
                        </a:rPr>
                        <a:t>Зауваження</a:t>
                      </a:r>
                      <a:endParaRPr lang="uk-UA" sz="1600" dirty="0">
                        <a:effectLst/>
                        <a:latin typeface="+mj-lt"/>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uk-UA" sz="1600" dirty="0">
                          <a:effectLst/>
                          <a:latin typeface="+mj-lt"/>
                        </a:rPr>
                        <a:t>Пропозиції</a:t>
                      </a:r>
                      <a:endParaRPr lang="uk-UA" sz="1600" dirty="0">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590620072"/>
                  </a:ext>
                </a:extLst>
              </a:tr>
              <a:tr h="397870">
                <a:tc>
                  <a:txBody>
                    <a:bodyPr/>
                    <a:lstStyle/>
                    <a:p>
                      <a:pPr algn="just">
                        <a:lnSpc>
                          <a:spcPct val="107000"/>
                        </a:lnSpc>
                        <a:spcAft>
                          <a:spcPts val="800"/>
                        </a:spcAft>
                      </a:pPr>
                      <a:r>
                        <a:rPr lang="uk-UA" sz="1600">
                          <a:effectLst/>
                          <a:latin typeface="+mj-lt"/>
                        </a:rPr>
                        <a:t> </a:t>
                      </a:r>
                      <a:endParaRPr lang="uk-UA" sz="1600">
                        <a:effectLst/>
                        <a:latin typeface="+mj-lt"/>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uk-UA" sz="1600">
                          <a:effectLst/>
                          <a:latin typeface="+mj-lt"/>
                        </a:rPr>
                        <a:t> </a:t>
                      </a:r>
                      <a:endParaRPr lang="uk-UA" sz="1600">
                        <a:effectLst/>
                        <a:latin typeface="+mj-lt"/>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uk-UA" sz="1600" dirty="0">
                          <a:effectLst/>
                          <a:latin typeface="+mj-lt"/>
                        </a:rPr>
                        <a:t> </a:t>
                      </a:r>
                      <a:endParaRPr lang="uk-UA" sz="1600" dirty="0">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789650106"/>
                  </a:ext>
                </a:extLst>
              </a:tr>
            </a:tbl>
          </a:graphicData>
        </a:graphic>
      </p:graphicFrame>
      <p:sp>
        <p:nvSpPr>
          <p:cNvPr id="5" name="Rectangle 2">
            <a:extLst>
              <a:ext uri="{FF2B5EF4-FFF2-40B4-BE49-F238E27FC236}">
                <a16:creationId xmlns:a16="http://schemas.microsoft.com/office/drawing/2014/main" id="{0841A750-ABB5-4641-B0C4-266910B5F6B8}"/>
              </a:ext>
            </a:extLst>
          </p:cNvPr>
          <p:cNvSpPr>
            <a:spLocks noChangeArrowheads="1"/>
          </p:cNvSpPr>
          <p:nvPr/>
        </p:nvSpPr>
        <p:spPr bwMode="auto">
          <a:xfrm>
            <a:off x="1201787" y="3153646"/>
            <a:ext cx="8016186"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uk-UA"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Аналіз відвіданих уроків, співбесіди з учителями, контрольні зрізи, перевірка документації показують, що вчителі експериментальних шкіл добре знають вимоги державних стандартів і програм. Вміють правильно відібрати зміст навчального матеріалу, виділити головне в теоретичному матеріалі, раціонально використовувати підручники нового покоління на </a:t>
            </a:r>
            <a:r>
              <a:rPr kumimoji="0" lang="uk-UA" altLang="uk-UA" b="0"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уроці</a:t>
            </a:r>
            <a:r>
              <a:rPr kumimoji="0" lang="uk-UA" altLang="uk-UA"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a:t>
            </a:r>
            <a:endParaRPr kumimoji="0" lang="uk-UA" altLang="uk-UA" b="0" i="0" u="none" strike="noStrike" cap="none" normalizeH="0" baseline="0" dirty="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uk-UA"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В ході практичного аналізу виправдав себе метод посторінкового аналізу. </a:t>
            </a:r>
            <a:endParaRPr kumimoji="0" lang="uk-UA" altLang="uk-UA" b="0" i="0" u="none" strike="noStrike" cap="none" normalizeH="0" baseline="0" dirty="0">
              <a:ln>
                <a:noFill/>
              </a:ln>
              <a:solidFill>
                <a:schemeClr val="tx1"/>
              </a:solidFill>
              <a:effectLst/>
              <a:latin typeface="+mj-lt"/>
            </a:endParaRPr>
          </a:p>
        </p:txBody>
      </p:sp>
    </p:spTree>
    <p:extLst>
      <p:ext uri="{BB962C8B-B14F-4D97-AF65-F5344CB8AC3E}">
        <p14:creationId xmlns:p14="http://schemas.microsoft.com/office/powerpoint/2010/main" val="3218219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a:extLst>
              <a:ext uri="{FF2B5EF4-FFF2-40B4-BE49-F238E27FC236}">
                <a16:creationId xmlns:a16="http://schemas.microsoft.com/office/drawing/2014/main" id="{063E558E-9A3A-4E88-AD15-4C9B31995655}"/>
              </a:ext>
            </a:extLst>
          </p:cNvPr>
          <p:cNvGraphicFramePr>
            <a:graphicFrameLocks noGrp="1"/>
          </p:cNvGraphicFramePr>
          <p:nvPr>
            <p:extLst>
              <p:ext uri="{D42A27DB-BD31-4B8C-83A1-F6EECF244321}">
                <p14:modId xmlns:p14="http://schemas.microsoft.com/office/powerpoint/2010/main" val="3663943540"/>
              </p:ext>
            </p:extLst>
          </p:nvPr>
        </p:nvGraphicFramePr>
        <p:xfrm>
          <a:off x="1083282" y="3651924"/>
          <a:ext cx="9021300" cy="1594330"/>
        </p:xfrm>
        <a:graphic>
          <a:graphicData uri="http://schemas.openxmlformats.org/drawingml/2006/table">
            <a:tbl>
              <a:tblPr firstRow="1" firstCol="1" bandRow="1">
                <a:tableStyleId>{5C22544A-7EE6-4342-B048-85BDC9FD1C3A}</a:tableStyleId>
              </a:tblPr>
              <a:tblGrid>
                <a:gridCol w="2254626">
                  <a:extLst>
                    <a:ext uri="{9D8B030D-6E8A-4147-A177-3AD203B41FA5}">
                      <a16:colId xmlns:a16="http://schemas.microsoft.com/office/drawing/2014/main" val="1040917022"/>
                    </a:ext>
                  </a:extLst>
                </a:gridCol>
                <a:gridCol w="2255558">
                  <a:extLst>
                    <a:ext uri="{9D8B030D-6E8A-4147-A177-3AD203B41FA5}">
                      <a16:colId xmlns:a16="http://schemas.microsoft.com/office/drawing/2014/main" val="3112017538"/>
                    </a:ext>
                  </a:extLst>
                </a:gridCol>
                <a:gridCol w="2255558">
                  <a:extLst>
                    <a:ext uri="{9D8B030D-6E8A-4147-A177-3AD203B41FA5}">
                      <a16:colId xmlns:a16="http://schemas.microsoft.com/office/drawing/2014/main" val="3893968836"/>
                    </a:ext>
                  </a:extLst>
                </a:gridCol>
                <a:gridCol w="2255558">
                  <a:extLst>
                    <a:ext uri="{9D8B030D-6E8A-4147-A177-3AD203B41FA5}">
                      <a16:colId xmlns:a16="http://schemas.microsoft.com/office/drawing/2014/main" val="541513759"/>
                    </a:ext>
                  </a:extLst>
                </a:gridCol>
              </a:tblGrid>
              <a:tr h="1205495">
                <a:tc>
                  <a:txBody>
                    <a:bodyPr/>
                    <a:lstStyle/>
                    <a:p>
                      <a:pPr algn="just">
                        <a:lnSpc>
                          <a:spcPct val="107000"/>
                        </a:lnSpc>
                        <a:spcAft>
                          <a:spcPts val="800"/>
                        </a:spcAft>
                      </a:pPr>
                      <a:r>
                        <a:rPr lang="uk-UA" sz="1800" dirty="0">
                          <a:effectLst/>
                          <a:latin typeface="+mj-lt"/>
                        </a:rPr>
                        <a:t>Предмет</a:t>
                      </a:r>
                      <a:endParaRPr lang="uk-UA" sz="1800" dirty="0">
                        <a:effectLst/>
                        <a:latin typeface="+mj-lt"/>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uk-UA" sz="1800">
                          <a:effectLst/>
                          <a:latin typeface="+mj-lt"/>
                        </a:rPr>
                        <a:t>Які теми засвоєно добре</a:t>
                      </a:r>
                      <a:endParaRPr lang="uk-UA" sz="1800">
                        <a:effectLst/>
                        <a:latin typeface="+mj-lt"/>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uk-UA" sz="1800">
                          <a:effectLst/>
                          <a:latin typeface="+mj-lt"/>
                        </a:rPr>
                        <a:t>Які теми засвоєно погано</a:t>
                      </a:r>
                      <a:endParaRPr lang="uk-UA" sz="1800">
                        <a:effectLst/>
                        <a:latin typeface="+mj-lt"/>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uk-UA" sz="1800">
                          <a:effectLst/>
                          <a:latin typeface="+mj-lt"/>
                        </a:rPr>
                        <a:t>Причини слабкого засвоєння</a:t>
                      </a:r>
                      <a:endParaRPr lang="uk-UA" sz="1800">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326757667"/>
                  </a:ext>
                </a:extLst>
              </a:tr>
              <a:tr h="388835">
                <a:tc>
                  <a:txBody>
                    <a:bodyPr/>
                    <a:lstStyle/>
                    <a:p>
                      <a:pPr algn="just">
                        <a:lnSpc>
                          <a:spcPct val="107000"/>
                        </a:lnSpc>
                        <a:spcAft>
                          <a:spcPts val="800"/>
                        </a:spcAft>
                      </a:pPr>
                      <a:r>
                        <a:rPr lang="uk-UA" sz="1800">
                          <a:effectLst/>
                          <a:latin typeface="+mj-lt"/>
                        </a:rPr>
                        <a:t> </a:t>
                      </a:r>
                      <a:endParaRPr lang="uk-UA" sz="1800">
                        <a:effectLst/>
                        <a:latin typeface="+mj-lt"/>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uk-UA" sz="1800">
                          <a:effectLst/>
                          <a:latin typeface="+mj-lt"/>
                        </a:rPr>
                        <a:t> </a:t>
                      </a:r>
                      <a:endParaRPr lang="uk-UA" sz="1800">
                        <a:effectLst/>
                        <a:latin typeface="+mj-lt"/>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uk-UA" sz="1800">
                          <a:effectLst/>
                          <a:latin typeface="+mj-lt"/>
                        </a:rPr>
                        <a:t> </a:t>
                      </a:r>
                      <a:endParaRPr lang="uk-UA" sz="1800">
                        <a:effectLst/>
                        <a:latin typeface="+mj-lt"/>
                        <a:ea typeface="Calibri" panose="020F0502020204030204" pitchFamily="34" charset="0"/>
                        <a:cs typeface="Arial" panose="020B0604020202020204" pitchFamily="34" charset="0"/>
                      </a:endParaRPr>
                    </a:p>
                  </a:txBody>
                  <a:tcPr marL="68580" marR="68580" marT="0" marB="0"/>
                </a:tc>
                <a:tc>
                  <a:txBody>
                    <a:bodyPr/>
                    <a:lstStyle/>
                    <a:p>
                      <a:pPr algn="just">
                        <a:lnSpc>
                          <a:spcPct val="107000"/>
                        </a:lnSpc>
                        <a:spcAft>
                          <a:spcPts val="800"/>
                        </a:spcAft>
                      </a:pPr>
                      <a:r>
                        <a:rPr lang="uk-UA" sz="1800" dirty="0">
                          <a:effectLst/>
                          <a:latin typeface="+mj-lt"/>
                        </a:rPr>
                        <a:t> </a:t>
                      </a:r>
                      <a:endParaRPr lang="uk-UA" sz="1800" dirty="0">
                        <a:effectLst/>
                        <a:latin typeface="+mj-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331897375"/>
                  </a:ext>
                </a:extLst>
              </a:tr>
            </a:tbl>
          </a:graphicData>
        </a:graphic>
      </p:graphicFrame>
      <p:sp>
        <p:nvSpPr>
          <p:cNvPr id="3" name="Rectangle 1">
            <a:extLst>
              <a:ext uri="{FF2B5EF4-FFF2-40B4-BE49-F238E27FC236}">
                <a16:creationId xmlns:a16="http://schemas.microsoft.com/office/drawing/2014/main" id="{6BD81487-5A9E-433C-B456-7712E7BAA154}"/>
              </a:ext>
            </a:extLst>
          </p:cNvPr>
          <p:cNvSpPr>
            <a:spLocks noChangeArrowheads="1"/>
          </p:cNvSpPr>
          <p:nvPr/>
        </p:nvSpPr>
        <p:spPr bwMode="auto">
          <a:xfrm>
            <a:off x="979681" y="446885"/>
            <a:ext cx="7841046"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uk-UA" altLang="uk-UA"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Наприклад, педагогами використаний метод спостереження, за знаннями учнів і проходження програмного матеріалу за підручниками, які проходять практичну експертизу (табл.).</a:t>
            </a:r>
            <a:endParaRPr kumimoji="0" lang="uk-UA" altLang="uk-UA" b="0" i="0" u="none" strike="noStrike" cap="none" normalizeH="0" baseline="0" dirty="0">
              <a:ln>
                <a:noFill/>
              </a:ln>
              <a:solidFill>
                <a:schemeClr val="tx1"/>
              </a:solidFill>
              <a:effectLst/>
              <a:latin typeface="+mj-lt"/>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uk-UA" altLang="uk-UA"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uk-UA" altLang="uk-UA"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Контроль за проходженням програмного матеріалу за підручниками</a:t>
            </a:r>
            <a:endParaRPr kumimoji="0" lang="uk-UA" altLang="uk-UA" b="0" i="0" u="none" strike="noStrike" cap="none" normalizeH="0" baseline="0" dirty="0">
              <a:ln>
                <a:noFill/>
              </a:ln>
              <a:solidFill>
                <a:schemeClr val="tx1"/>
              </a:solidFill>
              <a:effectLst/>
              <a:latin typeface="+mj-lt"/>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uk-UA" altLang="uk-UA"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uk-UA" altLang="uk-UA"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Працюючи за підручниками нового покоління, педагогічний колектив не тільки навчав учнів, а й сам підвищував свою педагогічну майстерність, через оволодіння системою аналізу та частково-пошуковими методами.</a:t>
            </a:r>
            <a:endParaRPr kumimoji="0" lang="uk-UA" altLang="uk-UA" b="0" i="0" u="none" strike="noStrike" cap="none" normalizeH="0" baseline="0" dirty="0">
              <a:ln>
                <a:noFill/>
              </a:ln>
              <a:solidFill>
                <a:schemeClr val="tx1"/>
              </a:solidFill>
              <a:effectLst/>
              <a:latin typeface="+mj-lt"/>
            </a:endParaRPr>
          </a:p>
        </p:txBody>
      </p:sp>
      <p:sp>
        <p:nvSpPr>
          <p:cNvPr id="4" name="Звезда: 5 точек 3">
            <a:extLst>
              <a:ext uri="{FF2B5EF4-FFF2-40B4-BE49-F238E27FC236}">
                <a16:creationId xmlns:a16="http://schemas.microsoft.com/office/drawing/2014/main" id="{725F3307-A1C6-43CC-AF77-174584F496F2}"/>
              </a:ext>
            </a:extLst>
          </p:cNvPr>
          <p:cNvSpPr/>
          <p:nvPr/>
        </p:nvSpPr>
        <p:spPr>
          <a:xfrm>
            <a:off x="785091" y="6225309"/>
            <a:ext cx="194590" cy="18580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3279292797"/>
      </p:ext>
    </p:extLst>
  </p:cSld>
  <p:clrMapOvr>
    <a:masterClrMapping/>
  </p:clrMapOvr>
</p:sld>
</file>

<file path=ppt/theme/theme1.xml><?xml version="1.0" encoding="utf-8"?>
<a:theme xmlns:a="http://schemas.openxmlformats.org/drawingml/2006/main" name="FrostyVTI">
  <a:themeElements>
    <a:clrScheme name="AnalogousFromLightSeedRightStep">
      <a:dk1>
        <a:srgbClr val="000000"/>
      </a:dk1>
      <a:lt1>
        <a:srgbClr val="FFFFFF"/>
      </a:lt1>
      <a:dk2>
        <a:srgbClr val="413124"/>
      </a:dk2>
      <a:lt2>
        <a:srgbClr val="E2E8E7"/>
      </a:lt2>
      <a:accent1>
        <a:srgbClr val="C6969C"/>
      </a:accent1>
      <a:accent2>
        <a:srgbClr val="BA917F"/>
      </a:accent2>
      <a:accent3>
        <a:srgbClr val="AEA284"/>
      </a:accent3>
      <a:accent4>
        <a:srgbClr val="A1A873"/>
      </a:accent4>
      <a:accent5>
        <a:srgbClr val="94AB81"/>
      </a:accent5>
      <a:accent6>
        <a:srgbClr val="7AB078"/>
      </a:accent6>
      <a:hlink>
        <a:srgbClr val="568E87"/>
      </a:hlink>
      <a:folHlink>
        <a:srgbClr val="7F7F7F"/>
      </a:folHlink>
    </a:clrScheme>
    <a:fontScheme name="Frosted Leaf">
      <a:majorFont>
        <a:latin typeface="Goudy Old Style"/>
        <a:ea typeface=""/>
        <a:cs typeface=""/>
      </a:majorFont>
      <a:minorFont>
        <a:latin typeface="Avenir Next LT Pro"/>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ostyVTI" id="{DD283BC3-E0B6-4E4B-91CF-F0F54D51BB21}" vid="{3EE220F7-F497-4893-BE1F-7BB1D607421B}"/>
    </a:ext>
  </a:extLst>
</a:theme>
</file>

<file path=docProps/app.xml><?xml version="1.0" encoding="utf-8"?>
<Properties xmlns="http://schemas.openxmlformats.org/officeDocument/2006/extended-properties" xmlns:vt="http://schemas.openxmlformats.org/officeDocument/2006/docPropsVTypes">
  <TotalTime>150</TotalTime>
  <Words>5553</Words>
  <Application>Microsoft Office PowerPoint</Application>
  <PresentationFormat>Широкоэкранный</PresentationFormat>
  <Paragraphs>223</Paragraphs>
  <Slides>60</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60</vt:i4>
      </vt:variant>
    </vt:vector>
  </HeadingPairs>
  <TitlesOfParts>
    <vt:vector size="67" baseType="lpstr">
      <vt:lpstr>Arial</vt:lpstr>
      <vt:lpstr>Avenir Next LT Pro</vt:lpstr>
      <vt:lpstr>Calibri</vt:lpstr>
      <vt:lpstr>Goudy Old Style</vt:lpstr>
      <vt:lpstr>Times New Roman</vt:lpstr>
      <vt:lpstr>Wingdings</vt:lpstr>
      <vt:lpstr>FrostyVTI</vt:lpstr>
      <vt:lpstr>Комплексний критичний аналіз підручників з природничих наук</vt:lpstr>
      <vt:lpstr>План</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Критичний аналіз підручників з природничих наук</dc:title>
  <dc:creator>N P</dc:creator>
  <cp:lastModifiedBy>N P</cp:lastModifiedBy>
  <cp:revision>19</cp:revision>
  <dcterms:created xsi:type="dcterms:W3CDTF">2021-04-03T16:23:13Z</dcterms:created>
  <dcterms:modified xsi:type="dcterms:W3CDTF">2021-04-11T07:32:59Z</dcterms:modified>
</cp:coreProperties>
</file>