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2" r:id="rId6"/>
    <p:sldId id="277" r:id="rId7"/>
    <p:sldId id="261" r:id="rId8"/>
    <p:sldId id="260" r:id="rId9"/>
    <p:sldId id="259" r:id="rId10"/>
    <p:sldId id="263" r:id="rId11"/>
    <p:sldId id="264" r:id="rId12"/>
    <p:sldId id="265" r:id="rId13"/>
    <p:sldId id="273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546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97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23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46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138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3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844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07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2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84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A274E-D9A5-4FB6-BF18-829B34BBE95E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C1CD-E544-4CAC-B925-BD9AED7620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390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1825841"/>
            <a:ext cx="11477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СПЕЦІАЛЬНІСТЬ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072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4645" y="2225951"/>
            <a:ext cx="2680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cap="all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Освітня програма</a:t>
            </a:r>
            <a:endParaRPr lang="uk-UA" sz="2000" b="1" cap="all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8758" y="2208372"/>
            <a:ext cx="6127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 держави та підприємницьких структур</a:t>
            </a:r>
            <a:endParaRPr lang="uk-UA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0817"/>
            <a:ext cx="5419725" cy="36171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3620" y="733633"/>
            <a:ext cx="5487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Вступ до спеціальності</a:t>
            </a:r>
            <a:endParaRPr lang="uk-UA" sz="3200" b="1" cap="all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9725" y="336356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Викладач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 доцент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</a:t>
            </a:r>
            <a:r>
              <a:rPr lang="uk-UA" sz="2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іліна</a:t>
            </a:r>
            <a:r>
              <a:rPr lang="uk-UA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Ірина Вадимівна</a:t>
            </a:r>
          </a:p>
          <a:p>
            <a:endParaRPr lang="uk-UA" sz="20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Тел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097-557-65-73</a:t>
            </a:r>
            <a:r>
              <a:rPr lang="uk-UA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( </a:t>
            </a: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Viber, WhatsApp, Telegram)</a:t>
            </a:r>
          </a:p>
          <a:p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E-mail: </a:t>
            </a:r>
            <a:r>
              <a:rPr lang="en-US" sz="2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ivsilina@ukr.net</a:t>
            </a:r>
            <a:endParaRPr lang="uk-UA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8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49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uk-UA" i="1" dirty="0"/>
              <a:t> </a:t>
            </a:r>
            <a:r>
              <a:rPr lang="uk-UA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Університетська освіта</a:t>
            </a:r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uk-UA" sz="2000" b="1" cap="all" dirty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2025" y="2172385"/>
            <a:ext cx="10982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Навчальне навантаження студента впродовж  1  року  = 60 кредитів.</a:t>
            </a:r>
          </a:p>
          <a:p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</a:t>
            </a:r>
            <a:r>
              <a:rPr lang="uk-UA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Модуль 1            Модуль 2             ……..   Модуль </a:t>
            </a:r>
            <a:r>
              <a:rPr lang="pl-PL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395" y="2662915"/>
            <a:ext cx="103641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8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2" y="1103294"/>
            <a:ext cx="7181710" cy="536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560" y="1675415"/>
            <a:ext cx="8819943" cy="45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8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2" y="1103294"/>
            <a:ext cx="7181710" cy="5364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040" y="2233136"/>
            <a:ext cx="10637520" cy="128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68400" algn="just">
              <a:lnSpc>
                <a:spcPct val="150000"/>
              </a:lnSpc>
            </a:pPr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Система ECTS </a:t>
            </a: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uk-UA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це єдиний порядок переведення і накопичення кредитів, який надає можливість вести облік загального обсягу годин, присвяченого дисципліні протягом всього навчального процесу.</a:t>
            </a: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760" y="3652287"/>
            <a:ext cx="108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       </a:t>
            </a:r>
            <a:r>
              <a:rPr lang="uk-UA" sz="2000" b="1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За підсумком накопичення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180-240 кредитів </a:t>
            </a:r>
            <a:r>
              <a:rPr lang="uk-UA" sz="2000" b="1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студенту присвоюється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ступінь бакалавра</a:t>
            </a:r>
            <a:r>
              <a:rPr lang="uk-UA" sz="2000" b="1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, </a:t>
            </a:r>
            <a:r>
              <a:rPr lang="pl-PL" sz="2000" b="1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     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магістра</a:t>
            </a:r>
            <a:r>
              <a:rPr lang="uk-UA" sz="2000" b="1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  ще 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60-120 кредитів. </a:t>
            </a:r>
            <a:endParaRPr lang="uk-U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2" y="1103294"/>
            <a:ext cx="7181710" cy="5364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6900" y="1942912"/>
            <a:ext cx="9032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Шість ключових позицій   Болонського процесу:</a:t>
            </a:r>
          </a:p>
          <a:p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1. Введення </a:t>
            </a:r>
            <a:r>
              <a:rPr lang="uk-UA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двоциклового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навчання (бакалавр, магістр).</a:t>
            </a:r>
          </a:p>
          <a:p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2.  Запровадження європейської кредитної системи (Європейська кредитно-трансферна система -</a:t>
            </a:r>
            <a:r>
              <a:rPr lang="uk-UA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European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Credit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Transfer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System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ECTS)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Контроль якості освіти.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 Розширення мобільності студентів.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  Забезпечення працевлаштування випускників.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  Забезпечення привабливості європейської системи освіти.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0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0" y="1357222"/>
            <a:ext cx="920496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1.2. Актуальність і практичне значення підготовки фахівців зі спеціальності «Фінанси, банківська справа, страхування та фондовий ринок».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1120" y="2828836"/>
            <a:ext cx="10607040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Спеціаліст у сфері фінансів </a:t>
            </a:r>
            <a:r>
              <a:rPr lang="uk-UA" sz="2000" b="1" dirty="0">
                <a:solidFill>
                  <a:srgbClr val="211D1E"/>
                </a:solidFill>
                <a:latin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rgbClr val="211D1E"/>
                </a:solidFill>
                <a:latin typeface="Times New Roman" panose="02020603050405020304" pitchFamily="18" charset="0"/>
              </a:rPr>
              <a:t>це фахівець з високим рівнем теоретичної і практичної економічної підготовки для виконання правової, фінансової та </a:t>
            </a:r>
            <a:r>
              <a:rPr lang="uk-UA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організаційно-управлінської </a:t>
            </a:r>
            <a:r>
              <a:rPr lang="uk-UA" sz="2000" dirty="0">
                <a:solidFill>
                  <a:srgbClr val="211D1E"/>
                </a:solidFill>
                <a:latin typeface="Times New Roman" panose="02020603050405020304" pitchFamily="18" charset="0"/>
              </a:rPr>
              <a:t>діяльності. 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00" y="4662718"/>
            <a:ext cx="2099360" cy="20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30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6900" y="1912425"/>
            <a:ext cx="101117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uk-UA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Фінанси включають: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організацію грошових та фінансово-кредитних відносин у різних сферах діяльності;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організацію роботи з юридичними та фізичними особами;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здійснення управлінських рішень, їх оцінку та реалізацію;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правове та інформаційне забезпечення діяльності фінансових органів України;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інформаційну роботу із структурними підрозділами фінансових органів та зовнішніми організаціями, оформлення результатів ревізій та прийняття управлінських рішень;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здійснення розрахунків при складанні кошторисів доходів і видатків бюджетних установ, складання щоденної оперативної фінансової операції про надходження та напрямки використання та надходження грошових коштів, стану розрахунків на підприємстві.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34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2072" y="3025586"/>
            <a:ext cx="10485120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Фінансист</a:t>
            </a:r>
            <a:r>
              <a:rPr lang="uk-UA" sz="2000" dirty="0">
                <a:solidFill>
                  <a:srgbClr val="211D1E"/>
                </a:solidFill>
                <a:latin typeface="Times New Roman" panose="02020603050405020304" pitchFamily="18" charset="0"/>
              </a:rPr>
              <a:t> – це спеціаліст, який розуміється в політиці, економіці, знає все про конкурентів і як фахівець повинен розпоряджатись грошовими коштами з метою збільшення капіталу </a:t>
            </a:r>
            <a:endParaRPr lang="uk-UA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67025" y="1326699"/>
            <a:ext cx="873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</a:rPr>
              <a:t>1.2. Актуальність і практичне значення підготовки фахівців зі спеціальності «Фінанси, банківська справа, страхування та фондовий ринок». </a:t>
            </a:r>
          </a:p>
        </p:txBody>
      </p:sp>
    </p:spTree>
    <p:extLst>
      <p:ext uri="{BB962C8B-B14F-4D97-AF65-F5344CB8AC3E}">
        <p14:creationId xmlns:p14="http://schemas.microsoft.com/office/powerpoint/2010/main" val="114714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694" y="1072807"/>
            <a:ext cx="6745826" cy="55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3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1440" y="1316571"/>
            <a:ext cx="9377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</a:rPr>
              <a:t>1.2. Актуальність і практичне значення підготовки фахівців зі спеціальності «Фінанси, банківська справа, страхування та фондовий ринок».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113" y="2478906"/>
            <a:ext cx="5796867" cy="40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19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50" y="2442166"/>
            <a:ext cx="9932156" cy="3298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476" y="1072807"/>
            <a:ext cx="9504488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5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76425" y="790486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6300" y="1982738"/>
            <a:ext cx="104965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i="1" dirty="0">
                <a:solidFill>
                  <a:srgbClr val="211D1E"/>
                </a:solidFill>
                <a:latin typeface="Times New Roman" panose="02020603050405020304" pitchFamily="18" charset="0"/>
              </a:rPr>
              <a:t>Питання для теоретичної підготовки </a:t>
            </a:r>
            <a:endParaRPr lang="uk-UA" sz="2000" i="1" dirty="0" smtClean="0">
              <a:solidFill>
                <a:srgbClr val="211D1E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1.1. </a:t>
            </a:r>
            <a:r>
              <a:rPr lang="uk-UA" sz="2000" dirty="0">
                <a:solidFill>
                  <a:srgbClr val="211D1E"/>
                </a:solidFill>
                <a:latin typeface="Times New Roman" panose="02020603050405020304" pitchFamily="18" charset="0"/>
              </a:rPr>
              <a:t>Болонська декларація в українській системі освіти. </a:t>
            </a:r>
            <a:endParaRPr lang="uk-UA" sz="2000" dirty="0" smtClean="0">
              <a:solidFill>
                <a:srgbClr val="211D1E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1.2. </a:t>
            </a:r>
            <a:r>
              <a:rPr lang="uk-UA" sz="2000" dirty="0">
                <a:solidFill>
                  <a:srgbClr val="211D1E"/>
                </a:solidFill>
                <a:latin typeface="Times New Roman" panose="02020603050405020304" pitchFamily="18" charset="0"/>
              </a:rPr>
              <a:t>Актуальність і практичне значення підготовки фахівців зі спеціальності «Фінанси, банківська </a:t>
            </a:r>
            <a:r>
              <a:rPr lang="uk-UA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справа, страхування та фондовий ринок». </a:t>
            </a:r>
          </a:p>
          <a:p>
            <a:pPr algn="just">
              <a:lnSpc>
                <a:spcPct val="150000"/>
              </a:lnSpc>
            </a:pPr>
            <a:r>
              <a:rPr lang="uk-UA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1.3. </a:t>
            </a:r>
            <a:r>
              <a:rPr lang="uk-UA" sz="2000" dirty="0">
                <a:solidFill>
                  <a:srgbClr val="211D1E"/>
                </a:solidFill>
                <a:latin typeface="Times New Roman" panose="02020603050405020304" pitchFamily="18" charset="0"/>
              </a:rPr>
              <a:t>Характеристика освітньої програми </a:t>
            </a:r>
            <a:r>
              <a:rPr lang="uk-UA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211D1E"/>
                </a:solidFill>
                <a:latin typeface="Times New Roman" panose="02020603050405020304" pitchFamily="18" charset="0"/>
              </a:rPr>
              <a:t>Фінанси</a:t>
            </a:r>
            <a:r>
              <a:rPr lang="ru-RU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11D1E"/>
                </a:solidFill>
                <a:latin typeface="Times New Roman" panose="02020603050405020304" pitchFamily="18" charset="0"/>
              </a:rPr>
              <a:t>держави</a:t>
            </a:r>
            <a:r>
              <a:rPr lang="ru-RU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rgbClr val="211D1E"/>
                </a:solidFill>
                <a:latin typeface="Times New Roman" panose="02020603050405020304" pitchFamily="18" charset="0"/>
              </a:rPr>
              <a:t>підприємницьких</a:t>
            </a:r>
            <a:r>
              <a:rPr lang="ru-RU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 структур</a:t>
            </a:r>
            <a:r>
              <a:rPr lang="uk-UA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50000"/>
              </a:lnSpc>
            </a:pPr>
            <a:r>
              <a:rPr lang="uk-UA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 1.4. </a:t>
            </a:r>
            <a:r>
              <a:rPr lang="uk-UA" sz="2000" dirty="0">
                <a:solidFill>
                  <a:srgbClr val="211D1E"/>
                </a:solidFill>
                <a:latin typeface="Times New Roman" panose="02020603050405020304" pitchFamily="18" charset="0"/>
              </a:rPr>
              <a:t>Вимоги МОН до фахівця першого рівня вищої освіти (бакалавр) зі спеціальності «Фінанси, банківська </a:t>
            </a:r>
            <a:r>
              <a:rPr lang="uk-UA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справа, </a:t>
            </a:r>
            <a:r>
              <a:rPr lang="uk-UA" sz="2000" dirty="0" err="1" smtClean="0">
                <a:solidFill>
                  <a:srgbClr val="211D1E"/>
                </a:solidFill>
                <a:latin typeface="Times New Roman" panose="02020603050405020304" pitchFamily="18" charset="0"/>
              </a:rPr>
              <a:t>страхуваннята</a:t>
            </a:r>
            <a:r>
              <a:rPr lang="uk-UA" sz="2000" dirty="0" smtClean="0">
                <a:solidFill>
                  <a:srgbClr val="211D1E"/>
                </a:solidFill>
                <a:latin typeface="Times New Roman" panose="02020603050405020304" pitchFamily="18" charset="0"/>
              </a:rPr>
              <a:t> фондовий ринок».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93729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7025" y="1348155"/>
            <a:ext cx="9131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1.3. Характеристика освітньої програми «Фінанси держави та підприємницьких структур».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09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6100" y="1384085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1.4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. Вимоги МОН до фахівця першого рівня вищої освіти (бакалавр) зі спеціальності «Фінанси, банківська справа та страхування»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9674" y="2341694"/>
            <a:ext cx="9324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</a:t>
            </a:r>
            <a:r>
              <a:rPr lang="uk-UA" sz="2000" dirty="0" err="1" smtClean="0"/>
              <a:t>тандарт</a:t>
            </a:r>
            <a:r>
              <a:rPr lang="uk-UA" sz="2000" dirty="0" smtClean="0"/>
              <a:t> вищої освіти за спеціальністю 072 «Фінанси, банківська </a:t>
            </a:r>
            <a:r>
              <a:rPr lang="uk-UA" sz="2000" dirty="0" err="1" smtClean="0"/>
              <a:t>справа,страхування</a:t>
            </a:r>
            <a:r>
              <a:rPr lang="uk-UA" sz="2000" dirty="0" smtClean="0"/>
              <a:t> та біржова діяльність» для першого (бакалаврського) рівня вищої освіти.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18895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494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33575" y="476914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0675" y="2318088"/>
            <a:ext cx="93916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Болонський процес в освіті -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це створення єдиного освітнього простору, який об'єднує вищі навчальні заклади різних країн. </a:t>
            </a:r>
          </a:p>
          <a:p>
            <a:pPr algn="just"/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Це процес добровільного співробітництва освітніх систем європейських країн, спрямований на створення спільного освітнього та наукового простору. </a:t>
            </a:r>
          </a:p>
          <a:p>
            <a:pPr algn="just"/>
            <a:endParaRPr lang="uk-UA" sz="20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Головна мета  Болонського процесу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консолідація зусиль наукової та освітянської громадськості й урядів країн Європи для істотного підвищення конкурентоспроможності європейської системи науки і вищої освіти у світовому вимірі, а також для підвищення ролі цієї системи в суспільних</a:t>
            </a:r>
          </a:p>
          <a:p>
            <a:pPr algn="just"/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перетвореннях.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4554" y="1599026"/>
            <a:ext cx="7117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1.1. Болонська декларація в українській системі освіти. </a:t>
            </a:r>
            <a:endParaRPr lang="uk-UA" sz="20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2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5368" cy="19143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0298" y="489078"/>
            <a:ext cx="600093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розвитку Болонського процесу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166189"/>
              </p:ext>
            </p:extLst>
          </p:nvPr>
        </p:nvGraphicFramePr>
        <p:xfrm>
          <a:off x="3162065" y="1275835"/>
          <a:ext cx="8267935" cy="3880804"/>
        </p:xfrm>
        <a:graphic>
          <a:graphicData uri="http://schemas.openxmlformats.org/drawingml/2006/table">
            <a:tbl>
              <a:tblPr firstRow="1" firstCol="1" bandRow="1"/>
              <a:tblGrid>
                <a:gridCol w="1691343">
                  <a:extLst>
                    <a:ext uri="{9D8B030D-6E8A-4147-A177-3AD203B41FA5}">
                      <a16:colId xmlns:a16="http://schemas.microsoft.com/office/drawing/2014/main" val="1291239181"/>
                    </a:ext>
                  </a:extLst>
                </a:gridCol>
                <a:gridCol w="2300398">
                  <a:extLst>
                    <a:ext uri="{9D8B030D-6E8A-4147-A177-3AD203B41FA5}">
                      <a16:colId xmlns:a16="http://schemas.microsoft.com/office/drawing/2014/main" val="3282266333"/>
                    </a:ext>
                  </a:extLst>
                </a:gridCol>
                <a:gridCol w="4276194">
                  <a:extLst>
                    <a:ext uri="{9D8B030D-6E8A-4147-A177-3AD203B41FA5}">
                      <a16:colId xmlns:a16="http://schemas.microsoft.com/office/drawing/2014/main" val="11082640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 проведення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Події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914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березня </a:t>
                      </a:r>
                      <a:r>
                        <a:rPr lang="uk-UA" sz="14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1957р.</a:t>
                      </a:r>
                      <a:endParaRPr lang="uk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Рим, Італія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Римський договір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806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вересня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1988 р.</a:t>
                      </a:r>
                      <a:endParaRPr lang="uk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Болонья, Італія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Велика Хартія Університетів (Magna Charta Universitarum)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708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травня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1998 г.</a:t>
                      </a:r>
                      <a:endParaRPr lang="uk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Париж, Франція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Сорбонська декларація «Про гармонізацію архітектури європейської системи ВО» (Франція, Велика Британія, Німеччина, Італія)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029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Березень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1999р</a:t>
                      </a: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Веймар, Німеччина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Зустріч генеральних директорів ЄС та керівництва Ради ректорів європейських країн для обговорення проблем акредитації та оцінки у 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996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18-19 червень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1999р.</a:t>
                      </a:r>
                      <a:endParaRPr lang="uk-UA" sz="14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Болонья, Італія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Перша конференція 30 європейських міністрів освіти та ухвалення декларації «Зона європейського ВО». З цієї декларації й починається Болонський процес, який планувався завершитися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2010 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55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8825" y="2408962"/>
            <a:ext cx="944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1  етап – 19 червня 1999 року в Болоньї (Італія) підписання 29 міністрами освіти від імені своїх урядів Болонської декларації».</a:t>
            </a:r>
          </a:p>
          <a:p>
            <a:endParaRPr lang="uk-UA" sz="2000" dirty="0"/>
          </a:p>
          <a:p>
            <a:pPr algn="just"/>
            <a:r>
              <a:rPr lang="uk-UA" sz="2000" dirty="0" smtClean="0"/>
              <a:t>2 етап –19 травня 2001 року (Прага) представники 33 країн Європи підписали Празьке комюніке.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70" y="1072807"/>
            <a:ext cx="7181710" cy="536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2867025" cy="19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0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334" y="168965"/>
            <a:ext cx="74576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Станом на 2024 рік учасниками </a:t>
            </a:r>
            <a:r>
              <a:rPr lang="uk-UA" b="1" u="sng" dirty="0">
                <a:solidFill>
                  <a:srgbClr val="7030A0"/>
                </a:solidFill>
                <a:latin typeface="Book Antiqua" panose="02040602050305030304" pitchFamily="18" charset="0"/>
              </a:rPr>
              <a:t>Болонського процесу є 49 країн: </a:t>
            </a:r>
            <a:endParaRPr lang="uk-UA" b="1" u="sng" dirty="0" smtClean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Австрія </a:t>
            </a:r>
            <a:r>
              <a:rPr lang="uk-UA" i="1" dirty="0">
                <a:latin typeface="Book Antiqua" panose="02040602050305030304" pitchFamily="18" charset="0"/>
              </a:rPr>
              <a:t>(з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Азербайджан </a:t>
            </a:r>
            <a:r>
              <a:rPr lang="uk-UA" i="1" dirty="0">
                <a:latin typeface="Book Antiqua" panose="02040602050305030304" pitchFamily="18" charset="0"/>
              </a:rPr>
              <a:t>(з 2005),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Албанія</a:t>
            </a:r>
            <a:r>
              <a:rPr lang="uk-UA" i="1" dirty="0">
                <a:latin typeface="Book Antiqua" panose="02040602050305030304" pitchFamily="18" charset="0"/>
              </a:rPr>
              <a:t>, Андорра (обидві — з 2003</a:t>
            </a:r>
            <a:r>
              <a:rPr lang="uk-UA" i="1" dirty="0" smtClean="0">
                <a:latin typeface="Book Antiqua" panose="02040602050305030304" pitchFamily="18" charset="0"/>
              </a:rPr>
              <a:t>),</a:t>
            </a: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 </a:t>
            </a:r>
            <a:r>
              <a:rPr lang="uk-UA" i="1" dirty="0">
                <a:latin typeface="Book Antiqua" panose="02040602050305030304" pitchFamily="18" charset="0"/>
              </a:rPr>
              <a:t>Бельгія (з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Білорусь </a:t>
            </a:r>
            <a:r>
              <a:rPr lang="uk-UA" i="1" dirty="0">
                <a:latin typeface="Book Antiqua" panose="02040602050305030304" pitchFamily="18" charset="0"/>
              </a:rPr>
              <a:t>(з 2015; </a:t>
            </a:r>
            <a:r>
              <a:rPr lang="uk-UA" i="1" dirty="0" smtClean="0">
                <a:latin typeface="Book Antiqua" panose="02040602050305030304" pitchFamily="18" charset="0"/>
              </a:rPr>
              <a:t>зупинено </a:t>
            </a:r>
            <a:r>
              <a:rPr lang="uk-UA" i="1" dirty="0">
                <a:latin typeface="Book Antiqua" panose="02040602050305030304" pitchFamily="18" charset="0"/>
              </a:rPr>
              <a:t>право представництва 2022),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Болгарія </a:t>
            </a:r>
            <a:r>
              <a:rPr lang="uk-UA" i="1" dirty="0">
                <a:latin typeface="Book Antiqua" panose="02040602050305030304" pitchFamily="18" charset="0"/>
              </a:rPr>
              <a:t>(з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Боснія </a:t>
            </a:r>
            <a:r>
              <a:rPr lang="uk-UA" i="1" dirty="0">
                <a:latin typeface="Book Antiqua" panose="02040602050305030304" pitchFamily="18" charset="0"/>
              </a:rPr>
              <a:t>та Герцеговина, Ватикан </a:t>
            </a:r>
            <a:r>
              <a:rPr lang="uk-UA" i="1" dirty="0" smtClean="0">
                <a:latin typeface="Book Antiqua" panose="02040602050305030304" pitchFamily="18" charset="0"/>
              </a:rPr>
              <a:t>(з </a:t>
            </a:r>
            <a:r>
              <a:rPr lang="uk-UA" i="1" dirty="0">
                <a:latin typeface="Book Antiqua" panose="02040602050305030304" pitchFamily="18" charset="0"/>
              </a:rPr>
              <a:t>2003),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Велика </a:t>
            </a:r>
            <a:r>
              <a:rPr lang="uk-UA" i="1" dirty="0">
                <a:latin typeface="Book Antiqua" panose="02040602050305030304" pitchFamily="18" charset="0"/>
              </a:rPr>
              <a:t>Британія (з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Вірменія </a:t>
            </a:r>
            <a:r>
              <a:rPr lang="uk-UA" i="1" dirty="0">
                <a:latin typeface="Book Antiqua" panose="02040602050305030304" pitchFamily="18" charset="0"/>
              </a:rPr>
              <a:t>(з 2005),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Греція </a:t>
            </a:r>
            <a:r>
              <a:rPr lang="uk-UA" i="1" dirty="0">
                <a:latin typeface="Book Antiqua" panose="02040602050305030304" pitchFamily="18" charset="0"/>
              </a:rPr>
              <a:t>(з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Грузія </a:t>
            </a:r>
            <a:r>
              <a:rPr lang="uk-UA" i="1" dirty="0">
                <a:latin typeface="Book Antiqua" panose="02040602050305030304" pitchFamily="18" charset="0"/>
              </a:rPr>
              <a:t>(з 2005</a:t>
            </a:r>
            <a:r>
              <a:rPr lang="uk-UA" i="1" dirty="0" smtClean="0">
                <a:latin typeface="Book Antiqua" panose="02040602050305030304" pitchFamily="18" charset="0"/>
              </a:rPr>
              <a:t>),</a:t>
            </a: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Данія</a:t>
            </a:r>
            <a:r>
              <a:rPr lang="uk-UA" i="1" dirty="0">
                <a:latin typeface="Book Antiqua" panose="02040602050305030304" pitchFamily="18" charset="0"/>
              </a:rPr>
              <a:t>, Естонія, Ірландія, Ісландія, Іспанія, Італія (усі — 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Казахстан </a:t>
            </a:r>
            <a:r>
              <a:rPr lang="uk-UA" i="1" dirty="0">
                <a:latin typeface="Book Antiqua" panose="02040602050305030304" pitchFamily="18" charset="0"/>
              </a:rPr>
              <a:t>(з 2010),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Кіпр </a:t>
            </a:r>
            <a:r>
              <a:rPr lang="uk-UA" i="1" dirty="0">
                <a:latin typeface="Book Antiqua" panose="02040602050305030304" pitchFamily="18" charset="0"/>
              </a:rPr>
              <a:t>(з 2001</a:t>
            </a:r>
            <a:r>
              <a:rPr lang="uk-UA" i="1" dirty="0" smtClean="0">
                <a:latin typeface="Book Antiqua" panose="02040602050305030304" pitchFamily="18" charset="0"/>
              </a:rPr>
              <a:t>),</a:t>
            </a: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Латвія</a:t>
            </a:r>
            <a:r>
              <a:rPr lang="uk-UA" i="1" dirty="0">
                <a:latin typeface="Book Antiqua" panose="02040602050305030304" pitchFamily="18" charset="0"/>
              </a:rPr>
              <a:t>, Литва, Ліхтенштейн, Люксембург, Мальта (усі — 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Молдова </a:t>
            </a:r>
            <a:r>
              <a:rPr lang="uk-UA" i="1" dirty="0">
                <a:latin typeface="Book Antiqua" panose="02040602050305030304" pitchFamily="18" charset="0"/>
              </a:rPr>
              <a:t>(з 2005),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Нідерланди</a:t>
            </a:r>
            <a:r>
              <a:rPr lang="uk-UA" i="1" dirty="0">
                <a:latin typeface="Book Antiqua" panose="02040602050305030304" pitchFamily="18" charset="0"/>
              </a:rPr>
              <a:t>, Німеччина, Норвегія (усі — 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Північна </a:t>
            </a:r>
            <a:r>
              <a:rPr lang="uk-UA" i="1" dirty="0">
                <a:latin typeface="Book Antiqua" panose="02040602050305030304" pitchFamily="18" charset="0"/>
              </a:rPr>
              <a:t>Македонія (з 2003),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Польща</a:t>
            </a:r>
            <a:r>
              <a:rPr lang="uk-UA" i="1" dirty="0">
                <a:latin typeface="Book Antiqua" panose="02040602050305030304" pitchFamily="18" charset="0"/>
              </a:rPr>
              <a:t>, Португалія (обидві — 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Російська </a:t>
            </a:r>
            <a:r>
              <a:rPr lang="uk-UA" i="1" dirty="0">
                <a:latin typeface="Book Antiqua" panose="02040602050305030304" pitchFamily="18" charset="0"/>
              </a:rPr>
              <a:t>Федерація (з 2003; зупинено право представництва 2022),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31426" y="168965"/>
            <a:ext cx="3975652" cy="502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i="1" dirty="0">
                <a:latin typeface="Book Antiqua" panose="02040602050305030304" pitchFamily="18" charset="0"/>
              </a:rPr>
              <a:t>Румунія (з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Сан-Марино </a:t>
            </a:r>
            <a:r>
              <a:rPr lang="uk-UA" i="1" dirty="0">
                <a:latin typeface="Book Antiqua" panose="02040602050305030304" pitchFamily="18" charset="0"/>
              </a:rPr>
              <a:t>(з 2020),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Сербія </a:t>
            </a:r>
            <a:r>
              <a:rPr lang="uk-UA" i="1" dirty="0">
                <a:latin typeface="Book Antiqua" panose="02040602050305030304" pitchFamily="18" charset="0"/>
              </a:rPr>
              <a:t>(з 2003),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Словаччина</a:t>
            </a:r>
            <a:r>
              <a:rPr lang="uk-UA" i="1" dirty="0">
                <a:latin typeface="Book Antiqua" panose="02040602050305030304" pitchFamily="18" charset="0"/>
              </a:rPr>
              <a:t>, Словенія (обидві — 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Туреччина </a:t>
            </a:r>
            <a:r>
              <a:rPr lang="uk-UA" i="1" dirty="0">
                <a:latin typeface="Book Antiqua" panose="02040602050305030304" pitchFamily="18" charset="0"/>
              </a:rPr>
              <a:t>(з 2001),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Угорщина </a:t>
            </a:r>
            <a:r>
              <a:rPr lang="uk-UA" i="1" dirty="0">
                <a:latin typeface="Book Antiqua" panose="02040602050305030304" pitchFamily="18" charset="0"/>
              </a:rPr>
              <a:t>(з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Україна </a:t>
            </a:r>
            <a:r>
              <a:rPr lang="uk-UA" i="1" dirty="0">
                <a:latin typeface="Book Antiqua" panose="02040602050305030304" pitchFamily="18" charset="0"/>
              </a:rPr>
              <a:t>(з 2005),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Фінляндія</a:t>
            </a:r>
            <a:r>
              <a:rPr lang="uk-UA" i="1" dirty="0">
                <a:latin typeface="Book Antiqua" panose="02040602050305030304" pitchFamily="18" charset="0"/>
              </a:rPr>
              <a:t>, Франція (обидві — 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Хорватія </a:t>
            </a:r>
            <a:r>
              <a:rPr lang="uk-UA" i="1" dirty="0">
                <a:latin typeface="Book Antiqua" panose="02040602050305030304" pitchFamily="18" charset="0"/>
              </a:rPr>
              <a:t>(з 2001),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Чехія </a:t>
            </a:r>
            <a:r>
              <a:rPr lang="uk-UA" i="1" dirty="0">
                <a:latin typeface="Book Antiqua" panose="02040602050305030304" pitchFamily="18" charset="0"/>
              </a:rPr>
              <a:t>(з 1999),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Чорногорія </a:t>
            </a:r>
            <a:r>
              <a:rPr lang="uk-UA" i="1" dirty="0">
                <a:latin typeface="Book Antiqua" panose="02040602050305030304" pitchFamily="18" charset="0"/>
              </a:rPr>
              <a:t>(з 2007), </a:t>
            </a:r>
            <a:endParaRPr lang="uk-UA" i="1" dirty="0" smtClean="0">
              <a:latin typeface="Book Antiqua" panose="02040602050305030304" pitchFamily="18" charset="0"/>
            </a:endParaRPr>
          </a:p>
          <a:p>
            <a:pPr algn="just"/>
            <a:r>
              <a:rPr lang="uk-UA" i="1" dirty="0" smtClean="0">
                <a:latin typeface="Book Antiqua" panose="02040602050305030304" pitchFamily="18" charset="0"/>
              </a:rPr>
              <a:t>Швейцарія</a:t>
            </a:r>
            <a:r>
              <a:rPr lang="uk-UA" i="1" dirty="0">
                <a:latin typeface="Book Antiqua" panose="02040602050305030304" pitchFamily="18" charset="0"/>
              </a:rPr>
              <a:t>, Швеція (обидві — з 1999).</a:t>
            </a:r>
          </a:p>
        </p:txBody>
      </p:sp>
    </p:spTree>
    <p:extLst>
      <p:ext uri="{BB962C8B-B14F-4D97-AF65-F5344CB8AC3E}">
        <p14:creationId xmlns:p14="http://schemas.microsoft.com/office/powerpoint/2010/main" val="426235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649" y="2274838"/>
            <a:ext cx="10944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>
              <a:lnSpc>
                <a:spcPct val="150000"/>
              </a:lnSpc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Шість ключових позицій  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Болонського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процесу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uk-UA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628650" algn="just">
              <a:lnSpc>
                <a:spcPct val="150000"/>
              </a:lnSpc>
            </a:pPr>
            <a:r>
              <a:rPr lang="uk-UA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1. Введення </a:t>
            </a:r>
            <a:r>
              <a:rPr lang="uk-UA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двоциклового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навчання (бакалавр, магістр).</a:t>
            </a:r>
          </a:p>
          <a:p>
            <a:pPr indent="628650" algn="just">
              <a:lnSpc>
                <a:spcPct val="150000"/>
              </a:lnSpc>
            </a:pP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2.  Запровадження європейської кредитної системи (Європейська кредитно-трансферна система -</a:t>
            </a:r>
            <a:r>
              <a:rPr lang="pl-PL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European Credit</a:t>
            </a:r>
            <a:r>
              <a:rPr lang="uk-UA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Transfer System, ECTS)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820" y="1072807"/>
            <a:ext cx="718171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3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125" y="1859340"/>
            <a:ext cx="104870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50000"/>
              </a:lnSpc>
            </a:pPr>
            <a:r>
              <a:rPr lang="uk-UA" sz="2000" dirty="0" smtClean="0"/>
              <a:t>Європейська кредитно-трансферна система (</a:t>
            </a:r>
            <a:r>
              <a:rPr lang="pl-PL" sz="2000" dirty="0" smtClean="0"/>
              <a:t>ECTS) </a:t>
            </a:r>
            <a:r>
              <a:rPr lang="uk-UA" sz="2000" dirty="0" smtClean="0"/>
              <a:t>розроблена з метою покращення визнання освіти для навчання за кордоном, як система, що відповідає концепції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«навчання впродовж усього життя»</a:t>
            </a:r>
            <a:r>
              <a:rPr lang="uk-UA" sz="2000" dirty="0" smtClean="0"/>
              <a:t>. </a:t>
            </a:r>
          </a:p>
          <a:p>
            <a:pPr indent="447675" algn="just">
              <a:lnSpc>
                <a:spcPct val="150000"/>
              </a:lnSpc>
            </a:pP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Дві основні функції 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</a:rPr>
              <a:t>(ECTS)</a:t>
            </a:r>
            <a:r>
              <a:rPr lang="uk-UA" sz="2000" dirty="0" smtClean="0"/>
              <a:t>: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uk-UA" sz="2000" dirty="0" smtClean="0"/>
              <a:t>сприяння мобільності студентів і викладачів.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uk-UA" sz="2000" dirty="0"/>
              <a:t>ч</a:t>
            </a:r>
            <a:r>
              <a:rPr lang="uk-UA" sz="2000" dirty="0" smtClean="0"/>
              <a:t>ітке визначення обсягів проведеної студентом роботи з урахуванням усіх видів навчальної та наукової діяльності.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232" y="1072807"/>
            <a:ext cx="718171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0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025" cy="191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6900" y="114211"/>
            <a:ext cx="1042034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1. ЗАГАЛЬНІ ОСНОВИ СПЕЦІАЛЬНОСТІ «</a:t>
            </a:r>
            <a:r>
              <a:rPr lang="uk-UA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Фінанси, банківська справа, страхування та фондовий ринок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2" y="1103294"/>
            <a:ext cx="7181710" cy="5364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250" y="1876846"/>
            <a:ext cx="9105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Кредит у системі ЄКТС (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credit) </a:t>
            </a:r>
            <a:r>
              <a:rPr lang="pl-PL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 норматив, що встановлює мінімальну кількість навчальних годин для вивчення окремого предмета і передбачає документальне фіксування аудиторної та самостійної роботи студента</a:t>
            </a: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кількісна одиниця виміру пройденого  матеріалу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/>
            <a:endParaRPr lang="uk-UA" sz="20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511" y="3404831"/>
            <a:ext cx="9625013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50000"/>
              </a:lnSpc>
            </a:pP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</a:rPr>
              <a:t> Результатом роботи студента є одержання кредиту, який засвідчує опанування необхідних знань, незалежно від того, в якому навчальному закладі він їх здобув.</a:t>
            </a:r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11" y="3386963"/>
            <a:ext cx="831900" cy="8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62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1448</Words>
  <Application>Microsoft Office PowerPoint</Application>
  <PresentationFormat>Широкоэкранный</PresentationFormat>
  <Paragraphs>137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62</cp:revision>
  <dcterms:created xsi:type="dcterms:W3CDTF">2023-09-05T16:57:08Z</dcterms:created>
  <dcterms:modified xsi:type="dcterms:W3CDTF">2025-03-24T18:27:00Z</dcterms:modified>
</cp:coreProperties>
</file>