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4D8DEE8-7A87-4E01-8ADE-4C49CDD43F74}" type="datetime1">
              <a:rPr lang="en-US" smtClean="0"/>
              <a:pPr/>
              <a:t>10/29/2025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F9461-E3EB-40CD-B93F-E5CBBBD8E0BA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7543-9AAE-4E9F-B28C-4FCCFD07D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8FA3-38AD-400D-A4D2-18E8EF129E5F}" type="datetime1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7886C9C-DC18-4195-8FD5-A50AA931D4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F424-F111-43CB-9C75-D52325012943}" type="datetime1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A8BBF0-342D-409A-9C0A-B1B451E92883}" type="datetime1">
              <a:rPr lang="en-US" smtClean="0"/>
              <a:pPr/>
              <a:t>10/29/2025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A190-4BDC-4D39-B5BB-A14B3E8B1B3D}" type="datetime1">
              <a:rPr lang="en-US" smtClean="0"/>
              <a:pPr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D52F2-9B11-4FC0-9217-7D20B3AC9849}" type="datetime1">
              <a:rPr lang="en-US" smtClean="0"/>
              <a:pPr/>
              <a:t>10/29/2025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13737-8506-438E-ABC0-0BE7E06DCCA6}" type="datetime1">
              <a:rPr lang="en-US" smtClean="0"/>
              <a:pPr/>
              <a:t>10/29/2025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58AA-1C84-40C9-BFEE-631CCB17636C}" type="datetime1">
              <a:rPr lang="en-US" smtClean="0"/>
              <a:pPr/>
              <a:t>10/29/2025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542C1-4E96-413B-B72E-6C4B39D85C9D}" type="datetime1">
              <a:rPr lang="en-US" smtClean="0"/>
              <a:pPr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886C9C-DC18-4195-8FD5-A50AA931D4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2AA2-D442-471A-9D69-80392E1E581D}" type="datetime1">
              <a:rPr lang="en-US" smtClean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C43563C-D9B3-4432-B336-144C997D6215}" type="datetime1">
              <a:rPr lang="en-US" smtClean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view.php?id=18065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view.php?id=1806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view.php?id=1806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view.php?id=1806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err="1" smtClean="0"/>
              <a:t>д.філос.н</a:t>
            </a:r>
            <a:r>
              <a:rPr lang="uk-UA" dirty="0" smtClean="0"/>
              <a:t>, доцент, Масюк О.П.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1</a:t>
            </a:fld>
            <a:endParaRPr lang="en-US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uk-UA" sz="3200" dirty="0" smtClean="0"/>
              <a:t>Презентація курсу </a:t>
            </a:r>
            <a:r>
              <a:rPr lang="uk-UA" sz="3200" dirty="0" smtClean="0"/>
              <a:t>«</a:t>
            </a:r>
            <a:r>
              <a:rPr lang="ru-RU" sz="3200" dirty="0" err="1">
                <a:hlinkClick r:id="rId2" tooltip="https://moodle.znu.edu.ua/course/view.php?id=18065"/>
              </a:rPr>
              <a:t>Адміністративно-правове</a:t>
            </a:r>
            <a:r>
              <a:rPr lang="ru-RU" sz="3200" dirty="0">
                <a:hlinkClick r:id="rId2" tooltip="https://moodle.znu.edu.ua/course/view.php?id=18065"/>
              </a:rPr>
              <a:t> </a:t>
            </a:r>
            <a:r>
              <a:rPr lang="ru-RU" sz="3200" dirty="0" err="1">
                <a:hlinkClick r:id="rId2" tooltip="https://moodle.znu.edu.ua/course/view.php?id=18065"/>
              </a:rPr>
              <a:t>регулювання</a:t>
            </a:r>
            <a:r>
              <a:rPr lang="ru-RU" sz="3200" dirty="0">
                <a:hlinkClick r:id="rId2" tooltip="https://moodle.znu.edu.ua/course/view.php?id=18065"/>
              </a:rPr>
              <a:t> </a:t>
            </a:r>
            <a:r>
              <a:rPr lang="ru-RU" sz="3200" dirty="0" err="1">
                <a:hlinkClick r:id="rId2" tooltip="https://moodle.znu.edu.ua/course/view.php?id=18065"/>
              </a:rPr>
              <a:t>публічно-управлінських</a:t>
            </a:r>
            <a:r>
              <a:rPr lang="ru-RU" sz="3200" dirty="0">
                <a:hlinkClick r:id="rId2" tooltip="https://moodle.znu.edu.ua/course/view.php?id=18065"/>
              </a:rPr>
              <a:t> </a:t>
            </a:r>
            <a:r>
              <a:rPr lang="ru-RU" sz="3200" dirty="0" err="1">
                <a:hlinkClick r:id="rId2" tooltip="https://moodle.znu.edu.ua/course/view.php?id=18065"/>
              </a:rPr>
              <a:t>відносин</a:t>
            </a:r>
            <a:r>
              <a:rPr lang="uk-UA" sz="3200" dirty="0"/>
              <a:t>»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787472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uk-UA" dirty="0"/>
              <a:t>засвоєння студентами теоретичних знань </a:t>
            </a:r>
            <a:r>
              <a:rPr lang="uk-UA" dirty="0" smtClean="0"/>
              <a:t>про </a:t>
            </a:r>
            <a:r>
              <a:rPr lang="uk-UA" dirty="0" smtClean="0"/>
              <a:t>становлення </a:t>
            </a:r>
            <a:r>
              <a:rPr lang="uk-UA" dirty="0" smtClean="0"/>
              <a:t>адміністративно-правового регулювання публічно-управлінських відносин;</a:t>
            </a:r>
            <a:endParaRPr lang="ru-RU" b="1" dirty="0"/>
          </a:p>
          <a:p>
            <a:pPr lvl="0" algn="just"/>
            <a:r>
              <a:rPr lang="uk-UA" dirty="0"/>
              <a:t>вивчення студентами організаційних засад </a:t>
            </a:r>
            <a:r>
              <a:rPr lang="uk-UA" dirty="0" smtClean="0"/>
              <a:t>адміністрування соціальної сфери;</a:t>
            </a:r>
            <a:endParaRPr lang="ru-RU" b="1" dirty="0"/>
          </a:p>
          <a:p>
            <a:pPr lvl="0" algn="just"/>
            <a:r>
              <a:rPr lang="uk-UA" dirty="0"/>
              <a:t>аналіз законодавчих актів, що регулюють </a:t>
            </a:r>
            <a:r>
              <a:rPr lang="uk-UA" dirty="0" smtClean="0"/>
              <a:t>функціонування адміністраторів соціальної роботи;</a:t>
            </a:r>
            <a:endParaRPr lang="ru-RU" b="1" dirty="0"/>
          </a:p>
          <a:p>
            <a:pPr lvl="0" algn="just"/>
            <a:r>
              <a:rPr lang="uk-UA" dirty="0"/>
              <a:t>обговорення на семінарах основних проблем </a:t>
            </a:r>
            <a:r>
              <a:rPr lang="uk-UA" dirty="0" smtClean="0"/>
              <a:t>адміністративного </a:t>
            </a:r>
            <a:r>
              <a:rPr lang="uk-UA" dirty="0"/>
              <a:t>управління;</a:t>
            </a:r>
            <a:endParaRPr lang="ru-RU" b="1" dirty="0"/>
          </a:p>
          <a:p>
            <a:pPr lvl="0" algn="just"/>
            <a:r>
              <a:rPr lang="uk-UA" dirty="0"/>
              <a:t>контроль засвоєння студентами матеріалу курсу у формі </a:t>
            </a:r>
            <a:r>
              <a:rPr lang="uk-UA" dirty="0" smtClean="0"/>
              <a:t>заліку.</a:t>
            </a:r>
            <a:endParaRPr lang="ru-RU" b="1" dirty="0"/>
          </a:p>
          <a:p>
            <a:pPr marL="45720" indent="0">
              <a:buNone/>
            </a:pPr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 курсу </a:t>
            </a:r>
            <a:r>
              <a:rPr lang="uk-UA" dirty="0" smtClean="0"/>
              <a:t>«</a:t>
            </a:r>
            <a:r>
              <a:rPr lang="ru-RU" dirty="0" err="1">
                <a:hlinkClick r:id="rId2" tooltip="https://moodle.znu.edu.ua/course/view.php?id=18065"/>
              </a:rPr>
              <a:t>Адміністративно-правове</a:t>
            </a:r>
            <a:r>
              <a:rPr lang="ru-RU" dirty="0">
                <a:hlinkClick r:id="rId2" tooltip="https://moodle.znu.edu.ua/course/view.php?id=18065"/>
              </a:rPr>
              <a:t> </a:t>
            </a:r>
            <a:r>
              <a:rPr lang="ru-RU" dirty="0" err="1">
                <a:hlinkClick r:id="rId2" tooltip="https://moodle.znu.edu.ua/course/view.php?id=18065"/>
              </a:rPr>
              <a:t>регулювання</a:t>
            </a:r>
            <a:r>
              <a:rPr lang="ru-RU" dirty="0">
                <a:hlinkClick r:id="rId2" tooltip="https://moodle.znu.edu.ua/course/view.php?id=18065"/>
              </a:rPr>
              <a:t> </a:t>
            </a:r>
            <a:r>
              <a:rPr lang="ru-RU" dirty="0" err="1">
                <a:hlinkClick r:id="rId2" tooltip="https://moodle.znu.edu.ua/course/view.php?id=18065"/>
              </a:rPr>
              <a:t>публічно-управлінських</a:t>
            </a:r>
            <a:r>
              <a:rPr lang="ru-RU" dirty="0">
                <a:hlinkClick r:id="rId2" tooltip="https://moodle.znu.edu.ua/course/view.php?id=18065"/>
              </a:rPr>
              <a:t> </a:t>
            </a:r>
            <a:r>
              <a:rPr lang="ru-RU" dirty="0" err="1">
                <a:hlinkClick r:id="rId2" tooltip="https://moodle.znu.edu.ua/course/view.php?id=18065"/>
              </a:rPr>
              <a:t>відносин</a:t>
            </a:r>
            <a:r>
              <a:rPr lang="ru-RU" dirty="0"/>
              <a:t>.</a:t>
            </a:r>
            <a:r>
              <a:rPr lang="uk-UA" dirty="0" smtClean="0"/>
              <a:t>»: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86654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 err="1"/>
              <a:t>Поліцеістіка</a:t>
            </a:r>
            <a:r>
              <a:rPr lang="uk-UA" dirty="0"/>
              <a:t> - це </a:t>
            </a:r>
            <a:r>
              <a:rPr lang="uk-UA" dirty="0" smtClean="0"/>
              <a:t>етап </a:t>
            </a:r>
            <a:r>
              <a:rPr lang="uk-UA" dirty="0"/>
              <a:t>розвитку державного апарату, який супроводжується правовим врегулюванням управління.</a:t>
            </a:r>
            <a:endParaRPr lang="ru-RU" dirty="0"/>
          </a:p>
          <a:p>
            <a:pPr algn="just"/>
            <a:r>
              <a:rPr lang="uk-UA" b="1" dirty="0"/>
              <a:t>Камералістика</a:t>
            </a:r>
            <a:r>
              <a:rPr lang="uk-UA" dirty="0"/>
              <a:t> (від лат. </a:t>
            </a:r>
            <a:r>
              <a:rPr lang="en-US" dirty="0"/>
              <a:t>c</a:t>
            </a:r>
            <a:r>
              <a:rPr lang="uk-UA" dirty="0" err="1"/>
              <a:t>аmеrа</a:t>
            </a:r>
            <a:r>
              <a:rPr lang="uk-UA" dirty="0"/>
              <a:t> - скарбниця, установа) - спеціальний цикл адміністративних і економічних дисциплін в XVI-XVII ст. </a:t>
            </a:r>
            <a:endParaRPr lang="uk-UA" dirty="0" smtClean="0"/>
          </a:p>
          <a:p>
            <a:pPr algn="just"/>
            <a:r>
              <a:rPr lang="uk-UA" b="1" dirty="0"/>
              <a:t>Адміністрація</a:t>
            </a:r>
            <a:r>
              <a:rPr lang="uk-UA" dirty="0"/>
              <a:t> (</a:t>
            </a:r>
            <a:r>
              <a:rPr lang="uk-UA" dirty="0" err="1"/>
              <a:t>англ</a:t>
            </a:r>
            <a:r>
              <a:rPr lang="uk-UA" dirty="0"/>
              <a:t>. </a:t>
            </a:r>
            <a:r>
              <a:rPr lang="uk-UA" dirty="0" err="1"/>
              <a:t>the</a:t>
            </a:r>
            <a:r>
              <a:rPr lang="uk-UA" dirty="0"/>
              <a:t> </a:t>
            </a:r>
            <a:r>
              <a:rPr lang="uk-UA" dirty="0" err="1"/>
              <a:t>management</a:t>
            </a:r>
            <a:r>
              <a:rPr lang="uk-UA" dirty="0"/>
              <a:t>, </a:t>
            </a:r>
            <a:r>
              <a:rPr lang="uk-UA" dirty="0" err="1"/>
              <a:t>administration</a:t>
            </a:r>
            <a:r>
              <a:rPr lang="uk-UA" dirty="0"/>
              <a:t>) має декілька значень: 1) органи виконавчої влади та управління; 2) посадові особи управління, керівний склад будь-якої установи, підприємства; 3) розпорядники, відповідальні організатори, виконавці.</a:t>
            </a:r>
            <a:endParaRPr lang="uk-UA" b="1" dirty="0" smtClean="0"/>
          </a:p>
          <a:p>
            <a:pPr marL="45720" indent="0" algn="just">
              <a:buNone/>
            </a:pPr>
            <a:endParaRPr lang="uk-UA" dirty="0"/>
          </a:p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 smtClean="0"/>
              <a:t>Основні поняття курсу </a:t>
            </a:r>
            <a:r>
              <a:rPr lang="uk-UA" sz="2400" dirty="0" smtClean="0"/>
              <a:t>«</a:t>
            </a:r>
            <a:r>
              <a:rPr lang="ru-RU" sz="2400" dirty="0" err="1">
                <a:hlinkClick r:id="rId2" tooltip="https://moodle.znu.edu.ua/course/view.php?id=18065"/>
              </a:rPr>
              <a:t>Адміністративно-правове</a:t>
            </a:r>
            <a:r>
              <a:rPr lang="ru-RU" sz="2400" dirty="0">
                <a:hlinkClick r:id="rId2" tooltip="https://moodle.znu.edu.ua/course/view.php?id=18065"/>
              </a:rPr>
              <a:t> </a:t>
            </a:r>
            <a:r>
              <a:rPr lang="ru-RU" sz="2400" dirty="0" err="1">
                <a:hlinkClick r:id="rId2" tooltip="https://moodle.znu.edu.ua/course/view.php?id=18065"/>
              </a:rPr>
              <a:t>регулювання</a:t>
            </a:r>
            <a:r>
              <a:rPr lang="ru-RU" sz="2400" dirty="0">
                <a:hlinkClick r:id="rId2" tooltip="https://moodle.znu.edu.ua/course/view.php?id=18065"/>
              </a:rPr>
              <a:t> </a:t>
            </a:r>
            <a:r>
              <a:rPr lang="ru-RU" sz="2400" dirty="0" err="1">
                <a:hlinkClick r:id="rId2" tooltip="https://moodle.znu.edu.ua/course/view.php?id=18065"/>
              </a:rPr>
              <a:t>публічно-управлінських</a:t>
            </a:r>
            <a:r>
              <a:rPr lang="ru-RU" sz="2400" dirty="0">
                <a:hlinkClick r:id="rId2" tooltip="https://moodle.znu.edu.ua/course/view.php?id=18065"/>
              </a:rPr>
              <a:t> </a:t>
            </a:r>
            <a:r>
              <a:rPr lang="ru-RU" sz="2400" dirty="0" err="1">
                <a:hlinkClick r:id="rId2" tooltip="https://moodle.znu.edu.ua/course/view.php?id=18065"/>
              </a:rPr>
              <a:t>відносин</a:t>
            </a:r>
            <a:r>
              <a:rPr lang="ru-RU" sz="2400" dirty="0"/>
              <a:t>.</a:t>
            </a:r>
            <a:r>
              <a:rPr lang="uk-UA" sz="2400" dirty="0" smtClean="0"/>
              <a:t>»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386505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uk-UA" b="1" dirty="0"/>
              <a:t>Нормуючий рівень</a:t>
            </a:r>
            <a:r>
              <a:rPr lang="uk-UA" dirty="0"/>
              <a:t> передбачає створення норм, стандартів, параметрів суспільного життя та механізмів їх забезпечення в суспільно-державних відносинах</a:t>
            </a:r>
            <a:r>
              <a:rPr lang="uk-UA" dirty="0" smtClean="0"/>
              <a:t>.</a:t>
            </a:r>
          </a:p>
          <a:p>
            <a:pPr marL="45720" lvl="0" indent="0" algn="just">
              <a:buNone/>
            </a:pPr>
            <a:endParaRPr lang="uk-UA" dirty="0"/>
          </a:p>
          <a:p>
            <a:pPr lvl="0" algn="just"/>
            <a:r>
              <a:rPr lang="uk-UA" b="1" dirty="0"/>
              <a:t>Контролюючий рівень</a:t>
            </a:r>
            <a:r>
              <a:rPr lang="uk-UA" dirty="0"/>
              <a:t> включає в себе роботу державних та громадських інстанцій, які аналізують, контролюють та сприяють оптимізації процесу надання </a:t>
            </a:r>
            <a:r>
              <a:rPr lang="uk-UA" dirty="0" smtClean="0"/>
              <a:t>адміністративних </a:t>
            </a:r>
            <a:r>
              <a:rPr lang="uk-UA" dirty="0"/>
              <a:t>послуг</a:t>
            </a:r>
            <a:r>
              <a:rPr lang="uk-UA" dirty="0" smtClean="0"/>
              <a:t>.</a:t>
            </a:r>
          </a:p>
          <a:p>
            <a:pPr marL="45720" lvl="0" indent="0" algn="just">
              <a:buNone/>
            </a:pPr>
            <a:endParaRPr lang="uk-UA" dirty="0"/>
          </a:p>
          <a:p>
            <a:pPr lvl="0" algn="just"/>
            <a:r>
              <a:rPr lang="uk-UA" b="1" dirty="0"/>
              <a:t>Методологічний рівень</a:t>
            </a:r>
            <a:r>
              <a:rPr lang="uk-UA" dirty="0"/>
              <a:t> є суб’єктивним відображенням сукупності менеджерських важелів в організації роботи конкретної </a:t>
            </a:r>
            <a:r>
              <a:rPr lang="uk-UA" dirty="0" smtClean="0"/>
              <a:t>служби</a:t>
            </a:r>
            <a:r>
              <a:rPr lang="uk-UA" dirty="0"/>
              <a:t>.</a:t>
            </a:r>
          </a:p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dirty="0"/>
              <a:t>три </a:t>
            </a:r>
            <a:r>
              <a:rPr lang="uk-UA" sz="2800" dirty="0" smtClean="0"/>
              <a:t>рівні </a:t>
            </a:r>
            <a:r>
              <a:rPr lang="ru-RU" sz="2800" dirty="0" err="1">
                <a:hlinkClick r:id="rId2" tooltip="https://moodle.znu.edu.ua/course/view.php?id=18065"/>
              </a:rPr>
              <a:t>Адміністративно-правове</a:t>
            </a:r>
            <a:r>
              <a:rPr lang="ru-RU" sz="2800" dirty="0">
                <a:hlinkClick r:id="rId2" tooltip="https://moodle.znu.edu.ua/course/view.php?id=18065"/>
              </a:rPr>
              <a:t> </a:t>
            </a:r>
            <a:r>
              <a:rPr lang="ru-RU" sz="2800" dirty="0" err="1">
                <a:hlinkClick r:id="rId2" tooltip="https://moodle.znu.edu.ua/course/view.php?id=18065"/>
              </a:rPr>
              <a:t>регулювання</a:t>
            </a:r>
            <a:r>
              <a:rPr lang="ru-RU" sz="2800" dirty="0">
                <a:hlinkClick r:id="rId2" tooltip="https://moodle.znu.edu.ua/course/view.php?id=18065"/>
              </a:rPr>
              <a:t> </a:t>
            </a:r>
            <a:r>
              <a:rPr lang="ru-RU" sz="2800" dirty="0" err="1">
                <a:hlinkClick r:id="rId2" tooltip="https://moodle.znu.edu.ua/course/view.php?id=18065"/>
              </a:rPr>
              <a:t>публічно-управлінських</a:t>
            </a:r>
            <a:r>
              <a:rPr lang="ru-RU" sz="2800" dirty="0">
                <a:hlinkClick r:id="rId2" tooltip="https://moodle.znu.edu.ua/course/view.php?id=18065"/>
              </a:rPr>
              <a:t> </a:t>
            </a:r>
            <a:r>
              <a:rPr lang="ru-RU" sz="2800" dirty="0" err="1">
                <a:hlinkClick r:id="rId2" tooltip="https://moodle.znu.edu.ua/course/view.php?id=18065"/>
              </a:rPr>
              <a:t>відносин</a:t>
            </a:r>
            <a:r>
              <a:rPr lang="ru-RU" sz="2800" dirty="0"/>
              <a:t>.</a:t>
            </a:r>
            <a:r>
              <a:rPr lang="uk-UA" sz="2800" dirty="0" smtClean="0"/>
              <a:t>: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672098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uk-UA" sz="2400" dirty="0" smtClean="0"/>
              <a:t>1) за змістом адміністративної діяльності щодо надання послуг:</a:t>
            </a:r>
          </a:p>
          <a:p>
            <a:pPr marL="4572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2400" dirty="0" smtClean="0"/>
              <a:t>• видача дозволів (на зайняття окремими видами підприємницької діяльності; на проведення мітингів, демонстрацій; на розміщення реклами), у тому числі акредитація, атестація, сертифікація;</a:t>
            </a:r>
          </a:p>
          <a:p>
            <a:pPr marL="4572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2400" dirty="0" smtClean="0"/>
              <a:t>• реєстрація з ведення реєстрів (реєстрація актів громадського стану, суб’єктів підприємницької діяльності), у тому числі легалізація суб’єктів (легалізація об’єднань громадян);</a:t>
            </a:r>
          </a:p>
          <a:p>
            <a:pPr marL="4572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2400" dirty="0" smtClean="0"/>
              <a:t>• легалізація актів (консульська легалізація документів), </a:t>
            </a:r>
            <a:r>
              <a:rPr lang="uk-UA" sz="2400" dirty="0" err="1" smtClean="0"/>
              <a:t>нострифікація</a:t>
            </a:r>
            <a:r>
              <a:rPr lang="uk-UA" sz="2400" dirty="0" smtClean="0"/>
              <a:t> (визнання дипломів, виданих в інших країнах) та верифікація (встановлення достовірності сертифікатів про походження товарів з України);</a:t>
            </a:r>
          </a:p>
          <a:p>
            <a:pPr marL="4572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2400" dirty="0" smtClean="0"/>
              <a:t>• соціальні послуги – визнання певного статусу, прав особи (призначення пенсій, субсидій);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uk-UA" sz="2400" dirty="0" smtClean="0"/>
              <a:t>2) за рівнем встановлення повноважень щодо надання адміністративних послуг та правового регулювання процедури їх надання, зокрема:</a:t>
            </a:r>
          </a:p>
          <a:p>
            <a:pPr marL="4572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2400" dirty="0" smtClean="0"/>
              <a:t>• адміністративні послуги з централізованим регулюванням (закони, акти Президента України, Кабінету Міністрів України та центральних органів виконавчої влади);</a:t>
            </a:r>
          </a:p>
          <a:p>
            <a:pPr marL="4572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2400" dirty="0" smtClean="0"/>
              <a:t>• адміністративні послуги з локальним регулюванням (акти органів місцевого самоврядування, місцевих органів виконавчої влади);</a:t>
            </a:r>
          </a:p>
          <a:p>
            <a:pPr marL="4572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2400" dirty="0" smtClean="0"/>
              <a:t>• адміністративні послуги зі “змішаним” регулюванням (коли одночасно здійснюється централізоване та локальне регулювання);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uk-UA" sz="2400" dirty="0" smtClean="0"/>
              <a:t>3) за предметом (характером) питань, за розв’язанням яких звертаються особи до адміністративних органів: підприємницькі (або господарські); соціальні; земельні; будівельно-комунальні; житлові та ін.</a:t>
            </a:r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800" b="1" dirty="0" smtClean="0">
                <a:latin typeface="Book Antiqua" pitchFamily="18" charset="0"/>
              </a:rPr>
              <a:t>Класифікація адміністративних послуг в Україні: </a:t>
            </a:r>
            <a:endParaRPr lang="uk-UA" sz="1800" b="1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004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 smtClean="0"/>
              <a:t>методологія</a:t>
            </a:r>
            <a:r>
              <a:rPr lang="uk-UA" sz="1800" dirty="0"/>
              <a:t>, аналіз базових понять та концепцій;</a:t>
            </a:r>
            <a:endParaRPr lang="ru-RU" sz="1800" dirty="0"/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/>
              <a:t>історія адміністративної думки, становлення адміністративної науки;</a:t>
            </a:r>
            <a:endParaRPr lang="ru-RU" sz="1800" dirty="0"/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/>
              <a:t>сучасна теорія адміністративного управління; </a:t>
            </a:r>
            <a:endParaRPr lang="ru-RU" sz="1800" dirty="0"/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/>
              <a:t>системний аналіз та різноманітні підходи дослідження (державно-адміністративне управління як система);</a:t>
            </a:r>
            <a:endParaRPr lang="ru-RU" sz="1800" dirty="0"/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/>
              <a:t>адміністрування як процес (процедури та відношення в державних установах);</a:t>
            </a:r>
            <a:endParaRPr lang="ru-RU" sz="1800" dirty="0"/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/>
              <a:t>адміністративна політика як стратегія та проведення адміністративних реформ</a:t>
            </a:r>
            <a:r>
              <a:rPr lang="ru-RU" sz="1800" dirty="0"/>
              <a:t>.</a:t>
            </a:r>
          </a:p>
          <a:p>
            <a:pPr marL="45720" indent="0">
              <a:buNone/>
            </a:pPr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Адміністративна </a:t>
            </a:r>
            <a:r>
              <a:rPr lang="uk-UA" sz="2000" dirty="0"/>
              <a:t>наука може бути представлена у вигляді декількох наукових напрямків:</a:t>
            </a:r>
            <a:r>
              <a:rPr lang="ru-RU" dirty="0"/>
              <a:t/>
            </a:r>
            <a:br>
              <a:rPr lang="ru-RU" dirty="0"/>
            </a:br>
            <a:r>
              <a:rPr lang="uk-UA" dirty="0" smtClean="0"/>
              <a:t>: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3006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7</a:t>
            </a:fld>
            <a:endParaRPr lang="en-US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Дякую за увагу!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144019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119</TotalTime>
  <Words>507</Words>
  <Application>Microsoft Office PowerPoint</Application>
  <PresentationFormat>Экран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Book Antiqua</vt:lpstr>
      <vt:lpstr>Franklin Gothic Medium</vt:lpstr>
      <vt:lpstr>Wingdings</vt:lpstr>
      <vt:lpstr>Wingdings 2</vt:lpstr>
      <vt:lpstr>Сетка</vt:lpstr>
      <vt:lpstr>Презентація курсу «Адміністративно-правове регулювання публічно-управлінських відносин»</vt:lpstr>
      <vt:lpstr>завдання курсу «Адміністративно-правове регулювання публічно-управлінських відносин.»:</vt:lpstr>
      <vt:lpstr>Основні поняття курсу «Адміністративно-правове регулювання публічно-управлінських відносин.»</vt:lpstr>
      <vt:lpstr>три рівні Адміністративно-правове регулювання публічно-управлінських відносин.:</vt:lpstr>
      <vt:lpstr>Класифікація адміністративних послуг в Україні: </vt:lpstr>
      <vt:lpstr> Адміністративна наука може бути представлена у вигляді декількох наукових напрямків: :</vt:lpstr>
      <vt:lpstr>Дякую за увагу! </vt:lpstr>
    </vt:vector>
  </TitlesOfParts>
  <Company>*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курсу «Менеджмент соціальної роботи»</dc:title>
  <dc:creator>Олег</dc:creator>
  <cp:lastModifiedBy>Учетная запись Майкрософт</cp:lastModifiedBy>
  <cp:revision>21</cp:revision>
  <dcterms:created xsi:type="dcterms:W3CDTF">2015-12-30T19:32:50Z</dcterms:created>
  <dcterms:modified xsi:type="dcterms:W3CDTF">2025-10-29T18:52:02Z</dcterms:modified>
</cp:coreProperties>
</file>