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682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427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480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371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9647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6744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2845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96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500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411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7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79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275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214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232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47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0B277-ACA2-4FB6-8FED-BB9C35F4E3B6}" type="datetimeFigureOut">
              <a:rPr lang="uk-UA" smtClean="0"/>
              <a:t>31.10.2022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979041-B172-423B-9D24-A86FA4D1459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712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07067" y="598036"/>
            <a:ext cx="7766936" cy="695505"/>
          </a:xfrm>
        </p:spPr>
        <p:txBody>
          <a:bodyPr/>
          <a:lstStyle/>
          <a:p>
            <a:r>
              <a:rPr lang="uk-UA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Мовленнєва культура оратора </a:t>
            </a:r>
            <a:endParaRPr lang="uk-UA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40881" y="1594625"/>
            <a:ext cx="7766936" cy="3925229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uk-UA" sz="2400" dirty="0" smtClean="0"/>
              <a:t>Характеристика поняття «культура мовлення».</a:t>
            </a:r>
          </a:p>
          <a:p>
            <a:pPr marL="342900" indent="-342900" algn="l">
              <a:buAutoNum type="arabicPeriod"/>
            </a:pPr>
            <a:r>
              <a:rPr lang="uk-UA" sz="2400" dirty="0" smtClean="0"/>
              <a:t>Аспекти культури мовлення.</a:t>
            </a:r>
          </a:p>
          <a:p>
            <a:pPr marL="342900" indent="-342900" algn="l">
              <a:buFont typeface="Wingdings 3" charset="2"/>
              <a:buAutoNum type="arabicPeriod"/>
            </a:pPr>
            <a:r>
              <a:rPr lang="uk-UA" sz="2400" dirty="0"/>
              <a:t>Нормативний аспект культури мовлення та формування норм літературної мови</a:t>
            </a:r>
          </a:p>
          <a:p>
            <a:pPr marL="342900" indent="-342900" algn="l">
              <a:buAutoNum type="arabicPeriod"/>
            </a:pPr>
            <a:r>
              <a:rPr lang="uk-UA" sz="2400" dirty="0" smtClean="0"/>
              <a:t>Культура </a:t>
            </a:r>
            <a:r>
              <a:rPr lang="uk-UA" sz="2400" dirty="0" smtClean="0"/>
              <a:t>мовлення та мовленнєва культура. Типи мовленнєвої культури</a:t>
            </a:r>
          </a:p>
          <a:p>
            <a:pPr marL="342900" indent="-342900" algn="l">
              <a:buAutoNum type="arabicPeriod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3904891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6340" y="470624"/>
            <a:ext cx="7117367" cy="912128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Етичний аспект культури мовлення </a:t>
            </a:r>
            <a:endParaRPr lang="uk-UA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3521" y="1382752"/>
            <a:ext cx="8596668" cy="2709746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Етичний аспект культури мовлення передбачає знання та використання правил мовної поведінки у конкретних ситуаціях спілкування. Під етичними нормами спілкування розуміється мовленнєвий етикет (вітання, прохання, питання, подяка та ін.)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198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 txBox="1">
            <a:spLocks/>
          </p:cNvSpPr>
          <p:nvPr/>
        </p:nvSpPr>
        <p:spPr>
          <a:xfrm>
            <a:off x="251520" y="591016"/>
            <a:ext cx="9048597" cy="553514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>
              <a:spcBef>
                <a:spcPts val="0"/>
              </a:spcBef>
              <a:buFont typeface="Wingdings 3" charset="2"/>
              <a:buNone/>
            </a:pPr>
            <a:r>
              <a:rPr lang="uk-UA" b="1" dirty="0" smtClean="0">
                <a:solidFill>
                  <a:schemeClr val="tx1"/>
                </a:solidFill>
              </a:rPr>
              <a:t>Етикет</a:t>
            </a:r>
            <a:r>
              <a:rPr lang="uk-UA" b="1" dirty="0" smtClean="0"/>
              <a:t> </a:t>
            </a:r>
            <a:r>
              <a:rPr lang="uk-UA" dirty="0" smtClean="0"/>
              <a:t>- це кодекс правил поведінки, що регламентують взаємини між людьми у різних ситуаціях.</a:t>
            </a:r>
          </a:p>
          <a:p>
            <a:pPr marL="0" indent="457200">
              <a:spcBef>
                <a:spcPts val="0"/>
              </a:spcBef>
              <a:buFont typeface="Wingdings 3" charset="2"/>
              <a:buNone/>
            </a:pPr>
            <a:endParaRPr lang="uk-UA" b="1" dirty="0" smtClean="0"/>
          </a:p>
          <a:p>
            <a:pPr marL="0" indent="457200">
              <a:spcBef>
                <a:spcPts val="0"/>
              </a:spcBef>
              <a:buFont typeface="Wingdings 3" charset="2"/>
              <a:buNone/>
            </a:pPr>
            <a:r>
              <a:rPr lang="uk-UA" b="1" dirty="0" smtClean="0">
                <a:solidFill>
                  <a:schemeClr val="tx1"/>
                </a:solidFill>
              </a:rPr>
              <a:t>Діловий етикет </a:t>
            </a:r>
            <a:r>
              <a:rPr lang="uk-UA" dirty="0" smtClean="0"/>
              <a:t>- норми поведінки і спілкування різних соціальних груп. Ви­значальна ознака його - співпраця і </a:t>
            </a:r>
            <a:r>
              <a:rPr lang="uk-UA" dirty="0" err="1" smtClean="0"/>
              <a:t>взаємопорозуміння</a:t>
            </a:r>
            <a:r>
              <a:rPr lang="uk-UA" dirty="0" smtClean="0"/>
              <a:t>.</a:t>
            </a:r>
          </a:p>
          <a:p>
            <a:pPr marL="0" indent="0" algn="ctr">
              <a:buFont typeface="Wingdings 3" charset="2"/>
              <a:buNone/>
            </a:pPr>
            <a:r>
              <a:rPr lang="uk-UA" b="1" dirty="0" smtClean="0">
                <a:solidFill>
                  <a:schemeClr val="tx1"/>
                </a:solidFill>
              </a:rPr>
              <a:t>Основна частина етикету </a:t>
            </a:r>
          </a:p>
          <a:p>
            <a:endParaRPr lang="uk-UA" dirty="0"/>
          </a:p>
        </p:txBody>
      </p:sp>
      <p:sp>
        <p:nvSpPr>
          <p:cNvPr id="3" name="Овал 2"/>
          <p:cNvSpPr/>
          <p:nvPr/>
        </p:nvSpPr>
        <p:spPr>
          <a:xfrm>
            <a:off x="517503" y="3555567"/>
            <a:ext cx="2376264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err="1">
                <a:solidFill>
                  <a:schemeClr val="tx1"/>
                </a:solidFill>
              </a:rPr>
              <a:t>мовний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13233" y="3954760"/>
            <a:ext cx="2232248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мовленнєвий</a:t>
            </a:r>
          </a:p>
        </p:txBody>
      </p:sp>
      <p:sp>
        <p:nvSpPr>
          <p:cNvPr id="5" name="Овал 4"/>
          <p:cNvSpPr/>
          <p:nvPr/>
        </p:nvSpPr>
        <p:spPr>
          <a:xfrm>
            <a:off x="6153465" y="3954760"/>
            <a:ext cx="2611393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err="1">
                <a:solidFill>
                  <a:schemeClr val="tx1"/>
                </a:solidFill>
              </a:rPr>
              <a:t>спілкувальний</a:t>
            </a:r>
            <a:r>
              <a:rPr lang="uk-UA" b="1" dirty="0">
                <a:solidFill>
                  <a:schemeClr val="tx1"/>
                </a:solidFill>
              </a:rPr>
              <a:t> етикет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655676" y="2885964"/>
            <a:ext cx="23762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99319" y="2885964"/>
            <a:ext cx="2137650" cy="669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404732" y="2885964"/>
            <a:ext cx="60856" cy="9766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455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414869"/>
            <a:ext cx="8596668" cy="599892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НОРМАТИВНИЙ АСПЕКТ КУЛЬТУРИ МОВЛЕННЯ</a:t>
            </a:r>
            <a:endParaRPr lang="uk-UA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839951"/>
            <a:ext cx="8596668" cy="45050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u="sng" dirty="0" smtClean="0">
                <a:solidFill>
                  <a:schemeClr val="tx1"/>
                </a:solidFill>
              </a:rPr>
              <a:t>Мовна норма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— це сукуп­ність мовних засобів, що в даному мовному колективі на певному історичному етапі вважаються правильними і зразковими. Мов­на норма забезпечує людям можливість взаєморозуміння. Норма може бути діалектною і літературною.</a:t>
            </a:r>
          </a:p>
          <a:p>
            <a:pPr algn="just"/>
            <a:r>
              <a:rPr lang="uk-UA" u="sng" dirty="0" smtClean="0">
                <a:solidFill>
                  <a:schemeClr val="tx1"/>
                </a:solidFill>
              </a:rPr>
              <a:t>Норма літературної мови</a:t>
            </a:r>
            <a:r>
              <a:rPr lang="uk-UA" dirty="0" smtClean="0">
                <a:solidFill>
                  <a:schemeClr val="tx1"/>
                </a:solidFill>
              </a:rPr>
              <a:t> — це реальний, історично зумовле­ний і порівняно стабільний мовний факт, що відповідає системі та нормі мови і становить єдину можливість або найкращий для даного конкретного випадку варіант, відібраний суспільством на певному етапі його розвитку із співіснуючих фактів націо­нальної мови у процесі спілкування.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Літературна норма виробляється всією </a:t>
            </a:r>
            <a:r>
              <a:rPr lang="uk-UA" dirty="0" err="1" smtClean="0">
                <a:solidFill>
                  <a:schemeClr val="tx1"/>
                </a:solidFill>
              </a:rPr>
              <a:t>суспільномовною</a:t>
            </a:r>
            <a:r>
              <a:rPr lang="uk-UA" dirty="0" smtClean="0">
                <a:solidFill>
                  <a:schemeClr val="tx1"/>
                </a:solidFill>
              </a:rPr>
              <a:t> прак­тикою народу, відшліфовується майстрами слова різних стилів, обґрунтовується в основних закономірностях мовознавчою нау­кою і кодифікується («узаконюється») у граматиках, словниках, довідниках, підручниках.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Нормативність мови виявляється на різних її рівнях. Наводи­мо відому класифікацію мовних норм за мовними рівнями. Від­повідно до неї розрізняють такі </a:t>
            </a:r>
            <a:r>
              <a:rPr lang="uk-UA" b="1" dirty="0" smtClean="0">
                <a:solidFill>
                  <a:schemeClr val="tx1"/>
                </a:solidFill>
              </a:rPr>
              <a:t>типи норм: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67599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7989" y="593288"/>
            <a:ext cx="8596668" cy="555288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НОРМАТИВНИЙ АСПЕКТ КУЛЬТУРИ МОВЛЕННЯ</a:t>
            </a:r>
            <a:endParaRPr lang="uk-UA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483112"/>
            <a:ext cx="9087322" cy="5207620"/>
          </a:xfrm>
        </p:spPr>
        <p:txBody>
          <a:bodyPr>
            <a:normAutofit/>
          </a:bodyPr>
          <a:lstStyle/>
          <a:p>
            <a:pPr algn="just"/>
            <a:r>
              <a:rPr lang="uk-UA" b="1" i="1" dirty="0" smtClean="0">
                <a:solidFill>
                  <a:schemeClr val="tx1"/>
                </a:solidFill>
              </a:rPr>
              <a:t>Класифікація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типів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мовних</a:t>
            </a:r>
            <a:r>
              <a:rPr lang="ru-RU" b="1" i="1" dirty="0">
                <a:solidFill>
                  <a:schemeClr val="tx1"/>
                </a:solidFill>
              </a:rPr>
              <a:t> норм за </a:t>
            </a:r>
            <a:r>
              <a:rPr lang="ru-RU" b="1" i="1" dirty="0" err="1">
                <a:solidFill>
                  <a:schemeClr val="tx1"/>
                </a:solidFill>
              </a:rPr>
              <a:t>мовними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рівнями</a:t>
            </a:r>
            <a:endParaRPr lang="ru-RU" dirty="0">
              <a:solidFill>
                <a:schemeClr val="tx1"/>
              </a:solidFill>
            </a:endParaRPr>
          </a:p>
          <a:p>
            <a:pPr lvl="0" algn="just"/>
            <a:r>
              <a:rPr lang="ru-RU" u="sng" dirty="0" err="1">
                <a:solidFill>
                  <a:schemeClr val="tx1"/>
                </a:solidFill>
              </a:rPr>
              <a:t>Норми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вимови</a:t>
            </a:r>
            <a:r>
              <a:rPr lang="ru-RU" u="sng" dirty="0">
                <a:solidFill>
                  <a:schemeClr val="tx1"/>
                </a:solidFill>
              </a:rPr>
              <a:t> (</a:t>
            </a:r>
            <a:r>
              <a:rPr lang="ru-RU" u="sng" dirty="0" err="1">
                <a:solidFill>
                  <a:schemeClr val="tx1"/>
                </a:solidFill>
              </a:rPr>
              <a:t>орфоепічні</a:t>
            </a:r>
            <a:r>
              <a:rPr lang="ru-RU" u="sng" dirty="0">
                <a:solidFill>
                  <a:schemeClr val="tx1"/>
                </a:solidFill>
              </a:rPr>
              <a:t>) </a:t>
            </a:r>
            <a:r>
              <a:rPr lang="ru-RU" u="sng" dirty="0" err="1">
                <a:solidFill>
                  <a:schemeClr val="tx1"/>
                </a:solidFill>
              </a:rPr>
              <a:t>регулюють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вимову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звуків</a:t>
            </a:r>
            <a:r>
              <a:rPr lang="ru-RU" u="sng" dirty="0">
                <a:solidFill>
                  <a:schemeClr val="tx1"/>
                </a:solidFill>
              </a:rPr>
              <a:t> і </a:t>
            </a:r>
            <a:r>
              <a:rPr lang="ru-RU" u="sng" dirty="0" err="1">
                <a:solidFill>
                  <a:schemeClr val="tx1"/>
                </a:solidFill>
              </a:rPr>
              <a:t>звукосполучень</a:t>
            </a:r>
            <a:r>
              <a:rPr lang="ru-RU" u="sng" dirty="0">
                <a:solidFill>
                  <a:schemeClr val="tx1"/>
                </a:solidFill>
              </a:rPr>
              <a:t>. </a:t>
            </a:r>
            <a:r>
              <a:rPr lang="ru-RU" u="sng" dirty="0" err="1">
                <a:solidFill>
                  <a:schemeClr val="tx1"/>
                </a:solidFill>
              </a:rPr>
              <a:t>Наприклад</a:t>
            </a:r>
            <a:r>
              <a:rPr lang="ru-RU" u="sng" dirty="0">
                <a:solidFill>
                  <a:schemeClr val="tx1"/>
                </a:solidFill>
              </a:rPr>
              <a:t>, такими нормами є тверда </a:t>
            </a:r>
            <a:r>
              <a:rPr lang="ru-RU" u="sng" dirty="0" err="1">
                <a:solidFill>
                  <a:schemeClr val="tx1"/>
                </a:solidFill>
              </a:rPr>
              <a:t>вимо­ва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шиплячих</a:t>
            </a:r>
            <a:r>
              <a:rPr lang="ru-RU" u="sng" dirty="0">
                <a:solidFill>
                  <a:schemeClr val="tx1"/>
                </a:solidFill>
              </a:rPr>
              <a:t> [час], </a:t>
            </a:r>
            <a:r>
              <a:rPr lang="ru-RU" u="sng" dirty="0" err="1">
                <a:solidFill>
                  <a:schemeClr val="tx1"/>
                </a:solidFill>
              </a:rPr>
              <a:t>губних</a:t>
            </a:r>
            <a:r>
              <a:rPr lang="ru-RU" u="sng" dirty="0">
                <a:solidFill>
                  <a:schemeClr val="tx1"/>
                </a:solidFill>
              </a:rPr>
              <a:t>, </a:t>
            </a:r>
            <a:r>
              <a:rPr lang="ru-RU" u="sng" dirty="0" err="1">
                <a:solidFill>
                  <a:schemeClr val="tx1"/>
                </a:solidFill>
              </a:rPr>
              <a:t>вживання</a:t>
            </a:r>
            <a:r>
              <a:rPr lang="ru-RU" u="sng" dirty="0">
                <a:solidFill>
                  <a:schemeClr val="tx1"/>
                </a:solidFill>
              </a:rPr>
              <a:t> фрикативного г </a:t>
            </a:r>
            <a:r>
              <a:rPr lang="ru-RU" i="1" u="sng" dirty="0">
                <a:solidFill>
                  <a:schemeClr val="tx1"/>
                </a:solidFill>
              </a:rPr>
              <a:t>[голос]</a:t>
            </a:r>
            <a:r>
              <a:rPr lang="ru-RU" u="sng" dirty="0">
                <a:solidFill>
                  <a:schemeClr val="tx1"/>
                </a:solidFill>
              </a:rPr>
              <a:t> та </a:t>
            </a:r>
            <a:r>
              <a:rPr lang="ru-RU" u="sng" dirty="0" err="1">
                <a:solidFill>
                  <a:schemeClr val="tx1"/>
                </a:solidFill>
              </a:rPr>
              <a:t>проривного</a:t>
            </a:r>
            <a:r>
              <a:rPr lang="ru-RU" u="sng" dirty="0">
                <a:solidFill>
                  <a:schemeClr val="tx1"/>
                </a:solidFill>
              </a:rPr>
              <a:t> ґ </a:t>
            </a:r>
            <a:r>
              <a:rPr lang="ru-RU" i="1" u="sng" dirty="0">
                <a:solidFill>
                  <a:schemeClr val="tx1"/>
                </a:solidFill>
              </a:rPr>
              <a:t>[</a:t>
            </a:r>
            <a:r>
              <a:rPr lang="ru-RU" i="1" u="sng" dirty="0" err="1">
                <a:solidFill>
                  <a:schemeClr val="tx1"/>
                </a:solidFill>
              </a:rPr>
              <a:t>ґрунт</a:t>
            </a:r>
            <a:r>
              <a:rPr lang="ru-RU" i="1" u="sng" dirty="0">
                <a:solidFill>
                  <a:schemeClr val="tx1"/>
                </a:solidFill>
              </a:rPr>
              <a:t>],</a:t>
            </a:r>
            <a:r>
              <a:rPr lang="ru-RU" u="sng" dirty="0">
                <a:solidFill>
                  <a:schemeClr val="tx1"/>
                </a:solidFill>
              </a:rPr>
              <a:t> у </a:t>
            </a:r>
            <a:r>
              <a:rPr lang="ru-RU" u="sng" dirty="0" err="1">
                <a:solidFill>
                  <a:schemeClr val="tx1"/>
                </a:solidFill>
              </a:rPr>
              <a:t>дієсловах</a:t>
            </a:r>
            <a:r>
              <a:rPr lang="ru-RU" u="sng" dirty="0">
                <a:solidFill>
                  <a:schemeClr val="tx1"/>
                </a:solidFill>
              </a:rPr>
              <a:t> — </a:t>
            </a:r>
            <a:r>
              <a:rPr lang="ru-RU" u="sng" dirty="0" err="1">
                <a:solidFill>
                  <a:schemeClr val="tx1"/>
                </a:solidFill>
              </a:rPr>
              <a:t>ться</a:t>
            </a:r>
            <a:r>
              <a:rPr lang="ru-RU" u="sng" dirty="0">
                <a:solidFill>
                  <a:schemeClr val="tx1"/>
                </a:solidFill>
              </a:rPr>
              <a:t> — </a:t>
            </a:r>
            <a:r>
              <a:rPr lang="ru-RU" u="sng" dirty="0" err="1">
                <a:solidFill>
                  <a:schemeClr val="tx1"/>
                </a:solidFill>
              </a:rPr>
              <a:t>цця</a:t>
            </a:r>
            <a:r>
              <a:rPr lang="ru-RU" u="sng" dirty="0">
                <a:solidFill>
                  <a:schemeClr val="tx1"/>
                </a:solidFill>
              </a:rPr>
              <a:t>, напр., </a:t>
            </a:r>
            <a:r>
              <a:rPr lang="ru-RU" i="1" u="sng" dirty="0">
                <a:solidFill>
                  <a:schemeClr val="tx1"/>
                </a:solidFill>
              </a:rPr>
              <a:t>дивить­ся —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цця</a:t>
            </a:r>
            <a:r>
              <a:rPr lang="ru-RU" u="sng" dirty="0">
                <a:solidFill>
                  <a:schemeClr val="tx1"/>
                </a:solidFill>
              </a:rPr>
              <a:t>. В рос. </a:t>
            </a:r>
            <a:r>
              <a:rPr lang="ru-RU" u="sng" dirty="0" err="1">
                <a:solidFill>
                  <a:schemeClr val="tx1"/>
                </a:solidFill>
              </a:rPr>
              <a:t>мові</a:t>
            </a:r>
            <a:r>
              <a:rPr lang="ru-RU" i="1" u="sng" dirty="0" err="1">
                <a:solidFill>
                  <a:schemeClr val="tx1"/>
                </a:solidFill>
              </a:rPr>
              <a:t>штої</a:t>
            </a:r>
            <a:r>
              <a:rPr lang="ru-RU" i="1" u="sng" dirty="0">
                <a:solidFill>
                  <a:schemeClr val="tx1"/>
                </a:solidFill>
              </a:rPr>
              <a:t> — </a:t>
            </a:r>
            <a:r>
              <a:rPr lang="ru-RU" i="1" u="sng" dirty="0" err="1">
                <a:solidFill>
                  <a:schemeClr val="tx1"/>
                </a:solidFill>
              </a:rPr>
              <a:t>чтої</a:t>
            </a:r>
            <a:r>
              <a:rPr lang="ru-RU" u="sng" dirty="0">
                <a:solidFill>
                  <a:schemeClr val="tx1"/>
                </a:solidFill>
              </a:rPr>
              <a:t> і т. і.</a:t>
            </a:r>
          </a:p>
          <a:p>
            <a:pPr lvl="0" algn="just"/>
            <a:r>
              <a:rPr lang="ru-RU" u="sng" dirty="0" err="1">
                <a:solidFill>
                  <a:schemeClr val="tx1"/>
                </a:solidFill>
              </a:rPr>
              <a:t>Норми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наголошування</a:t>
            </a:r>
            <a:r>
              <a:rPr lang="ru-RU" u="sng" dirty="0">
                <a:solidFill>
                  <a:schemeClr val="tx1"/>
                </a:solidFill>
              </a:rPr>
              <a:t> (</a:t>
            </a:r>
            <a:r>
              <a:rPr lang="ru-RU" u="sng" dirty="0" err="1">
                <a:solidFill>
                  <a:schemeClr val="tx1"/>
                </a:solidFill>
              </a:rPr>
              <a:t>акцентуаційні</a:t>
            </a:r>
            <a:r>
              <a:rPr lang="ru-RU" u="sng" dirty="0">
                <a:solidFill>
                  <a:schemeClr val="tx1"/>
                </a:solidFill>
              </a:rPr>
              <a:t>) </a:t>
            </a:r>
            <a:r>
              <a:rPr lang="ru-RU" u="sng" dirty="0" err="1">
                <a:solidFill>
                  <a:schemeClr val="tx1"/>
                </a:solidFill>
              </a:rPr>
              <a:t>регулюють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вибір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варіантів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розташування</a:t>
            </a:r>
            <a:r>
              <a:rPr lang="ru-RU" u="sng" dirty="0">
                <a:solidFill>
                  <a:schemeClr val="tx1"/>
                </a:solidFill>
              </a:rPr>
              <a:t> і </a:t>
            </a:r>
            <a:r>
              <a:rPr lang="ru-RU" u="sng" dirty="0" err="1">
                <a:solidFill>
                  <a:schemeClr val="tx1"/>
                </a:solidFill>
              </a:rPr>
              <a:t>переміщення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наголошеного</a:t>
            </a:r>
            <a:r>
              <a:rPr lang="ru-RU" u="sng" dirty="0">
                <a:solidFill>
                  <a:schemeClr val="tx1"/>
                </a:solidFill>
              </a:rPr>
              <a:t> складу </a:t>
            </a:r>
            <a:r>
              <a:rPr lang="ru-RU" u="sng" dirty="0" err="1">
                <a:solidFill>
                  <a:schemeClr val="tx1"/>
                </a:solidFill>
              </a:rPr>
              <a:t>се­ред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ненаголошених</a:t>
            </a:r>
            <a:r>
              <a:rPr lang="ru-RU" u="sng" dirty="0">
                <a:solidFill>
                  <a:schemeClr val="tx1"/>
                </a:solidFill>
              </a:rPr>
              <a:t> (напр., </a:t>
            </a:r>
            <a:r>
              <a:rPr lang="ru-RU" u="sng" dirty="0" err="1">
                <a:solidFill>
                  <a:schemeClr val="tx1"/>
                </a:solidFill>
              </a:rPr>
              <a:t>можна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i="1" u="sng" dirty="0" err="1">
                <a:solidFill>
                  <a:schemeClr val="tx1"/>
                </a:solidFill>
              </a:rPr>
              <a:t>байдуже-байдуже</a:t>
            </a:r>
            <a:r>
              <a:rPr lang="ru-RU" i="1" u="sng" dirty="0">
                <a:solidFill>
                  <a:schemeClr val="tx1"/>
                </a:solidFill>
              </a:rPr>
              <a:t>',</a:t>
            </a:r>
            <a:r>
              <a:rPr lang="ru-RU" u="sng" dirty="0">
                <a:solidFill>
                  <a:schemeClr val="tx1"/>
                </a:solidFill>
              </a:rPr>
              <a:t> не </a:t>
            </a:r>
            <a:r>
              <a:rPr lang="ru-RU" u="sng" dirty="0" err="1">
                <a:solidFill>
                  <a:schemeClr val="tx1"/>
                </a:solidFill>
              </a:rPr>
              <a:t>можна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до­вільно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i="1" u="sng" dirty="0">
                <a:solidFill>
                  <a:schemeClr val="tx1"/>
                </a:solidFill>
              </a:rPr>
              <a:t>замок</a:t>
            </a:r>
            <a:r>
              <a:rPr lang="ru-RU" u="sng" dirty="0">
                <a:solidFill>
                  <a:schemeClr val="tx1"/>
                </a:solidFill>
              </a:rPr>
              <a:t> і </a:t>
            </a:r>
            <a:r>
              <a:rPr lang="ru-RU" i="1" u="sng" dirty="0">
                <a:solidFill>
                  <a:schemeClr val="tx1"/>
                </a:solidFill>
              </a:rPr>
              <a:t>замок</a:t>
            </a:r>
            <a:r>
              <a:rPr lang="ru-RU" u="sng" dirty="0">
                <a:solidFill>
                  <a:schemeClr val="tx1"/>
                </a:solidFill>
              </a:rPr>
              <a:t> — </a:t>
            </a:r>
            <a:r>
              <a:rPr lang="ru-RU" u="sng" dirty="0" err="1">
                <a:solidFill>
                  <a:schemeClr val="tx1"/>
                </a:solidFill>
              </a:rPr>
              <a:t>це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різні</a:t>
            </a:r>
            <a:r>
              <a:rPr lang="ru-RU" u="sng" dirty="0">
                <a:solidFill>
                  <a:schemeClr val="tx1"/>
                </a:solidFill>
              </a:rPr>
              <a:t> слова-</a:t>
            </a:r>
            <a:r>
              <a:rPr lang="ru-RU" u="sng" dirty="0" err="1">
                <a:solidFill>
                  <a:schemeClr val="tx1"/>
                </a:solidFill>
              </a:rPr>
              <a:t>омографи</a:t>
            </a:r>
            <a:r>
              <a:rPr lang="ru-RU" u="sng" dirty="0">
                <a:solidFill>
                  <a:schemeClr val="tx1"/>
                </a:solidFill>
              </a:rPr>
              <a:t>; треба </a:t>
            </a:r>
            <a:r>
              <a:rPr lang="ru-RU" i="1" u="sng" dirty="0">
                <a:solidFill>
                  <a:schemeClr val="tx1"/>
                </a:solidFill>
              </a:rPr>
              <a:t>феномен, </a:t>
            </a:r>
            <a:r>
              <a:rPr lang="ru-RU" i="1" u="sng" dirty="0" err="1">
                <a:solidFill>
                  <a:schemeClr val="tx1"/>
                </a:solidFill>
              </a:rPr>
              <a:t>текстовий</a:t>
            </a:r>
            <a:r>
              <a:rPr lang="ru-RU" i="1" u="sng" dirty="0">
                <a:solidFill>
                  <a:schemeClr val="tx1"/>
                </a:solidFill>
              </a:rPr>
              <a:t>, </a:t>
            </a:r>
            <a:r>
              <a:rPr lang="ru-RU" i="1" u="sng" dirty="0" err="1">
                <a:solidFill>
                  <a:schemeClr val="tx1"/>
                </a:solidFill>
              </a:rPr>
              <a:t>фаховий</a:t>
            </a:r>
            <a:r>
              <a:rPr lang="ru-RU" i="1" u="sng" dirty="0">
                <a:solidFill>
                  <a:schemeClr val="tx1"/>
                </a:solidFill>
              </a:rPr>
              <a:t>, </a:t>
            </a:r>
            <a:r>
              <a:rPr lang="ru-RU" i="1" u="sng" dirty="0" err="1">
                <a:solidFill>
                  <a:schemeClr val="tx1"/>
                </a:solidFill>
              </a:rPr>
              <a:t>одинадцять</a:t>
            </a:r>
            <a:r>
              <a:rPr lang="ru-RU" i="1" u="sng" dirty="0">
                <a:solidFill>
                  <a:schemeClr val="tx1"/>
                </a:solidFill>
              </a:rPr>
              <a:t>).</a:t>
            </a:r>
            <a:endParaRPr lang="ru-RU" u="sng" dirty="0">
              <a:solidFill>
                <a:schemeClr val="tx1"/>
              </a:solidFill>
            </a:endParaRPr>
          </a:p>
          <a:p>
            <a:pPr lvl="0" algn="just"/>
            <a:r>
              <a:rPr lang="ru-RU" u="sng" dirty="0" err="1">
                <a:solidFill>
                  <a:schemeClr val="tx1"/>
                </a:solidFill>
              </a:rPr>
              <a:t>Норми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словотворення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регулюють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вибір</a:t>
            </a:r>
            <a:r>
              <a:rPr lang="ru-RU" u="sng" dirty="0">
                <a:solidFill>
                  <a:schemeClr val="tx1"/>
                </a:solidFill>
              </a:rPr>
              <a:t> морфем при </a:t>
            </a:r>
            <a:r>
              <a:rPr lang="ru-RU" u="sng" dirty="0" err="1">
                <a:solidFill>
                  <a:schemeClr val="tx1"/>
                </a:solidFill>
              </a:rPr>
              <a:t>сло­вотворенні</a:t>
            </a:r>
            <a:r>
              <a:rPr lang="ru-RU" u="sng" dirty="0">
                <a:solidFill>
                  <a:schemeClr val="tx1"/>
                </a:solidFill>
              </a:rPr>
              <a:t>, </a:t>
            </a:r>
            <a:r>
              <a:rPr lang="ru-RU" u="sng" dirty="0" err="1">
                <a:solidFill>
                  <a:schemeClr val="tx1"/>
                </a:solidFill>
              </a:rPr>
              <a:t>їх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u="sng" dirty="0" err="1">
                <a:solidFill>
                  <a:schemeClr val="tx1"/>
                </a:solidFill>
              </a:rPr>
              <a:t>розташування</a:t>
            </a:r>
            <a:r>
              <a:rPr lang="ru-RU" u="sng" dirty="0">
                <a:solidFill>
                  <a:schemeClr val="tx1"/>
                </a:solidFill>
              </a:rPr>
              <a:t> і </a:t>
            </a:r>
            <a:r>
              <a:rPr lang="ru-RU" u="sng" dirty="0" err="1">
                <a:solidFill>
                  <a:schemeClr val="tx1"/>
                </a:solidFill>
              </a:rPr>
              <a:t>сполучення</a:t>
            </a:r>
            <a:r>
              <a:rPr lang="ru-RU" u="sng" dirty="0">
                <a:solidFill>
                  <a:schemeClr val="tx1"/>
                </a:solidFill>
              </a:rPr>
              <a:t> у </a:t>
            </a:r>
            <a:r>
              <a:rPr lang="ru-RU" u="sng" dirty="0" err="1">
                <a:solidFill>
                  <a:schemeClr val="tx1"/>
                </a:solidFill>
              </a:rPr>
              <a:t>складі</a:t>
            </a:r>
            <a:r>
              <a:rPr lang="ru-RU" u="sng" dirty="0">
                <a:solidFill>
                  <a:schemeClr val="tx1"/>
                </a:solidFill>
              </a:rPr>
              <a:t> нового сло­ва (напр., </a:t>
            </a:r>
            <a:r>
              <a:rPr lang="ru-RU" u="sng" dirty="0" err="1">
                <a:solidFill>
                  <a:schemeClr val="tx1"/>
                </a:solidFill>
              </a:rPr>
              <a:t>можна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i="1" u="sng" dirty="0" err="1">
                <a:solidFill>
                  <a:schemeClr val="tx1"/>
                </a:solidFill>
              </a:rPr>
              <a:t>спостерігач</a:t>
            </a:r>
            <a:r>
              <a:rPr lang="ru-RU" i="1" u="sng" dirty="0">
                <a:solidFill>
                  <a:schemeClr val="tx1"/>
                </a:solidFill>
              </a:rPr>
              <a:t> —</a:t>
            </a:r>
            <a:r>
              <a:rPr lang="ru-RU" u="sng" dirty="0">
                <a:solidFill>
                  <a:schemeClr val="tx1"/>
                </a:solidFill>
              </a:rPr>
              <a:t> не </a:t>
            </a:r>
            <a:r>
              <a:rPr lang="ru-RU" u="sng" dirty="0" err="1">
                <a:solidFill>
                  <a:schemeClr val="tx1"/>
                </a:solidFill>
              </a:rPr>
              <a:t>можна</a:t>
            </a:r>
            <a:r>
              <a:rPr lang="ru-RU" u="sng" dirty="0">
                <a:solidFill>
                  <a:schemeClr val="tx1"/>
                </a:solidFill>
              </a:rPr>
              <a:t> </a:t>
            </a:r>
            <a:r>
              <a:rPr lang="ru-RU" i="1" u="sng" dirty="0" err="1">
                <a:solidFill>
                  <a:schemeClr val="tx1"/>
                </a:solidFill>
              </a:rPr>
              <a:t>спостерігальник</a:t>
            </a:r>
            <a:r>
              <a:rPr lang="ru-RU" i="1" u="sng" dirty="0">
                <a:solidFill>
                  <a:schemeClr val="tx1"/>
                </a:solidFill>
              </a:rPr>
              <a:t>, </a:t>
            </a:r>
            <a:r>
              <a:rPr lang="ru-RU" i="1" u="sng" dirty="0" err="1">
                <a:solidFill>
                  <a:schemeClr val="tx1"/>
                </a:solidFill>
              </a:rPr>
              <a:t>спо</a:t>
            </a:r>
            <a:r>
              <a:rPr lang="ru-RU" i="1" u="sng" dirty="0">
                <a:solidFill>
                  <a:schemeClr val="tx1"/>
                </a:solidFill>
              </a:rPr>
              <a:t>- </a:t>
            </a:r>
            <a:r>
              <a:rPr lang="ru-RU" i="1" u="sng" dirty="0" err="1">
                <a:solidFill>
                  <a:schemeClr val="tx1"/>
                </a:solidFill>
              </a:rPr>
              <a:t>стережувач</a:t>
            </a:r>
            <a:r>
              <a:rPr lang="ru-RU" i="1" u="sng" dirty="0" smtClean="0">
                <a:solidFill>
                  <a:schemeClr val="tx1"/>
                </a:solidFill>
              </a:rPr>
              <a:t>).</a:t>
            </a:r>
            <a:endParaRPr lang="ru-RU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8779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5483" y="827475"/>
            <a:ext cx="8675649" cy="4904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9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50165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морфологічні регулюють вибір варіантів морфем при словозміні і варіантів її поєднання з іншими словами, напри­клад, вибір правильного закінчення (можна грошей, не можна </a:t>
            </a:r>
            <a:r>
              <a:rPr lang="uk-UA" sz="1600" i="1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ношей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(треба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нош), можна — у мові фольклору та художньому стилі літературної мови — </a:t>
            </a:r>
            <a:r>
              <a:rPr lang="uk-UA" sz="1600" i="1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зелен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, дрібен,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не можна </a:t>
            </a:r>
            <a:r>
              <a:rPr lang="uk-UA" sz="1600" i="1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молод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, </a:t>
            </a:r>
            <a:r>
              <a:rPr lang="uk-UA" sz="1600" i="1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стар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).</a:t>
            </a:r>
            <a:endParaRPr lang="uk-UA" sz="1600" dirty="0" smtClean="0">
              <a:latin typeface="Georgia" panose="02040502050405020303" pitchFamily="18" charset="0"/>
              <a:ea typeface="Arial Unicode MS" panose="020B0604020202020204" pitchFamily="34" charset="-128"/>
              <a:cs typeface="Georgia" panose="02040502050405020303" pitchFamily="18" charset="0"/>
            </a:endParaRPr>
          </a:p>
          <a:p>
            <a:pPr marL="342900" lvl="0" indent="-342900" algn="just">
              <a:lnSpc>
                <a:spcPct val="109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50165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синтаксичні регулюють вибір варіантів побудови словосполучень і речень (напр., не можна «</a:t>
            </a:r>
            <a:r>
              <a:rPr lang="uk-UA" sz="1600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Іхтіандр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врятував ді­вчину від акули, з якою потім познайомився», можна «</a:t>
            </a:r>
            <a:r>
              <a:rPr lang="uk-UA" sz="1600" dirty="0" err="1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Іхтіандр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врятував від акули дівчину, з якою потім познайомився»).</a:t>
            </a:r>
          </a:p>
          <a:p>
            <a:pPr indent="266700" algn="just">
              <a:lnSpc>
                <a:spcPct val="109000"/>
              </a:lnSpc>
              <a:spcAft>
                <a:spcPts val="0"/>
              </a:spcAft>
            </a:pP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словотворення, морфологічні і синтаксичні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іноді об’єднують в одну групу </a:t>
            </a:r>
            <a:r>
              <a:rPr lang="uk-UA" sz="1600" b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— граматичні норми.</a:t>
            </a:r>
            <a:endParaRPr lang="uk-UA" sz="1600" dirty="0" smtClean="0">
              <a:latin typeface="Georgia" panose="02040502050405020303" pitchFamily="18" charset="0"/>
              <a:ea typeface="Arial Unicode MS" panose="020B0604020202020204" pitchFamily="34" charset="-128"/>
              <a:cs typeface="Georgia" panose="02040502050405020303" pitchFamily="18" charset="0"/>
            </a:endParaRPr>
          </a:p>
          <a:p>
            <a:pPr marL="342900" lvl="0" indent="-342900" algn="just">
              <a:lnSpc>
                <a:spcPct val="109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50165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лексичні регулюють вживання слів у властивому їм значенні, закономірності лексичної сполучуваності (напр., норма­тивним є словосполучення 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грудна клітка,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а не 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грудна клітина).</a:t>
            </a:r>
            <a:endParaRPr lang="uk-UA" sz="1600" dirty="0" smtClean="0">
              <a:latin typeface="Georgia" panose="02040502050405020303" pitchFamily="18" charset="0"/>
              <a:ea typeface="Arial Unicode MS" panose="020B0604020202020204" pitchFamily="34" charset="-128"/>
              <a:cs typeface="Georgia" panose="02040502050405020303" pitchFamily="18" charset="0"/>
            </a:endParaRPr>
          </a:p>
          <a:p>
            <a:pPr marL="342900" lvl="0" indent="-342900" algn="just">
              <a:lnSpc>
                <a:spcPct val="109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50165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стилістичні регулюють вибір мовних засобів відповід­но до їх стилістичного забарвлення й умов спілкування (напри­клад, слова 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серце, серденько; очі, оченята, баньки, балухи</a:t>
            </a: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 вжива­ються у розмовному стилі, а в науковому — тільки </a:t>
            </a:r>
            <a:r>
              <a:rPr lang="uk-UA" sz="1600" i="1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серце, очі).</a:t>
            </a:r>
            <a:endParaRPr lang="uk-UA" sz="1600" dirty="0" smtClean="0">
              <a:latin typeface="Georgia" panose="02040502050405020303" pitchFamily="18" charset="0"/>
              <a:ea typeface="Arial Unicode MS" panose="020B0604020202020204" pitchFamily="34" charset="-128"/>
              <a:cs typeface="Georgia" panose="02040502050405020303" pitchFamily="18" charset="0"/>
            </a:endParaRPr>
          </a:p>
          <a:p>
            <a:pPr marL="342900" lvl="0" indent="-342900" algn="just">
              <a:lnSpc>
                <a:spcPct val="109000"/>
              </a:lnSpc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49784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орфографічні регулюють написання слів (це різні види орфограм).</a:t>
            </a:r>
          </a:p>
          <a:p>
            <a:pPr marL="342900" lvl="0" indent="-342900" algn="just">
              <a:lnSpc>
                <a:spcPct val="109000"/>
              </a:lnSpc>
              <a:spcAft>
                <a:spcPts val="410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497840" algn="l"/>
              </a:tabLst>
            </a:pPr>
            <a:r>
              <a:rPr lang="uk-UA" sz="1600" dirty="0" smtClean="0">
                <a:latin typeface="Georgia" panose="02040502050405020303" pitchFamily="18" charset="0"/>
                <a:ea typeface="Arial Unicode MS" panose="020B0604020202020204" pitchFamily="34" charset="-128"/>
                <a:cs typeface="Georgia" panose="02040502050405020303" pitchFamily="18" charset="0"/>
              </a:rPr>
              <a:t>Норми пунктуаційні регулюють вживання розділових знаків, з допомогою яких позначають інтонаційне членування тексту.</a:t>
            </a:r>
            <a:endParaRPr lang="uk-UA" sz="1600" dirty="0">
              <a:latin typeface="Georgia" panose="02040502050405020303" pitchFamily="18" charset="0"/>
              <a:ea typeface="Arial Unicode MS" panose="020B0604020202020204" pitchFamily="34" charset="-128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553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1210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Джерела формування та зміни літературних норм мовлення</a:t>
            </a:r>
            <a:endParaRPr lang="uk-UA" sz="24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Джерела формування: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 твори класиків літератури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Аналіз мови сучасних ЗМІ та медіа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Загальноприйняте слововживання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Дані опитування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Наукові дослідження мовознавців</a:t>
            </a:r>
          </a:p>
          <a:p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214299"/>
          </a:xfrm>
        </p:spPr>
        <p:txBody>
          <a:bodyPr/>
          <a:lstStyle/>
          <a:p>
            <a:r>
              <a:rPr lang="uk-UA" dirty="0" smtClean="0"/>
              <a:t>Джерела змін:</a:t>
            </a:r>
          </a:p>
          <a:p>
            <a:r>
              <a:rPr lang="uk-UA" dirty="0" smtClean="0"/>
              <a:t>Норма – явище історичне, динамічне, варіативне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Живе розмовне мовлення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Місцеві говірки</a:t>
            </a:r>
          </a:p>
          <a:p>
            <a:pPr>
              <a:buFont typeface="+mj-lt"/>
              <a:buAutoNum type="arabicPeriod"/>
            </a:pPr>
            <a:r>
              <a:rPr lang="uk-UA" dirty="0" err="1" smtClean="0"/>
              <a:t>Просторіччія</a:t>
            </a:r>
            <a:r>
              <a:rPr lang="uk-UA" dirty="0"/>
              <a:t> </a:t>
            </a:r>
            <a:r>
              <a:rPr lang="uk-UA" dirty="0" smtClean="0"/>
              <a:t>/ суржик</a:t>
            </a:r>
          </a:p>
          <a:p>
            <a:pPr>
              <a:buFont typeface="+mj-lt"/>
              <a:buAutoNum type="arabicPeriod"/>
            </a:pPr>
            <a:r>
              <a:rPr lang="uk-UA" dirty="0" smtClean="0"/>
              <a:t>Професійні жаргони</a:t>
            </a:r>
            <a:endParaRPr lang="uk-UA" dirty="0"/>
          </a:p>
          <a:p>
            <a:pPr>
              <a:buFont typeface="+mj-lt"/>
              <a:buAutoNum type="arabicPeriod"/>
            </a:pPr>
            <a:r>
              <a:rPr lang="uk-UA" dirty="0" smtClean="0"/>
              <a:t>Запозичення з інших мов</a:t>
            </a:r>
          </a:p>
          <a:p>
            <a:pPr>
              <a:buFont typeface="+mj-lt"/>
              <a:buAutoNum type="arabicPeriod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00903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7628" y="526380"/>
            <a:ext cx="8596668" cy="8563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МОВЛЕННЄВА КУЛЬТУРА. ТИПИ МОВЛЕННЕВОЇ КУЛЬТУРИ</a:t>
            </a:r>
            <a:endParaRPr lang="uk-UA" sz="28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594624"/>
            <a:ext cx="8596668" cy="4583152"/>
          </a:xfrm>
        </p:spPr>
        <p:txBody>
          <a:bodyPr>
            <a:normAutofit/>
          </a:bodyPr>
          <a:lstStyle/>
          <a:p>
            <a:pPr algn="just"/>
            <a:r>
              <a:rPr lang="uk-UA" sz="1800" dirty="0" err="1" smtClean="0">
                <a:solidFill>
                  <a:schemeClr val="tx1"/>
                </a:solidFill>
              </a:rPr>
              <a:t>МК</a:t>
            </a:r>
            <a:r>
              <a:rPr lang="uk-UA" sz="1800" dirty="0" smtClean="0">
                <a:solidFill>
                  <a:schemeClr val="tx1"/>
                </a:solidFill>
              </a:rPr>
              <a:t> – це частина культури народу, яка пов'язана із використанням мови. Вона містить: власне мову, її етнічну специфіку, </a:t>
            </a:r>
            <a:r>
              <a:rPr lang="uk-UA" sz="1800" dirty="0" err="1" smtClean="0">
                <a:solidFill>
                  <a:schemeClr val="tx1"/>
                </a:solidFill>
              </a:rPr>
              <a:t>функційні</a:t>
            </a:r>
            <a:r>
              <a:rPr lang="uk-UA" sz="1800" dirty="0" smtClean="0">
                <a:solidFill>
                  <a:schemeClr val="tx1"/>
                </a:solidFill>
              </a:rPr>
              <a:t> та соціальні різновиди, які втілені в усній та письмовій формах. Крім того, до неї належать етнічні особливості мовної картині світу, та сформовані звичаї та правила поведінки</a:t>
            </a:r>
          </a:p>
          <a:p>
            <a:pPr marL="457200" indent="-457200">
              <a:buFont typeface="+mj-lt"/>
              <a:buAutoNum type="arabicPeriod"/>
            </a:pPr>
            <a:endParaRPr lang="uk-UA" dirty="0" smtClean="0"/>
          </a:p>
          <a:p>
            <a:pPr algn="ctr"/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1328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396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>
                <a:solidFill>
                  <a:schemeClr val="accent5"/>
                </a:solidFill>
              </a:rPr>
              <a:t>ТИПОЛОГІЯ </a:t>
            </a:r>
            <a:r>
              <a:rPr lang="uk-UA" sz="3100" dirty="0" smtClean="0">
                <a:solidFill>
                  <a:schemeClr val="accent5"/>
                </a:solidFill>
              </a:rPr>
              <a:t>МОВЛЕННЄВОЇ КУЛЬТУРИ</a:t>
            </a:r>
            <a:r>
              <a:rPr lang="uk-UA" sz="3100" dirty="0">
                <a:solidFill>
                  <a:schemeClr val="accent5"/>
                </a:solidFill>
              </a:rPr>
              <a:t/>
            </a:r>
            <a:br>
              <a:rPr lang="uk-UA" sz="3100" dirty="0">
                <a:solidFill>
                  <a:schemeClr val="accent5"/>
                </a:solidFill>
              </a:rPr>
            </a:b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/>
              <a:t/>
            </a:r>
            <a:br>
              <a:rPr lang="uk-UA" sz="1600" dirty="0"/>
            </a:br>
            <a:endParaRPr lang="uk-UA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325811"/>
          </a:xfrm>
        </p:spPr>
        <p:txBody>
          <a:bodyPr/>
          <a:lstStyle/>
          <a:p>
            <a:r>
              <a:rPr lang="uk-UA" dirty="0" err="1" smtClean="0"/>
              <a:t>Повнофункційний</a:t>
            </a:r>
            <a:endParaRPr lang="uk-UA" dirty="0" smtClean="0"/>
          </a:p>
          <a:p>
            <a:r>
              <a:rPr lang="uk-UA" dirty="0" err="1" smtClean="0"/>
              <a:t>Неповнофункційний</a:t>
            </a:r>
            <a:endParaRPr lang="uk-UA" dirty="0" smtClean="0"/>
          </a:p>
          <a:p>
            <a:r>
              <a:rPr lang="uk-UA" dirty="0" err="1" smtClean="0"/>
              <a:t>Середньолітературний</a:t>
            </a:r>
            <a:endParaRPr lang="uk-UA" dirty="0" smtClean="0"/>
          </a:p>
          <a:p>
            <a:r>
              <a:rPr lang="uk-UA" dirty="0" err="1" smtClean="0"/>
              <a:t>Літературно-жаргонізований</a:t>
            </a:r>
            <a:endParaRPr lang="uk-UA" dirty="0" smtClean="0"/>
          </a:p>
          <a:p>
            <a:r>
              <a:rPr lang="uk-UA" dirty="0" smtClean="0"/>
              <a:t>Повсякденний </a:t>
            </a:r>
          </a:p>
          <a:p>
            <a:r>
              <a:rPr lang="uk-UA" dirty="0" smtClean="0"/>
              <a:t>Арготичний</a:t>
            </a:r>
          </a:p>
          <a:p>
            <a:r>
              <a:rPr lang="uk-UA" dirty="0" smtClean="0"/>
              <a:t>Народно-мовленнєвий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Елітарний </a:t>
            </a:r>
            <a:r>
              <a:rPr lang="uk-UA" dirty="0" smtClean="0"/>
              <a:t>тип</a:t>
            </a:r>
          </a:p>
          <a:p>
            <a:r>
              <a:rPr lang="uk-UA" dirty="0" err="1" smtClean="0"/>
              <a:t>Середньолітературний</a:t>
            </a:r>
            <a:endParaRPr lang="uk-UA" dirty="0" smtClean="0"/>
          </a:p>
          <a:p>
            <a:r>
              <a:rPr lang="uk-UA" dirty="0" smtClean="0"/>
              <a:t>Літературно-розмовний</a:t>
            </a:r>
          </a:p>
          <a:p>
            <a:r>
              <a:rPr lang="uk-UA" dirty="0" smtClean="0"/>
              <a:t>Розмовно-фамільярний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30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 </a:t>
            </a:r>
            <a:endParaRPr lang="uk-UA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1288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1510" y="660195"/>
            <a:ext cx="8596668" cy="81176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Поняття «культура мовлення</a:t>
            </a:r>
            <a:r>
              <a:rPr lang="uk-UA" dirty="0" smtClean="0"/>
              <a:t>» 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77335" y="1471961"/>
            <a:ext cx="8596668" cy="4237463"/>
          </a:xfrm>
        </p:spPr>
        <p:txBody>
          <a:bodyPr>
            <a:normAutofit/>
          </a:bodyPr>
          <a:lstStyle/>
          <a:p>
            <a:pPr algn="r"/>
            <a:r>
              <a:rPr lang="uk-UA" i="1" dirty="0"/>
              <a:t>Мовна культура людини - це дзеркало її духовної культури.</a:t>
            </a:r>
            <a:endParaRPr lang="uk-UA" dirty="0"/>
          </a:p>
          <a:p>
            <a:pPr algn="r"/>
            <a:r>
              <a:rPr lang="uk-UA" i="1" dirty="0"/>
              <a:t>В. Сухомлинський</a:t>
            </a:r>
          </a:p>
          <a:p>
            <a:pPr algn="just"/>
            <a:r>
              <a:rPr lang="ru-RU" dirty="0"/>
              <a:t> </a:t>
            </a:r>
            <a:r>
              <a:rPr lang="uk-U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Культура мови </a:t>
            </a:r>
            <a:r>
              <a:rPr lang="uk-UA" sz="1800" dirty="0" smtClean="0"/>
              <a:t>– це прагнення знайти найкращу форму  для висловлювання думок, яке ґрунтується  на  бездоганному  знанні  мовних  норм.  За  словником  лінгвістичних  термінів, культура  мови  -  це  ступінь  відповідності  нормам  вимови,  слововживання  та  </a:t>
            </a:r>
            <a:r>
              <a:rPr lang="uk-UA" sz="1800" dirty="0" err="1" smtClean="0"/>
              <a:t>ін.,установленим</a:t>
            </a:r>
            <a:r>
              <a:rPr lang="uk-UA" sz="1800" dirty="0" smtClean="0"/>
              <a:t> для певної мови; здатність наслідувати кращі зразки у своєму </a:t>
            </a:r>
            <a:r>
              <a:rPr lang="uk-UA" sz="1800" dirty="0" err="1" smtClean="0"/>
              <a:t>індивідуальном</a:t>
            </a:r>
            <a:r>
              <a:rPr lang="uk-UA" sz="1800" dirty="0" smtClean="0"/>
              <a:t> у мовленні. </a:t>
            </a:r>
          </a:p>
          <a:p>
            <a:pPr algn="just"/>
            <a:r>
              <a:rPr lang="uk-UA" sz="1800" dirty="0" smtClean="0"/>
              <a:t> Якщо норма існує на рівні "правильно-неправильно", то культура мови - на рівні "краще, точніше,  доречніше".  Опанування  норм  сприяє  підвищенню  культури  мови,  а  висока культура мови є свідченням культури думки, загальної культури людини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4016238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356839"/>
            <a:ext cx="8596668" cy="90324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поняття «культури мовлення</a:t>
            </a:r>
            <a:r>
              <a:rPr lang="uk-UA" sz="3200" dirty="0" smtClean="0"/>
              <a:t>»</a:t>
            </a:r>
            <a:endParaRPr lang="uk-UA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7335" y="1260089"/>
            <a:ext cx="8596668" cy="4348974"/>
          </a:xfrm>
        </p:spPr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Культура мовлення </a:t>
            </a:r>
            <a:r>
              <a:rPr lang="uk-UA" dirty="0" smtClean="0"/>
              <a:t>– це володіння нормами літературної мови в її усній та писемній формі, за якого здійснюється вибір та організація мовних засобів, які дозволяють у певній ситуації спілкування та за умови дотримання етики спілкування забезпечити необхідний ефект у поставлених  завданнях комунікації </a:t>
            </a:r>
          </a:p>
          <a:p>
            <a:r>
              <a:rPr lang="uk-UA" dirty="0" smtClean="0"/>
              <a:t>Культура мовлення складається з:</a:t>
            </a:r>
          </a:p>
          <a:p>
            <a:r>
              <a:rPr lang="uk-UA" dirty="0" smtClean="0"/>
              <a:t>Дотримання норм – </a:t>
            </a:r>
            <a:r>
              <a:rPr lang="uk-UA" u="sng" dirty="0" smtClean="0"/>
              <a:t>нормативний</a:t>
            </a:r>
            <a:r>
              <a:rPr lang="uk-UA" dirty="0" smtClean="0"/>
              <a:t> аспект</a:t>
            </a:r>
          </a:p>
          <a:p>
            <a:r>
              <a:rPr lang="uk-UA" dirty="0" smtClean="0"/>
              <a:t>Комунікативні якості мовлення – </a:t>
            </a:r>
            <a:r>
              <a:rPr lang="uk-UA" u="sng" dirty="0" smtClean="0"/>
              <a:t>комунікативний</a:t>
            </a:r>
            <a:r>
              <a:rPr lang="uk-UA" dirty="0" smtClean="0"/>
              <a:t> аспект </a:t>
            </a:r>
          </a:p>
          <a:p>
            <a:r>
              <a:rPr lang="uk-UA" dirty="0" smtClean="0"/>
              <a:t>Норми етики спілкування – </a:t>
            </a:r>
            <a:r>
              <a:rPr lang="uk-UA" u="sng" dirty="0" smtClean="0"/>
              <a:t>етичний</a:t>
            </a:r>
            <a:r>
              <a:rPr lang="uk-UA" dirty="0" smtClean="0"/>
              <a:t> аспект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9100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9863" y="907227"/>
            <a:ext cx="9702803" cy="4899530"/>
          </a:xfrm>
        </p:spPr>
        <p:txBody>
          <a:bodyPr/>
          <a:lstStyle/>
          <a:p>
            <a:pPr marL="0" indent="0" algn="r">
              <a:buNone/>
            </a:pPr>
            <a:endParaRPr lang="uk-UA" sz="2000" i="1" dirty="0"/>
          </a:p>
          <a:p>
            <a:pPr marL="0" indent="0" algn="ctr">
              <a:buNone/>
            </a:pPr>
            <a:r>
              <a:rPr lang="uk-UA" sz="32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АСПЕКТИ КУЛЬТУРИ МОВЛЕННЯ</a:t>
            </a:r>
            <a:endParaRPr lang="uk-UA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951354" y="2271000"/>
            <a:ext cx="2612916" cy="15664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err="1">
                <a:solidFill>
                  <a:schemeClr val="tx1"/>
                </a:solidFill>
              </a:rPr>
              <a:t>ортологічний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54749" y="4184786"/>
            <a:ext cx="3573767" cy="1412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комунікатив­ний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410314" y="2271001"/>
            <a:ext cx="2304256" cy="17235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solidFill>
                  <a:schemeClr val="tx1"/>
                </a:solidFill>
              </a:rPr>
              <a:t>етичний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7" name="Тройная стрелка влево/вправо/вверх 6"/>
          <p:cNvSpPr/>
          <p:nvPr/>
        </p:nvSpPr>
        <p:spPr>
          <a:xfrm flipV="1">
            <a:off x="3690115" y="2510449"/>
            <a:ext cx="3720199" cy="144016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529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2370" y="546410"/>
            <a:ext cx="8596668" cy="557561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КОМУНІКАТИВНИЙ </a:t>
            </a:r>
            <a:r>
              <a:rPr lang="uk-UA" sz="2400" dirty="0" smtClean="0">
                <a:solidFill>
                  <a:srgbClr val="FF0000"/>
                </a:solidFill>
              </a:rPr>
              <a:t>АСПЕКТ КУЛЬТУРИ МОВЛЕННЯ</a:t>
            </a:r>
            <a:endParaRPr lang="uk-UA" sz="2400" dirty="0">
              <a:solidFill>
                <a:srgbClr val="FF0000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677335" y="1405054"/>
            <a:ext cx="8596668" cy="3679902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Головне поняття –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комунікативна доцільність мовлення</a:t>
            </a:r>
            <a:r>
              <a:rPr lang="uk-UA" sz="2800" dirty="0" smtClean="0"/>
              <a:t>. Носії та користувачі мови мають володіти функціональними різновидами, а також орієнтуватися на прагматичні умови спілкування, які суттєво впливають на оптимальний вибір та організацію мовленнєвих засобів</a:t>
            </a:r>
          </a:p>
          <a:p>
            <a:r>
              <a:rPr lang="uk-UA" sz="2800" dirty="0" smtClean="0"/>
              <a:t>Реалізується у комунікативних ознаках мовлення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77477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03250" y="1416205"/>
            <a:ext cx="9110546" cy="5274527"/>
          </a:xfrm>
        </p:spPr>
        <p:txBody>
          <a:bodyPr/>
          <a:lstStyle/>
          <a:p>
            <a:r>
              <a:rPr lang="uk-UA" b="1" dirty="0"/>
              <a:t>Мовленнєва культура особистості великою мірою залежить від її зорієнтованості на основні риси бездоганного, зразкового мовлення</a:t>
            </a:r>
            <a:r>
              <a:rPr lang="uk-UA" b="1" dirty="0" smtClean="0"/>
              <a:t>.</a:t>
            </a:r>
          </a:p>
          <a:p>
            <a:pPr marL="0" indent="0" algn="ctr">
              <a:buNone/>
            </a:pPr>
            <a:r>
              <a:rPr lang="uk-UA" b="1" u="sng" dirty="0" smtClean="0"/>
              <a:t>Головні комунікативні ознаки </a:t>
            </a:r>
            <a:r>
              <a:rPr lang="uk-UA" b="1" u="sng" dirty="0"/>
              <a:t>(</a:t>
            </a:r>
            <a:r>
              <a:rPr lang="uk-UA" b="1" u="sng" dirty="0" smtClean="0"/>
              <a:t>критерії) </a:t>
            </a:r>
            <a:r>
              <a:rPr lang="uk-UA" b="1" u="sng" dirty="0"/>
              <a:t>культури </a:t>
            </a:r>
            <a:r>
              <a:rPr lang="uk-UA" b="1" u="sng" dirty="0" smtClean="0"/>
              <a:t>мовлення</a:t>
            </a:r>
            <a:r>
              <a:rPr lang="uk-UA" dirty="0" smtClean="0"/>
              <a:t>:</a:t>
            </a:r>
            <a:endParaRPr lang="uk-UA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03249" y="548680"/>
            <a:ext cx="9307551" cy="64807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Комунікативні ознаки культури мовлення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1393902" y="3068960"/>
            <a:ext cx="2397842" cy="9252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i="1" dirty="0" smtClean="0">
                <a:solidFill>
                  <a:schemeClr val="tx1"/>
                </a:solidFill>
              </a:rPr>
              <a:t>Правильність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279576" y="5085184"/>
            <a:ext cx="1972816" cy="10332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i="1" dirty="0" err="1" smtClean="0">
                <a:solidFill>
                  <a:schemeClr val="tx1"/>
                </a:solidFill>
              </a:rPr>
              <a:t>ЗмістовніСть</a:t>
            </a:r>
            <a:endParaRPr lang="uk-UA" sz="11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791744" y="3356992"/>
            <a:ext cx="1978852" cy="127444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i="1" dirty="0">
                <a:solidFill>
                  <a:schemeClr val="tx1"/>
                </a:solidFill>
              </a:rPr>
              <a:t>логічність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727848" y="5229200"/>
            <a:ext cx="2016224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i="1" dirty="0" smtClean="0">
                <a:solidFill>
                  <a:schemeClr val="tx1"/>
                </a:solidFill>
              </a:rPr>
              <a:t>Багатство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6578352" y="2927635"/>
            <a:ext cx="1793304" cy="134375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i="1" dirty="0" smtClean="0">
                <a:solidFill>
                  <a:schemeClr val="tx1"/>
                </a:solidFill>
              </a:rPr>
              <a:t>Точність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7104112" y="4869160"/>
            <a:ext cx="1656184" cy="124928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i="1" dirty="0">
                <a:solidFill>
                  <a:schemeClr val="tx1"/>
                </a:solidFill>
              </a:rPr>
              <a:t>ви­разність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8562958" y="3324902"/>
            <a:ext cx="1728192" cy="10801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i="1" dirty="0" smtClean="0">
                <a:solidFill>
                  <a:schemeClr val="tx1"/>
                </a:solidFill>
              </a:rPr>
              <a:t>доречність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9048328" y="5085184"/>
            <a:ext cx="1540768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50" b="1" i="1" dirty="0">
                <a:solidFill>
                  <a:schemeClr val="tx1"/>
                </a:solidFill>
              </a:rPr>
              <a:t>доцільність</a:t>
            </a:r>
            <a:endParaRPr lang="uk-UA" sz="1050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3791745" y="2982652"/>
            <a:ext cx="2229513" cy="3743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519937" y="2982652"/>
            <a:ext cx="501321" cy="3743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791745" y="2982652"/>
            <a:ext cx="2229513" cy="21025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5770597" y="3068960"/>
            <a:ext cx="250661" cy="2160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895927" y="2927635"/>
            <a:ext cx="3531127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875874" y="2888940"/>
            <a:ext cx="1660287" cy="1980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6021258" y="2982652"/>
            <a:ext cx="2739039" cy="548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132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33813" y="738253"/>
            <a:ext cx="8596668" cy="1826581"/>
          </a:xfrm>
        </p:spPr>
        <p:txBody>
          <a:bodyPr>
            <a:normAutofit/>
          </a:bodyPr>
          <a:lstStyle/>
          <a:p>
            <a:r>
              <a:rPr lang="uk-UA" sz="2000" b="1" dirty="0">
                <a:solidFill>
                  <a:schemeClr val="tx1"/>
                </a:solidFill>
              </a:rPr>
              <a:t>Правильність </a:t>
            </a:r>
            <a:r>
              <a:rPr lang="uk-UA" sz="2000" dirty="0">
                <a:solidFill>
                  <a:schemeClr val="tx1"/>
                </a:solidFill>
              </a:rPr>
              <a:t>- визначальна ознака культури мовлення, яка по­лягає у відповідності його літературним нормам, що діють у мовній системі (орфоепічним, орфографічним, лексичним, морфологічним, синтаксичним, стилістичним, пунктуаційним, словотвірним).</a:t>
            </a:r>
            <a:r>
              <a:rPr lang="uk-UA" sz="1200" dirty="0">
                <a:solidFill>
                  <a:schemeClr val="tx1"/>
                </a:solidFill>
              </a:rPr>
              <a:t/>
            </a:r>
            <a:br>
              <a:rPr lang="uk-UA" sz="1200" dirty="0">
                <a:solidFill>
                  <a:schemeClr val="tx1"/>
                </a:solidFill>
              </a:rPr>
            </a:br>
            <a:endParaRPr lang="uk-UA" sz="12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025912" y="2564834"/>
            <a:ext cx="8203486" cy="246436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Змістовність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передбачає глибоке усвідомлення теми й головної думки висловлювання, докладне ознайомлення з наявною інформацією з цієї теми, різнобічне та повне розкриття теми, уникнення зайвого. Змістовність тісно пов’язана з такою ознакою, як лаконічність, яку репрезентує крилатий вислів: «</a:t>
            </a:r>
            <a:r>
              <a:rPr lang="uk-UA" i="1" dirty="0">
                <a:solidFill>
                  <a:schemeClr val="tx1"/>
                </a:solidFill>
              </a:rPr>
              <a:t>Говоріть так, щоб словам було тісно, а думкам просторо».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0573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44964" y="2587083"/>
            <a:ext cx="8596668" cy="2185691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tx1"/>
                </a:solidFill>
              </a:rPr>
              <a:t>Отже, </a:t>
            </a:r>
            <a:r>
              <a:rPr lang="uk-UA" sz="2000" b="1" dirty="0">
                <a:solidFill>
                  <a:schemeClr val="tx1"/>
                </a:solidFill>
              </a:rPr>
              <a:t>точність</a:t>
            </a:r>
            <a:r>
              <a:rPr lang="uk-UA" sz="2000" dirty="0">
                <a:solidFill>
                  <a:schemeClr val="tx1"/>
                </a:solidFill>
              </a:rPr>
              <a:t> - «це уважне ставлення до мови, правильний ви­бір слова, добре знання відтінків значень слів-синонімів, правильне вживання фразеологізмів, крилатих висловів, чіткість </a:t>
            </a:r>
            <a:r>
              <a:rPr lang="uk-UA" sz="2000" dirty="0" err="1">
                <a:solidFill>
                  <a:schemeClr val="tx1"/>
                </a:solidFill>
              </a:rPr>
              <a:t>синтаксично-</a:t>
            </a:r>
            <a:r>
              <a:rPr lang="uk-UA" sz="2000" dirty="0">
                <a:solidFill>
                  <a:schemeClr val="tx1"/>
                </a:solidFill>
              </a:rPr>
              <a:t> смислових зв’язків між членами речень».</a:t>
            </a:r>
            <a:r>
              <a:rPr lang="uk-UA" sz="2000" dirty="0"/>
              <a:t/>
            </a:r>
            <a:br>
              <a:rPr lang="uk-UA" sz="2000" dirty="0"/>
            </a:br>
            <a:endParaRPr lang="uk-UA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101081" y="836343"/>
            <a:ext cx="8284434" cy="1851102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Точність </a:t>
            </a:r>
            <a:r>
              <a:rPr lang="uk-UA" dirty="0">
                <a:solidFill>
                  <a:schemeClr val="tx1"/>
                </a:solidFill>
              </a:rPr>
              <a:t>великою мірою залежить від глибини знань та ерудиції особистості, а також від активного словникового запасу. Висловлю­ючи власні думки, слід добирати слова, які найбільше відповідають змісту, зокрема варто користуватися словником синонімів, тлумачним словником тощо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8623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80946" y="1223258"/>
            <a:ext cx="8586439" cy="5587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b="1" dirty="0"/>
              <a:t>Багатство мовлення </a:t>
            </a:r>
            <a:r>
              <a:rPr lang="uk-UA" sz="1600" dirty="0"/>
              <a:t>передбачає </a:t>
            </a:r>
            <a:r>
              <a:rPr lang="uk-UA" sz="1600" dirty="0" err="1"/>
              <a:t>послуговування</a:t>
            </a:r>
            <a:r>
              <a:rPr lang="uk-UA" sz="1600" dirty="0"/>
              <a:t> найрізноманіт­нішими мовними засобами висловлення думки у межах відповідного стилю. Лексичні, фразеологічні, словотворчі, граматичні, стилістич­ні ресурси мови є джерелом багатства, різноманітності мовлення. Якомога повніше треба використовувати емоційно-образну лексику, стійкі вислови, урізноманітнювати своє мовлення синонімами, фра­зеологізмами.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b="1" dirty="0"/>
              <a:t>Виразність </a:t>
            </a:r>
            <a:r>
              <a:rPr lang="uk-UA" sz="1600" dirty="0"/>
              <a:t>мовлення досягається виокремленням найважливіших місць свого висловлювання, розкриттям власного ставлення до пред­мета мовлення. З цією метою треба застосовувати виражальні засоби звукового мовлення: логічний наголос, паузи, дикцію, інтонаційну виразність та технічні чинники виразності: дихання, темп, міміку, жести.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b="1" dirty="0"/>
              <a:t>Доречність </a:t>
            </a:r>
            <a:r>
              <a:rPr lang="uk-UA" sz="1600" dirty="0"/>
              <a:t>і </a:t>
            </a:r>
            <a:r>
              <a:rPr lang="uk-UA" sz="1600" b="1" dirty="0"/>
              <a:t>доцільність </a:t>
            </a:r>
            <a:r>
              <a:rPr lang="uk-UA" sz="1600" dirty="0"/>
              <a:t>залежить передовсім від того, наскільки повно і глибоко людина оцінює ситуацію спілкування, інтереси, стан, настрій адресата. А ще треба уникати того, що могло б уразити, ви­кликати роздратування у співбесідника, вказувати на помилки співбе­сідника в тактовній формі</a:t>
            </a:r>
          </a:p>
        </p:txBody>
      </p:sp>
    </p:spTree>
    <p:extLst>
      <p:ext uri="{BB962C8B-B14F-4D97-AF65-F5344CB8AC3E}">
        <p14:creationId xmlns:p14="http://schemas.microsoft.com/office/powerpoint/2010/main" val="280211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1320</Words>
  <Application>Microsoft Office PowerPoint</Application>
  <PresentationFormat>Широкоэкранный</PresentationFormat>
  <Paragraphs>97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 Unicode MS</vt:lpstr>
      <vt:lpstr>Arial</vt:lpstr>
      <vt:lpstr>Georgia</vt:lpstr>
      <vt:lpstr>Trebuchet MS</vt:lpstr>
      <vt:lpstr>Wingdings 3</vt:lpstr>
      <vt:lpstr>Аспект</vt:lpstr>
      <vt:lpstr>Мовленнєва культура оратора </vt:lpstr>
      <vt:lpstr>Поняття «культура мовлення» </vt:lpstr>
      <vt:lpstr>Характеристика поняття «культури мовлення»</vt:lpstr>
      <vt:lpstr>Презентация PowerPoint</vt:lpstr>
      <vt:lpstr>КОМУНІКАТИВНИЙ АСПЕКТ КУЛЬТУРИ МОВЛЕННЯ</vt:lpstr>
      <vt:lpstr> Комунікативні ознаки культури мовлення </vt:lpstr>
      <vt:lpstr>Правильність - визначальна ознака культури мовлення, яка по­лягає у відповідності його літературним нормам, що діють у мовній системі (орфоепічним, орфографічним, лексичним, морфологічним, синтаксичним, стилістичним, пунктуаційним, словотвірним). </vt:lpstr>
      <vt:lpstr>Отже, точність - «це уважне ставлення до мови, правильний ви­бір слова, добре знання відтінків значень слів-синонімів, правильне вживання фразеологізмів, крилатих висловів, чіткість синтаксично- смислових зв’язків між членами речень». </vt:lpstr>
      <vt:lpstr>Презентация PowerPoint</vt:lpstr>
      <vt:lpstr>Етичний аспект культури мовлення </vt:lpstr>
      <vt:lpstr>Презентация PowerPoint</vt:lpstr>
      <vt:lpstr>НОРМАТИВНИЙ АСПЕКТ КУЛЬТУРИ МОВЛЕННЯ</vt:lpstr>
      <vt:lpstr>НОРМАТИВНИЙ АСПЕКТ КУЛЬТУРИ МОВЛЕННЯ</vt:lpstr>
      <vt:lpstr>Презентация PowerPoint</vt:lpstr>
      <vt:lpstr>Джерела формування та зміни літературних норм мовлення</vt:lpstr>
      <vt:lpstr>МОВЛЕННЄВА КУЛЬТУРА. ТИПИ МОВЛЕННЕВОЇ КУЛЬТУРИ</vt:lpstr>
      <vt:lpstr>ТИПОЛОГІЯ МОВЛЕННЄВОЇ КУЛЬТУРИ      </vt:lpstr>
      <vt:lpstr>ДЯКУЮ ЗА УВАГУ! 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Мовленнєва культура оратора </dc:title>
  <dc:creator>Иван</dc:creator>
  <cp:lastModifiedBy>Иван</cp:lastModifiedBy>
  <cp:revision>19</cp:revision>
  <dcterms:created xsi:type="dcterms:W3CDTF">2022-10-30T15:59:52Z</dcterms:created>
  <dcterms:modified xsi:type="dcterms:W3CDTF">2022-10-31T14:11:28Z</dcterms:modified>
</cp:coreProperties>
</file>