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21"/>
  </p:notesMasterIdLst>
  <p:handoutMasterIdLst>
    <p:handoutMasterId r:id="rId22"/>
  </p:handoutMasterIdLst>
  <p:sldIdLst>
    <p:sldId id="321" r:id="rId5"/>
    <p:sldId id="425" r:id="rId6"/>
    <p:sldId id="406" r:id="rId7"/>
    <p:sldId id="407" r:id="rId8"/>
    <p:sldId id="381" r:id="rId9"/>
    <p:sldId id="408" r:id="rId10"/>
    <p:sldId id="382" r:id="rId11"/>
    <p:sldId id="424" r:id="rId12"/>
    <p:sldId id="409" r:id="rId13"/>
    <p:sldId id="410" r:id="rId14"/>
    <p:sldId id="411" r:id="rId15"/>
    <p:sldId id="412" r:id="rId16"/>
    <p:sldId id="413" r:id="rId17"/>
    <p:sldId id="426" r:id="rId18"/>
    <p:sldId id="427" r:id="rId19"/>
    <p:sldId id="295" r:id="rId20"/>
  </p:sldIdLst>
  <p:sldSz cx="12188825" cy="6858000"/>
  <p:notesSz cx="6669088" cy="9926638"/>
  <p:defaultTextStyle>
    <a:defPPr>
      <a:defRPr lang="en-US"/>
    </a:defPPr>
    <a:lvl1pPr marL="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2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9" pos="3839" userDrawn="1">
          <p15:clr>
            <a:srgbClr val="A4A3A4"/>
          </p15:clr>
        </p15:guide>
        <p15:guide id="10" orient="horz" pos="216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01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5B6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69012ECD-51FC-41F1-AA8D-1B2483CD663E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280" autoAdjust="0"/>
  </p:normalViewPr>
  <p:slideViewPr>
    <p:cSldViewPr showGuides="1">
      <p:cViewPr varScale="1">
        <p:scale>
          <a:sx n="114" d="100"/>
          <a:sy n="114" d="100"/>
        </p:scale>
        <p:origin x="474" y="114"/>
      </p:cViewPr>
      <p:guideLst>
        <p:guide pos="3839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3" d="100"/>
          <a:sy n="63" d="100"/>
        </p:scale>
        <p:origin x="1986" y="108"/>
      </p:cViewPr>
      <p:guideLst>
        <p:guide orient="horz" pos="3127"/>
        <p:guide pos="2101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973C59C-4E16-4A64-A766-34DB213E11B3}" type="datetimeFigureOut">
              <a:rPr lang="en-US">
                <a:solidFill>
                  <a:schemeClr val="tx2"/>
                </a:solidFill>
              </a:rPr>
              <a:t>5/22/2021</a:t>
            </a:fld>
            <a:endParaRPr>
              <a:solidFill>
                <a:schemeClr val="tx2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>
              <a:solidFill>
                <a:schemeClr val="tx2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FD77566-CD65-4859-9FA1-43956DC85B8C}" type="slidenum">
              <a:rPr>
                <a:solidFill>
                  <a:schemeClr val="tx2"/>
                </a:solidFill>
              </a:rPr>
              <a:t>‹#›</a:t>
            </a:fld>
            <a:endParaRPr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087983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F95CF31C-F757-429C-A789-86504F04C3BE}" type="datetimeFigureOut">
              <a:rPr lang="en-US"/>
              <a:pPr/>
              <a:t>5/22/2021</a:t>
            </a:fld>
            <a:endParaRPr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6988" y="744538"/>
            <a:ext cx="6615112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solidFill>
                  <a:schemeClr val="tx2"/>
                </a:solidFill>
              </a:defRPr>
            </a:lvl1pPr>
          </a:lstStyle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solidFill>
                  <a:schemeClr val="tx2"/>
                </a:solidFill>
              </a:defRPr>
            </a:lvl1pPr>
          </a:lstStyle>
          <a:p>
            <a:fld id="{B8796F01-7154-41E0-B48B-A6921757531A}" type="slidenum">
              <a:rPr/>
              <a:p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440775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1pPr>
    <a:lvl2pPr marL="60949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2pPr>
    <a:lvl3pPr marL="1218987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3pPr>
    <a:lvl4pPr marL="1828480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4pPr>
    <a:lvl5pPr marL="2437973" algn="l" defTabSz="1218987" rtl="0" eaLnBrk="1" latinLnBrk="0" hangingPunct="1">
      <a:defRPr sz="1600" kern="1200">
        <a:solidFill>
          <a:schemeClr val="tx2"/>
        </a:solidFill>
        <a:latin typeface="+mn-lt"/>
        <a:ea typeface="+mn-ea"/>
        <a:cs typeface="+mn-cs"/>
      </a:defRPr>
    </a:lvl5pPr>
    <a:lvl6pPr marL="304746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6pPr>
    <a:lvl7pPr marL="3656960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7pPr>
    <a:lvl8pPr marL="4266453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8pPr>
    <a:lvl9pPr marL="4875947" algn="l" defTabSz="1218987" rtl="0" eaLnBrk="1" latinLnBrk="0" hangingPunct="1">
      <a:defRPr sz="16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2383" y="1498601"/>
            <a:ext cx="7008574" cy="3298825"/>
          </a:xfrm>
        </p:spPr>
        <p:txBody>
          <a:bodyPr>
            <a:normAutofit/>
          </a:bodyPr>
          <a:lstStyle>
            <a:lvl1pPr>
              <a:lnSpc>
                <a:spcPct val="90000"/>
              </a:lnSpc>
              <a:defRPr sz="540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72383" y="4927600"/>
            <a:ext cx="7008574" cy="12446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800" b="0">
                <a:solidFill>
                  <a:schemeClr val="tx1"/>
                </a:solidFill>
              </a:defRPr>
            </a:lvl1pPr>
            <a:lvl2pPr marL="6094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2189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8284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4379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04746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65696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426645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87594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</p:spTree>
    <p:extLst>
      <p:ext uri="{BB962C8B-B14F-4D97-AF65-F5344CB8AC3E}">
        <p14:creationId xmlns:p14="http://schemas.microsoft.com/office/powerpoint/2010/main" val="32227708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en-US"/>
              <a:t>5/22/2021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0104347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52633" y="274638"/>
            <a:ext cx="1422030" cy="589756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17309" y="274638"/>
            <a:ext cx="8532178" cy="5897561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ECB6C2-1084-4AED-A74A-DF028B0094EA}" type="datetimeFigureOut">
              <a:rPr lang="en-US"/>
              <a:t>5/22/2021</a:t>
            </a:fld>
            <a:endParaRPr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91C5AD9-787D-40FA-8A4D-16A055B9AF81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6507153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 baseline="0"/>
            </a:lvl7pPr>
            <a:lvl8pPr>
              <a:defRPr baseline="0"/>
            </a:lvl8pPr>
            <a:lvl9pPr>
              <a:defRPr baseline="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5A30F4-0B4E-4E4B-BC36-C30CD13F4E17}" type="datetimeFigureOut">
              <a:rPr lang="en-US"/>
              <a:t>5/22/2021</a:t>
            </a:fld>
            <a:endParaRPr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60BA0E-20D0-4E7C-B286-26C960A6788F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5635241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2589" y="4445000"/>
            <a:ext cx="7008574" cy="1930400"/>
          </a:xfrm>
        </p:spPr>
        <p:txBody>
          <a:bodyPr anchor="t">
            <a:normAutofit/>
          </a:bodyPr>
          <a:lstStyle>
            <a:lvl1pPr algn="l">
              <a:defRPr sz="5400" b="0" cap="none" baseline="0"/>
            </a:lvl1pPr>
          </a:lstStyle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2589" y="3124200"/>
            <a:ext cx="7008574" cy="1296987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609493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2pPr>
            <a:lvl3pPr marL="1218987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3pPr>
            <a:lvl4pPr marL="182848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4pPr>
            <a:lvl5pPr marL="243797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5pPr>
            <a:lvl6pPr marL="304746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6pPr>
            <a:lvl7pPr marL="365696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7pPr>
            <a:lvl8pPr marL="4266453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8pPr>
            <a:lvl9pPr marL="4875947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9634022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17309" y="1701800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1706581" indent="0">
              <a:buNone/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7559" y="1701800"/>
            <a:ext cx="4977104" cy="44704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/>
              <a:t>5/22/2021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489339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21372" y="1608836"/>
            <a:ext cx="4973041" cy="51206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17309" y="2209800"/>
            <a:ext cx="4977104" cy="3962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01622" y="1608836"/>
            <a:ext cx="4973041" cy="512064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609493" indent="0">
              <a:buNone/>
              <a:defRPr sz="2700" b="1"/>
            </a:lvl2pPr>
            <a:lvl3pPr marL="1218987" indent="0">
              <a:buNone/>
              <a:defRPr sz="2400" b="1"/>
            </a:lvl3pPr>
            <a:lvl4pPr marL="1828480" indent="0">
              <a:buNone/>
              <a:defRPr sz="2100" b="1"/>
            </a:lvl4pPr>
            <a:lvl5pPr marL="2437973" indent="0">
              <a:buNone/>
              <a:defRPr sz="2100" b="1"/>
            </a:lvl5pPr>
            <a:lvl6pPr marL="3047467" indent="0">
              <a:buNone/>
              <a:defRPr sz="2100" b="1"/>
            </a:lvl6pPr>
            <a:lvl7pPr marL="3656960" indent="0">
              <a:buNone/>
              <a:defRPr sz="2100" b="1"/>
            </a:lvl7pPr>
            <a:lvl8pPr marL="4266453" indent="0">
              <a:buNone/>
              <a:defRPr sz="2100" b="1"/>
            </a:lvl8pPr>
            <a:lvl9pPr marL="4875947" indent="0">
              <a:buNone/>
              <a:defRPr sz="21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97559" y="2209800"/>
            <a:ext cx="4977104" cy="39624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 marL="2011328">
              <a:defRPr sz="1800"/>
            </a:lvl5pPr>
            <a:lvl6pPr marL="2011328">
              <a:defRPr sz="1800"/>
            </a:lvl6pPr>
            <a:lvl7pPr marL="2011328">
              <a:defRPr sz="1800"/>
            </a:lvl7pPr>
            <a:lvl8pPr marL="2011328">
              <a:defRPr sz="1800"/>
            </a:lvl8pPr>
            <a:lvl9pPr marL="2011328"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/>
              <a:t>5/22/2021</a:t>
            </a:fld>
            <a:endParaRPr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52830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/>
              <a:t>5/22/2021</a:t>
            </a:fld>
            <a:endParaRPr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35167638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D204D1-F9BD-4643-8480-6EA41EB484F1}" type="datetimeFigureOut">
              <a:rPr lang="en-US"/>
              <a:t>5/22/2021</a:t>
            </a:fld>
            <a:endParaRPr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37DED6-D4C7-42EE-AB49-D2E39E64FDE4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20687318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3961368" y="0"/>
            <a:ext cx="7922736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721" y="1701800"/>
            <a:ext cx="3351927" cy="2844800"/>
          </a:xfr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21" y="4648200"/>
            <a:ext cx="3351927" cy="1727200"/>
          </a:xfrm>
        </p:spPr>
        <p:txBody>
          <a:bodyPr>
            <a:normAutofit/>
          </a:bodyPr>
          <a:lstStyle>
            <a:lvl1pPr marL="0" indent="0">
              <a:spcBef>
                <a:spcPts val="1200"/>
              </a:spcBef>
              <a:buNone/>
              <a:defRPr sz="16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69236" y="482600"/>
            <a:ext cx="6805427" cy="589280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en-US"/>
              <a:t>5/22/2021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96807203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2082258" y="0"/>
            <a:ext cx="802431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37765" y="4800600"/>
            <a:ext cx="7313295" cy="762000"/>
          </a:xfrm>
        </p:spPr>
        <p:txBody>
          <a:bodyPr anchor="b">
            <a:normAutofit/>
          </a:bodyPr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 descr="An empty placeholder to add an image. Click on the placeholder and select the image that you wish to add."/>
          <p:cNvSpPr>
            <a:spLocks noGrp="1"/>
          </p:cNvSpPr>
          <p:nvPr>
            <p:ph type="pic" idx="1"/>
          </p:nvPr>
        </p:nvSpPr>
        <p:spPr>
          <a:xfrm>
            <a:off x="2437765" y="279401"/>
            <a:ext cx="7313295" cy="4448175"/>
          </a:xfrm>
        </p:spPr>
        <p:txBody>
          <a:bodyPr>
            <a:normAutofit/>
          </a:bodyPr>
          <a:lstStyle>
            <a:lvl1pPr marL="0" indent="0">
              <a:buNone/>
              <a:defRPr sz="2800"/>
            </a:lvl1pPr>
            <a:lvl2pPr marL="609493" indent="0">
              <a:buNone/>
              <a:defRPr sz="3700"/>
            </a:lvl2pPr>
            <a:lvl3pPr marL="1218987" indent="0">
              <a:buNone/>
              <a:defRPr sz="3200"/>
            </a:lvl3pPr>
            <a:lvl4pPr marL="1828480" indent="0">
              <a:buNone/>
              <a:defRPr sz="2700"/>
            </a:lvl4pPr>
            <a:lvl5pPr marL="2437973" indent="0">
              <a:buNone/>
              <a:defRPr sz="2700"/>
            </a:lvl5pPr>
            <a:lvl6pPr marL="3047467" indent="0">
              <a:buNone/>
              <a:defRPr sz="2700"/>
            </a:lvl6pPr>
            <a:lvl7pPr marL="3656960" indent="0">
              <a:buNone/>
              <a:defRPr sz="2700"/>
            </a:lvl7pPr>
            <a:lvl8pPr marL="4266453" indent="0">
              <a:buNone/>
              <a:defRPr sz="2700"/>
            </a:lvl8pPr>
            <a:lvl9pPr marL="4875947" indent="0">
              <a:buNone/>
              <a:defRPr sz="2700"/>
            </a:lvl9pPr>
          </a:lstStyle>
          <a:p>
            <a:r>
              <a:rPr lang="en-US"/>
              <a:t>Click icon to add picture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437765" y="5562600"/>
            <a:ext cx="7313295" cy="812800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1600"/>
            </a:lvl1pPr>
            <a:lvl2pPr marL="609493" indent="0">
              <a:buNone/>
              <a:defRPr sz="1600"/>
            </a:lvl2pPr>
            <a:lvl3pPr marL="1218987" indent="0">
              <a:buNone/>
              <a:defRPr sz="1300"/>
            </a:lvl3pPr>
            <a:lvl4pPr marL="1828480" indent="0">
              <a:buNone/>
              <a:defRPr sz="1200"/>
            </a:lvl4pPr>
            <a:lvl5pPr marL="2437973" indent="0">
              <a:buNone/>
              <a:defRPr sz="1200"/>
            </a:lvl5pPr>
            <a:lvl6pPr marL="3047467" indent="0">
              <a:buNone/>
              <a:defRPr sz="1200"/>
            </a:lvl6pPr>
            <a:lvl7pPr marL="3656960" indent="0">
              <a:buNone/>
              <a:defRPr sz="1200"/>
            </a:lvl7pPr>
            <a:lvl8pPr marL="4266453" indent="0">
              <a:buNone/>
              <a:defRPr sz="1200"/>
            </a:lvl8pPr>
            <a:lvl9pPr marL="4875947" indent="0">
              <a:buNone/>
              <a:defRPr sz="12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6BF754-515F-40B9-8D24-D54D5825B3D0}" type="datetimeFigureOut">
              <a:rPr lang="en-US"/>
              <a:t>5/22/2021</a:t>
            </a:fld>
            <a:endParaRPr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FBB78A-01B4-41F2-96B0-677A4A282832}" type="slidenum">
              <a:rPr/>
              <a:t>‹#›</a:t>
            </a:fld>
            <a:endParaRPr/>
          </a:p>
        </p:txBody>
      </p:sp>
    </p:spTree>
    <p:extLst>
      <p:ext uri="{BB962C8B-B14F-4D97-AF65-F5344CB8AC3E}">
        <p14:creationId xmlns:p14="http://schemas.microsoft.com/office/powerpoint/2010/main" val="12213374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blipFill dpi="0" rotWithShape="1">
          <a:blip r:embed="rId13">
            <a:lum/>
          </a:blip>
          <a:srcRect/>
          <a:stretch>
            <a:fillRect t="-36000" b="-60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304721" y="0"/>
            <a:ext cx="11579384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100000">
                <a:schemeClr val="bg1">
                  <a:alpha val="55000"/>
                </a:schemeClr>
              </a:gs>
            </a:gsLst>
            <a:lin ang="78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21899" tIns="60949" rIns="121899" bIns="60949" rtlCol="0" anchor="ctr"/>
          <a:lstStyle/>
          <a:p>
            <a:pPr algn="ctr"/>
            <a:endParaRPr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  <a:prstGeom prst="rect">
            <a:avLst/>
          </a:prstGeom>
        </p:spPr>
        <p:txBody>
          <a:bodyPr vert="horz" lIns="121899" tIns="60949" rIns="121899" bIns="60949" rtlCol="0" anchor="b">
            <a:normAutofit/>
          </a:bodyPr>
          <a:lstStyle/>
          <a:p>
            <a:r>
              <a:rPr lang="en-US"/>
              <a:t>Click to edit Master title style</a:t>
            </a:r>
            <a:endParaRPr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17309" y="1701800"/>
            <a:ext cx="10157354" cy="4470400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17309" y="6400801"/>
            <a:ext cx="2742486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l">
              <a:defRPr sz="1200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fld id="{2DD204D1-F9BD-4643-8480-6EA41EB484F1}" type="datetimeFigureOut">
              <a:rPr lang="en-US" smtClean="0"/>
              <a:pPr/>
              <a:t>5/22/2021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07842" y="6400801"/>
            <a:ext cx="6216301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ctr">
              <a:defRPr sz="1200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167146" y="6400801"/>
            <a:ext cx="1107518" cy="320675"/>
          </a:xfrm>
          <a:prstGeom prst="rect">
            <a:avLst/>
          </a:prstGeom>
        </p:spPr>
        <p:txBody>
          <a:bodyPr vert="horz" lIns="121899" tIns="60949" rIns="121899" bIns="60949" rtlCol="0" anchor="b"/>
          <a:lstStyle>
            <a:lvl1pPr algn="r">
              <a:defRPr sz="1200" baseline="0">
                <a:solidFill>
                  <a:schemeClr val="tx2">
                    <a:lumMod val="65000"/>
                    <a:lumOff val="35000"/>
                  </a:schemeClr>
                </a:solidFill>
              </a:defRPr>
            </a:lvl1pPr>
          </a:lstStyle>
          <a:p>
            <a:fld id="{EB37DED6-D4C7-42EE-AB49-D2E39E64FDE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40479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79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75" r:id="rId8"/>
    <p:sldLayoutId id="2147483676" r:id="rId9"/>
    <p:sldLayoutId id="2147483677" r:id="rId10"/>
    <p:sldLayoutId id="214748367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1218987" rtl="0" eaLnBrk="1" latinLnBrk="0" hangingPunct="1">
        <a:lnSpc>
          <a:spcPct val="85000"/>
        </a:lnSpc>
        <a:spcBef>
          <a:spcPct val="0"/>
        </a:spcBef>
        <a:buNone/>
        <a:tabLst/>
        <a:defRPr sz="44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04747" indent="-304747" algn="l" defTabSz="1218987" rtl="0" eaLnBrk="1" latinLnBrk="0" hangingPunct="1">
        <a:lnSpc>
          <a:spcPct val="95000"/>
        </a:lnSpc>
        <a:spcBef>
          <a:spcPts val="1866"/>
        </a:spcBef>
        <a:buSzPct val="100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731392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58037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584683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11328" indent="-304747" algn="l" defTabSz="1218987" rtl="0" eaLnBrk="1" latinLnBrk="0" hangingPunct="1">
        <a:lnSpc>
          <a:spcPct val="95000"/>
        </a:lnSpc>
        <a:spcBef>
          <a:spcPts val="1066"/>
        </a:spcBef>
        <a:buSzPct val="10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437973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864619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91264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78859" indent="-304747" algn="l" defTabSz="1218987" rtl="0" eaLnBrk="1" latinLnBrk="0" hangingPunct="1">
        <a:lnSpc>
          <a:spcPct val="95000"/>
        </a:lnSpc>
        <a:spcBef>
          <a:spcPts val="1066"/>
        </a:spcBef>
        <a:buSzPct val="90000"/>
        <a:buFont typeface="Century Gothic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49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898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48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797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46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6960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6453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5947" algn="l" defTabSz="1218987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39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ubtitle 2">
            <a:extLst>
              <a:ext uri="{FF2B5EF4-FFF2-40B4-BE49-F238E27FC236}">
                <a16:creationId xmlns:a16="http://schemas.microsoft.com/office/drawing/2014/main" id="{2638E8FA-A3C3-4D73-A176-893504E5AD56}"/>
              </a:ext>
            </a:extLst>
          </p:cNvPr>
          <p:cNvSpPr txBox="1">
            <a:spLocks/>
          </p:cNvSpPr>
          <p:nvPr/>
        </p:nvSpPr>
        <p:spPr>
          <a:xfrm>
            <a:off x="1979612" y="990600"/>
            <a:ext cx="8839202" cy="4483001"/>
          </a:xfrm>
          <a:prstGeom prst="rect">
            <a:avLst/>
          </a:prstGeom>
        </p:spPr>
        <p:txBody>
          <a:bodyPr vert="horz" lIns="121899" tIns="60949" rIns="121899" bIns="60949" rtlCol="0">
            <a:normAutofit/>
          </a:bodyPr>
          <a:lstStyle>
            <a:lvl1pPr marL="304747" indent="-304747" algn="l" defTabSz="1218987" rtl="0" eaLnBrk="1" latinLnBrk="0" hangingPunct="1">
              <a:lnSpc>
                <a:spcPct val="95000"/>
              </a:lnSpc>
              <a:spcBef>
                <a:spcPts val="1866"/>
              </a:spcBef>
              <a:buSzPct val="100000"/>
              <a:buFont typeface="Arial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31392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58037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58468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11328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10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437973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86461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91264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778859" indent="-304747" algn="l" defTabSz="1218987" rtl="0" eaLnBrk="1" latinLnBrk="0" hangingPunct="1">
              <a:lnSpc>
                <a:spcPct val="95000"/>
              </a:lnSpc>
              <a:spcBef>
                <a:spcPts val="1066"/>
              </a:spcBef>
              <a:buSzPct val="90000"/>
              <a:buFont typeface="Century Gothic" pitchFamily="34" charset="0"/>
              <a:buChar char="–"/>
              <a:defRPr sz="18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en-US" sz="2800" b="1" dirty="0"/>
          </a:p>
          <a:p>
            <a:pPr marL="0" indent="0" algn="ctr">
              <a:buNone/>
            </a:pPr>
            <a:r>
              <a:rPr lang="uk-UA" sz="3600" b="1" dirty="0" err="1"/>
              <a:t>Проєктна</a:t>
            </a:r>
            <a:r>
              <a:rPr lang="uk-UA" sz="3600" b="1" dirty="0"/>
              <a:t> робота</a:t>
            </a:r>
          </a:p>
          <a:p>
            <a:pPr marL="0" indent="0" algn="ctr">
              <a:buNone/>
            </a:pPr>
            <a:r>
              <a:rPr lang="uk-UA" sz="3600" b="1" dirty="0"/>
              <a:t>«Бізнес-модель</a:t>
            </a:r>
          </a:p>
          <a:p>
            <a:pPr marL="0" indent="0" algn="ctr">
              <a:buNone/>
            </a:pPr>
            <a:r>
              <a:rPr lang="uk-UA" sz="3600" b="1" dirty="0"/>
              <a:t>сільського креативного туризму»</a:t>
            </a:r>
          </a:p>
          <a:p>
            <a:pPr marL="0" indent="0" algn="ctr">
              <a:buNone/>
            </a:pPr>
            <a:r>
              <a:rPr lang="uk-UA" sz="3600" b="1" dirty="0"/>
              <a:t> «_________________»</a:t>
            </a:r>
            <a:endParaRPr lang="uk-UA" sz="3200" b="1" dirty="0"/>
          </a:p>
          <a:p>
            <a:pPr marL="0" indent="0" algn="ctr">
              <a:buNone/>
            </a:pPr>
            <a:r>
              <a:rPr lang="uk-UA" sz="3200" b="1" dirty="0"/>
              <a:t>Виконали:</a:t>
            </a:r>
          </a:p>
        </p:txBody>
      </p:sp>
    </p:spTree>
    <p:extLst>
      <p:ext uri="{BB962C8B-B14F-4D97-AF65-F5344CB8AC3E}">
        <p14:creationId xmlns:p14="http://schemas.microsoft.com/office/powerpoint/2010/main" val="164985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97FE557-1F95-44DD-8548-BD1F0808CE7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</p:spPr>
        <p:txBody>
          <a:bodyPr/>
          <a:lstStyle/>
          <a:p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ресурси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8C0C0D6D-508C-46A9-A91B-C0E3EDAD06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3989" y="1711488"/>
            <a:ext cx="6348703" cy="447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5830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A8DE06C-DF64-45BB-A7A2-2F2726A00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22411" y="76200"/>
            <a:ext cx="9752251" cy="1397000"/>
          </a:xfrm>
        </p:spPr>
        <p:txBody>
          <a:bodyPr/>
          <a:lstStyle/>
          <a:p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види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FE52461-CC5F-433E-880C-29770BA76C8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309" y="1701800"/>
            <a:ext cx="6348703" cy="42418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430288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CA5F1CC-53BE-46A9-92BD-BBD7CD1AA1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7211" y="76200"/>
            <a:ext cx="9447451" cy="1397000"/>
          </a:xfrm>
        </p:spPr>
        <p:txBody>
          <a:bodyPr/>
          <a:lstStyle/>
          <a:p>
            <a:r>
              <a:rPr lang="ru-RU" dirty="0" err="1"/>
              <a:t>Ключові</a:t>
            </a:r>
            <a:r>
              <a:rPr lang="ru-RU" dirty="0"/>
              <a:t> </a:t>
            </a:r>
            <a:r>
              <a:rPr lang="ru-RU" dirty="0" err="1"/>
              <a:t>партнери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CE015DE-9353-42CB-B2C9-D6A32AEE9BC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0412" y="1701800"/>
            <a:ext cx="10514251" cy="46990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024960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39D3FEE8-70F8-4E25-A9AF-0E875B9250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51011" y="76200"/>
            <a:ext cx="9523651" cy="1397000"/>
          </a:xfrm>
        </p:spPr>
        <p:txBody>
          <a:bodyPr/>
          <a:lstStyle/>
          <a:p>
            <a:r>
              <a:rPr lang="ru-RU" dirty="0" err="1"/>
              <a:t>Витрати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A38CD7C-6ECC-48EF-86BF-E496534761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7309" y="1701800"/>
            <a:ext cx="6272503" cy="4470400"/>
          </a:xfrm>
        </p:spPr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98000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8041A48-03CB-47D4-A351-72A888AFE1F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Виклики та проблеми при реалізації моделі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E9EA8413-7DDF-4EB0-B41D-3166DB6F126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5253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84843BF3-949F-4856-B6A4-D349E5D410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Сильні сторони та перспективи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9EA0D94-370C-41A1-B42E-CE96CB03DF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027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9A2D31-E658-4F34-AF04-CF9FB3E06F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95788" y="2667000"/>
            <a:ext cx="8763001" cy="863600"/>
          </a:xfrm>
        </p:spPr>
        <p:txBody>
          <a:bodyPr>
            <a:normAutofit/>
          </a:bodyPr>
          <a:lstStyle/>
          <a:p>
            <a:pPr algn="ctr"/>
            <a:r>
              <a:rPr lang="uk-UA" sz="56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Дякуємо за увагу! </a:t>
            </a:r>
            <a:endParaRPr lang="en-US" sz="56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Объект 3">
            <a:extLst>
              <a:ext uri="{FF2B5EF4-FFF2-40B4-BE49-F238E27FC236}">
                <a16:creationId xmlns:a16="http://schemas.microsoft.com/office/drawing/2014/main" id="{1594B77C-FEDC-4FE4-A429-809F8ACE29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98612" y="1371600"/>
            <a:ext cx="10157354" cy="2895600"/>
          </a:xfrm>
        </p:spPr>
        <p:txBody>
          <a:bodyPr/>
          <a:lstStyle/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54084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00CE176-2EF7-49A8-9249-E7F25DDE8A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/>
              <a:t>Основна ідея бізнесу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96292EC8-2AA7-451B-9CBB-B90FBF96825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11908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72F416D-1BC6-414B-8131-B8A55FEAD8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74811" y="76200"/>
            <a:ext cx="9599851" cy="1397000"/>
          </a:xfrm>
        </p:spPr>
        <p:txBody>
          <a:bodyPr>
            <a:normAutofit/>
          </a:bodyPr>
          <a:lstStyle/>
          <a:p>
            <a:r>
              <a:rPr lang="uk-UA" sz="3200" b="1" dirty="0"/>
              <a:t>Досвід європейських країн в сфері сільського та креативного туризму, який був використаний при побудові моделі </a:t>
            </a:r>
            <a:endParaRPr lang="ru-RU" sz="3200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E5DD6EB-DA62-4CBD-83C2-CC9C0794464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652717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A5BFB31-E1D6-4D0B-8B30-98CD0668A7A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6212" y="304800"/>
            <a:ext cx="9599851" cy="711200"/>
          </a:xfrm>
        </p:spPr>
        <p:txBody>
          <a:bodyPr/>
          <a:lstStyle/>
          <a:p>
            <a:r>
              <a:rPr lang="ru-RU" b="1" dirty="0" err="1"/>
              <a:t>Бізнес</a:t>
            </a:r>
            <a:r>
              <a:rPr lang="ru-RU" b="1" dirty="0"/>
              <a:t>-модель </a:t>
            </a:r>
            <a:r>
              <a:rPr lang="ru-RU" b="1" dirty="0" err="1"/>
              <a:t>Canvas</a:t>
            </a:r>
            <a:endParaRPr lang="ru-RU" dirty="0"/>
          </a:p>
        </p:txBody>
      </p:sp>
      <p:pic>
        <p:nvPicPr>
          <p:cNvPr id="3" name="Рисунок 2">
            <a:extLst>
              <a:ext uri="{FF2B5EF4-FFF2-40B4-BE49-F238E27FC236}">
                <a16:creationId xmlns:a16="http://schemas.microsoft.com/office/drawing/2014/main" id="{E263B155-462C-4624-852D-396A646663F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51012" y="1015301"/>
            <a:ext cx="7962900" cy="54778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87138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66CA15E-E8AB-47A4-A1B8-2ED4420639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74509" y="304355"/>
            <a:ext cx="4519903" cy="1219200"/>
          </a:xfrm>
        </p:spPr>
        <p:txBody>
          <a:bodyPr>
            <a:normAutofit fontScale="90000"/>
          </a:bodyPr>
          <a:lstStyle/>
          <a:p>
            <a:r>
              <a:rPr lang="ru-RU" b="1" dirty="0" err="1"/>
              <a:t>Споживчі</a:t>
            </a:r>
            <a:r>
              <a:rPr lang="ru-RU" b="1" dirty="0"/>
              <a:t> </a:t>
            </a:r>
            <a:r>
              <a:rPr lang="ru-RU" b="1" dirty="0" err="1"/>
              <a:t>сегменти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8AFC53E-8B21-4431-99CC-06E229B8EC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03212" y="2295297"/>
            <a:ext cx="10692103" cy="4394200"/>
          </a:xfrm>
        </p:spPr>
        <p:txBody>
          <a:bodyPr>
            <a:normAutofit/>
          </a:bodyPr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149651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4B9B21A-07EF-49CE-9751-5076E361E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</p:spPr>
        <p:txBody>
          <a:bodyPr/>
          <a:lstStyle/>
          <a:p>
            <a:r>
              <a:rPr lang="ru-RU" dirty="0" err="1"/>
              <a:t>Ціннісна</a:t>
            </a:r>
            <a:r>
              <a:rPr lang="ru-RU" dirty="0"/>
              <a:t> </a:t>
            </a:r>
            <a:r>
              <a:rPr lang="ru-RU" dirty="0" err="1"/>
              <a:t>пропозиція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4DA22E52-C054-4463-B3A5-1886882E242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33043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6DFA7-76F8-4D69-8851-0EB573830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136" y="30341"/>
            <a:ext cx="10157354" cy="1397000"/>
          </a:xfrm>
        </p:spPr>
        <p:txBody>
          <a:bodyPr/>
          <a:lstStyle/>
          <a:p>
            <a:r>
              <a:rPr lang="ru-RU" b="1" dirty="0"/>
              <a:t>Канали </a:t>
            </a:r>
            <a:r>
              <a:rPr lang="ru-RU" b="1" dirty="0" err="1"/>
              <a:t>збуту</a:t>
            </a:r>
            <a:br>
              <a:rPr lang="uk-UA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105488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9C6DFA7-76F8-4D69-8851-0EB573830D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08136" y="30341"/>
            <a:ext cx="10157354" cy="1397000"/>
          </a:xfrm>
        </p:spPr>
        <p:txBody>
          <a:bodyPr/>
          <a:lstStyle/>
          <a:p>
            <a:r>
              <a:rPr lang="ru-RU" b="1" dirty="0" err="1"/>
              <a:t>Взаємовідносини</a:t>
            </a:r>
            <a:r>
              <a:rPr lang="ru-RU" b="1" dirty="0"/>
              <a:t> з </a:t>
            </a:r>
            <a:r>
              <a:rPr lang="ru-RU" b="1" dirty="0" err="1"/>
              <a:t>клієнтами</a:t>
            </a:r>
            <a:br>
              <a:rPr lang="uk-UA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1285129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D3DD20DA-362D-4C17-897C-BF02599025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17309" y="76200"/>
            <a:ext cx="10157354" cy="1397000"/>
          </a:xfrm>
        </p:spPr>
        <p:txBody>
          <a:bodyPr/>
          <a:lstStyle/>
          <a:p>
            <a:r>
              <a:rPr lang="ru-RU" dirty="0"/>
              <a:t>Потоки </a:t>
            </a:r>
            <a:r>
              <a:rPr lang="ru-RU" dirty="0" err="1"/>
              <a:t>надходження</a:t>
            </a:r>
            <a:r>
              <a:rPr lang="ru-RU" dirty="0"/>
              <a:t> доходу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6DF6216B-CC28-4FD3-ADD9-619B51216C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615278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Books 16x9">
  <a:themeElements>
    <a:clrScheme name="Books_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02787940.potx" id="{F769AD3B-90E4-4F81-9CF2-8BD9F607FEC3}" vid="{18F656D2-BE2F-4155-8430-D393897A45F9}"/>
    </a:ext>
  </a:extLst>
</a:theme>
</file>

<file path=ppt/theme/theme2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Books16x9">
      <a:dk1>
        <a:srgbClr val="374C81"/>
      </a:dk1>
      <a:lt1>
        <a:srgbClr val="FFFFFF"/>
      </a:lt1>
      <a:dk2>
        <a:srgbClr val="000000"/>
      </a:dk2>
      <a:lt2>
        <a:srgbClr val="EDE5DF"/>
      </a:lt2>
      <a:accent1>
        <a:srgbClr val="414E77"/>
      </a:accent1>
      <a:accent2>
        <a:srgbClr val="70AAC4"/>
      </a:accent2>
      <a:accent3>
        <a:srgbClr val="8B6A94"/>
      </a:accent3>
      <a:accent4>
        <a:srgbClr val="61A796"/>
      </a:accent4>
      <a:accent5>
        <a:srgbClr val="4E5798"/>
      </a:accent5>
      <a:accent6>
        <a:srgbClr val="7E5C5C"/>
      </a:accent6>
      <a:hlink>
        <a:srgbClr val="0070C0"/>
      </a:hlink>
      <a:folHlink>
        <a:srgbClr val="7030A0"/>
      </a:folHlink>
    </a:clrScheme>
    <a:fontScheme name="Century Gothic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80000" r="-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30000" t="30000" r="70000" b="10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ocPublishedLinkedAssetsLookup xmlns="4873beb7-5857-4685-be1f-d57550cc96cc" xsi:nil="true"/>
    <ApprovalStatus xmlns="4873beb7-5857-4685-be1f-d57550cc96cc">InProgress</ApprovalStatus>
    <MarketSpecific xmlns="4873beb7-5857-4685-be1f-d57550cc96cc">false</MarketSpecific>
    <LocComments xmlns="4873beb7-5857-4685-be1f-d57550cc96cc" xsi:nil="true"/>
    <LocLastLocAttemptVersionTypeLookup xmlns="4873beb7-5857-4685-be1f-d57550cc96cc" xsi:nil="true"/>
    <DirectSourceMarket xmlns="4873beb7-5857-4685-be1f-d57550cc96cc" xsi:nil="true"/>
    <ThumbnailAssetId xmlns="4873beb7-5857-4685-be1f-d57550cc96cc" xsi:nil="true"/>
    <PrimaryImageGen xmlns="4873beb7-5857-4685-be1f-d57550cc96cc">false</PrimaryImageGen>
    <LocNewPublishedVersionLookup xmlns="4873beb7-5857-4685-be1f-d57550cc96cc" xsi:nil="true"/>
    <LegacyData xmlns="4873beb7-5857-4685-be1f-d57550cc96cc" xsi:nil="true"/>
    <LocRecommendedHandoff xmlns="4873beb7-5857-4685-be1f-d57550cc96cc" xsi:nil="true"/>
    <BusinessGroup xmlns="4873beb7-5857-4685-be1f-d57550cc96cc" xsi:nil="true"/>
    <BlockPublish xmlns="4873beb7-5857-4685-be1f-d57550cc96cc">false</BlockPublish>
    <TPFriendlyName xmlns="4873beb7-5857-4685-be1f-d57550cc96cc" xsi:nil="true"/>
    <LocOverallPublishStatusLookup xmlns="4873beb7-5857-4685-be1f-d57550cc96cc" xsi:nil="true"/>
    <NumericId xmlns="4873beb7-5857-4685-be1f-d57550cc96cc" xsi:nil="true"/>
    <APEditor xmlns="4873beb7-5857-4685-be1f-d57550cc96cc">
      <UserInfo>
        <DisplayName/>
        <AccountId xsi:nil="true"/>
        <AccountType/>
      </UserInfo>
    </APEditor>
    <SourceTitle xmlns="4873beb7-5857-4685-be1f-d57550cc96cc" xsi:nil="true"/>
    <OpenTemplate xmlns="4873beb7-5857-4685-be1f-d57550cc96cc">true</OpenTemplate>
    <LocOverallLocStatusLookup xmlns="4873beb7-5857-4685-be1f-d57550cc96cc" xsi:nil="true"/>
    <UALocComments xmlns="4873beb7-5857-4685-be1f-d57550cc96cc" xsi:nil="true"/>
    <ParentAssetId xmlns="4873beb7-5857-4685-be1f-d57550cc96cc" xsi:nil="true"/>
    <IntlLangReviewDate xmlns="4873beb7-5857-4685-be1f-d57550cc96cc" xsi:nil="true"/>
    <FeatureTagsTaxHTField0 xmlns="4873beb7-5857-4685-be1f-d57550cc96cc">
      <Terms xmlns="http://schemas.microsoft.com/office/infopath/2007/PartnerControls"/>
    </FeatureTagsTaxHTField0>
    <PublishStatusLookup xmlns="4873beb7-5857-4685-be1f-d57550cc96cc">
      <Value>1345039</Value>
    </PublishStatusLookup>
    <Providers xmlns="4873beb7-5857-4685-be1f-d57550cc96cc" xsi:nil="true"/>
    <MachineTranslated xmlns="4873beb7-5857-4685-be1f-d57550cc96cc">false</MachineTranslated>
    <OriginalSourceMarket xmlns="4873beb7-5857-4685-be1f-d57550cc96cc" xsi:nil="true"/>
    <APDescription xmlns="4873beb7-5857-4685-be1f-d57550cc96cc">The bookstacks present on most slides  make this a good choice for students, teachers, reading enthusiasts, and others in education. This presentation template contains multiple slide layouts in widescreen format (16x9) and includes a sample table and chart that you can easily  modify.</APDescription>
    <ClipArtFilename xmlns="4873beb7-5857-4685-be1f-d57550cc96cc" xsi:nil="true"/>
    <ContentItem xmlns="4873beb7-5857-4685-be1f-d57550cc96cc" xsi:nil="true"/>
    <TPInstallLocation xmlns="4873beb7-5857-4685-be1f-d57550cc96cc" xsi:nil="true"/>
    <PublishTargets xmlns="4873beb7-5857-4685-be1f-d57550cc96cc">OfficeOnlineVNext</PublishTargets>
    <TimesCloned xmlns="4873beb7-5857-4685-be1f-d57550cc96cc" xsi:nil="true"/>
    <AssetStart xmlns="4873beb7-5857-4685-be1f-d57550cc96cc">2011-11-26T00:00:00+00:00</AssetStart>
    <Provider xmlns="4873beb7-5857-4685-be1f-d57550cc96cc" xsi:nil="true"/>
    <AcquiredFrom xmlns="4873beb7-5857-4685-be1f-d57550cc96cc">Internal MS</AcquiredFrom>
    <FriendlyTitle xmlns="4873beb7-5857-4685-be1f-d57550cc96cc" xsi:nil="true"/>
    <LastHandOff xmlns="4873beb7-5857-4685-be1f-d57550cc96cc" xsi:nil="true"/>
    <TPClientViewer xmlns="4873beb7-5857-4685-be1f-d57550cc96cc" xsi:nil="true"/>
    <TemplateStatus xmlns="4873beb7-5857-4685-be1f-d57550cc96cc">Complete</TemplateStatus>
    <Downloads xmlns="4873beb7-5857-4685-be1f-d57550cc96cc">0</Downloads>
    <OOCacheId xmlns="4873beb7-5857-4685-be1f-d57550cc96cc" xsi:nil="true"/>
    <IsDeleted xmlns="4873beb7-5857-4685-be1f-d57550cc96cc">false</IsDeleted>
    <LocPublishedDependentAssetsLookup xmlns="4873beb7-5857-4685-be1f-d57550cc96cc" xsi:nil="true"/>
    <AssetExpire xmlns="4873beb7-5857-4685-be1f-d57550cc96cc">2029-05-12T07:00:00+00:00</AssetExpire>
    <DSATActionTaken xmlns="4873beb7-5857-4685-be1f-d57550cc96cc" xsi:nil="true"/>
    <CSXSubmissionMarket xmlns="4873beb7-5857-4685-be1f-d57550cc96cc" xsi:nil="true"/>
    <TPExecutable xmlns="4873beb7-5857-4685-be1f-d57550cc96cc" xsi:nil="true"/>
    <EditorialTags xmlns="4873beb7-5857-4685-be1f-d57550cc96cc" xsi:nil="true"/>
    <SubmitterId xmlns="4873beb7-5857-4685-be1f-d57550cc96cc" xsi:nil="true"/>
    <ApprovalLog xmlns="4873beb7-5857-4685-be1f-d57550cc96cc" xsi:nil="true"/>
    <AssetType xmlns="4873beb7-5857-4685-be1f-d57550cc96cc">TP</AssetType>
    <BugNumber xmlns="4873beb7-5857-4685-be1f-d57550cc96cc" xsi:nil="true"/>
    <CSXSubmissionDate xmlns="4873beb7-5857-4685-be1f-d57550cc96cc" xsi:nil="true"/>
    <CSXUpdate xmlns="4873beb7-5857-4685-be1f-d57550cc96cc">false</CSXUpdate>
    <Milestone xmlns="4873beb7-5857-4685-be1f-d57550cc96cc" xsi:nil="true"/>
    <RecommendationsModifier xmlns="4873beb7-5857-4685-be1f-d57550cc96cc" xsi:nil="true"/>
    <OriginAsset xmlns="4873beb7-5857-4685-be1f-d57550cc96cc" xsi:nil="true"/>
    <TPComponent xmlns="4873beb7-5857-4685-be1f-d57550cc96cc" xsi:nil="true"/>
    <AssetId xmlns="4873beb7-5857-4685-be1f-d57550cc96cc">TP102787939</AssetId>
    <IntlLocPriority xmlns="4873beb7-5857-4685-be1f-d57550cc96cc" xsi:nil="true"/>
    <PolicheckWords xmlns="4873beb7-5857-4685-be1f-d57550cc96cc" xsi:nil="true"/>
    <TPLaunchHelpLink xmlns="4873beb7-5857-4685-be1f-d57550cc96cc" xsi:nil="true"/>
    <TPApplication xmlns="4873beb7-5857-4685-be1f-d57550cc96cc" xsi:nil="true"/>
    <CrawlForDependencies xmlns="4873beb7-5857-4685-be1f-d57550cc96cc">false</CrawlForDependencies>
    <HandoffToMSDN xmlns="4873beb7-5857-4685-be1f-d57550cc96cc" xsi:nil="true"/>
    <PlannedPubDate xmlns="4873beb7-5857-4685-be1f-d57550cc96cc" xsi:nil="true"/>
    <IntlLangReviewer xmlns="4873beb7-5857-4685-be1f-d57550cc96cc" xsi:nil="true"/>
    <TrustLevel xmlns="4873beb7-5857-4685-be1f-d57550cc96cc">1 Microsoft Managed Content</TrustLevel>
    <LocLastLocAttemptVersionLookup xmlns="4873beb7-5857-4685-be1f-d57550cc96cc">694216</LocLastLocAttemptVersionLookup>
    <LocProcessedForHandoffsLookup xmlns="4873beb7-5857-4685-be1f-d57550cc96cc" xsi:nil="true"/>
    <IsSearchable xmlns="4873beb7-5857-4685-be1f-d57550cc96cc">true</IsSearchable>
    <TemplateTemplateType xmlns="4873beb7-5857-4685-be1f-d57550cc96cc">PowerPoint Presentation Template</TemplateTemplateType>
    <CampaignTagsTaxHTField0 xmlns="4873beb7-5857-4685-be1f-d57550cc96cc">
      <Terms xmlns="http://schemas.microsoft.com/office/infopath/2007/PartnerControls"/>
    </CampaignTagsTaxHTField0>
    <TPNamespace xmlns="4873beb7-5857-4685-be1f-d57550cc96cc" xsi:nil="true"/>
    <LocOverallPreviewStatusLookup xmlns="4873beb7-5857-4685-be1f-d57550cc96cc" xsi:nil="true"/>
    <TaxCatchAll xmlns="4873beb7-5857-4685-be1f-d57550cc96cc"/>
    <Markets xmlns="4873beb7-5857-4685-be1f-d57550cc96cc"/>
    <UAProjectedTotalWords xmlns="4873beb7-5857-4685-be1f-d57550cc96cc" xsi:nil="true"/>
    <IntlLangReview xmlns="4873beb7-5857-4685-be1f-d57550cc96cc" xsi:nil="true"/>
    <OutputCachingOn xmlns="4873beb7-5857-4685-be1f-d57550cc96cc">false</OutputCachingOn>
    <AverageRating xmlns="4873beb7-5857-4685-be1f-d57550cc96cc" xsi:nil="true"/>
    <APAuthor xmlns="4873beb7-5857-4685-be1f-d57550cc96cc">
      <UserInfo>
        <DisplayName>REDMOND\kristaa</DisplayName>
        <AccountId>136</AccountId>
        <AccountType/>
      </UserInfo>
    </APAuthor>
    <LocManualTestRequired xmlns="4873beb7-5857-4685-be1f-d57550cc96cc">false</LocManualTestRequired>
    <TPCommandLine xmlns="4873beb7-5857-4685-be1f-d57550cc96cc" xsi:nil="true"/>
    <TPAppVersion xmlns="4873beb7-5857-4685-be1f-d57550cc96cc" xsi:nil="true"/>
    <EditorialStatus xmlns="4873beb7-5857-4685-be1f-d57550cc96cc">Complete</EditorialStatus>
    <LastModifiedDateTime xmlns="4873beb7-5857-4685-be1f-d57550cc96cc" xsi:nil="true"/>
    <ScenarioTagsTaxHTField0 xmlns="4873beb7-5857-4685-be1f-d57550cc96cc">
      <Terms xmlns="http://schemas.microsoft.com/office/infopath/2007/PartnerControls"/>
    </ScenarioTagsTaxHTField0>
    <LocProcessedForMarketsLookup xmlns="4873beb7-5857-4685-be1f-d57550cc96cc" xsi:nil="true"/>
    <TPLaunchHelpLinkType xmlns="4873beb7-5857-4685-be1f-d57550cc96cc">Template</TPLaunchHelpLinkType>
    <OriginalRelease xmlns="4873beb7-5857-4685-be1f-d57550cc96cc">15</OriginalRelease>
    <LocalizationTagsTaxHTField0 xmlns="4873beb7-5857-4685-be1f-d57550cc96cc">
      <Terms xmlns="http://schemas.microsoft.com/office/infopath/2007/PartnerControls"/>
    </LocalizationTagsTaxHTField0>
    <UACurrentWords xmlns="4873beb7-5857-4685-be1f-d57550cc96cc" xsi:nil="true"/>
    <ArtSampleDocs xmlns="4873beb7-5857-4685-be1f-d57550cc96cc" xsi:nil="true"/>
    <UALocRecommendation xmlns="4873beb7-5857-4685-be1f-d57550cc96cc">Localize</UALocRecommendation>
    <Manager xmlns="4873beb7-5857-4685-be1f-d57550cc96cc" xsi:nil="true"/>
    <LocOverallHandbackStatusLookup xmlns="4873beb7-5857-4685-be1f-d57550cc96cc" xsi:nil="true"/>
    <ShowIn xmlns="4873beb7-5857-4685-be1f-d57550cc96cc">Show everywhere</ShowIn>
    <UANotes xmlns="4873beb7-5857-4685-be1f-d57550cc96cc" xsi:nil="true"/>
    <InternalTagsTaxHTField0 xmlns="4873beb7-5857-4685-be1f-d57550cc96cc">
      <Terms xmlns="http://schemas.microsoft.com/office/infopath/2007/PartnerControls"/>
    </InternalTagsTaxHTField0>
    <CSXHash xmlns="4873beb7-5857-4685-be1f-d57550cc96cc" xsi:nil="true"/>
    <VoteCount xmlns="4873beb7-5857-4685-be1f-d57550cc96cc" xsi:nil="true"/>
    <LocMarketGroupTiers2 xmlns="4873beb7-5857-4685-be1f-d57550cc96cc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emplateFile" ma:contentTypeID="0x0101006EDDDB5EE6D98C44930B742096920B300400F5B6D36B3EF94B4E9A635CDF2A18F5B8" ma:contentTypeVersion="72" ma:contentTypeDescription="Create a new document." ma:contentTypeScope="" ma:versionID="a23e56308344d904b51738559c3d67c9">
  <xsd:schema xmlns:xsd="http://www.w3.org/2001/XMLSchema" xmlns:xs="http://www.w3.org/2001/XMLSchema" xmlns:p="http://schemas.microsoft.com/office/2006/metadata/properties" xmlns:ns2="4873beb7-5857-4685-be1f-d57550cc96cc" targetNamespace="http://schemas.microsoft.com/office/2006/metadata/properties" ma:root="true" ma:fieldsID="cd0908cc4600e77bf5da051303e00c8d" ns2:_="">
    <xsd:import namespace="4873beb7-5857-4685-be1f-d57550cc96cc"/>
    <xsd:element name="properties">
      <xsd:complexType>
        <xsd:sequence>
          <xsd:element name="documentManagement">
            <xsd:complexType>
              <xsd:all>
                <xsd:element ref="ns2:AcquiredFrom" minOccurs="0"/>
                <xsd:element ref="ns2:UACurrentWords" minOccurs="0"/>
                <xsd:element ref="ns2:TPApplication" minOccurs="0"/>
                <xsd:element ref="ns2:ApprovalLog" minOccurs="0"/>
                <xsd:element ref="ns2:ApprovalStatus" minOccurs="0"/>
                <xsd:element ref="ns2:AssetStart" minOccurs="0"/>
                <xsd:element ref="ns2:AssetExpire" minOccurs="0"/>
                <xsd:element ref="ns2:AssetId" minOccurs="0"/>
                <xsd:element ref="ns2:IsSearchable" minOccurs="0"/>
                <xsd:element ref="ns2:AssetType" minOccurs="0"/>
                <xsd:element ref="ns2:APAuthor" minOccurs="0"/>
                <xsd:element ref="ns2:AverageRating" minOccurs="0"/>
                <xsd:element ref="ns2:BlockPublish" minOccurs="0"/>
                <xsd:element ref="ns2:BugNumber" minOccurs="0"/>
                <xsd:element ref="ns2:CampaignTagsTaxHTField0" minOccurs="0"/>
                <xsd:element ref="ns2:TPClientViewer" minOccurs="0"/>
                <xsd:element ref="ns2:ClipArtFilename" minOccurs="0"/>
                <xsd:element ref="ns2:TPCommandLine" minOccurs="0"/>
                <xsd:element ref="ns2:TPComponent" minOccurs="0"/>
                <xsd:element ref="ns2:ContentItem" minOccurs="0"/>
                <xsd:element ref="ns2:CrawlForDependencies" minOccurs="0"/>
                <xsd:element ref="ns2:CSXHash" minOccurs="0"/>
                <xsd:element ref="ns2:CSXSubmissionMarket" minOccurs="0"/>
                <xsd:element ref="ns2:CSXUpdate" minOccurs="0"/>
                <xsd:element ref="ns2:IntlLangReviewDate" minOccurs="0"/>
                <xsd:element ref="ns2:IsDeleted" minOccurs="0"/>
                <xsd:element ref="ns2:APDescription" minOccurs="0"/>
                <xsd:element ref="ns2:DirectSourceMarket" minOccurs="0"/>
                <xsd:element ref="ns2:Downloads" minOccurs="0"/>
                <xsd:element ref="ns2:DSATActionTaken" minOccurs="0"/>
                <xsd:element ref="ns2:APEditor" minOccurs="0"/>
                <xsd:element ref="ns2:EditorialStatus" minOccurs="0"/>
                <xsd:element ref="ns2:EditorialTags" minOccurs="0"/>
                <xsd:element ref="ns2:TPExecutable" minOccurs="0"/>
                <xsd:element ref="ns2:FeatureTagsTaxHTField0" minOccurs="0"/>
                <xsd:element ref="ns2:TPFriendlyName" minOccurs="0"/>
                <xsd:element ref="ns2:FriendlyTitle" minOccurs="0"/>
                <xsd:element ref="ns2:PrimaryImageGen" minOccurs="0"/>
                <xsd:element ref="ns2:HandoffToMSDN" minOccurs="0"/>
                <xsd:element ref="ns2:InProjectListLookup" minOccurs="0"/>
                <xsd:element ref="ns2:TPInstallLocation" minOccurs="0"/>
                <xsd:element ref="ns2:InternalTagsTaxHTField0" minOccurs="0"/>
                <xsd:element ref="ns2:IntlLangReview" minOccurs="0"/>
                <xsd:element ref="ns2:IntlLangReviewer" minOccurs="0"/>
                <xsd:element ref="ns2:MarketSpecific" minOccurs="0"/>
                <xsd:element ref="ns2:LastCompleteVersionLookup" minOccurs="0"/>
                <xsd:element ref="ns2:LastHandOff" minOccurs="0"/>
                <xsd:element ref="ns2:LastModifiedDateTime" minOccurs="0"/>
                <xsd:element ref="ns2:LastPreviewErrorLookup" minOccurs="0"/>
                <xsd:element ref="ns2:LastPreviewResultLookup" minOccurs="0"/>
                <xsd:element ref="ns2:LastPreviewAttemptDateLookup" minOccurs="0"/>
                <xsd:element ref="ns2:LastPreviewedByLookup" minOccurs="0"/>
                <xsd:element ref="ns2:LastPreviewTimeLookup" minOccurs="0"/>
                <xsd:element ref="ns2:LastPreviewVersionLookup" minOccurs="0"/>
                <xsd:element ref="ns2:LastPublishErrorLookup" minOccurs="0"/>
                <xsd:element ref="ns2:LastPublishResultLookup" minOccurs="0"/>
                <xsd:element ref="ns2:LastPublishAttemptDateLookup" minOccurs="0"/>
                <xsd:element ref="ns2:LastPublishedByLookup" minOccurs="0"/>
                <xsd:element ref="ns2:LastPublishTimeLookup" minOccurs="0"/>
                <xsd:element ref="ns2:LastPublishVersionLookup" minOccurs="0"/>
                <xsd:element ref="ns2:TPLaunchHelpLinkType" minOccurs="0"/>
                <xsd:element ref="ns2:LegacyData" minOccurs="0"/>
                <xsd:element ref="ns2:TPLaunchHelpLink" minOccurs="0"/>
                <xsd:element ref="ns2:LocComments" minOccurs="0"/>
                <xsd:element ref="ns2:LocLastLocAttemptVersionLookup" minOccurs="0"/>
                <xsd:element ref="ns2:LocLastLocAttemptVersionTypeLookup" minOccurs="0"/>
                <xsd:element ref="ns2:LocManualTestRequired" minOccurs="0"/>
                <xsd:element ref="ns2:LocMarketGroupTiers2" minOccurs="0"/>
                <xsd:element ref="ns2:LocNewPublishedVersionLookup" minOccurs="0"/>
                <xsd:element ref="ns2:LocOverallHandbackStatusLookup" minOccurs="0"/>
                <xsd:element ref="ns2:LocOverallLocStatusLookup" minOccurs="0"/>
                <xsd:element ref="ns2:LocOverallPreviewStatusLookup" minOccurs="0"/>
                <xsd:element ref="ns2:LocOverallPublishStatusLookup" minOccurs="0"/>
                <xsd:element ref="ns2:IntlLocPriority" minOccurs="0"/>
                <xsd:element ref="ns2:LocProcessedForHandoffsLookup" minOccurs="0"/>
                <xsd:element ref="ns2:LocProcessedForMarketsLookup" minOccurs="0"/>
                <xsd:element ref="ns2:LocPublishedDependentAssetsLookup" minOccurs="0"/>
                <xsd:element ref="ns2:LocPublishedLinkedAssetsLookup" minOccurs="0"/>
                <xsd:element ref="ns2:LocRecommendedHandoff" minOccurs="0"/>
                <xsd:element ref="ns2:LocalizationTagsTaxHTField0" minOccurs="0"/>
                <xsd:element ref="ns2:MachineTranslated" minOccurs="0"/>
                <xsd:element ref="ns2:Manager" minOccurs="0"/>
                <xsd:element ref="ns2:Markets" minOccurs="0"/>
                <xsd:element ref="ns2:Milestone" minOccurs="0"/>
                <xsd:element ref="ns2:TPNamespace" minOccurs="0"/>
                <xsd:element ref="ns2:NumericId" minOccurs="0"/>
                <xsd:element ref="ns2:NumOfRatingsLookup" minOccurs="0"/>
                <xsd:element ref="ns2:OOCacheId" minOccurs="0"/>
                <xsd:element ref="ns2:OpenTemplate" minOccurs="0"/>
                <xsd:element ref="ns2:OriginAsset" minOccurs="0"/>
                <xsd:element ref="ns2:OriginalRelease" minOccurs="0"/>
                <xsd:element ref="ns2:OriginalSourceMarket" minOccurs="0"/>
                <xsd:element ref="ns2:OutputCachingOn" minOccurs="0"/>
                <xsd:element ref="ns2:ParentAssetId" minOccurs="0"/>
                <xsd:element ref="ns2:PlannedPubDate" minOccurs="0"/>
                <xsd:element ref="ns2:PolicheckWords" minOccurs="0"/>
                <xsd:element ref="ns2:BusinessGroup" minOccurs="0"/>
                <xsd:element ref="ns2:UAProjectedTotalWords" minOccurs="0"/>
                <xsd:element ref="ns2:Provider" minOccurs="0"/>
                <xsd:element ref="ns2:Providers" minOccurs="0"/>
                <xsd:element ref="ns2:PublishStatusLookup" minOccurs="0"/>
                <xsd:element ref="ns2:PublishTargets" minOccurs="0"/>
                <xsd:element ref="ns2:RecommendationsModifier" minOccurs="0"/>
                <xsd:element ref="ns2:ArtSampleDocs" minOccurs="0"/>
                <xsd:element ref="ns2:ScenarioTagsTaxHTField0" minOccurs="0"/>
                <xsd:element ref="ns2:ShowIn" minOccurs="0"/>
                <xsd:element ref="ns2:SourceTitle" minOccurs="0"/>
                <xsd:element ref="ns2:CSXSubmissionDate" minOccurs="0"/>
                <xsd:element ref="ns2:SubmitterId" minOccurs="0"/>
                <xsd:element ref="ns2:TaxCatchAll" minOccurs="0"/>
                <xsd:element ref="ns2:TaxCatchAllLabel" minOccurs="0"/>
                <xsd:element ref="ns2:TemplateStatus" minOccurs="0"/>
                <xsd:element ref="ns2:TemplateTemplateType" minOccurs="0"/>
                <xsd:element ref="ns2:ThumbnailAssetId" minOccurs="0"/>
                <xsd:element ref="ns2:TimesCloned" minOccurs="0"/>
                <xsd:element ref="ns2:TrustLevel" minOccurs="0"/>
                <xsd:element ref="ns2:UALocComments" minOccurs="0"/>
                <xsd:element ref="ns2:UALocRecommendation" minOccurs="0"/>
                <xsd:element ref="ns2:UANotes" minOccurs="0"/>
                <xsd:element ref="ns2:TPAppVersion" minOccurs="0"/>
                <xsd:element ref="ns2:VoteCou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873beb7-5857-4685-be1f-d57550cc96cc" elementFormDefault="qualified">
    <xsd:import namespace="http://schemas.microsoft.com/office/2006/documentManagement/types"/>
    <xsd:import namespace="http://schemas.microsoft.com/office/infopath/2007/PartnerControls"/>
    <xsd:element name="AcquiredFrom" ma:index="1" nillable="true" ma:displayName="Acquired From" ma:default="Internal MS" ma:internalName="AcquiredFrom" ma:readOnly="false">
      <xsd:simpleType>
        <xsd:restriction base="dms:Choice">
          <xsd:enumeration value="Internal MS"/>
          <xsd:enumeration value="Community"/>
          <xsd:enumeration value="MVP"/>
          <xsd:enumeration value="Publisher"/>
          <xsd:enumeration value="Partner"/>
          <xsd:enumeration value="None"/>
        </xsd:restriction>
      </xsd:simpleType>
    </xsd:element>
    <xsd:element name="UACurrentWords" ma:index="2" nillable="true" ma:displayName="Actual Word Count" ma:default="" ma:internalName="UACurrentWords" ma:readOnly="false">
      <xsd:simpleType>
        <xsd:restriction base="dms:Unknown"/>
      </xsd:simpleType>
    </xsd:element>
    <xsd:element name="TPApplication" ma:index="3" nillable="true" ma:displayName="Application to Open Template With" ma:default="" ma:internalName="TPApplication">
      <xsd:simpleType>
        <xsd:restriction base="dms:Text"/>
      </xsd:simpleType>
    </xsd:element>
    <xsd:element name="ApprovalLog" ma:index="4" nillable="true" ma:displayName="Approval Log" ma:default="" ma:hidden="true" ma:internalName="ApprovalLog" ma:readOnly="false">
      <xsd:simpleType>
        <xsd:restriction base="dms:Note"/>
      </xsd:simpleType>
    </xsd:element>
    <xsd:element name="ApprovalStatus" ma:index="5" nillable="true" ma:displayName="Approval Status" ma:default="InProgress" ma:internalName="ApprovalStatus" ma:readOnly="false">
      <xsd:simpleType>
        <xsd:restriction base="dms:Choice">
          <xsd:enumeration value="InProgress"/>
          <xsd:enumeration value="Rejected"/>
          <xsd:enumeration value="Questionable"/>
          <xsd:enumeration value="ApprovedAutomatic"/>
          <xsd:enumeration value="ApprovedManual"/>
          <xsd:enumeration value="On Hold"/>
          <xsd:enumeration value="Needs Review"/>
          <xsd:enumeration value="A Violation"/>
          <xsd:enumeration value="Unpublished Violation"/>
        </xsd:restriction>
      </xsd:simpleType>
    </xsd:element>
    <xsd:element name="AssetStart" ma:index="6" nillable="true" ma:displayName="Asset Begin Date" ma:default="[Today]" ma:internalName="AssetStart" ma:readOnly="false">
      <xsd:simpleType>
        <xsd:restriction base="dms:DateTime"/>
      </xsd:simpleType>
    </xsd:element>
    <xsd:element name="AssetExpire" ma:index="7" nillable="true" ma:displayName="Asset End Date" ma:default="2029-01-01T08:00:00Z" ma:format="DateTime" ma:internalName="AssetExpire" ma:readOnly="false">
      <xsd:simpleType>
        <xsd:restriction base="dms:DateTime"/>
      </xsd:simpleType>
    </xsd:element>
    <xsd:element name="AssetId" ma:index="8" nillable="true" ma:displayName="Asset ID" ma:default="" ma:indexed="true" ma:internalName="AssetId" ma:readOnly="false">
      <xsd:simpleType>
        <xsd:restriction base="dms:Text">
          <xsd:maxLength value="255"/>
        </xsd:restriction>
      </xsd:simpleType>
    </xsd:element>
    <xsd:element name="IsSearchable" ma:index="9" nillable="true" ma:displayName="Asset Searchable?" ma:default="true" ma:internalName="IsSearchable" ma:readOnly="false">
      <xsd:simpleType>
        <xsd:restriction base="dms:Boolean"/>
      </xsd:simpleType>
    </xsd:element>
    <xsd:element name="AssetType" ma:index="10" nillable="true" ma:displayName="Asset Type" ma:default="" ma:internalName="AssetType" ma:readOnly="false">
      <xsd:simpleType>
        <xsd:restriction base="dms:Unknown"/>
      </xsd:simpleType>
    </xsd:element>
    <xsd:element name="APAuthor" ma:index="11" nillable="true" ma:displayName="Author" ma:default="" ma:list="UserInfo" ma:internalName="APAuth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verageRating" ma:index="12" nillable="true" ma:displayName="Average Rating" ma:internalName="AverageRating" ma:readOnly="false">
      <xsd:simpleType>
        <xsd:restriction base="dms:Text"/>
      </xsd:simpleType>
    </xsd:element>
    <xsd:element name="BlockPublish" ma:index="13" nillable="true" ma:displayName="Block from Publishing?" ma:default="" ma:internalName="BlockPublish" ma:readOnly="false">
      <xsd:simpleType>
        <xsd:restriction base="dms:Boolean"/>
      </xsd:simpleType>
    </xsd:element>
    <xsd:element name="BugNumber" ma:index="14" nillable="true" ma:displayName="Bug Number" ma:default="" ma:internalName="BugNumber" ma:readOnly="false">
      <xsd:simpleType>
        <xsd:restriction base="dms:Text"/>
      </xsd:simpleType>
    </xsd:element>
    <xsd:element name="CampaignTagsTaxHTField0" ma:index="16" nillable="true" ma:taxonomy="true" ma:internalName="CampaignTagsTaxHTField0" ma:taxonomyFieldName="CampaignTags" ma:displayName="Campaigns" ma:readOnly="false" ma:default="" ma:fieldId="{1df42cc3-2301-4f11-a52a-6ead923c29ed}" ma:taxonomyMulti="true" ma:sspId="8f79753a-75d3-41f5-8ca3-40b843941b4f" ma:termSetId="ca0e50d4-faa1-44ce-961e-bb1441c60e6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ClientViewer" ma:index="17" nillable="true" ma:displayName="Client Viewer" ma:default="" ma:internalName="TPClientViewer">
      <xsd:simpleType>
        <xsd:restriction base="dms:Text"/>
      </xsd:simpleType>
    </xsd:element>
    <xsd:element name="ClipArtFilename" ma:index="18" nillable="true" ma:displayName="Clip Art Name" ma:default="" ma:internalName="ClipArtFilename" ma:readOnly="false">
      <xsd:simpleType>
        <xsd:restriction base="dms:Text"/>
      </xsd:simpleType>
    </xsd:element>
    <xsd:element name="TPCommandLine" ma:index="19" nillable="true" ma:displayName="Command Line" ma:default="" ma:internalName="TPCommandLine">
      <xsd:simpleType>
        <xsd:restriction base="dms:Text"/>
      </xsd:simpleType>
    </xsd:element>
    <xsd:element name="TPComponent" ma:index="20" nillable="true" ma:displayName="Component" ma:default="" ma:internalName="TPComponent">
      <xsd:simpleType>
        <xsd:restriction base="dms:Text"/>
      </xsd:simpleType>
    </xsd:element>
    <xsd:element name="ContentItem" ma:index="21" nillable="true" ma:displayName="Content Item" ma:default="" ma:hidden="true" ma:internalName="ContentItem" ma:readOnly="false">
      <xsd:simpleType>
        <xsd:restriction base="dms:Unknown"/>
      </xsd:simpleType>
    </xsd:element>
    <xsd:element name="CrawlForDependencies" ma:index="23" nillable="true" ma:displayName="Crawl for Dependencies?" ma:default="true" ma:internalName="CrawlForDependencies" ma:readOnly="false">
      <xsd:simpleType>
        <xsd:restriction base="dms:Boolean"/>
      </xsd:simpleType>
    </xsd:element>
    <xsd:element name="CSXHash" ma:index="26" nillable="true" ma:displayName="CSX Hash" ma:default="" ma:indexed="true" ma:internalName="CSXHash" ma:readOnly="false">
      <xsd:simpleType>
        <xsd:restriction base="dms:Text"/>
      </xsd:simpleType>
    </xsd:element>
    <xsd:element name="CSXSubmissionMarket" ma:index="27" nillable="true" ma:displayName="CSX Submission Market" ma:default="" ma:list="{2FBD1B11-2ACE-4FDC-B5A3-635D4ADF6F1B}" ma:internalName="CSXSubmissionMarket" ma:readOnly="false" ma:showField="MarketName" ma:web="4873beb7-5857-4685-be1f-d57550cc96cc">
      <xsd:simpleType>
        <xsd:restriction base="dms:Lookup"/>
      </xsd:simpleType>
    </xsd:element>
    <xsd:element name="CSXUpdate" ma:index="28" nillable="true" ma:displayName="CSX Updated?" ma:default="false" ma:internalName="CSXUpdate" ma:readOnly="false">
      <xsd:simpleType>
        <xsd:restriction base="dms:Boolean"/>
      </xsd:simpleType>
    </xsd:element>
    <xsd:element name="IntlLangReviewDate" ma:index="29" nillable="true" ma:displayName="Date to Complete Intl QA" ma:default="" ma:internalName="IntlLangReviewDate" ma:readOnly="false">
      <xsd:simpleType>
        <xsd:restriction base="dms:DateTime"/>
      </xsd:simpleType>
    </xsd:element>
    <xsd:element name="IsDeleted" ma:index="30" nillable="true" ma:displayName="Deleted?" ma:default="" ma:internalName="IsDeleted" ma:readOnly="false">
      <xsd:simpleType>
        <xsd:restriction base="dms:Boolean"/>
      </xsd:simpleType>
    </xsd:element>
    <xsd:element name="APDescription" ma:index="31" nillable="true" ma:displayName="Description" ma:default="" ma:internalName="APDescription" ma:readOnly="false">
      <xsd:simpleType>
        <xsd:restriction base="dms:Note"/>
      </xsd:simpleType>
    </xsd:element>
    <xsd:element name="DirectSourceMarket" ma:index="32" nillable="true" ma:displayName="Direct Source Market Group" ma:default="" ma:internalName="DirectSourceMarket" ma:readOnly="false">
      <xsd:simpleType>
        <xsd:restriction base="dms:Text"/>
      </xsd:simpleType>
    </xsd:element>
    <xsd:element name="Downloads" ma:index="33" nillable="true" ma:displayName="Downloads" ma:default="0" ma:hidden="true" ma:internalName="Downloads" ma:readOnly="false">
      <xsd:simpleType>
        <xsd:restriction base="dms:Unknown"/>
      </xsd:simpleType>
    </xsd:element>
    <xsd:element name="DSATActionTaken" ma:index="34" nillable="true" ma:displayName="DSAT Action Taken" ma:default="" ma:internalName="DSATActionTaken" ma:readOnly="false">
      <xsd:simpleType>
        <xsd:restriction base="dms:Choice">
          <xsd:enumeration value="Best Bets"/>
          <xsd:enumeration value="Expire"/>
          <xsd:enumeration value="Hide"/>
          <xsd:enumeration value="None"/>
        </xsd:restriction>
      </xsd:simpleType>
    </xsd:element>
    <xsd:element name="APEditor" ma:index="35" nillable="true" ma:displayName="Editor" ma:default="" ma:list="UserInfo" ma:internalName="APEdito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EditorialStatus" ma:index="36" nillable="true" ma:displayName="Editorial Status" ma:default="" ma:internalName="EditorialStatus" ma:readOnly="false">
      <xsd:simpleType>
        <xsd:restriction base="dms:Unknown"/>
      </xsd:simpleType>
    </xsd:element>
    <xsd:element name="EditorialTags" ma:index="37" nillable="true" ma:displayName="Editorial Tags" ma:default="" ma:internalName="EditorialTags">
      <xsd:simpleType>
        <xsd:restriction base="dms:Unknown"/>
      </xsd:simpleType>
    </xsd:element>
    <xsd:element name="TPExecutable" ma:index="38" nillable="true" ma:displayName="Executable" ma:default="" ma:internalName="TPExecutable">
      <xsd:simpleType>
        <xsd:restriction base="dms:Text"/>
      </xsd:simpleType>
    </xsd:element>
    <xsd:element name="FeatureTagsTaxHTField0" ma:index="40" nillable="true" ma:taxonomy="true" ma:internalName="FeatureTagsTaxHTField0" ma:taxonomyFieldName="FeatureTags" ma:displayName="Features" ma:readOnly="false" ma:default="" ma:fieldId="{7fc0d542-15c6-4882-a8e3-13bca44403fb}" ma:taxonomyMulti="true" ma:sspId="8f79753a-75d3-41f5-8ca3-40b843941b4f" ma:termSetId="f1ab6845-967d-4854-a0ba-4ec07f0f811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PFriendlyName" ma:index="41" nillable="true" ma:displayName="Friendly Name" ma:default="" ma:internalName="TPFriendlyName">
      <xsd:simpleType>
        <xsd:restriction base="dms:Text"/>
      </xsd:simpleType>
    </xsd:element>
    <xsd:element name="FriendlyTitle" ma:index="42" nillable="true" ma:displayName="Friendly Title" ma:default="" ma:description="Shorter title to be used when displaying search results" ma:internalName="FriendlyTitle" ma:readOnly="false">
      <xsd:simpleType>
        <xsd:restriction base="dms:Text"/>
      </xsd:simpleType>
    </xsd:element>
    <xsd:element name="PrimaryImageGen" ma:index="43" nillable="true" ma:displayName="Generate Images?" ma:default="true" ma:internalName="PrimaryImageGen">
      <xsd:simpleType>
        <xsd:restriction base="dms:Boolean"/>
      </xsd:simpleType>
    </xsd:element>
    <xsd:element name="HandoffToMSDN" ma:index="44" nillable="true" ma:displayName="Handoff To MSDN Date" ma:default="" ma:internalName="HandoffToMSDN" ma:readOnly="false">
      <xsd:simpleType>
        <xsd:restriction base="dms:DateTime"/>
      </xsd:simpleType>
    </xsd:element>
    <xsd:element name="InProjectListLookup" ma:index="45" nillable="true" ma:displayName="InProjectListLookup" ma:list="{9E343742-310B-4684-A24C-1D137CB4B230}" ma:internalName="InProjectListLookup" ma:readOnly="true" ma:showField="InProjectLis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InstallLocation" ma:index="46" nillable="true" ma:displayName="Install Location" ma:default="" ma:internalName="TPInstallLocation">
      <xsd:simpleType>
        <xsd:restriction base="dms:Text"/>
      </xsd:simpleType>
    </xsd:element>
    <xsd:element name="InternalTagsTaxHTField0" ma:index="48" nillable="true" ma:taxonomy="true" ma:internalName="InternalTagsTaxHTField0" ma:taxonomyFieldName="InternalTags" ma:displayName="Internal Tags" ma:readOnly="false" ma:default="" ma:fieldId="{1490b8a4-2706-41ec-b5e3-73176dccf34e}" ma:taxonomyMulti="true" ma:sspId="8f79753a-75d3-41f5-8ca3-40b843941b4f" ma:termSetId="82b6639e-f7fc-4c18-ad2d-003a6e707765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IntlLangReview" ma:index="49" nillable="true" ma:displayName="Intl Lang QA Review Required?" ma:default="" ma:internalName="IntlLangReview" ma:readOnly="false">
      <xsd:simpleType>
        <xsd:restriction base="dms:Boolean"/>
      </xsd:simpleType>
    </xsd:element>
    <xsd:element name="IntlLangReviewer" ma:index="50" nillable="true" ma:displayName="Intl Lang QA Reviewer" ma:default="" ma:internalName="IntlLangReviewer" ma:readOnly="false">
      <xsd:simpleType>
        <xsd:restriction base="dms:Text"/>
      </xsd:simpleType>
    </xsd:element>
    <xsd:element name="MarketSpecific" ma:index="51" nillable="true" ma:displayName="Is Market Specific?" ma:default="" ma:internalName="MarketSpecific" ma:readOnly="false">
      <xsd:simpleType>
        <xsd:restriction base="dms:Boolean"/>
      </xsd:simpleType>
    </xsd:element>
    <xsd:element name="LastCompleteVersionLookup" ma:index="52" nillable="true" ma:displayName="Last Complete Version Lookup" ma:default="" ma:list="{9E343742-310B-4684-A24C-1D137CB4B230}" ma:internalName="LastCompleteVersionLookup" ma:readOnly="true" ma:showField="LastComplete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HandOff" ma:index="53" nillable="true" ma:displayName="Last Hand-off" ma:default="" ma:internalName="LastHandOff" ma:readOnly="false">
      <xsd:simpleType>
        <xsd:restriction base="dms:DateTime"/>
      </xsd:simpleType>
    </xsd:element>
    <xsd:element name="LastModifiedDateTime" ma:index="54" nillable="true" ma:displayName="Last Modified Date" ma:default="" ma:internalName="LastModifiedDateTime" ma:readOnly="false">
      <xsd:simpleType>
        <xsd:restriction base="dms:DateTime"/>
      </xsd:simpleType>
    </xsd:element>
    <xsd:element name="LastPreviewErrorLookup" ma:index="55" nillable="true" ma:displayName="Last Preview Attempt Error" ma:default="" ma:list="{9E343742-310B-4684-A24C-1D137CB4B230}" ma:internalName="LastPreviewErrorLookup" ma:readOnly="true" ma:showField="LastPreview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ResultLookup" ma:index="56" nillable="true" ma:displayName="Last Preview Attempt Result" ma:default="" ma:list="{9E343742-310B-4684-A24C-1D137CB4B230}" ma:internalName="LastPreviewResultLookup" ma:readOnly="true" ma:showField="LastPreview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AttemptDateLookup" ma:index="57" nillable="true" ma:displayName="Last Preview Attempted On" ma:default="" ma:list="{9E343742-310B-4684-A24C-1D137CB4B230}" ma:internalName="LastPreviewAttemptDateLookup" ma:readOnly="true" ma:showField="LastPreview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edByLookup" ma:index="58" nillable="true" ma:displayName="Last Previewed By" ma:default="" ma:list="{9E343742-310B-4684-A24C-1D137CB4B230}" ma:internalName="LastPreviewedByLookup" ma:readOnly="true" ma:showField="LastPreview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TimeLookup" ma:index="59" nillable="true" ma:displayName="Last Previewed Date" ma:default="" ma:list="{9E343742-310B-4684-A24C-1D137CB4B230}" ma:internalName="LastPreviewTimeLookup" ma:readOnly="true" ma:showField="LastPreview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reviewVersionLookup" ma:index="60" nillable="true" ma:displayName="Last Previewed Version" ma:default="" ma:list="{9E343742-310B-4684-A24C-1D137CB4B230}" ma:internalName="LastPreviewVersionLookup" ma:readOnly="true" ma:showField="LastPreview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rrorLookup" ma:index="61" nillable="true" ma:displayName="Last Publish Attempt Error" ma:default="" ma:list="{9E343742-310B-4684-A24C-1D137CB4B230}" ma:internalName="LastPublishErrorLookup" ma:readOnly="true" ma:showField="LastPublishError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ResultLookup" ma:index="62" nillable="true" ma:displayName="Last Publish Attempt Result" ma:default="" ma:list="{9E343742-310B-4684-A24C-1D137CB4B230}" ma:internalName="LastPublishResultLookup" ma:readOnly="true" ma:showField="LastPublishResult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AttemptDateLookup" ma:index="63" nillable="true" ma:displayName="Last Publish Attempted On" ma:default="" ma:list="{9E343742-310B-4684-A24C-1D137CB4B230}" ma:internalName="LastPublishAttemptDateLookup" ma:readOnly="true" ma:showField="LastPublishAttemptDat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edByLookup" ma:index="64" nillable="true" ma:displayName="Last Published By" ma:default="" ma:list="{9E343742-310B-4684-A24C-1D137CB4B230}" ma:internalName="LastPublishedByLookup" ma:readOnly="true" ma:showField="LastPublishedBy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TimeLookup" ma:index="65" nillable="true" ma:displayName="Last Published Date" ma:default="" ma:list="{9E343742-310B-4684-A24C-1D137CB4B230}" ma:internalName="LastPublishTimeLookup" ma:readOnly="true" ma:showField="LastPublishTi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LastPublishVersionLookup" ma:index="66" nillable="true" ma:displayName="Last Published Version" ma:default="" ma:list="{9E343742-310B-4684-A24C-1D137CB4B230}" ma:internalName="LastPublishVersionLookup" ma:readOnly="true" ma:showField="LastPublishVersion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PLaunchHelpLinkType" ma:index="67" nillable="true" ma:displayName="Launch Help Link Type" ma:default="Template" ma:internalName="TPLaunchHelpLinkType">
      <xsd:simpleType>
        <xsd:restriction base="dms:Choice">
          <xsd:enumeration value="Template"/>
          <xsd:enumeration value="Training"/>
          <xsd:enumeration value="URL"/>
          <xsd:enumeration value="None"/>
        </xsd:restriction>
      </xsd:simpleType>
    </xsd:element>
    <xsd:element name="LegacyData" ma:index="68" nillable="true" ma:displayName="Legacy Data" ma:default="" ma:internalName="LegacyData" ma:readOnly="false">
      <xsd:simpleType>
        <xsd:restriction base="dms:Note"/>
      </xsd:simpleType>
    </xsd:element>
    <xsd:element name="TPLaunchHelpLink" ma:index="69" nillable="true" ma:displayName="Link to Launch Help Topic" ma:default="" ma:internalName="TPLaunchHelpLink">
      <xsd:simpleType>
        <xsd:restriction base="dms:Text"/>
      </xsd:simpleType>
    </xsd:element>
    <xsd:element name="LocComments" ma:index="70" nillable="true" ma:displayName="Loc Approval Comments" ma:default="" ma:internalName="LocComments" ma:readOnly="false">
      <xsd:simpleType>
        <xsd:restriction base="dms:Note"/>
      </xsd:simpleType>
    </xsd:element>
    <xsd:element name="LocLastLocAttemptVersionLookup" ma:index="71" nillable="true" ma:displayName="Loc Last Loc Attempt Version" ma:default="" ma:list="{7DD1DCEC-E449-43D3-891F-7DC62F62AD21}" ma:internalName="LocLastLocAttemptVersionLookup" ma:readOnly="false" ma:showField="LastLocAttemptVersion" ma:web="4873beb7-5857-4685-be1f-d57550cc96cc">
      <xsd:simpleType>
        <xsd:restriction base="dms:Lookup"/>
      </xsd:simpleType>
    </xsd:element>
    <xsd:element name="LocLastLocAttemptVersionTypeLookup" ma:index="72" nillable="true" ma:displayName="Loc Last Loc Attempt Version Type" ma:default="" ma:list="{7DD1DCEC-E449-43D3-891F-7DC62F62AD21}" ma:internalName="LocLastLocAttemptVersionTypeLookup" ma:readOnly="true" ma:showField="LastLocAttemptVersionType" ma:web="4873beb7-5857-4685-be1f-d57550cc96cc">
      <xsd:simpleType>
        <xsd:restriction base="dms:Lookup"/>
      </xsd:simpleType>
    </xsd:element>
    <xsd:element name="LocManualTestRequired" ma:index="73" nillable="true" ma:displayName="Loc Manual Test Required" ma:default="" ma:internalName="LocManualTestRequired" ma:readOnly="false">
      <xsd:simpleType>
        <xsd:restriction base="dms:Boolean"/>
      </xsd:simpleType>
    </xsd:element>
    <xsd:element name="LocMarketGroupTiers2" ma:index="74" nillable="true" ma:displayName="Loc Market Group Tiers" ma:internalName="LocMarketGroupTiers2" ma:readOnly="false">
      <xsd:simpleType>
        <xsd:restriction base="dms:Unknown"/>
      </xsd:simpleType>
    </xsd:element>
    <xsd:element name="LocNewPublishedVersionLookup" ma:index="75" nillable="true" ma:displayName="Loc New Published Version Lookup" ma:default="" ma:list="{7DD1DCEC-E449-43D3-891F-7DC62F62AD21}" ma:internalName="LocNewPublishedVersionLookup" ma:readOnly="true" ma:showField="NewPublishedVersion" ma:web="4873beb7-5857-4685-be1f-d57550cc96cc">
      <xsd:simpleType>
        <xsd:restriction base="dms:Lookup"/>
      </xsd:simpleType>
    </xsd:element>
    <xsd:element name="LocOverallHandbackStatusLookup" ma:index="76" nillable="true" ma:displayName="Loc Overall Handback Status" ma:default="" ma:list="{7DD1DCEC-E449-43D3-891F-7DC62F62AD21}" ma:internalName="LocOverallHandbackStatusLookup" ma:readOnly="true" ma:showField="OverallHandbackStatus" ma:web="4873beb7-5857-4685-be1f-d57550cc96cc">
      <xsd:simpleType>
        <xsd:restriction base="dms:Lookup"/>
      </xsd:simpleType>
    </xsd:element>
    <xsd:element name="LocOverallLocStatusLookup" ma:index="77" nillable="true" ma:displayName="Loc Overall Localize Status" ma:default="" ma:list="{7DD1DCEC-E449-43D3-891F-7DC62F62AD21}" ma:internalName="LocOverallLocStatusLookup" ma:readOnly="true" ma:showField="OverallLocStatus" ma:web="4873beb7-5857-4685-be1f-d57550cc96cc">
      <xsd:simpleType>
        <xsd:restriction base="dms:Lookup"/>
      </xsd:simpleType>
    </xsd:element>
    <xsd:element name="LocOverallPreviewStatusLookup" ma:index="78" nillable="true" ma:displayName="Loc Overall Preview Status" ma:default="" ma:list="{7DD1DCEC-E449-43D3-891F-7DC62F62AD21}" ma:internalName="LocOverallPreviewStatusLookup" ma:readOnly="true" ma:showField="OverallPreviewStatus" ma:web="4873beb7-5857-4685-be1f-d57550cc96cc">
      <xsd:simpleType>
        <xsd:restriction base="dms:Lookup"/>
      </xsd:simpleType>
    </xsd:element>
    <xsd:element name="LocOverallPublishStatusLookup" ma:index="79" nillable="true" ma:displayName="Loc Overall Publish Status" ma:default="" ma:list="{7DD1DCEC-E449-43D3-891F-7DC62F62AD21}" ma:internalName="LocOverallPublishStatusLookup" ma:readOnly="true" ma:showField="OverallPublishStatus" ma:web="4873beb7-5857-4685-be1f-d57550cc96cc">
      <xsd:simpleType>
        <xsd:restriction base="dms:Lookup"/>
      </xsd:simpleType>
    </xsd:element>
    <xsd:element name="IntlLocPriority" ma:index="80" nillable="true" ma:displayName="Loc Priority" ma:default="" ma:internalName="IntlLocPriority" ma:readOnly="false">
      <xsd:simpleType>
        <xsd:restriction base="dms:Unknown"/>
      </xsd:simpleType>
    </xsd:element>
    <xsd:element name="LocProcessedForHandoffsLookup" ma:index="81" nillable="true" ma:displayName="Loc Processed For Handoffs" ma:default="" ma:list="{7DD1DCEC-E449-43D3-891F-7DC62F62AD21}" ma:internalName="LocProcessedForHandoffsLookup" ma:readOnly="true" ma:showField="ProcessedForHandoffs" ma:web="4873beb7-5857-4685-be1f-d57550cc96cc">
      <xsd:simpleType>
        <xsd:restriction base="dms:Lookup"/>
      </xsd:simpleType>
    </xsd:element>
    <xsd:element name="LocProcessedForMarketsLookup" ma:index="82" nillable="true" ma:displayName="Loc Processed For Markets" ma:default="" ma:list="{7DD1DCEC-E449-43D3-891F-7DC62F62AD21}" ma:internalName="LocProcessedForMarketsLookup" ma:readOnly="true" ma:showField="ProcessedForMarkets" ma:web="4873beb7-5857-4685-be1f-d57550cc96cc">
      <xsd:simpleType>
        <xsd:restriction base="dms:Lookup"/>
      </xsd:simpleType>
    </xsd:element>
    <xsd:element name="LocPublishedDependentAssetsLookup" ma:index="83" nillable="true" ma:displayName="Loc Published Dependent Assets" ma:default="" ma:list="{7DD1DCEC-E449-43D3-891F-7DC62F62AD21}" ma:internalName="LocPublishedDependentAssetsLookup" ma:readOnly="true" ma:showField="PublishedDependentAssets" ma:web="4873beb7-5857-4685-be1f-d57550cc96cc">
      <xsd:simpleType>
        <xsd:restriction base="dms:Lookup"/>
      </xsd:simpleType>
    </xsd:element>
    <xsd:element name="LocPublishedLinkedAssetsLookup" ma:index="84" nillable="true" ma:displayName="Loc Published Linked Assets" ma:default="" ma:list="{7DD1DCEC-E449-43D3-891F-7DC62F62AD21}" ma:internalName="LocPublishedLinkedAssetsLookup" ma:readOnly="true" ma:showField="PublishedLinkedAssets" ma:web="4873beb7-5857-4685-be1f-d57550cc96cc">
      <xsd:simpleType>
        <xsd:restriction base="dms:Lookup"/>
      </xsd:simpleType>
    </xsd:element>
    <xsd:element name="LocRecommendedHandoff" ma:index="85" nillable="true" ma:displayName="Loc Recommended Handoff" ma:default="" ma:indexed="true" ma:internalName="LocRecommendedHandoff" ma:readOnly="false">
      <xsd:simpleType>
        <xsd:restriction base="dms:Text"/>
      </xsd:simpleType>
    </xsd:element>
    <xsd:element name="LocalizationTagsTaxHTField0" ma:index="87" nillable="true" ma:taxonomy="true" ma:internalName="LocalizationTagsTaxHTField0" ma:taxonomyFieldName="LocalizationTags" ma:displayName="Localization Tags" ma:readOnly="false" ma:default="" ma:fieldId="{00f02cb3-2c7c-424a-9c61-10e9b6878429}" ma:taxonomyMulti="true" ma:sspId="8f79753a-75d3-41f5-8ca3-40b843941b4f" ma:termSetId="5b7703a5-8e8b-4b58-8b31-1cea35331da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achineTranslated" ma:index="88" nillable="true" ma:displayName="Machine Translated" ma:default="" ma:internalName="MachineTranslated" ma:readOnly="false">
      <xsd:simpleType>
        <xsd:restriction base="dms:Boolean"/>
      </xsd:simpleType>
    </xsd:element>
    <xsd:element name="Manager" ma:index="89" nillable="true" ma:displayName="Manager" ma:hidden="true" ma:internalName="Manager" ma:readOnly="false">
      <xsd:simpleType>
        <xsd:restriction base="dms:Text"/>
      </xsd:simpleType>
    </xsd:element>
    <xsd:element name="Markets" ma:index="90" nillable="true" ma:displayName="Markets" ma:default="" ma:description="Leave blank to show in all markets" ma:list="{2FBD1B11-2ACE-4FDC-B5A3-635D4ADF6F1B}" ma:internalName="Markets" ma:readOnly="false" ma:showField="MarketName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Milestone" ma:index="91" nillable="true" ma:displayName="Milestone" ma:default="" ma:internalName="Milestone" ma:readOnly="false">
      <xsd:simpleType>
        <xsd:restriction base="dms:Unknown"/>
      </xsd:simpleType>
    </xsd:element>
    <xsd:element name="TPNamespace" ma:index="94" nillable="true" ma:displayName="Namespace" ma:default="" ma:internalName="TPNamespace">
      <xsd:simpleType>
        <xsd:restriction base="dms:Text"/>
      </xsd:simpleType>
    </xsd:element>
    <xsd:element name="NumericId" ma:index="95" nillable="true" ma:displayName="Numeric ID" ma:default="" ma:indexed="true" ma:internalName="NumericId" ma:readOnly="false">
      <xsd:simpleType>
        <xsd:restriction base="dms:Number"/>
      </xsd:simpleType>
    </xsd:element>
    <xsd:element name="NumOfRatingsLookup" ma:index="96" nillable="true" ma:displayName="NumOfRatings" ma:default="" ma:list="{9E343742-310B-4684-A24C-1D137CB4B230}" ma:internalName="NumOfRatingsLookup" ma:readOnly="true" ma:showField="NumOfRating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OOCacheId" ma:index="97" nillable="true" ma:displayName="OOCacheId" ma:internalName="OOCacheId" ma:readOnly="false">
      <xsd:simpleType>
        <xsd:restriction base="dms:Text"/>
      </xsd:simpleType>
    </xsd:element>
    <xsd:element name="OpenTemplate" ma:index="98" nillable="true" ma:displayName="Open Template" ma:default="true" ma:internalName="OpenTemplate">
      <xsd:simpleType>
        <xsd:restriction base="dms:Boolean"/>
      </xsd:simpleType>
    </xsd:element>
    <xsd:element name="OriginAsset" ma:index="99" nillable="true" ma:displayName="Origin Asset" ma:default="" ma:internalName="OriginAsset" ma:readOnly="false">
      <xsd:simpleType>
        <xsd:restriction base="dms:Text"/>
      </xsd:simpleType>
    </xsd:element>
    <xsd:element name="OriginalRelease" ma:index="100" nillable="true" ma:displayName="Original Release" ma:default="15" ma:internalName="OriginalRelease" ma:readOnly="false">
      <xsd:simpleType>
        <xsd:restriction base="dms:Choice">
          <xsd:enumeration value="14"/>
          <xsd:enumeration value="15"/>
          <xsd:enumeration value="16"/>
        </xsd:restriction>
      </xsd:simpleType>
    </xsd:element>
    <xsd:element name="OriginalSourceMarket" ma:index="101" nillable="true" ma:displayName="Original Source Market Group" ma:default="" ma:internalName="OriginalSourceMarket" ma:readOnly="false">
      <xsd:simpleType>
        <xsd:restriction base="dms:Text"/>
      </xsd:simpleType>
    </xsd:element>
    <xsd:element name="OutputCachingOn" ma:index="102" nillable="true" ma:displayName="Output Caching" ma:default="true" ma:hidden="true" ma:internalName="OutputCachingOn" ma:readOnly="false">
      <xsd:simpleType>
        <xsd:restriction base="dms:Boolean"/>
      </xsd:simpleType>
    </xsd:element>
    <xsd:element name="ParentAssetId" ma:index="103" nillable="true" ma:displayName="Parent Asset Id" ma:default="" ma:internalName="ParentAssetId" ma:readOnly="false">
      <xsd:simpleType>
        <xsd:restriction base="dms:Text"/>
      </xsd:simpleType>
    </xsd:element>
    <xsd:element name="PlannedPubDate" ma:index="104" nillable="true" ma:displayName="Planned Publish Date" ma:default="" ma:indexed="true" ma:internalName="PlannedPubDate" ma:readOnly="false">
      <xsd:simpleType>
        <xsd:restriction base="dms:DateTime"/>
      </xsd:simpleType>
    </xsd:element>
    <xsd:element name="PolicheckWords" ma:index="105" nillable="true" ma:displayName="Policheck Words" ma:default="" ma:internalName="PolicheckWords" ma:readOnly="false">
      <xsd:simpleType>
        <xsd:restriction base="dms:Text"/>
      </xsd:simpleType>
    </xsd:element>
    <xsd:element name="BusinessGroup" ma:index="106" nillable="true" ma:displayName="Product Division Owner" ma:default="" ma:internalName="BusinessGroup" ma:readOnly="false">
      <xsd:simpleType>
        <xsd:restriction base="dms:Unknown"/>
      </xsd:simpleType>
    </xsd:element>
    <xsd:element name="UAProjectedTotalWords" ma:index="107" nillable="true" ma:displayName="Projected Word Count" ma:default="" ma:internalName="UAProjectedTotalWords" ma:readOnly="false">
      <xsd:simpleType>
        <xsd:restriction base="dms:Unknown"/>
      </xsd:simpleType>
    </xsd:element>
    <xsd:element name="Provider" ma:index="108" nillable="true" ma:displayName="Provider" ma:default="" ma:internalName="Provider" ma:readOnly="false">
      <xsd:simpleType>
        <xsd:restriction base="dms:Unknown"/>
      </xsd:simpleType>
    </xsd:element>
    <xsd:element name="Providers" ma:index="109" nillable="true" ma:displayName="Providers" ma:default="" ma:internalName="Providers">
      <xsd:simpleType>
        <xsd:restriction base="dms:Unknown"/>
      </xsd:simpleType>
    </xsd:element>
    <xsd:element name="PublishStatusLookup" ma:index="110" nillable="true" ma:displayName="Publish Status" ma:default="" ma:list="{9E343742-310B-4684-A24C-1D137CB4B230}" ma:internalName="PublishStatusLookup" ma:readOnly="false" ma:showField="PublishStatus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PublishTargets" ma:index="111" nillable="true" ma:displayName="Publish Target" ma:default="OfficeOnlineVNext" ma:internalName="PublishTargets" ma:readOnly="false">
      <xsd:simpleType>
        <xsd:restriction base="dms:Unknown"/>
      </xsd:simpleType>
    </xsd:element>
    <xsd:element name="RecommendationsModifier" ma:index="112" nillable="true" ma:displayName="Recommendations Modifier" ma:default="" ma:internalName="RecommendationsModifier" ma:readOnly="false">
      <xsd:simpleType>
        <xsd:restriction base="dms:Number"/>
      </xsd:simpleType>
    </xsd:element>
    <xsd:element name="ArtSampleDocs" ma:index="113" nillable="true" ma:displayName="Sample Docs" ma:default="" ma:hidden="true" ma:internalName="ArtSampleDocs" ma:readOnly="false">
      <xsd:simpleType>
        <xsd:restriction base="dms:Text"/>
      </xsd:simpleType>
    </xsd:element>
    <xsd:element name="ScenarioTagsTaxHTField0" ma:index="115" nillable="true" ma:taxonomy="true" ma:internalName="ScenarioTagsTaxHTField0" ma:taxonomyFieldName="ScenarioTags" ma:displayName="Scenarios" ma:readOnly="false" ma:default="" ma:fieldId="{93aef74d-6c78-4815-8310-51477dceeccc}" ma:taxonomyMulti="true" ma:sspId="8f79753a-75d3-41f5-8ca3-40b843941b4f" ma:termSetId="4b7d5f16-e2f2-4fc0-bab3-6e8b931e57d6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ShowIn" ma:index="117" nillable="true" ma:displayName="Show In" ma:default="Show everywhere" ma:internalName="ShowIn" ma:readOnly="false">
      <xsd:simpleType>
        <xsd:restriction base="dms:Choice">
          <xsd:enumeration value="Hide on web"/>
          <xsd:enumeration value="On Web no search"/>
          <xsd:enumeration value="Show everywhere"/>
          <xsd:enumeration value="Special use only"/>
        </xsd:restriction>
      </xsd:simpleType>
    </xsd:element>
    <xsd:element name="SourceTitle" ma:index="118" nillable="true" ma:displayName="Source Title" ma:default="" ma:indexed="true" ma:internalName="SourceTitle" ma:readOnly="false">
      <xsd:simpleType>
        <xsd:restriction base="dms:Text"/>
      </xsd:simpleType>
    </xsd:element>
    <xsd:element name="CSXSubmissionDate" ma:index="119" nillable="true" ma:displayName="Submission Date" ma:default="" ma:internalName="CSXSubmissionDate" ma:readOnly="false">
      <xsd:simpleType>
        <xsd:restriction base="dms:DateTime"/>
      </xsd:simpleType>
    </xsd:element>
    <xsd:element name="SubmitterId" ma:index="120" nillable="true" ma:displayName="Submitter ID" ma:default="" ma:internalName="SubmitterId" ma:readOnly="false">
      <xsd:simpleType>
        <xsd:restriction base="dms:Text"/>
      </xsd:simpleType>
    </xsd:element>
    <xsd:element name="TaxCatchAll" ma:index="121" nillable="true" ma:displayName="Taxonomy Catch All Column" ma:hidden="true" ma:list="{530f955b-6704-4601-bd83-f81d87f1e440}" ma:internalName="TaxCatchAll" ma:showField="CatchAllData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2" nillable="true" ma:displayName="Taxonomy Catch All Column1" ma:hidden="true" ma:list="{530f955b-6704-4601-bd83-f81d87f1e440}" ma:internalName="TaxCatchAllLabel" ma:readOnly="true" ma:showField="CatchAllDataLabel" ma:web="4873beb7-5857-4685-be1f-d57550cc96c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emplateStatus" ma:index="123" nillable="true" ma:displayName="Template Status" ma:default="" ma:internalName="TemplateStatus">
      <xsd:simpleType>
        <xsd:restriction base="dms:Unknown"/>
      </xsd:simpleType>
    </xsd:element>
    <xsd:element name="TemplateTemplateType" ma:index="124" nillable="true" ma:displayName="Template Type" ma:default="" ma:internalName="TemplateTemplateType">
      <xsd:simpleType>
        <xsd:restriction base="dms:Unknown"/>
      </xsd:simpleType>
    </xsd:element>
    <xsd:element name="ThumbnailAssetId" ma:index="125" nillable="true" ma:displayName="Thumbnail Image Asset" ma:default="" ma:internalName="ThumbnailAssetId" ma:readOnly="false">
      <xsd:simpleType>
        <xsd:restriction base="dms:Text"/>
      </xsd:simpleType>
    </xsd:element>
    <xsd:element name="TimesCloned" ma:index="126" nillable="true" ma:displayName="Times Cloned" ma:default="" ma:internalName="TimesCloned" ma:readOnly="false">
      <xsd:simpleType>
        <xsd:restriction base="dms:Number"/>
      </xsd:simpleType>
    </xsd:element>
    <xsd:element name="TrustLevel" ma:index="128" nillable="true" ma:displayName="Trust Level" ma:default="1 Microsoft Managed Content" ma:internalName="TrustLevel" ma:readOnly="false">
      <xsd:simpleType>
        <xsd:restriction base="dms:Unknown"/>
      </xsd:simpleType>
    </xsd:element>
    <xsd:element name="UALocComments" ma:index="129" nillable="true" ma:displayName="UA Loc Comments" ma:default="" ma:internalName="UALocComments" ma:readOnly="false">
      <xsd:simpleType>
        <xsd:restriction base="dms:Note"/>
      </xsd:simpleType>
    </xsd:element>
    <xsd:element name="UALocRecommendation" ma:index="130" nillable="true" ma:displayName="UA Loc Recommendation" ma:default="Localize" ma:internalName="UALocRecommendation" ma:readOnly="false">
      <xsd:simpleType>
        <xsd:restriction base="dms:Choice">
          <xsd:enumeration value="Localize"/>
          <xsd:enumeration value="Never Localize"/>
          <xsd:enumeration value="Priority Localize"/>
        </xsd:restriction>
      </xsd:simpleType>
    </xsd:element>
    <xsd:element name="UANotes" ma:index="131" nillable="true" ma:displayName="UA Notes" ma:default="" ma:internalName="UANotes" ma:readOnly="false">
      <xsd:simpleType>
        <xsd:restriction base="dms:Note"/>
      </xsd:simpleType>
    </xsd:element>
    <xsd:element name="TPAppVersion" ma:index="132" nillable="true" ma:displayName="Version" ma:default="" ma:internalName="TPAppVersion">
      <xsd:simpleType>
        <xsd:restriction base="dms:Text"/>
      </xsd:simpleType>
    </xsd:element>
    <xsd:element name="VoteCount" ma:index="133" nillable="true" ma:displayName="Vote Count" ma:default="" ma:internalName="VoteCount" ma:readOnly="false">
      <xsd:simpleType>
        <xsd:restriction base="dms:Unknow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2" ma:displayName="Content Type"/>
        <xsd:element ref="dc:title" minOccurs="0" maxOccurs="1" ma:index="127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F301D382-32B0-43EE-932C-28906AF37617}">
  <ds:schemaRefs>
    <ds:schemaRef ds:uri="http://www.w3.org/XML/1998/namespace"/>
    <ds:schemaRef ds:uri="http://purl.org/dc/dcmitype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4873beb7-5857-4685-be1f-d57550cc96cc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BBB5C329-08A6-4E5E-AEF1-A97828C8741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4873beb7-5857-4685-be1f-d57550cc96c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1B558C7-619B-49BE-9097-7FCBDADD4EC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8298</TotalTime>
  <Words>67</Words>
  <Application>Microsoft Office PowerPoint</Application>
  <PresentationFormat>Произвольный</PresentationFormat>
  <Paragraphs>21</Paragraphs>
  <Slides>16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16</vt:i4>
      </vt:variant>
    </vt:vector>
  </HeadingPairs>
  <TitlesOfParts>
    <vt:vector size="19" baseType="lpstr">
      <vt:lpstr>Arial</vt:lpstr>
      <vt:lpstr>Century Gothic</vt:lpstr>
      <vt:lpstr>Books 16x9</vt:lpstr>
      <vt:lpstr>Презентация PowerPoint</vt:lpstr>
      <vt:lpstr>Основна ідея бізнесу</vt:lpstr>
      <vt:lpstr>Досвід європейських країн в сфері сільського та креативного туризму, який був використаний при побудові моделі </vt:lpstr>
      <vt:lpstr>Бізнес-модель Canvas</vt:lpstr>
      <vt:lpstr>Споживчі сегменти</vt:lpstr>
      <vt:lpstr>Ціннісна пропозиція</vt:lpstr>
      <vt:lpstr>Канали збуту </vt:lpstr>
      <vt:lpstr>Взаємовідносини з клієнтами </vt:lpstr>
      <vt:lpstr>Потоки надходження доходу</vt:lpstr>
      <vt:lpstr>Ключові ресурси</vt:lpstr>
      <vt:lpstr>Ключові види діяльності</vt:lpstr>
      <vt:lpstr>Ключові партнери</vt:lpstr>
      <vt:lpstr>Витрати</vt:lpstr>
      <vt:lpstr>Виклики та проблеми при реалізації моделі </vt:lpstr>
      <vt:lpstr>Сильні сторони та перспективи </vt:lpstr>
      <vt:lpstr>Дякуємо за увагу!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</dc:title>
  <dc:creator>E. T.</dc:creator>
  <cp:lastModifiedBy>Venherska Natalia</cp:lastModifiedBy>
  <cp:revision>107</cp:revision>
  <cp:lastPrinted>2020-10-15T04:45:28Z</cp:lastPrinted>
  <dcterms:created xsi:type="dcterms:W3CDTF">2018-09-22T11:00:06Z</dcterms:created>
  <dcterms:modified xsi:type="dcterms:W3CDTF">2021-05-22T09:55:32Z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nternalTags">
    <vt:lpwstr/>
  </property>
  <property fmtid="{D5CDD505-2E9C-101B-9397-08002B2CF9AE}" pid="3" name="ContentTypeId">
    <vt:lpwstr>0x0101006EDDDB5EE6D98C44930B742096920B300400F5B6D36B3EF94B4E9A635CDF2A18F5B8</vt:lpwstr>
  </property>
  <property fmtid="{D5CDD505-2E9C-101B-9397-08002B2CF9AE}" pid="4" name="FeatureTags">
    <vt:lpwstr/>
  </property>
  <property fmtid="{D5CDD505-2E9C-101B-9397-08002B2CF9AE}" pid="5" name="LocalizationTags">
    <vt:lpwstr/>
  </property>
  <property fmtid="{D5CDD505-2E9C-101B-9397-08002B2CF9AE}" pid="6" name="CampaignTags">
    <vt:lpwstr/>
  </property>
  <property fmtid="{D5CDD505-2E9C-101B-9397-08002B2CF9AE}" pid="7" name="ScenarioTags">
    <vt:lpwstr/>
  </property>
</Properties>
</file>