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314" r:id="rId5"/>
    <p:sldId id="312" r:id="rId6"/>
    <p:sldId id="265" r:id="rId7"/>
    <p:sldId id="266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2" r:id="rId18"/>
    <p:sldId id="283" r:id="rId19"/>
    <p:sldId id="313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307" r:id="rId30"/>
    <p:sldId id="308" r:id="rId31"/>
    <p:sldId id="315" r:id="rId32"/>
    <p:sldId id="309" r:id="rId33"/>
    <p:sldId id="310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28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FC5"/>
    <a:srgbClr val="FEE3D5"/>
    <a:srgbClr val="BCE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9"/>
    <p:restoredTop sz="94721"/>
  </p:normalViewPr>
  <p:slideViewPr>
    <p:cSldViewPr snapToGrid="0" snapToObjects="1">
      <p:cViewPr varScale="1">
        <p:scale>
          <a:sx n="115" d="100"/>
          <a:sy n="115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8B4D5-551F-3744-A5DF-1E272DFF9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020" y="1973765"/>
            <a:ext cx="5719215" cy="3032496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Тема 6.</a:t>
            </a:r>
            <a:b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ПАРТІЙНІ СИСТЕМИ</a:t>
            </a:r>
            <a:br>
              <a:rPr lang="uk-UA" dirty="0">
                <a:solidFill>
                  <a:srgbClr val="002060"/>
                </a:solidFill>
              </a:rPr>
            </a:br>
            <a:br>
              <a:rPr lang="uk-UA" dirty="0"/>
            </a:b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A testing and tormenting time for political parties after the 2015 British  general election – OxPol">
            <a:extLst>
              <a:ext uri="{FF2B5EF4-FFF2-40B4-BE49-F238E27FC236}">
                <a16:creationId xmlns:a16="http://schemas.microsoft.com/office/drawing/2014/main" id="{30B54913-EE59-F746-89A7-C0AD549E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9" y="1290918"/>
            <a:ext cx="6542018" cy="39252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875" y="-117134"/>
            <a:ext cx="5741948" cy="66927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1)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подрібненість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тобто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коливання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чисельності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силі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одиниць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складають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партійні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2)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функціональна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орієнтація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тобто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відмінності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традиційними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буржуазними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партіями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релігійними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етнічними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3)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поляризація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тобто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коливання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ідеологічній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дистанції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партіями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по «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ліво-правій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»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шкалі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4) 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радикальна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орієнтація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тобто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відмінності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ступені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впливу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лівих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5)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змінність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тобто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відмінності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сумарній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мобільності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партіями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pPr marL="0" indent="0">
              <a:buNone/>
            </a:pP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9220" name="Picture 4" descr="Политическая поляризация общества разрушает демократию | Madan">
            <a:extLst>
              <a:ext uri="{FF2B5EF4-FFF2-40B4-BE49-F238E27FC236}">
                <a16:creationId xmlns:a16="http://schemas.microsoft.com/office/drawing/2014/main" id="{2309B01E-B81B-1448-BA16-03D99226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5" y="1758735"/>
            <a:ext cx="5604085" cy="3340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3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5235" y="0"/>
            <a:ext cx="5452638" cy="667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У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вузькому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значенні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під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ПС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розуміють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взаємини</a:t>
            </a:r>
            <a:r>
              <a:rPr lang="ru-RU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між</a:t>
            </a:r>
            <a:r>
              <a:rPr lang="ru-RU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політичними</a:t>
            </a:r>
            <a:r>
              <a:rPr lang="ru-RU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партіями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. У широкому – ПС </a:t>
            </a:r>
            <a:r>
              <a:rPr lang="ru-RU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ототожнюється</a:t>
            </a:r>
            <a:r>
              <a:rPr lang="ru-RU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політичною</a:t>
            </a:r>
            <a:r>
              <a:rPr lang="ru-RU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системою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оскільки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партії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є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важливим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засобом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здійснення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державної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влади</a:t>
            </a:r>
            <a:endParaRPr lang="ru-RU" sz="28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42" name="Picture 2" descr="Чи є політичний популізм загрозою національній безпеці?">
            <a:extLst>
              <a:ext uri="{FF2B5EF4-FFF2-40B4-BE49-F238E27FC236}">
                <a16:creationId xmlns:a16="http://schemas.microsoft.com/office/drawing/2014/main" id="{9F2DAD81-EFD4-584E-BABD-2E828F533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4902" r="7762" b="5883"/>
          <a:stretch/>
        </p:blipFill>
        <p:spPr bwMode="auto">
          <a:xfrm>
            <a:off x="309283" y="1613645"/>
            <a:ext cx="6417705" cy="38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3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165" y="784518"/>
            <a:ext cx="6240835" cy="524862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Каак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ПС –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сукупність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сил,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представлені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парламенті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таких,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прагнуть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представництва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парламенті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Вятр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ПС –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сукупність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відносин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легально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діючими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ПП,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виявляються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суперництві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спільному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змаганні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за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політичну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владу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Л.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Ентін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ПС  як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політичний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інститут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визнаний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санкціонований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державою, де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відображаються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умови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формування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діяльність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ПП,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їх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взаємозв’язки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взаємовідносини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основні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принципи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база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зв’язків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іншими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елементами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політичної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Деякі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автори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обмежують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поняття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ПС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лише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зв’язками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самими ПП,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виключаючи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цієї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сфери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відносини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партіями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державою. 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266" name="Picture 2" descr="Инструкция по использованию «полезных идиотов» | Газета «День»">
            <a:extLst>
              <a:ext uri="{FF2B5EF4-FFF2-40B4-BE49-F238E27FC236}">
                <a16:creationId xmlns:a16="http://schemas.microsoft.com/office/drawing/2014/main" id="{6BEECC38-11BC-0B46-8875-1B15916D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02" y="1532964"/>
            <a:ext cx="5534527" cy="3751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3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605" y="171450"/>
            <a:ext cx="5289395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М.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Дюверже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: ПС –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форми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умови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співіснування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певній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державі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система відносин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ПП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Партійна</a:t>
            </a:r>
            <a:r>
              <a:rPr lang="ru-RU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система 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це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з одного боку, статична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конфігурація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 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національних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ПП на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виборчому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чи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парламентському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рівні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а з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іншого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динамічний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характер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взаємних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зв’язків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партіями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визначеними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насамперед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їх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боротьбою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за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виборчі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голоси та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публічне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становище в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контексті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можливості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завоювання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відповідальності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за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державну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політику</a:t>
            </a:r>
            <a:endParaRPr lang="ru-RU" sz="20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AF2375-4D0D-4941-840B-D0DE70128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587188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2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52" y="485078"/>
            <a:ext cx="5764213" cy="662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Дюверже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ПС –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особливий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тип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взаємозв’язків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певними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її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ознаками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такими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наприклад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як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кількість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їх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відносні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розміри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домінуюча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схема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творення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коаліції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географічна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локалізація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M.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Дюверже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лише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згадує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динамічну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систему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взаємин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партіями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але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водночас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відзначає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кілька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ознак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цієї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впливають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 характер та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спосіб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формування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конкурентних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міжпартійних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зв’язків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Він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виокремив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основні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проблеми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теорії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партійних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систем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класифікація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зв’язок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виборчою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формулою;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коаліційна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політика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опозиція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тощо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67632B-B4BC-774E-8875-943C665C2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11306"/>
            <a:ext cx="5235388" cy="52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1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376" y="367822"/>
            <a:ext cx="5894295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Дж.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Сарторі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:  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ПС –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це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система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взаємної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діяльності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яка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результатом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конкуренції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між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партіями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Вона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спирається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взаємозалежності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на те,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кожна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партія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функцією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(у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математичному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розумінні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інших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реагує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(в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конкурентний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спосіб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ні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) на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поведінку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інших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ПС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розташована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вході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політичної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суспільства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її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головним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завданням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сприйняття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сигналів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зовнішнього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середовища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,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тобто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громадянського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суспільства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виражаються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очікуваннях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мотиваціях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інтересах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уподобання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ідеологічних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установках,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надходять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політичну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систему. </a:t>
            </a:r>
            <a:endParaRPr lang="uk-UA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Tx/>
              <a:buChar char="-"/>
            </a:pP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endParaRPr lang="uk-UA" sz="2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290" name="Picture 2" descr="Ризики на завтра: червня 2019">
            <a:extLst>
              <a:ext uri="{FF2B5EF4-FFF2-40B4-BE49-F238E27FC236}">
                <a16:creationId xmlns:a16="http://schemas.microsoft.com/office/drawing/2014/main" id="{1625E8D0-92CD-4C46-97EA-6DA2A873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8" y="1481791"/>
            <a:ext cx="5346700" cy="3517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340" y="1200440"/>
            <a:ext cx="5039221" cy="5280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Сучасна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партологія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розглядає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загалом ПС у 2-х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площинах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: (1) як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сукупність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існуючих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інституціональний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підхід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) і (2) як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механізм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взаємодії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з приводу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влади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функціональний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підхід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). 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Відповідно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функціонального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підходу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ПС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розглядається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зарубіжними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українськими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вченими-політологами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як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організований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за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участю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спосіб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реалізації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політичної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влади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318" name="Picture 6" descr="Громадянське суспільство в умовах пандемії коронавірусу COVID-19: виклики  та перспективи розвитку | Національний інститут стратегічних досліджень">
            <a:extLst>
              <a:ext uri="{FF2B5EF4-FFF2-40B4-BE49-F238E27FC236}">
                <a16:creationId xmlns:a16="http://schemas.microsoft.com/office/drawing/2014/main" id="{604F978E-4E47-2A43-B138-E4B81AB6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2" y="1456764"/>
            <a:ext cx="5795041" cy="3245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3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3" y="530180"/>
            <a:ext cx="5724525" cy="5797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А. Романюк: 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ПС як «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сукупність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фактично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беруть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участь 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формуванні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владних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структур»;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А. </a:t>
            </a:r>
            <a:r>
              <a:rPr lang="ru-RU" sz="2400" b="1" u="sng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Колодій</a:t>
            </a:r>
            <a:r>
              <a:rPr lang="ru-RU" sz="2400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ПС як «форма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управління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суспільством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за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якої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боротьба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декількох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владу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виступає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механізм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використання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розходжень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актуальних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проблем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суспільного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життя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забезпечення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таким чином,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суспільного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прогресу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»</a:t>
            </a:r>
          </a:p>
        </p:txBody>
      </p:sp>
      <p:pic>
        <p:nvPicPr>
          <p:cNvPr id="14338" name="Picture 2" descr="Elitism in America: A Two Party Problem">
            <a:extLst>
              <a:ext uri="{FF2B5EF4-FFF2-40B4-BE49-F238E27FC236}">
                <a16:creationId xmlns:a16="http://schemas.microsoft.com/office/drawing/2014/main" id="{57C1E9DC-DF72-9D4D-86EE-51D22C93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2" y="409156"/>
            <a:ext cx="5838268" cy="5765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4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672" y="336176"/>
            <a:ext cx="5752328" cy="64142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Т.ч</a:t>
            </a:r>
            <a:r>
              <a:rPr lang="ru-RU" sz="2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  <a:r>
              <a:rPr lang="ru-RU" sz="2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поняття</a:t>
            </a:r>
            <a:r>
              <a:rPr lang="ru-RU" sz="2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«ПС» в </a:t>
            </a:r>
            <a:r>
              <a:rPr lang="ru-RU" sz="2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сучасній</a:t>
            </a:r>
            <a:r>
              <a:rPr lang="ru-RU" sz="2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політичній</a:t>
            </a:r>
            <a:r>
              <a:rPr lang="ru-RU" sz="2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науці</a:t>
            </a:r>
            <a:r>
              <a:rPr lang="ru-RU" sz="2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визначається</a:t>
            </a:r>
            <a:r>
              <a:rPr lang="ru-RU" sz="2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як: </a:t>
            </a:r>
          </a:p>
          <a:p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конфігурація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конкурують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співпрацюють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собою на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підставі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стабільних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поглядів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підлягають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процесу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інституціоналізації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визначають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взаємні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зв’язки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ними як на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виборчій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так і на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парламентській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арені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система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взаємних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зв’язків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партіями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іншими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елементами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політичної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система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коопераційно-конкурентних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зв’язків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партіями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принциповою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метою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яких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перенесення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реалізація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суспільних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інтересів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у межах державного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процесу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ухвалення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рішень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система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зв’язків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оформлених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різних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рівнях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виборчому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парламентському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організаційному</a:t>
            </a:r>
            <a:r>
              <a:rPr lang="ru-RU" sz="2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 </a:t>
            </a:r>
          </a:p>
          <a:p>
            <a:pPr marL="0" indent="0" algn="just">
              <a:buNone/>
            </a:pPr>
            <a:endParaRPr lang="uk-UA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5362" name="Picture 2" descr="Political party projects | TPT">
            <a:extLst>
              <a:ext uri="{FF2B5EF4-FFF2-40B4-BE49-F238E27FC236}">
                <a16:creationId xmlns:a16="http://schemas.microsoft.com/office/drawing/2014/main" id="{AB8E27A0-AB7A-014B-858B-B587524A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2" y="876299"/>
            <a:ext cx="4825253" cy="4825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32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746" y="326528"/>
            <a:ext cx="4762501" cy="5102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2.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Сучасні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підходи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до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типологізації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партійних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систем </a:t>
            </a:r>
            <a:endParaRPr lang="ru-RU" sz="2800" i="1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uk-UA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7412" name="Picture 4" descr="Types of Political Party Systems - Political Science">
            <a:extLst>
              <a:ext uri="{FF2B5EF4-FFF2-40B4-BE49-F238E27FC236}">
                <a16:creationId xmlns:a16="http://schemas.microsoft.com/office/drawing/2014/main" id="{B7D60A9A-BACF-684E-A276-9D5ADE006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5" y="1766404"/>
            <a:ext cx="6591531" cy="33251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0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99714-19B2-B449-87E0-3223CE7B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42" y="2349925"/>
            <a:ext cx="4065224" cy="2431395"/>
          </a:xfrm>
        </p:spPr>
        <p:txBody>
          <a:bodyPr>
            <a:normAutofit/>
          </a:bodyPr>
          <a:lstStyle/>
          <a:p>
            <a:r>
              <a:rPr lang="uk-UA" b="1" dirty="0">
                <a:latin typeface="Book Antiqua" panose="020406020503050303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9E35F-6AAB-6F4A-9D3F-9E2B24D9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764" y="358640"/>
            <a:ext cx="6711603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sz="2800" dirty="0">
                <a:effectLst/>
                <a:latin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Наукові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підходи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до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трактування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феномену «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партійна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система» </a:t>
            </a:r>
          </a:p>
          <a:p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Сучасні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підходи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до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типологізації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партійних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систем </a:t>
            </a:r>
          </a:p>
          <a:p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Функції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партійних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систем та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їхній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взаємозв’язок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 з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виборчою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системою </a:t>
            </a:r>
          </a:p>
          <a:p>
            <a:endParaRPr lang="ru-RU" sz="2800" b="1" i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6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9739"/>
            <a:ext cx="6077913" cy="6858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r>
              <a:rPr lang="ru-RU" sz="2400" dirty="0" err="1">
                <a:effectLst/>
                <a:latin typeface="Times New Roman" panose="02020603050405020304" pitchFamily="18" charset="0"/>
              </a:rPr>
              <a:t>Ч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инники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впливають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ПС: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1. Характер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соціальної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структури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Чинне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законодавство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3.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Соціокультурні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традиції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4. Характер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домінуючих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проблем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5.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Домінування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гетерогенних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боротьба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різні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електорату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гомогенних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боротьба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за один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прошарок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електорату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видів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партійної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конкуренці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  <a:endParaRPr lang="ru-RU" sz="2400" dirty="0">
              <a:effectLst/>
              <a:latin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6.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Розповсюдження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базової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цінностей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притаманна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усім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партійним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напрямкам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домінуючим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типам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партійної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співдружності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(блоки,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коаліції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локальні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союзи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.). </a:t>
            </a:r>
          </a:p>
          <a:p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uk-UA" sz="24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uk-UA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436" name="Picture 4" descr="Рейтинг партій в жовтні 2021 року очолюють чотири політичні сили | РБК  Украина">
            <a:extLst>
              <a:ext uri="{FF2B5EF4-FFF2-40B4-BE49-F238E27FC236}">
                <a16:creationId xmlns:a16="http://schemas.microsoft.com/office/drawing/2014/main" id="{6413884F-4688-684D-8EFD-9E20380A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1559859"/>
            <a:ext cx="5827059" cy="3500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83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52" y="735981"/>
            <a:ext cx="5576047" cy="7002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c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н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o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вні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c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тит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y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ційні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ф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a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кт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op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и,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які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вплив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a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ють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н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a po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звит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o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 п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ap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тійн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o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ї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c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и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c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теми: 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ф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op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м</a:t>
            </a:r>
            <a:r>
              <a:rPr lang="uk-UA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а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державного п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pa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вління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ф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op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м</a:t>
            </a:r>
            <a:r>
              <a:rPr lang="uk-UA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а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де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p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ж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вн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г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 </a:t>
            </a:r>
            <a:r>
              <a:rPr lang="en-US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yc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т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po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ю; 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тип п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літичн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г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 p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ежим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y; 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c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т</a:t>
            </a:r>
            <a:r>
              <a:rPr lang="en-US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py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кт</a:t>
            </a:r>
            <a:r>
              <a:rPr lang="en-US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yp</a:t>
            </a:r>
            <a:r>
              <a:rPr lang="uk-UA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а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ap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л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мент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y; 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тип 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op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ч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o</a:t>
            </a:r>
            <a:r>
              <a:rPr lang="ru-RU" sz="2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c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и</a:t>
            </a:r>
            <a:r>
              <a:rPr lang="en-US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c</a:t>
            </a:r>
            <a:r>
              <a:rPr lang="ru-RU" sz="2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теми. 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ru-RU" sz="2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uk-UA" sz="2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uk-UA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2" descr="Political party system | TPT">
            <a:extLst>
              <a:ext uri="{FF2B5EF4-FFF2-40B4-BE49-F238E27FC236}">
                <a16:creationId xmlns:a16="http://schemas.microsoft.com/office/drawing/2014/main" id="{E52E81B7-2CF5-B44E-99CE-9A93CC10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2" y="900953"/>
            <a:ext cx="4827493" cy="4827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5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424" y="250205"/>
            <a:ext cx="5329238" cy="6357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Перші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спроби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класифікації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систем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обмежувались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виділенням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типів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систем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кількісним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критерієм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скільки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існувало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). Тому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науці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дуже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поширеною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поділ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партійних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систем на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однопартійні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багатопартійні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. </a:t>
            </a:r>
          </a:p>
        </p:txBody>
      </p:sp>
      <p:pic>
        <p:nvPicPr>
          <p:cNvPr id="20484" name="Picture 4" descr="ONE Party Palmerston North Branch">
            <a:extLst>
              <a:ext uri="{FF2B5EF4-FFF2-40B4-BE49-F238E27FC236}">
                <a16:creationId xmlns:a16="http://schemas.microsoft.com/office/drawing/2014/main" id="{B607E4EF-C4F5-D441-9F84-F0DBA462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2" y="376517"/>
            <a:ext cx="3387912" cy="33879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Multi-party system - YouTube">
            <a:extLst>
              <a:ext uri="{FF2B5EF4-FFF2-40B4-BE49-F238E27FC236}">
                <a16:creationId xmlns:a16="http://schemas.microsoft.com/office/drawing/2014/main" id="{E8F372B4-D2B3-F746-96F4-37FBC7918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7627" b="8489"/>
          <a:stretch/>
        </p:blipFill>
        <p:spPr bwMode="auto">
          <a:xfrm>
            <a:off x="1707776" y="3667627"/>
            <a:ext cx="4560197" cy="2692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8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706" y="508365"/>
            <a:ext cx="4831696" cy="6244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М.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Дюверже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використовував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саме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кількісний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критерій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залежності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нього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виділив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однопартійні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неконкурентні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),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поділяв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деспотичні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демократичні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різновиди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багатопартійні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конкурентні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) – з одною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домінантною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партією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двопартійні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біпартійні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)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мультипартійні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1506" name="Picture 2" descr="Multi-party System Cartoons and Comics - funny pictures from CartoonStock">
            <a:extLst>
              <a:ext uri="{FF2B5EF4-FFF2-40B4-BE49-F238E27FC236}">
                <a16:creationId xmlns:a16="http://schemas.microsoft.com/office/drawing/2014/main" id="{A94BD5CB-12FD-D14C-9C42-2B440084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0" y="1213326"/>
            <a:ext cx="6153057" cy="4577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53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157" y="-107577"/>
            <a:ext cx="6516843" cy="645795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i="1" dirty="0"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!!!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Використання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кількісного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критерію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типології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ПС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не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досконалим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22530" name="Picture 2" descr="Two Party System Royalty-Free Images, Stock Photos &amp; Pictures | Shutterstock">
            <a:extLst>
              <a:ext uri="{FF2B5EF4-FFF2-40B4-BE49-F238E27FC236}">
                <a16:creationId xmlns:a16="http://schemas.microsoft.com/office/drawing/2014/main" id="{A2024C2D-EE34-2C43-98D3-5A866A906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6"/>
          <a:stretch/>
        </p:blipFill>
        <p:spPr bwMode="auto">
          <a:xfrm>
            <a:off x="511916" y="1218639"/>
            <a:ext cx="5617264" cy="3805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33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044" y="0"/>
            <a:ext cx="5613594" cy="6457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Типологізація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ПС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якісним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показником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Дж.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Сарторі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не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тільки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враховує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кількісний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критерій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але й характер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взаємодії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ступінь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їхнього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впливу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систему.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Дж.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Сарторі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запропонував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використовувати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критерій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поляризації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рівня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партійної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конкурентності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визначення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таким чином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центроспрямованого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чи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відцентрованого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характеру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механізму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партійної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. </a:t>
            </a:r>
          </a:p>
        </p:txBody>
      </p:sp>
      <p:pic>
        <p:nvPicPr>
          <p:cNvPr id="6" name="Picture 4" descr="The Electorate">
            <a:extLst>
              <a:ext uri="{FF2B5EF4-FFF2-40B4-BE49-F238E27FC236}">
                <a16:creationId xmlns:a16="http://schemas.microsoft.com/office/drawing/2014/main" id="{BA5AA030-349A-0945-BBB8-84CC8ED4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3" y="1301086"/>
            <a:ext cx="6091518" cy="3452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97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0047" y="0"/>
            <a:ext cx="4858591" cy="66025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Дж. 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Сарторі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змінив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правила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кількості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не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погоджувався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невеликі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мають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можливості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здійснювати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вплив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прийняття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взагалі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Він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виділяє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категорію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коаліційний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потенціал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»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«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потенціальні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можливості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шантажу» 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ПП. Перш за все,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стосується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невеликих за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розміром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але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впливових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ПП.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потенціал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залежить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того,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наскільки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успішно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провела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виборчу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кампанію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скільки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місць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парламенті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отримала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може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приймати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участь у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формуванні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уряду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відповідають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даним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характеристикам,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вважаються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невпливовими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</p:txBody>
      </p:sp>
      <p:pic>
        <p:nvPicPr>
          <p:cNvPr id="24578" name="Picture 2" descr="The Voting Process - YouTube">
            <a:extLst>
              <a:ext uri="{FF2B5EF4-FFF2-40B4-BE49-F238E27FC236}">
                <a16:creationId xmlns:a16="http://schemas.microsoft.com/office/drawing/2014/main" id="{EA344A57-C12A-F447-B5AD-2FD9FFCB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5" y="1461653"/>
            <a:ext cx="6583829" cy="3679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4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106" y="613318"/>
            <a:ext cx="5127532" cy="5844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Інший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критерій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дозволяє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рахуватися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такими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партіями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є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їхній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вплив</a:t>
            </a:r>
            <a:r>
              <a:rPr lang="ru-RU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спрямування</a:t>
            </a:r>
            <a:r>
              <a:rPr lang="ru-RU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партійного</a:t>
            </a:r>
            <a:r>
              <a:rPr lang="ru-RU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змагання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великі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або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маленькі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за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розміром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вважають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впливовими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якщо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їх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існування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визначає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спрямування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змагання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або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бік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правого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партійно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-політичного спектру,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або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ж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лівого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змінюючи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конкуренцію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партіями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бік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центроспрямованого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відцентрованого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спрямування</a:t>
            </a:r>
            <a:r>
              <a:rPr lang="ru-RU" sz="2800" dirty="0">
                <a:effectLst/>
                <a:latin typeface="Times New Roman" panose="02020603050405020304" pitchFamily="18" charset="0"/>
              </a:rPr>
              <a:t>. </a:t>
            </a:r>
          </a:p>
        </p:txBody>
      </p:sp>
      <p:pic>
        <p:nvPicPr>
          <p:cNvPr id="25606" name="Picture 6" descr="If America Had A Multi-Party System - YouTube">
            <a:extLst>
              <a:ext uri="{FF2B5EF4-FFF2-40B4-BE49-F238E27FC236}">
                <a16:creationId xmlns:a16="http://schemas.microsoft.com/office/drawing/2014/main" id="{4B1A22E4-E31F-7A41-985F-BC1DAB28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3" y="1186870"/>
            <a:ext cx="5659717" cy="4244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87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400" y="0"/>
            <a:ext cx="5656600" cy="6457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Дж.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Сарторі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розбив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ПС на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прості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типи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: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однопартійні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багатопартійні</a:t>
            </a:r>
            <a:endParaRPr lang="ru-RU" sz="2800" b="1" i="1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Однопартійна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включала: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суто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однопартійну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систему,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систему з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партією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-гегемоном,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партійну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систему з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домінуючою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партією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в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якій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одна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партія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регулярно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отримувала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виборах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50 %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місць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парламенті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домінувала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над невеликими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партіями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26626" name="Picture 2" descr="One party system">
            <a:extLst>
              <a:ext uri="{FF2B5EF4-FFF2-40B4-BE49-F238E27FC236}">
                <a16:creationId xmlns:a16="http://schemas.microsoft.com/office/drawing/2014/main" id="{B8FFB2C1-91DC-334D-99CA-7B516952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5" y="655542"/>
            <a:ext cx="5126693" cy="51266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71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364" y="831051"/>
            <a:ext cx="5392271" cy="6457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Група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багатопартійних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систем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включала: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партійна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обмеженого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плюралізму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3-5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політичних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) 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партійна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крайнього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плюралізму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(6-8 ПП) 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атомізована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необмежена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кількість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ПП)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27650" name="Picture 2" descr="Multiparty System In India [1 min read]">
            <a:extLst>
              <a:ext uri="{FF2B5EF4-FFF2-40B4-BE49-F238E27FC236}">
                <a16:creationId xmlns:a16="http://schemas.microsoft.com/office/drawing/2014/main" id="{27DDD17E-7E26-1941-BFAF-F1A87D3BC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2" y="1159020"/>
            <a:ext cx="6177759" cy="3937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6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1B0AAE66-FC14-1F46-A206-D51584E8FF44}"/>
              </a:ext>
            </a:extLst>
          </p:cNvPr>
          <p:cNvSpPr txBox="1">
            <a:spLocks/>
          </p:cNvSpPr>
          <p:nvPr/>
        </p:nvSpPr>
        <p:spPr>
          <a:xfrm>
            <a:off x="5118447" y="803186"/>
            <a:ext cx="6711603" cy="524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uk-UA" sz="4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A13F724-0B4D-1D44-94D9-7A363A2B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830" y="510989"/>
            <a:ext cx="5390220" cy="62171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2">
                  <a:lumMod val="20000"/>
                  <a:lumOff val="80000"/>
                </a:schemeClr>
              </a:gs>
              <a:gs pos="72000">
                <a:schemeClr val="accent5">
                  <a:lumMod val="20000"/>
                  <a:lumOff val="80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1</a:t>
            </a:r>
            <a:r>
              <a:rPr lang="ru-RU" sz="28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. </a:t>
            </a:r>
            <a:r>
              <a:rPr lang="ru-RU" sz="2800" b="1" i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Наукові</a:t>
            </a:r>
            <a:r>
              <a:rPr lang="ru-RU" sz="28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підходи</a:t>
            </a:r>
            <a:r>
              <a:rPr lang="ru-RU" sz="28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 до </a:t>
            </a:r>
            <a:r>
              <a:rPr lang="ru-RU" sz="2800" b="1" i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трактування</a:t>
            </a:r>
            <a:r>
              <a:rPr lang="ru-RU" sz="28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 феномену «</a:t>
            </a:r>
            <a:r>
              <a:rPr lang="ru-RU" sz="2800" b="1" i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партійна</a:t>
            </a:r>
            <a:r>
              <a:rPr lang="ru-RU" sz="28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 система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» </a:t>
            </a:r>
          </a:p>
        </p:txBody>
      </p:sp>
      <p:pic>
        <p:nvPicPr>
          <p:cNvPr id="2050" name="Picture 2" descr="Есе &quot;Виборча система сучасної України: переваги та недоліки&quot; | helper ua">
            <a:extLst>
              <a:ext uri="{FF2B5EF4-FFF2-40B4-BE49-F238E27FC236}">
                <a16:creationId xmlns:a16="http://schemas.microsoft.com/office/drawing/2014/main" id="{A464680F-C700-3849-B7C2-C38E395D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08" y="803186"/>
            <a:ext cx="4471130" cy="44711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75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512" y="400050"/>
            <a:ext cx="5862638" cy="6457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7-ступенева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класифікація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ПС Дж.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Сарторі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Однопартійна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система 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монополія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владу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боку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однієї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творення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інших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заборонене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законом;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партія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зростається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державою. </a:t>
            </a:r>
            <a:endParaRPr lang="ru-RU" sz="2400" dirty="0">
              <a:effectLst/>
              <a:latin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Система з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партією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здійснює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гегемонію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відношенню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інших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</a:t>
            </a:r>
            <a:r>
              <a:rPr lang="ru-RU" sz="24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існує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даний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час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Китаї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до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недавнього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часу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була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Мексиці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більшості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Європи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 «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квазібагатопартійність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»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породжує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тенденцію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зрощення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партійного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державного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апарату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16386" name="Picture 2" descr="One Party States : r/MapPorn">
            <a:extLst>
              <a:ext uri="{FF2B5EF4-FFF2-40B4-BE49-F238E27FC236}">
                <a16:creationId xmlns:a16="http://schemas.microsoft.com/office/drawing/2014/main" id="{8FB3B5D8-08FE-724C-9B78-4A6891193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7" y="787616"/>
            <a:ext cx="5341465" cy="52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35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362" y="200025"/>
            <a:ext cx="5862638" cy="645795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Система з </a:t>
            </a:r>
            <a:r>
              <a:rPr lang="ru-RU" sz="25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домінуючою</a:t>
            </a:r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партією</a:t>
            </a:r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тривале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перебування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влади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однієї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ПП за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наявності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малоефективної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опозиції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дозволяє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сформувати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стабільний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однопартійний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уряд; д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поч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90-х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Ліберально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-демократична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партія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Японії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й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Індійський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національний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конгрес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у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Швеції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соціал</a:t>
            </a:r>
            <a:r>
              <a:rPr lang="ru-RU" sz="2500" b="1" dirty="0">
                <a:solidFill>
                  <a:srgbClr val="002060"/>
                </a:solidFill>
                <a:latin typeface="Book Antiqua" panose="02040602050305030304" pitchFamily="18" charset="0"/>
              </a:rPr>
              <a:t>-демократична </a:t>
            </a:r>
            <a:r>
              <a:rPr lang="ru-RU" sz="2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партія</a:t>
            </a: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2" name="Picture 2" descr="Party System in India | Congress Dominance, Coalition, Multi-Party System |  For Undergraduates - YouTube">
            <a:extLst>
              <a:ext uri="{FF2B5EF4-FFF2-40B4-BE49-F238E27FC236}">
                <a16:creationId xmlns:a16="http://schemas.microsoft.com/office/drawing/2014/main" id="{5648D46B-2484-6C44-942A-5D9CE9C5F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b="10517"/>
          <a:stretch/>
        </p:blipFill>
        <p:spPr bwMode="auto">
          <a:xfrm>
            <a:off x="321330" y="1462947"/>
            <a:ext cx="5862638" cy="348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84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424" y="413497"/>
            <a:ext cx="5208214" cy="645795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Двопартійна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система (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біпартизм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) –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наявність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двох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сильних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кожна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здатна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завоювання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влади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й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здійснення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результаті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періодично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змінюють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одна одну 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владі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 не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виключає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існування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й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але вони не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змозі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реально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претендувати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владу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endParaRPr lang="ru-RU" sz="2400" b="1" i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29700" name="Picture 4" descr="Two-party systems hurt national and local democracy – The Sunflower">
            <a:extLst>
              <a:ext uri="{FF2B5EF4-FFF2-40B4-BE49-F238E27FC236}">
                <a16:creationId xmlns:a16="http://schemas.microsoft.com/office/drawing/2014/main" id="{5E33CD93-28D5-A148-BE91-53327992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1" y="1182504"/>
            <a:ext cx="5862638" cy="3901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47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294" y="875985"/>
            <a:ext cx="5683624" cy="645795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Партійна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система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обмеженого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поміркованого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плюралізму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конкуренція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декількох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ПП,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кожна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не 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змозі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завоювати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більшість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місць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парламенті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самостійно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здійснювати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політичну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владу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ідеологічні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відмінності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партіями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незначні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існує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Австрії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Бельгії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Нідерландах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де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конкурують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3-4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 </a:t>
            </a:r>
          </a:p>
          <a:p>
            <a:endParaRPr lang="ru-RU" sz="2400" b="1" i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0722" name="Picture 2" descr="Нідерланди: королівство, де вибори мають значення :: Інтент ::  Суспільно-політичне видання :: Регіональна мережа якісної журналістики">
            <a:extLst>
              <a:ext uri="{FF2B5EF4-FFF2-40B4-BE49-F238E27FC236}">
                <a16:creationId xmlns:a16="http://schemas.microsoft.com/office/drawing/2014/main" id="{3B8B7311-61CB-544A-BD15-585BA713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1" y="753291"/>
            <a:ext cx="5683624" cy="4257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56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592" y="1361915"/>
            <a:ext cx="6096000" cy="645795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Система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крайнього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поляризованого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плюралізму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включає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виступають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існуючої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дотримуються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полярно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протилежних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ідеологій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функціонує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декілька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ПП,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об’єднаних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у 2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більше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блоків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доступ до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уряду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можливий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тільки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центру – правого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лівого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крайні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ж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виступаючи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існуючої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не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взяти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участь 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уряді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 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існує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Франції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Італії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А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томізована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партійна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система –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існування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десятків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навіть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сотень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Малайзія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Болівія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 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1746" name="Picture 2" descr="Італія передусім»: чим завершаться парламентські вибори в Італії? Ілія Куса">
            <a:extLst>
              <a:ext uri="{FF2B5EF4-FFF2-40B4-BE49-F238E27FC236}">
                <a16:creationId xmlns:a16="http://schemas.microsoft.com/office/drawing/2014/main" id="{8D11639A-3EED-1D4D-BD4A-DCB6FD12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7" y="1234538"/>
            <a:ext cx="5771403" cy="3840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17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568" y="882412"/>
            <a:ext cx="6096000" cy="64579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Спробу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вдосконалити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типологію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Дж.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Сарторі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здійснив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А. 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Сайрофф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використовуючи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такі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критерії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її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побудови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як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розмір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вплив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ПП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отримали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виборах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більш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ніж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3 %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голосів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виборців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 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двопартійна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система; 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двох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 половиною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система; 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помірковано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багатопартійна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кількістю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трьох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п’яти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 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поміркована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домінантною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партією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 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поміркована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двома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головними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партіями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 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поміркована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партіями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якими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існує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баланс;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поляризована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багатопартійна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однією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домінантною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партією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поляризована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багатопартійна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двома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головними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партіями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поляризована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багатопартійна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партіями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якими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встановлено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баланс. 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2" name="Picture 2" descr="Боротьба за відкриті списки: навіщо Україні виборча реформа | Вибори вибори">
            <a:extLst>
              <a:ext uri="{FF2B5EF4-FFF2-40B4-BE49-F238E27FC236}">
                <a16:creationId xmlns:a16="http://schemas.microsoft.com/office/drawing/2014/main" id="{9AA1E06D-8822-BD44-8AFC-4774B740C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6"/>
          <a:stretch/>
        </p:blipFill>
        <p:spPr bwMode="auto">
          <a:xfrm>
            <a:off x="363070" y="1300611"/>
            <a:ext cx="5498427" cy="3607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37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968" y="309282"/>
            <a:ext cx="6096000" cy="75824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З точки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зору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наявності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центристських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ПС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нідерл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політолог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Г.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Даалдер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виокремлює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типів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ПС, 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центристські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виконують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різні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функції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різний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статус: </a:t>
            </a:r>
            <a:endParaRPr lang="ru-RU" sz="2400" dirty="0">
              <a:effectLst/>
              <a:latin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2-партійна система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класичним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прикладом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Великобританія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«центр» як точка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тяжіння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обох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конкуруючих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 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система 2,5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в ФРН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вільна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демократична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СвДП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міцно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зайняла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місце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третьої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домагається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входження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коаліційний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уряд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поперемінно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двома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головними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партіями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– СДПН і ХДС/ХСС; </a:t>
            </a:r>
          </a:p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партійна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система, де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основній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політичній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силі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протиставляється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декілька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менш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значимих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ПП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(в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Італії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де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християнські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демократи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(ХДП) для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урядової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коаліції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періодично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змінюють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своїх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союзників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 числа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більш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дрібних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); 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3794" name="Picture 2" descr="Новини України: Політичні партії та їхня ідеологічність: світовий та  український досвід">
            <a:extLst>
              <a:ext uri="{FF2B5EF4-FFF2-40B4-BE49-F238E27FC236}">
                <a16:creationId xmlns:a16="http://schemas.microsoft.com/office/drawing/2014/main" id="{EC0A5A88-3EB3-FD45-BA75-F4B38D67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7" y="591670"/>
            <a:ext cx="5156515" cy="25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Парламентські вибори в Британії - перемогла партія лейбористів">
            <a:extLst>
              <a:ext uri="{FF2B5EF4-FFF2-40B4-BE49-F238E27FC236}">
                <a16:creationId xmlns:a16="http://schemas.microsoft.com/office/drawing/2014/main" id="{EB0F9AD4-E0FF-D049-A749-43F3CA8BE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6" y="3429000"/>
            <a:ext cx="5075158" cy="26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693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106" y="400050"/>
            <a:ext cx="5462568" cy="6457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2-блокова ПС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боротьба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владу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ведеться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політичними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суперниками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) 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Франції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Данії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пересування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однієї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 одного блоку 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інший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призвести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зміни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співвідношення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сил 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політичній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арені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Тут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відкриваються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можливості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маневрування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сил,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умовно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визначити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лівий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правий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центр; </a:t>
            </a:r>
          </a:p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партійна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система 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регулярним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правлінням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однієї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коаліції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часу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змінюють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своїх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союзників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Нідерланди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); 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4818" name="Picture 2" descr="Гра Макрона. Як перемога правих забезпечить майбутнє президенту Франції">
            <a:extLst>
              <a:ext uri="{FF2B5EF4-FFF2-40B4-BE49-F238E27FC236}">
                <a16:creationId xmlns:a16="http://schemas.microsoft.com/office/drawing/2014/main" id="{8E851919-0E3A-684B-9337-7408E40D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3" y="1344707"/>
            <a:ext cx="6246396" cy="35096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08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458" y="400050"/>
            <a:ext cx="5831541" cy="64579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партійна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система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урядів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меншості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політичні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знаходяться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при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владі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претендувати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на статус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центристських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адже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їхня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участь 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формуванні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уряду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зустрічає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менший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супротив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боку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інших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 </a:t>
            </a:r>
          </a:p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партійна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система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нестійких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коаліцій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не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має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чіткої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схеми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уряду.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об’єднуватися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вирішення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певних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проблем, тому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дані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коаліції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часто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постають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модифікованому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вигляді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цій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системі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можливе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існування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значних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кількістю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учасників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коаліцій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тому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вони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складаються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представників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навіть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протилежних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політичних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сил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Ісландія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). 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5842" name="Picture 2" descr="Що таке коаліція? | EU Sport">
            <a:extLst>
              <a:ext uri="{FF2B5EF4-FFF2-40B4-BE49-F238E27FC236}">
                <a16:creationId xmlns:a16="http://schemas.microsoft.com/office/drawing/2014/main" id="{61DC35C2-A0A6-9C4D-9662-F410F12FF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r="13947"/>
          <a:stretch/>
        </p:blipFill>
        <p:spPr bwMode="auto">
          <a:xfrm>
            <a:off x="452719" y="1627839"/>
            <a:ext cx="5854946" cy="3307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159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6096000" cy="740038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Ж.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Блондель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більшість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політичних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розрізняються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скоріше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іміджевими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ознаками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ніж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структурними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критерії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–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кількість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частка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голосів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отриманих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ними на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виборах</a:t>
            </a:r>
            <a:endParaRPr lang="ru-RU" sz="3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виділив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групи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країн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США, Нова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Зеландія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Австралія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Великобританія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Австрія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–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відносить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до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2-партійних систем, 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тому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 них 2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найбільш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впливові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ПП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отримують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виборах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90-100 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відсотків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голосів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виборців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Німеччина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Люксембург, Канада,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Бельгія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–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2,5-партійна система,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виходячи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 того,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дві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головні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цих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країнах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отримують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75 до 80 %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голосів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виборців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різниця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між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першою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другою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партією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встановлено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рівні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приблизно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 10%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голосів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виборців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 </a:t>
            </a:r>
          </a:p>
          <a:p>
            <a:pPr>
              <a:buFont typeface="Wingdings" pitchFamily="2" charset="2"/>
              <a:buChar char="Ø"/>
            </a:pP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багатопартійна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система з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домінуючою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партією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в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Данії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Швеції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Норвегії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Італії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Ірландії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Голландії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дві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найвпливовіші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політичні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отримують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дві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третини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голосів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 і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домінуюча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приблизно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40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відсотків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голосів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багатопартійна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система без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домінуючої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 у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Швейцарії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Франції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Фінляндії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де три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чотири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ПП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отримують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практично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рівну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електоральну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підтримку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і разом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формують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коаліцію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Ці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країни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вчений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трактує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як «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геніально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»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багатопартійні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де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чотири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п’ять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навіть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шість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відіграють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значну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роль у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політичних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системах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країн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 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6866" name="Picture 2" descr="Поштове голосування. Як діє ця система, і чи могла б вона спрацювати в  Україні">
            <a:extLst>
              <a:ext uri="{FF2B5EF4-FFF2-40B4-BE49-F238E27FC236}">
                <a16:creationId xmlns:a16="http://schemas.microsoft.com/office/drawing/2014/main" id="{0F89DD73-7D57-9945-AAB3-5EFB3B854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/>
          <a:stretch/>
        </p:blipFill>
        <p:spPr bwMode="auto">
          <a:xfrm>
            <a:off x="295835" y="1498301"/>
            <a:ext cx="5611906" cy="3460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8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1B0AAE66-FC14-1F46-A206-D51584E8FF44}"/>
              </a:ext>
            </a:extLst>
          </p:cNvPr>
          <p:cNvSpPr txBox="1">
            <a:spLocks/>
          </p:cNvSpPr>
          <p:nvPr/>
        </p:nvSpPr>
        <p:spPr>
          <a:xfrm>
            <a:off x="5118447" y="803186"/>
            <a:ext cx="6711603" cy="524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uk-UA" sz="4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A13F724-0B4D-1D44-94D9-7A363A2B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429" y="320403"/>
            <a:ext cx="5390220" cy="62171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2">
                  <a:lumMod val="20000"/>
                  <a:lumOff val="80000"/>
                </a:schemeClr>
              </a:gs>
              <a:gs pos="72000">
                <a:schemeClr val="accent5">
                  <a:lumMod val="20000"/>
                  <a:lumOff val="80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Партійна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система (ПС) –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це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сукупність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зв’язків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і відносин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між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партіями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які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претендують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володіння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владою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країні</a:t>
            </a:r>
            <a:endParaRPr lang="ru-RU" sz="2800" b="1" i="1" dirty="0">
              <a:solidFill>
                <a:srgbClr val="0070C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" name="Picture 2" descr="Нова виборча система: як заповнювати бюлетені">
            <a:extLst>
              <a:ext uri="{FF2B5EF4-FFF2-40B4-BE49-F238E27FC236}">
                <a16:creationId xmlns:a16="http://schemas.microsoft.com/office/drawing/2014/main" id="{CFE5A267-F7F9-7148-8F66-5ED79E7E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9" y="1242034"/>
            <a:ext cx="5835411" cy="4370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43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6096000" cy="740038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Г.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Алмонд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та Дж.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Пауелл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виділяють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змагальні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партійні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намагаються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збудувати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електоральну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підтримку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та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неконкурентні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авторитарні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намагаються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керувати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суспільством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У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змагальній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парт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системі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агрегація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інтересів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відбувається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декількох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рівнях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межах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певної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оскільки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вибирає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кандидатів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висовує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пропозиції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відносно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політичного курсу; </a:t>
            </a:r>
          </a:p>
          <a:p>
            <a:pPr>
              <a:buFont typeface="Wingdings" pitchFamily="2" charset="2"/>
              <a:buChar char="ü"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через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електоральну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конкуренцію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шляхом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угод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коаліційного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будівництва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 органах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законодавчої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виконавчої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влади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У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авторитарній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парт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системі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агрегація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інтересів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проходить в межах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ході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взаємодії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між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групами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підприємців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землевласників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інституціональними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групами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нутрі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бюрократії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воєнних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громадяни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не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мають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можливості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впливати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на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цей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вибір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партійних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альтернатив. </a:t>
            </a: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257855-4CD2-8B41-8373-BE3C4265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2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29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5E1656-BBFD-734C-8B66-FF0C68D7E735}"/>
              </a:ext>
            </a:extLst>
          </p:cNvPr>
          <p:cNvSpPr txBox="1"/>
          <p:nvPr/>
        </p:nvSpPr>
        <p:spPr>
          <a:xfrm>
            <a:off x="5455024" y="1401488"/>
            <a:ext cx="60982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3.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Функції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партійних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систем та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їхній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взаємозв’язок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з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виборчою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системою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(</a:t>
            </a:r>
            <a:r>
              <a:rPr lang="ru-RU" sz="2400" b="1" i="1">
                <a:solidFill>
                  <a:srgbClr val="FF0000"/>
                </a:solidFill>
                <a:latin typeface="Book Antiqua" panose="02040602050305030304" pitchFamily="18" charset="0"/>
              </a:rPr>
              <a:t>обговорюємо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разом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)</a:t>
            </a:r>
          </a:p>
          <a:p>
            <a:pPr algn="ctr"/>
            <a:endParaRPr lang="ru-RU" sz="2400" b="1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 </a:t>
            </a:r>
            <a:endParaRPr lang="ru-RU" sz="2400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7892" name="Picture 4" descr="Онлайн-вибори – чим небезпечне голосування через інтернет » Слово і Діло">
            <a:extLst>
              <a:ext uri="{FF2B5EF4-FFF2-40B4-BE49-F238E27FC236}">
                <a16:creationId xmlns:a16="http://schemas.microsoft.com/office/drawing/2014/main" id="{22FD0C38-C9A3-A944-BB64-B5869915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6" y="1763193"/>
            <a:ext cx="5012163" cy="3331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73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0C1ADD-D0B5-E646-B00C-443A0F8DC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895" y="2151214"/>
            <a:ext cx="4491316" cy="1937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i="1" dirty="0">
                <a:solidFill>
                  <a:srgbClr val="FF0000"/>
                </a:solidFill>
              </a:rPr>
              <a:t>ДЯКУЮ ЗА УВАГУ ! </a:t>
            </a:r>
          </a:p>
        </p:txBody>
      </p:sp>
    </p:spTree>
    <p:extLst>
      <p:ext uri="{BB962C8B-B14F-4D97-AF65-F5344CB8AC3E}">
        <p14:creationId xmlns:p14="http://schemas.microsoft.com/office/powerpoint/2010/main" val="281779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1B0AAE66-FC14-1F46-A206-D51584E8FF44}"/>
              </a:ext>
            </a:extLst>
          </p:cNvPr>
          <p:cNvSpPr txBox="1">
            <a:spLocks/>
          </p:cNvSpPr>
          <p:nvPr/>
        </p:nvSpPr>
        <p:spPr>
          <a:xfrm>
            <a:off x="5118447" y="803186"/>
            <a:ext cx="6711603" cy="524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uk-UA" sz="4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A13F724-0B4D-1D44-94D9-7A363A2B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812" y="320403"/>
            <a:ext cx="6168837" cy="62171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2">
                  <a:lumMod val="20000"/>
                  <a:lumOff val="80000"/>
                </a:schemeClr>
              </a:gs>
              <a:gs pos="72000">
                <a:schemeClr val="accent5">
                  <a:lumMod val="20000"/>
                  <a:lumOff val="80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М. </a:t>
            </a:r>
            <a:r>
              <a:rPr lang="ru-RU" sz="2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Дюверже</a:t>
            </a:r>
            <a:r>
              <a:rPr lang="ru-RU" sz="2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Партійна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система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дозволяє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створити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правлячий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клас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вийшов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із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народу і приходить на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зміну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колишньому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класу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...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Найглибший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зміст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 тому,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вони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намагаються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створити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нові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еліти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...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Історично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партії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зародилися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коли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народні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маси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почали реально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брати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участь у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політичному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житті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: вони створили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необхідні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рамки,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дозволяють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їм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набирати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своїх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рядів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власні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еліти</a:t>
            </a:r>
            <a:r>
              <a:rPr lang="ru-RU" sz="2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»</a:t>
            </a:r>
          </a:p>
        </p:txBody>
      </p:sp>
      <p:pic>
        <p:nvPicPr>
          <p:cNvPr id="4098" name="Picture 2" descr="Сучасна політична наука :: anthologyforthelazy">
            <a:extLst>
              <a:ext uri="{FF2B5EF4-FFF2-40B4-BE49-F238E27FC236}">
                <a16:creationId xmlns:a16="http://schemas.microsoft.com/office/drawing/2014/main" id="{F701BEE5-DAE9-3344-867D-2060DCB84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80" y="420155"/>
            <a:ext cx="3862321" cy="5631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0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23DE4FA9-41A8-6146-B3CB-8482F0C6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246" y="-215154"/>
            <a:ext cx="5578579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36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Брит.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партолог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Е.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Лоуелл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роботі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«Уряди та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політичні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партії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 державах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Західної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Європи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»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виокремлює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умови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виникнення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формування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ПС: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відсутність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спільної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угоди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наявність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непримиренних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 уряду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соціальних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метою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революція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3)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наявність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непримиренної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опозиції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парламенті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4)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наявність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історії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революційних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змін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форм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правління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5)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пропорційна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виборча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система; </a:t>
            </a:r>
          </a:p>
          <a:p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6)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звичка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залишилася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деспотичної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правління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–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дивитися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уряд як на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своїх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ворогів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</p:txBody>
      </p:sp>
      <p:pic>
        <p:nvPicPr>
          <p:cNvPr id="5122" name="Picture 2" descr="опозиція Archives - Тверезий погляд">
            <a:extLst>
              <a:ext uri="{FF2B5EF4-FFF2-40B4-BE49-F238E27FC236}">
                <a16:creationId xmlns:a16="http://schemas.microsoft.com/office/drawing/2014/main" id="{D78C667B-1E7D-B648-B944-FA6A1B7D9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6" y="1418664"/>
            <a:ext cx="5684361" cy="3590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0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165" y="-146237"/>
            <a:ext cx="5473233" cy="641508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Я.-Е. </a:t>
            </a:r>
            <a:r>
              <a:rPr lang="ru-RU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Лейн</a:t>
            </a:r>
            <a:r>
              <a:rPr lang="ru-RU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і С. </a:t>
            </a:r>
            <a:r>
              <a:rPr lang="ru-RU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Ерссон</a:t>
            </a:r>
            <a:r>
              <a:rPr lang="ru-RU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ПС як 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сукупність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діють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країні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основі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відповідної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організаційної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моделі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яку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характеризують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властивості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партійної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»</a:t>
            </a:r>
          </a:p>
        </p:txBody>
      </p:sp>
      <p:pic>
        <p:nvPicPr>
          <p:cNvPr id="6148" name="Picture 4" descr="Політичні карикатури. ФОТО | ВолиньPost">
            <a:extLst>
              <a:ext uri="{FF2B5EF4-FFF2-40B4-BE49-F238E27FC236}">
                <a16:creationId xmlns:a16="http://schemas.microsoft.com/office/drawing/2014/main" id="{E9D08A31-A89D-CC49-BB7F-487AAC18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0" y="1954805"/>
            <a:ext cx="5796803" cy="3220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5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C32400-3EAA-744A-AF6B-3B8902C2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776" y="242888"/>
            <a:ext cx="5438584" cy="6615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br>
              <a:rPr lang="ru-RU" sz="2400" b="1" dirty="0">
                <a:effectLst/>
                <a:latin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саме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властивості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концептуально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важливими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теорії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ПС?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А.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Лейпхарт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відзначив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наступні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властивості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1) «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мінімальні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виграшні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коаліції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»; 2)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тривалість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існування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уряду; 3)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ефективна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 4)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проблемних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вимірів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 5)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непропорційність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результатів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вчені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додають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характеристик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міжпартійну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конкуренцію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нестійкість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виборчих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симпатій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514350" indent="-514350">
              <a:buAutoNum type="arabicPeriod"/>
            </a:pP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7172" name="Picture 4" descr="Конкуренція зсередини - Management.com.ua">
            <a:extLst>
              <a:ext uri="{FF2B5EF4-FFF2-40B4-BE49-F238E27FC236}">
                <a16:creationId xmlns:a16="http://schemas.microsoft.com/office/drawing/2014/main" id="{BBFACD8B-07CB-524A-AC73-813CC194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9" y="1465730"/>
            <a:ext cx="5458866" cy="3693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9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8936" y="111511"/>
            <a:ext cx="5531614" cy="6534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Я.-Е.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Лейн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і С.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Ерссон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зробили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факторний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аналіз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набору з 14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показників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виділених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основі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пропозицій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А.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Лейпхарта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на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матеріалі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272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виборів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16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європ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країнах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з 1920 по 1984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рр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і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прийшли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висновку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європейські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ПС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мають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5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головних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вимірів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: </a:t>
            </a:r>
          </a:p>
        </p:txBody>
      </p:sp>
      <p:pic>
        <p:nvPicPr>
          <p:cNvPr id="8194" name="Picture 2" descr="Європа картинки, стокові Європа фотографії, зображення | Скачати з  Depositphotos">
            <a:extLst>
              <a:ext uri="{FF2B5EF4-FFF2-40B4-BE49-F238E27FC236}">
                <a16:creationId xmlns:a16="http://schemas.microsoft.com/office/drawing/2014/main" id="{AD91B4C9-DC5A-4F4B-822A-7C902214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6" y="1626408"/>
            <a:ext cx="5417624" cy="3605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32803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16683</TotalTime>
  <Words>2656</Words>
  <Application>Microsoft Macintosh PowerPoint</Application>
  <PresentationFormat>Широкоэкранный</PresentationFormat>
  <Paragraphs>196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Book Antiqua</vt:lpstr>
      <vt:lpstr>Calibri Light</vt:lpstr>
      <vt:lpstr>Rockwell</vt:lpstr>
      <vt:lpstr>Times New Roman</vt:lpstr>
      <vt:lpstr>Wingdings</vt:lpstr>
      <vt:lpstr>Атлас</vt:lpstr>
      <vt:lpstr>Тема 6. ПАРТІЙНІ СИСТЕМИ 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КУРСУ «ІНФОРМАЦІЙНА ПОЛІТИКА ТА АНАЛІТИЧНІ СТРУКТУРИ В СУЧАСНІЙ ПОЛІТИЦІ»</dc:title>
  <dc:creator>Microsoft Office User</dc:creator>
  <cp:lastModifiedBy>Microsoft Office User</cp:lastModifiedBy>
  <cp:revision>21</cp:revision>
  <dcterms:created xsi:type="dcterms:W3CDTF">2021-09-01T09:37:09Z</dcterms:created>
  <dcterms:modified xsi:type="dcterms:W3CDTF">2024-10-29T19:08:25Z</dcterms:modified>
</cp:coreProperties>
</file>