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78" r:id="rId4"/>
    <p:sldId id="279" r:id="rId5"/>
    <p:sldId id="276" r:id="rId6"/>
    <p:sldId id="284" r:id="rId7"/>
    <p:sldId id="286" r:id="rId8"/>
    <p:sldId id="287" r:id="rId9"/>
    <p:sldId id="288" r:id="rId10"/>
    <p:sldId id="270" r:id="rId11"/>
    <p:sldId id="271" r:id="rId12"/>
    <p:sldId id="260" r:id="rId13"/>
    <p:sldId id="272" r:id="rId14"/>
    <p:sldId id="273" r:id="rId15"/>
    <p:sldId id="261" r:id="rId16"/>
    <p:sldId id="274" r:id="rId17"/>
    <p:sldId id="259" r:id="rId18"/>
    <p:sldId id="262" r:id="rId19"/>
    <p:sldId id="263" r:id="rId20"/>
    <p:sldId id="264" r:id="rId21"/>
    <p:sldId id="283" r:id="rId22"/>
    <p:sldId id="268" r:id="rId23"/>
    <p:sldId id="267" r:id="rId24"/>
    <p:sldId id="280" r:id="rId25"/>
    <p:sldId id="281" r:id="rId26"/>
    <p:sldId id="282" r:id="rId27"/>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D53F074-C37C-462E-BAB9-D10C35468DD0}" type="datetimeFigureOut">
              <a:rPr lang="uk-UA" smtClean="0"/>
              <a:t>03.04.2024</a:t>
            </a:fld>
            <a:endParaRPr lang="uk-UA"/>
          </a:p>
        </p:txBody>
      </p:sp>
      <p:sp>
        <p:nvSpPr>
          <p:cNvPr id="5" name="Footer Placeholder 4"/>
          <p:cNvSpPr>
            <a:spLocks noGrp="1"/>
          </p:cNvSpPr>
          <p:nvPr>
            <p:ph type="ftr" sz="quarter" idx="11"/>
          </p:nvPr>
        </p:nvSpPr>
        <p:spPr>
          <a:xfrm>
            <a:off x="2692397" y="5037663"/>
            <a:ext cx="5214635" cy="279400"/>
          </a:xfrm>
        </p:spPr>
        <p:txBody>
          <a:bodyPr/>
          <a:lstStyle/>
          <a:p>
            <a:endParaRPr lang="uk-UA"/>
          </a:p>
        </p:txBody>
      </p:sp>
      <p:sp>
        <p:nvSpPr>
          <p:cNvPr id="6" name="Slide Number Placeholder 5"/>
          <p:cNvSpPr>
            <a:spLocks noGrp="1"/>
          </p:cNvSpPr>
          <p:nvPr>
            <p:ph type="sldNum" sz="quarter" idx="12"/>
          </p:nvPr>
        </p:nvSpPr>
        <p:spPr>
          <a:xfrm>
            <a:off x="8956900" y="5037663"/>
            <a:ext cx="551167" cy="279400"/>
          </a:xfrm>
        </p:spPr>
        <p:txBody>
          <a:bodyPr/>
          <a:lstStyle/>
          <a:p>
            <a:fld id="{88CF0B77-3846-47B6-B1D8-BA3B882BFA80}" type="slidenum">
              <a:rPr lang="uk-UA" smtClean="0"/>
              <a:t>‹#›</a:t>
            </a:fld>
            <a:endParaRPr lang="uk-U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7101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D53F074-C37C-462E-BAB9-D10C35468DD0}" type="datetimeFigureOut">
              <a:rPr lang="uk-UA" smtClean="0"/>
              <a:t>03.04.2024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8CF0B77-3846-47B6-B1D8-BA3B882BFA80}" type="slidenum">
              <a:rPr lang="uk-UA" smtClean="0"/>
              <a:t>‹#›</a:t>
            </a:fld>
            <a:endParaRPr lang="uk-UA"/>
          </a:p>
        </p:txBody>
      </p:sp>
    </p:spTree>
    <p:extLst>
      <p:ext uri="{BB962C8B-B14F-4D97-AF65-F5344CB8AC3E}">
        <p14:creationId xmlns:p14="http://schemas.microsoft.com/office/powerpoint/2010/main" val="561401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D53F074-C37C-462E-BAB9-D10C35468DD0}" type="datetimeFigureOut">
              <a:rPr lang="uk-UA" smtClean="0"/>
              <a:t>03.04.2024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8CF0B77-3846-47B6-B1D8-BA3B882BFA80}" type="slidenum">
              <a:rPr lang="uk-UA" smtClean="0"/>
              <a:t>‹#›</a:t>
            </a:fld>
            <a:endParaRPr lang="uk-U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0902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D53F074-C37C-462E-BAB9-D10C35468DD0}" type="datetimeFigureOut">
              <a:rPr lang="uk-UA" smtClean="0"/>
              <a:t>03.04.2024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8CF0B77-3846-47B6-B1D8-BA3B882BFA80}" type="slidenum">
              <a:rPr lang="uk-UA" smtClean="0"/>
              <a:t>‹#›</a:t>
            </a:fld>
            <a:endParaRPr lang="uk-U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9340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D53F074-C37C-462E-BAB9-D10C35468DD0}" type="datetimeFigureOut">
              <a:rPr lang="uk-UA" smtClean="0"/>
              <a:t>03.04.2024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8CF0B77-3846-47B6-B1D8-BA3B882BFA80}" type="slidenum">
              <a:rPr lang="uk-UA" smtClean="0"/>
              <a:t>‹#›</a:t>
            </a:fld>
            <a:endParaRPr lang="uk-UA"/>
          </a:p>
        </p:txBody>
      </p:sp>
    </p:spTree>
    <p:extLst>
      <p:ext uri="{BB962C8B-B14F-4D97-AF65-F5344CB8AC3E}">
        <p14:creationId xmlns:p14="http://schemas.microsoft.com/office/powerpoint/2010/main" val="1722833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D53F074-C37C-462E-BAB9-D10C35468DD0}" type="datetimeFigureOut">
              <a:rPr lang="uk-UA" smtClean="0"/>
              <a:t>03.04.2024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8CF0B77-3846-47B6-B1D8-BA3B882BFA80}" type="slidenum">
              <a:rPr lang="uk-UA" smtClean="0"/>
              <a:t>‹#›</a:t>
            </a:fld>
            <a:endParaRPr lang="uk-U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1227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D53F074-C37C-462E-BAB9-D10C35468DD0}" type="datetimeFigureOut">
              <a:rPr lang="uk-UA" smtClean="0"/>
              <a:t>03.04.2024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8CF0B77-3846-47B6-B1D8-BA3B882BFA80}" type="slidenum">
              <a:rPr lang="uk-UA" smtClean="0"/>
              <a:t>‹#›</a:t>
            </a:fld>
            <a:endParaRPr lang="uk-U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6517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D53F074-C37C-462E-BAB9-D10C35468DD0}" type="datetimeFigureOut">
              <a:rPr lang="uk-UA" smtClean="0"/>
              <a:t>03.04.2024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8CF0B77-3846-47B6-B1D8-BA3B882BFA80}"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9531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D53F074-C37C-462E-BAB9-D10C35468DD0}" type="datetimeFigureOut">
              <a:rPr lang="uk-UA" smtClean="0"/>
              <a:t>03.04.2024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8CF0B77-3846-47B6-B1D8-BA3B882BFA80}" type="slidenum">
              <a:rPr lang="uk-UA" smtClean="0"/>
              <a:t>‹#›</a:t>
            </a:fld>
            <a:endParaRPr lang="uk-U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9053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D53F074-C37C-462E-BAB9-D10C35468DD0}" type="datetimeFigureOut">
              <a:rPr lang="uk-UA" smtClean="0"/>
              <a:t>03.04.2024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8CF0B77-3846-47B6-B1D8-BA3B882BFA80}" type="slidenum">
              <a:rPr lang="uk-UA" smtClean="0"/>
              <a:t>‹#›</a:t>
            </a:fld>
            <a:endParaRPr lang="uk-UA"/>
          </a:p>
        </p:txBody>
      </p:sp>
    </p:spTree>
    <p:extLst>
      <p:ext uri="{BB962C8B-B14F-4D97-AF65-F5344CB8AC3E}">
        <p14:creationId xmlns:p14="http://schemas.microsoft.com/office/powerpoint/2010/main" val="1330300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D53F074-C37C-462E-BAB9-D10C35468DD0}" type="datetimeFigureOut">
              <a:rPr lang="uk-UA" smtClean="0"/>
              <a:t>03.04.2024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8CF0B77-3846-47B6-B1D8-BA3B882BFA80}" type="slidenum">
              <a:rPr lang="uk-UA" smtClean="0"/>
              <a:t>‹#›</a:t>
            </a:fld>
            <a:endParaRPr lang="uk-U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8310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D53F074-C37C-462E-BAB9-D10C35468DD0}" type="datetimeFigureOut">
              <a:rPr lang="uk-UA" smtClean="0"/>
              <a:t>03.04.2024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8CF0B77-3846-47B6-B1D8-BA3B882BFA80}" type="slidenum">
              <a:rPr lang="uk-UA" smtClean="0"/>
              <a:t>‹#›</a:t>
            </a:fld>
            <a:endParaRPr lang="uk-UA"/>
          </a:p>
        </p:txBody>
      </p:sp>
    </p:spTree>
    <p:extLst>
      <p:ext uri="{BB962C8B-B14F-4D97-AF65-F5344CB8AC3E}">
        <p14:creationId xmlns:p14="http://schemas.microsoft.com/office/powerpoint/2010/main" val="2893075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D53F074-C37C-462E-BAB9-D10C35468DD0}" type="datetimeFigureOut">
              <a:rPr lang="uk-UA" smtClean="0"/>
              <a:t>03.04.2024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88CF0B77-3846-47B6-B1D8-BA3B882BFA80}" type="slidenum">
              <a:rPr lang="uk-UA" smtClean="0"/>
              <a:t>‹#›</a:t>
            </a:fld>
            <a:endParaRPr lang="uk-U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5405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D53F074-C37C-462E-BAB9-D10C35468DD0}" type="datetimeFigureOut">
              <a:rPr lang="uk-UA" smtClean="0"/>
              <a:t>03.04.2024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88CF0B77-3846-47B6-B1D8-BA3B882BFA80}"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8491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53F074-C37C-462E-BAB9-D10C35468DD0}" type="datetimeFigureOut">
              <a:rPr lang="uk-UA" smtClean="0"/>
              <a:t>03.04.2024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88CF0B77-3846-47B6-B1D8-BA3B882BFA80}" type="slidenum">
              <a:rPr lang="uk-UA" smtClean="0"/>
              <a:t>‹#›</a:t>
            </a:fld>
            <a:endParaRPr lang="uk-UA"/>
          </a:p>
        </p:txBody>
      </p:sp>
    </p:spTree>
    <p:extLst>
      <p:ext uri="{BB962C8B-B14F-4D97-AF65-F5344CB8AC3E}">
        <p14:creationId xmlns:p14="http://schemas.microsoft.com/office/powerpoint/2010/main" val="1123204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D53F074-C37C-462E-BAB9-D10C35468DD0}" type="datetimeFigureOut">
              <a:rPr lang="uk-UA" smtClean="0"/>
              <a:t>03.04.2024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8CF0B77-3846-47B6-B1D8-BA3B882BFA80}" type="slidenum">
              <a:rPr lang="uk-UA" smtClean="0"/>
              <a:t>‹#›</a:t>
            </a:fld>
            <a:endParaRPr lang="uk-U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2593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D53F074-C37C-462E-BAB9-D10C35468DD0}" type="datetimeFigureOut">
              <a:rPr lang="uk-UA" smtClean="0"/>
              <a:t>03.04.2024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8CF0B77-3846-47B6-B1D8-BA3B882BFA80}" type="slidenum">
              <a:rPr lang="uk-UA" smtClean="0"/>
              <a:t>‹#›</a:t>
            </a:fld>
            <a:endParaRPr lang="uk-UA"/>
          </a:p>
        </p:txBody>
      </p:sp>
    </p:spTree>
    <p:extLst>
      <p:ext uri="{BB962C8B-B14F-4D97-AF65-F5344CB8AC3E}">
        <p14:creationId xmlns:p14="http://schemas.microsoft.com/office/powerpoint/2010/main" val="359907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D53F074-C37C-462E-BAB9-D10C35468DD0}" type="datetimeFigureOut">
              <a:rPr lang="uk-UA" smtClean="0"/>
              <a:t>03.04.2024</a:t>
            </a:fld>
            <a:endParaRPr lang="uk-U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8CF0B77-3846-47B6-B1D8-BA3B882BFA80}" type="slidenum">
              <a:rPr lang="uk-UA" smtClean="0"/>
              <a:t>‹#›</a:t>
            </a:fld>
            <a:endParaRPr lang="uk-UA"/>
          </a:p>
        </p:txBody>
      </p:sp>
    </p:spTree>
    <p:extLst>
      <p:ext uri="{BB962C8B-B14F-4D97-AF65-F5344CB8AC3E}">
        <p14:creationId xmlns:p14="http://schemas.microsoft.com/office/powerpoint/2010/main" val="20892934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7.xml"/><Relationship Id="rId4" Type="http://schemas.openxmlformats.org/officeDocument/2006/relationships/image" Target="../media/image25.tmp"/></Relationships>
</file>

<file path=ppt/slides/_rels/slide25.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7.xml"/><Relationship Id="rId5" Type="http://schemas.openxmlformats.org/officeDocument/2006/relationships/image" Target="../media/image10.tmp"/><Relationship Id="rId4" Type="http://schemas.openxmlformats.org/officeDocument/2006/relationships/image" Target="../media/image9.tmp"/></Relationships>
</file>

<file path=ppt/slides/_rels/slide5.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18558" y="1832037"/>
            <a:ext cx="9620775" cy="2677656"/>
          </a:xfrm>
          <a:prstGeom prst="rect">
            <a:avLst/>
          </a:prstGeom>
          <a:solidFill>
            <a:schemeClr val="accent5">
              <a:lumMod val="20000"/>
              <a:lumOff val="80000"/>
            </a:schemeClr>
          </a:solidFill>
        </p:spPr>
        <p:txBody>
          <a:bodyPr wrap="none">
            <a:spAutoFit/>
          </a:bodyPr>
          <a:lstStyle/>
          <a:p>
            <a:r>
              <a:rPr lang="ru-RU" sz="2400" b="1" dirty="0" smtClean="0">
                <a:latin typeface="Cambria" panose="02040503050406030204" pitchFamily="18" charset="0"/>
              </a:rPr>
              <a:t>Тема: </a:t>
            </a:r>
            <a:r>
              <a:rPr lang="ru-RU" sz="2400" b="1" dirty="0" err="1" smtClean="0">
                <a:latin typeface="Cambria" panose="02040503050406030204" pitchFamily="18" charset="0"/>
              </a:rPr>
              <a:t>Міжнародна</a:t>
            </a:r>
            <a:r>
              <a:rPr lang="ru-RU" sz="2400" b="1" dirty="0" smtClean="0">
                <a:latin typeface="Cambria" panose="02040503050406030204" pitchFamily="18" charset="0"/>
              </a:rPr>
              <a:t> </a:t>
            </a:r>
            <a:r>
              <a:rPr lang="ru-RU" sz="2400" b="1" dirty="0" err="1">
                <a:latin typeface="Cambria" panose="02040503050406030204" pitchFamily="18" charset="0"/>
              </a:rPr>
              <a:t>міграція</a:t>
            </a:r>
            <a:r>
              <a:rPr lang="ru-RU" sz="2400" b="1" dirty="0">
                <a:latin typeface="Cambria" panose="02040503050406030204" pitchFamily="18" charset="0"/>
              </a:rPr>
              <a:t> </a:t>
            </a:r>
            <a:r>
              <a:rPr lang="ru-RU" sz="2400" b="1" dirty="0" err="1">
                <a:latin typeface="Cambria" panose="02040503050406030204" pitchFamily="18" charset="0"/>
              </a:rPr>
              <a:t>населення</a:t>
            </a:r>
            <a:r>
              <a:rPr lang="ru-RU" sz="2400" b="1" dirty="0">
                <a:latin typeface="Cambria" panose="02040503050406030204" pitchFamily="18" charset="0"/>
              </a:rPr>
              <a:t>: </a:t>
            </a:r>
            <a:r>
              <a:rPr lang="ru-RU" sz="2400" b="1" dirty="0" err="1">
                <a:latin typeface="Cambria" panose="02040503050406030204" pitchFamily="18" charset="0"/>
              </a:rPr>
              <a:t>особливості</a:t>
            </a:r>
            <a:r>
              <a:rPr lang="ru-RU" sz="2400" b="1" dirty="0">
                <a:latin typeface="Cambria" panose="02040503050406030204" pitchFamily="18" charset="0"/>
              </a:rPr>
              <a:t> та </a:t>
            </a:r>
            <a:r>
              <a:rPr lang="ru-RU" sz="2400" b="1" dirty="0" err="1" smtClean="0">
                <a:latin typeface="Cambria" panose="02040503050406030204" pitchFamily="18" charset="0"/>
              </a:rPr>
              <a:t>наслідки</a:t>
            </a:r>
            <a:endParaRPr lang="ru-RU" sz="2400" b="1" dirty="0" smtClean="0">
              <a:latin typeface="Cambria" panose="02040503050406030204" pitchFamily="18" charset="0"/>
            </a:endParaRPr>
          </a:p>
          <a:p>
            <a:endParaRPr lang="ru-RU" sz="2400" b="1" dirty="0" smtClean="0">
              <a:latin typeface="Cambria" panose="02040503050406030204" pitchFamily="18" charset="0"/>
            </a:endParaRPr>
          </a:p>
          <a:p>
            <a:r>
              <a:rPr lang="ru-RU" sz="2400" b="1" dirty="0" smtClean="0">
                <a:latin typeface="Cambria" panose="02040503050406030204" pitchFamily="18" charset="0"/>
              </a:rPr>
              <a:t>План</a:t>
            </a:r>
          </a:p>
          <a:p>
            <a:pPr marL="457200" indent="-457200">
              <a:buAutoNum type="arabicPeriod"/>
            </a:pPr>
            <a:r>
              <a:rPr lang="ru-RU" sz="2400" dirty="0" err="1" smtClean="0">
                <a:latin typeface="Cambria" panose="02040503050406030204" pitchFamily="18" charset="0"/>
              </a:rPr>
              <a:t>Міграція</a:t>
            </a:r>
            <a:r>
              <a:rPr lang="ru-RU" sz="2400" dirty="0" smtClean="0">
                <a:latin typeface="Cambria" panose="02040503050406030204" pitchFamily="18" charset="0"/>
              </a:rPr>
              <a:t> </a:t>
            </a:r>
            <a:r>
              <a:rPr lang="ru-RU" sz="2400" dirty="0" err="1" smtClean="0">
                <a:latin typeface="Cambria" panose="02040503050406030204" pitchFamily="18" charset="0"/>
              </a:rPr>
              <a:t>населення</a:t>
            </a:r>
            <a:r>
              <a:rPr lang="ru-RU" sz="2400" dirty="0" smtClean="0">
                <a:latin typeface="Cambria" panose="02040503050406030204" pitchFamily="18" charset="0"/>
              </a:rPr>
              <a:t>. </a:t>
            </a:r>
            <a:r>
              <a:rPr lang="ru-RU" sz="2400" dirty="0" err="1" smtClean="0">
                <a:latin typeface="Cambria" panose="02040503050406030204" pitchFamily="18" charset="0"/>
              </a:rPr>
              <a:t>Види</a:t>
            </a:r>
            <a:r>
              <a:rPr lang="ru-RU" sz="2400" dirty="0" smtClean="0">
                <a:latin typeface="Cambria" panose="02040503050406030204" pitchFamily="18" charset="0"/>
              </a:rPr>
              <a:t> </a:t>
            </a:r>
            <a:r>
              <a:rPr lang="ru-RU" sz="2400" dirty="0" err="1" smtClean="0">
                <a:latin typeface="Cambria" panose="02040503050406030204" pitchFamily="18" charset="0"/>
              </a:rPr>
              <a:t>міжнародної</a:t>
            </a:r>
            <a:r>
              <a:rPr lang="ru-RU" sz="2400" dirty="0" smtClean="0">
                <a:latin typeface="Cambria" panose="02040503050406030204" pitchFamily="18" charset="0"/>
              </a:rPr>
              <a:t> </a:t>
            </a:r>
            <a:r>
              <a:rPr lang="ru-RU" sz="2400" dirty="0" err="1" smtClean="0">
                <a:latin typeface="Cambria" panose="02040503050406030204" pitchFamily="18" charset="0"/>
              </a:rPr>
              <a:t>міграції</a:t>
            </a:r>
            <a:r>
              <a:rPr lang="ru-RU" sz="2400" dirty="0" smtClean="0">
                <a:latin typeface="Cambria" panose="02040503050406030204" pitchFamily="18" charset="0"/>
              </a:rPr>
              <a:t> </a:t>
            </a:r>
            <a:r>
              <a:rPr lang="ru-RU" sz="2400" dirty="0" err="1" smtClean="0">
                <a:latin typeface="Cambria" panose="02040503050406030204" pitchFamily="18" charset="0"/>
              </a:rPr>
              <a:t>населення</a:t>
            </a:r>
            <a:r>
              <a:rPr lang="ru-RU" sz="2400" dirty="0" smtClean="0">
                <a:latin typeface="Cambria" panose="02040503050406030204" pitchFamily="18" charset="0"/>
              </a:rPr>
              <a:t>.</a:t>
            </a:r>
          </a:p>
          <a:p>
            <a:pPr marL="457200" indent="-457200">
              <a:buAutoNum type="arabicPeriod"/>
            </a:pPr>
            <a:r>
              <a:rPr lang="ru-RU" sz="2400" dirty="0" err="1" smtClean="0">
                <a:latin typeface="Cambria" panose="02040503050406030204" pitchFamily="18" charset="0"/>
              </a:rPr>
              <a:t>Глобальний</a:t>
            </a:r>
            <a:r>
              <a:rPr lang="ru-RU" sz="2400" dirty="0" smtClean="0">
                <a:latin typeface="Cambria" panose="02040503050406030204" pitchFamily="18" charset="0"/>
              </a:rPr>
              <a:t> (</a:t>
            </a:r>
            <a:r>
              <a:rPr lang="ru-RU" sz="2400" dirty="0" err="1" smtClean="0">
                <a:latin typeface="Cambria" panose="02040503050406030204" pitchFamily="18" charset="0"/>
              </a:rPr>
              <a:t>світовий</a:t>
            </a:r>
            <a:r>
              <a:rPr lang="ru-RU" sz="2400" dirty="0" smtClean="0">
                <a:latin typeface="Cambria" panose="02040503050406030204" pitchFamily="18" charset="0"/>
              </a:rPr>
              <a:t>) </a:t>
            </a:r>
            <a:r>
              <a:rPr lang="ru-RU" sz="2400" dirty="0" err="1" smtClean="0">
                <a:latin typeface="Cambria" panose="02040503050406030204" pitchFamily="18" charset="0"/>
              </a:rPr>
              <a:t>рівень</a:t>
            </a:r>
            <a:r>
              <a:rPr lang="ru-RU" sz="2400" dirty="0" smtClean="0">
                <a:latin typeface="Cambria" panose="02040503050406030204" pitchFamily="18" charset="0"/>
              </a:rPr>
              <a:t> </a:t>
            </a:r>
            <a:r>
              <a:rPr lang="ru-RU" sz="2400" dirty="0" err="1" smtClean="0">
                <a:latin typeface="Cambria" panose="02040503050406030204" pitchFamily="18" charset="0"/>
              </a:rPr>
              <a:t>міграційної</a:t>
            </a:r>
            <a:r>
              <a:rPr lang="ru-RU" sz="2400" dirty="0" smtClean="0">
                <a:latin typeface="Cambria" panose="02040503050406030204" pitchFamily="18" charset="0"/>
              </a:rPr>
              <a:t> </a:t>
            </a:r>
            <a:r>
              <a:rPr lang="ru-RU" sz="2400" dirty="0" err="1" smtClean="0">
                <a:latin typeface="Cambria" panose="02040503050406030204" pitchFamily="18" charset="0"/>
              </a:rPr>
              <a:t>політики</a:t>
            </a:r>
            <a:r>
              <a:rPr lang="ru-RU" sz="2400" dirty="0" smtClean="0">
                <a:latin typeface="Cambria" panose="02040503050406030204" pitchFamily="18" charset="0"/>
              </a:rPr>
              <a:t>.</a:t>
            </a:r>
          </a:p>
          <a:p>
            <a:pPr marL="457200" indent="-457200">
              <a:buAutoNum type="arabicPeriod"/>
            </a:pPr>
            <a:r>
              <a:rPr lang="ru-RU" sz="2400" dirty="0" err="1" smtClean="0">
                <a:latin typeface="Cambria" panose="02040503050406030204" pitchFamily="18" charset="0"/>
              </a:rPr>
              <a:t>Тенденції</a:t>
            </a:r>
            <a:r>
              <a:rPr lang="ru-RU" sz="2400" dirty="0" smtClean="0">
                <a:latin typeface="Cambria" panose="02040503050406030204" pitchFamily="18" charset="0"/>
              </a:rPr>
              <a:t> </a:t>
            </a:r>
            <a:r>
              <a:rPr lang="ru-RU" sz="2400" dirty="0" err="1" smtClean="0">
                <a:latin typeface="Cambria" panose="02040503050406030204" pitchFamily="18" charset="0"/>
              </a:rPr>
              <a:t>міжнародної</a:t>
            </a:r>
            <a:r>
              <a:rPr lang="ru-RU" sz="2400" dirty="0" smtClean="0">
                <a:latin typeface="Cambria" panose="02040503050406030204" pitchFamily="18" charset="0"/>
              </a:rPr>
              <a:t> </a:t>
            </a:r>
            <a:r>
              <a:rPr lang="ru-RU" sz="2400" dirty="0" err="1" smtClean="0">
                <a:latin typeface="Cambria" panose="02040503050406030204" pitchFamily="18" charset="0"/>
              </a:rPr>
              <a:t>міграції</a:t>
            </a:r>
            <a:r>
              <a:rPr lang="ru-RU" sz="2400" dirty="0" smtClean="0">
                <a:latin typeface="Cambria" panose="02040503050406030204" pitchFamily="18" charset="0"/>
              </a:rPr>
              <a:t> </a:t>
            </a:r>
            <a:r>
              <a:rPr lang="ru-RU" sz="2400" dirty="0" err="1" smtClean="0">
                <a:latin typeface="Cambria" panose="02040503050406030204" pitchFamily="18" charset="0"/>
              </a:rPr>
              <a:t>населення</a:t>
            </a:r>
            <a:r>
              <a:rPr lang="ru-RU" sz="2400" dirty="0" smtClean="0">
                <a:latin typeface="Cambria" panose="02040503050406030204" pitchFamily="18" charset="0"/>
              </a:rPr>
              <a:t>.</a:t>
            </a:r>
            <a:endParaRPr lang="ru-RU" sz="2400" dirty="0">
              <a:latin typeface="Cambria" panose="02040503050406030204" pitchFamily="18" charset="0"/>
            </a:endParaRPr>
          </a:p>
          <a:p>
            <a:endParaRPr lang="ru-RU" sz="2400" dirty="0">
              <a:latin typeface="Cambria" panose="02040503050406030204" pitchFamily="18" charset="0"/>
            </a:endParaRPr>
          </a:p>
        </p:txBody>
      </p:sp>
    </p:spTree>
    <p:extLst>
      <p:ext uri="{BB962C8B-B14F-4D97-AF65-F5344CB8AC3E}">
        <p14:creationId xmlns:p14="http://schemas.microsoft.com/office/powerpoint/2010/main" val="2731453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982" y="266250"/>
            <a:ext cx="9074727" cy="6309420"/>
          </a:xfrm>
          <a:prstGeom prst="rect">
            <a:avLst/>
          </a:prstGeom>
          <a:solidFill>
            <a:schemeClr val="accent5">
              <a:lumMod val="20000"/>
              <a:lumOff val="80000"/>
            </a:schemeClr>
          </a:solidFill>
        </p:spPr>
        <p:txBody>
          <a:bodyPr wrap="square">
            <a:spAutoFit/>
          </a:bodyPr>
          <a:lstStyle/>
          <a:p>
            <a:pPr algn="just"/>
            <a:r>
              <a:rPr lang="uk-UA" dirty="0"/>
              <a:t>Глобалізаційні процеси в поєднанні зі стрімкими змінами </a:t>
            </a:r>
            <a:r>
              <a:rPr lang="uk-UA" dirty="0" smtClean="0"/>
              <a:t>в глобальних </a:t>
            </a:r>
            <a:r>
              <a:rPr lang="uk-UA" dirty="0"/>
              <a:t>політичних і економічних системах сприяли різкій </a:t>
            </a:r>
            <a:r>
              <a:rPr lang="uk-UA" dirty="0" smtClean="0"/>
              <a:t>інтенсифікації </a:t>
            </a:r>
            <a:r>
              <a:rPr lang="uk-UA" dirty="0"/>
              <a:t>світових міграційних потоків, привели до </a:t>
            </a:r>
            <a:r>
              <a:rPr lang="uk-UA" dirty="0" smtClean="0"/>
              <a:t>формування </a:t>
            </a:r>
            <a:r>
              <a:rPr lang="uk-UA" dirty="0"/>
              <a:t>нової міграційної ситуації в світі, найважливішими характерними </a:t>
            </a:r>
            <a:r>
              <a:rPr lang="uk-UA" dirty="0" smtClean="0"/>
              <a:t>рисами якої </a:t>
            </a:r>
            <a:r>
              <a:rPr lang="uk-UA" dirty="0"/>
              <a:t>є</a:t>
            </a:r>
            <a:r>
              <a:rPr lang="uk-UA" dirty="0" smtClean="0"/>
              <a:t>:</a:t>
            </a:r>
          </a:p>
          <a:p>
            <a:endParaRPr lang="uk-UA" dirty="0" smtClean="0">
              <a:latin typeface="Cambria" panose="02040503050406030204" pitchFamily="18" charset="0"/>
            </a:endParaRPr>
          </a:p>
          <a:p>
            <a:r>
              <a:rPr lang="uk-UA" b="1" dirty="0" smtClean="0">
                <a:latin typeface="Cambria" panose="02040503050406030204" pitchFamily="18" charset="0"/>
              </a:rPr>
              <a:t>1</a:t>
            </a:r>
            <a:r>
              <a:rPr lang="uk-UA" dirty="0" smtClean="0">
                <a:latin typeface="Cambria" panose="02040503050406030204" pitchFamily="18" charset="0"/>
              </a:rPr>
              <a:t>. </a:t>
            </a:r>
            <a:r>
              <a:rPr lang="uk-UA" sz="2000" dirty="0" smtClean="0">
                <a:latin typeface="Cambria" panose="02040503050406030204" pitchFamily="18" charset="0"/>
              </a:rPr>
              <a:t>безпрецедентне </a:t>
            </a:r>
            <a:r>
              <a:rPr lang="uk-UA" sz="2000" dirty="0">
                <a:latin typeface="Cambria" panose="02040503050406030204" pitchFamily="18" charset="0"/>
              </a:rPr>
              <a:t>розширення масштабів і географії міжнародної </a:t>
            </a:r>
            <a:r>
              <a:rPr lang="uk-UA" sz="2000" dirty="0" smtClean="0">
                <a:latin typeface="Cambria" panose="02040503050406030204" pitchFamily="18" charset="0"/>
              </a:rPr>
              <a:t>міграції;</a:t>
            </a:r>
          </a:p>
          <a:p>
            <a:endParaRPr lang="uk-UA" sz="2000" dirty="0" smtClean="0">
              <a:latin typeface="Cambria" panose="02040503050406030204" pitchFamily="18" charset="0"/>
            </a:endParaRPr>
          </a:p>
          <a:p>
            <a:r>
              <a:rPr lang="uk-UA" sz="2000" b="1" dirty="0" smtClean="0">
                <a:latin typeface="Cambria" panose="02040503050406030204" pitchFamily="18" charset="0"/>
              </a:rPr>
              <a:t>2. </a:t>
            </a:r>
            <a:r>
              <a:rPr lang="uk-UA" sz="2000" dirty="0">
                <a:latin typeface="Cambria" panose="02040503050406030204" pitchFamily="18" charset="0"/>
              </a:rPr>
              <a:t>трансформація структури міжнародних міграційних потоків</a:t>
            </a:r>
            <a:r>
              <a:rPr lang="uk-UA" sz="2000" dirty="0" smtClean="0">
                <a:latin typeface="Cambria" panose="02040503050406030204" pitchFamily="18" charset="0"/>
              </a:rPr>
              <a:t>;</a:t>
            </a:r>
          </a:p>
          <a:p>
            <a:endParaRPr lang="uk-UA" sz="2000" dirty="0" smtClean="0">
              <a:latin typeface="Cambria" panose="02040503050406030204" pitchFamily="18" charset="0"/>
            </a:endParaRPr>
          </a:p>
          <a:p>
            <a:r>
              <a:rPr lang="uk-UA" sz="2000" b="1" dirty="0" smtClean="0">
                <a:latin typeface="Cambria" panose="02040503050406030204" pitchFamily="18" charset="0"/>
              </a:rPr>
              <a:t>3. </a:t>
            </a:r>
            <a:r>
              <a:rPr lang="uk-UA" sz="2000" dirty="0">
                <a:latin typeface="Cambria" panose="02040503050406030204" pitchFamily="18" charset="0"/>
              </a:rPr>
              <a:t>збільшення значущості міжнародної міграції населення в демографічному розвитку сучасного світу</a:t>
            </a:r>
            <a:r>
              <a:rPr lang="uk-UA" sz="2000" dirty="0" smtClean="0">
                <a:latin typeface="Cambria" panose="02040503050406030204" pitchFamily="18" charset="0"/>
              </a:rPr>
              <a:t>;</a:t>
            </a:r>
          </a:p>
          <a:p>
            <a:endParaRPr lang="uk-UA" sz="2000" dirty="0">
              <a:latin typeface="Cambria" panose="02040503050406030204" pitchFamily="18" charset="0"/>
            </a:endParaRPr>
          </a:p>
          <a:p>
            <a:r>
              <a:rPr lang="uk-UA" sz="2000" dirty="0" smtClean="0">
                <a:latin typeface="Cambria" panose="02040503050406030204" pitchFamily="18" charset="0"/>
              </a:rPr>
              <a:t>4. визначальне </a:t>
            </a:r>
            <a:r>
              <a:rPr lang="uk-UA" sz="2000" dirty="0">
                <a:latin typeface="Cambria" panose="02040503050406030204" pitchFamily="18" charset="0"/>
              </a:rPr>
              <a:t>значення економічної і перш за все трудової міграції</a:t>
            </a:r>
            <a:r>
              <a:rPr lang="uk-UA" sz="2000" dirty="0" smtClean="0">
                <a:latin typeface="Cambria" panose="02040503050406030204" pitchFamily="18" charset="0"/>
              </a:rPr>
              <a:t>;</a:t>
            </a:r>
          </a:p>
          <a:p>
            <a:endParaRPr lang="uk-UA" sz="2000" dirty="0" smtClean="0">
              <a:latin typeface="Cambria" panose="02040503050406030204" pitchFamily="18" charset="0"/>
            </a:endParaRPr>
          </a:p>
          <a:p>
            <a:r>
              <a:rPr lang="uk-UA" sz="2000" b="1" dirty="0">
                <a:latin typeface="Cambria" panose="02040503050406030204" pitchFamily="18" charset="0"/>
              </a:rPr>
              <a:t>5</a:t>
            </a:r>
            <a:r>
              <a:rPr lang="uk-UA" sz="2000" b="1" dirty="0" smtClean="0">
                <a:latin typeface="Cambria" panose="02040503050406030204" pitchFamily="18" charset="0"/>
              </a:rPr>
              <a:t>. </a:t>
            </a:r>
            <a:r>
              <a:rPr lang="uk-UA" sz="2000" dirty="0" smtClean="0">
                <a:latin typeface="Cambria" panose="02040503050406030204" pitchFamily="18" charset="0"/>
              </a:rPr>
              <a:t>неухильне </a:t>
            </a:r>
            <a:r>
              <a:rPr lang="uk-UA" sz="2000" dirty="0">
                <a:latin typeface="Cambria" panose="02040503050406030204" pitchFamily="18" charset="0"/>
              </a:rPr>
              <a:t>зростання і </a:t>
            </a:r>
            <a:r>
              <a:rPr lang="uk-UA" sz="2000" dirty="0" smtClean="0">
                <a:latin typeface="Cambria" panose="02040503050406030204" pitchFamily="18" charset="0"/>
              </a:rPr>
              <a:t>нелегальної імміграції;</a:t>
            </a:r>
          </a:p>
          <a:p>
            <a:endParaRPr lang="uk-UA" sz="2000" dirty="0" smtClean="0">
              <a:latin typeface="Cambria" panose="02040503050406030204" pitchFamily="18" charset="0"/>
            </a:endParaRPr>
          </a:p>
          <a:p>
            <a:r>
              <a:rPr lang="uk-UA" sz="2000" b="1" dirty="0">
                <a:latin typeface="Cambria" panose="02040503050406030204" pitchFamily="18" charset="0"/>
              </a:rPr>
              <a:t>6</a:t>
            </a:r>
            <a:r>
              <a:rPr lang="uk-UA" sz="2000" b="1" dirty="0" smtClean="0">
                <a:latin typeface="Cambria" panose="02040503050406030204" pitchFamily="18" charset="0"/>
              </a:rPr>
              <a:t>. </a:t>
            </a:r>
            <a:r>
              <a:rPr lang="uk-UA" sz="2000" dirty="0" smtClean="0">
                <a:latin typeface="Cambria" panose="02040503050406030204" pitchFamily="18" charset="0"/>
              </a:rPr>
              <a:t>зростання </a:t>
            </a:r>
            <a:r>
              <a:rPr lang="uk-UA" sz="2000" dirty="0">
                <a:latin typeface="Cambria" panose="02040503050406030204" pitchFamily="18" charset="0"/>
              </a:rPr>
              <a:t>масштабів і розширення географії вимушених міграцій</a:t>
            </a:r>
            <a:r>
              <a:rPr lang="uk-UA" sz="2000" dirty="0" smtClean="0">
                <a:latin typeface="Cambria" panose="02040503050406030204" pitchFamily="18" charset="0"/>
              </a:rPr>
              <a:t>;</a:t>
            </a:r>
          </a:p>
          <a:p>
            <a:endParaRPr lang="uk-UA" sz="2000" dirty="0" smtClean="0">
              <a:latin typeface="Cambria" panose="02040503050406030204" pitchFamily="18" charset="0"/>
            </a:endParaRPr>
          </a:p>
          <a:p>
            <a:r>
              <a:rPr lang="en-GB" dirty="0"/>
              <a:t>https://www.migrationdataportal.org/international-data?i=stock_abs_&amp;t=2020</a:t>
            </a:r>
            <a:endParaRPr lang="uk-UA" dirty="0"/>
          </a:p>
          <a:p>
            <a:endParaRPr lang="uk-UA" dirty="0" smtClean="0"/>
          </a:p>
          <a:p>
            <a:endParaRPr lang="uk-UA" dirty="0"/>
          </a:p>
        </p:txBody>
      </p:sp>
      <p:pic>
        <p:nvPicPr>
          <p:cNvPr id="3" name="Рисунок 2"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1709" y="3034145"/>
            <a:ext cx="2895600" cy="3418414"/>
          </a:xfrm>
          <a:prstGeom prst="rect">
            <a:avLst/>
          </a:prstGeom>
        </p:spPr>
      </p:pic>
      <p:pic>
        <p:nvPicPr>
          <p:cNvPr id="5" name="Рисунок 4" descr="Вырезка экран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1709" y="266250"/>
            <a:ext cx="2895600" cy="2934148"/>
          </a:xfrm>
          <a:prstGeom prst="rect">
            <a:avLst/>
          </a:prstGeom>
        </p:spPr>
      </p:pic>
      <p:sp>
        <p:nvSpPr>
          <p:cNvPr id="4" name="Овал 3"/>
          <p:cNvSpPr/>
          <p:nvPr/>
        </p:nvSpPr>
        <p:spPr>
          <a:xfrm>
            <a:off x="0" y="0"/>
            <a:ext cx="554181" cy="2662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solidFill>
                  <a:schemeClr val="tx1"/>
                </a:solidFill>
              </a:rPr>
              <a:t>3</a:t>
            </a:r>
          </a:p>
        </p:txBody>
      </p:sp>
    </p:spTree>
    <p:extLst>
      <p:ext uri="{BB962C8B-B14F-4D97-AF65-F5344CB8AC3E}">
        <p14:creationId xmlns:p14="http://schemas.microsoft.com/office/powerpoint/2010/main" val="1767372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3235" y="0"/>
            <a:ext cx="5278583" cy="6740307"/>
          </a:xfrm>
          <a:prstGeom prst="rect">
            <a:avLst/>
          </a:prstGeom>
          <a:solidFill>
            <a:schemeClr val="accent5">
              <a:lumMod val="20000"/>
              <a:lumOff val="80000"/>
            </a:schemeClr>
          </a:solidFill>
        </p:spPr>
        <p:txBody>
          <a:bodyPr wrap="square">
            <a:spAutoFit/>
          </a:bodyPr>
          <a:lstStyle/>
          <a:p>
            <a:pPr algn="ctr"/>
            <a:r>
              <a:rPr lang="uk-UA" sz="2400" b="1" i="1" dirty="0" smtClean="0"/>
              <a:t>Збільшення </a:t>
            </a:r>
            <a:r>
              <a:rPr lang="uk-UA" sz="2400" b="1" i="1" dirty="0"/>
              <a:t>масштабів і розширення географії міжнародної </a:t>
            </a:r>
            <a:r>
              <a:rPr lang="uk-UA" sz="2400" b="1" i="1" dirty="0" smtClean="0"/>
              <a:t>міграції</a:t>
            </a:r>
          </a:p>
          <a:p>
            <a:pPr indent="-432000" algn="just"/>
            <a:r>
              <a:rPr lang="uk-UA" sz="2400" dirty="0" smtClean="0"/>
              <a:t>Зростаючий </a:t>
            </a:r>
            <a:r>
              <a:rPr lang="uk-UA" sz="2400" dirty="0"/>
              <a:t>дисбаланс демографічного розвитку між розвиненими і </a:t>
            </a:r>
            <a:r>
              <a:rPr lang="uk-UA" sz="2400" dirty="0" smtClean="0"/>
              <a:t>країнами, що розвиваються, збільшення розриву </a:t>
            </a:r>
            <a:r>
              <a:rPr lang="uk-UA" sz="2400" dirty="0"/>
              <a:t>в рівнях економічного </a:t>
            </a:r>
            <a:r>
              <a:rPr lang="uk-UA" sz="2400" dirty="0" smtClean="0"/>
              <a:t>розвитку </a:t>
            </a:r>
            <a:r>
              <a:rPr lang="uk-UA" sz="2400" dirty="0"/>
              <a:t>між окремими країнами і регіонами світу, </a:t>
            </a:r>
            <a:r>
              <a:rPr lang="uk-UA" sz="2400" dirty="0" smtClean="0"/>
              <a:t>посилення </a:t>
            </a:r>
            <a:r>
              <a:rPr lang="uk-UA" sz="2400" dirty="0"/>
              <a:t>геополітичної нестабільності в ряді </a:t>
            </a:r>
            <a:r>
              <a:rPr lang="uk-UA" sz="2400" dirty="0" smtClean="0"/>
              <a:t>регіонів світу - </a:t>
            </a:r>
            <a:r>
              <a:rPr lang="uk-UA" sz="2400" dirty="0"/>
              <a:t>всі ці та інші </a:t>
            </a:r>
            <a:r>
              <a:rPr lang="uk-UA" sz="2400" dirty="0" smtClean="0"/>
              <a:t>події привели </a:t>
            </a:r>
            <a:r>
              <a:rPr lang="uk-UA" sz="2400" dirty="0"/>
              <a:t>в рух величезні і часто некеровані хвилі </a:t>
            </a:r>
            <a:r>
              <a:rPr lang="uk-UA" sz="2400" dirty="0" smtClean="0"/>
              <a:t>міжнародних міграційних </a:t>
            </a:r>
            <a:r>
              <a:rPr lang="uk-UA" sz="2400" dirty="0"/>
              <a:t>переміщень </a:t>
            </a:r>
            <a:r>
              <a:rPr lang="uk-UA" sz="2400" dirty="0" smtClean="0"/>
              <a:t>населення. Вже </a:t>
            </a:r>
            <a:r>
              <a:rPr lang="uk-UA" sz="2400" dirty="0"/>
              <a:t>тільки масштаби міжнародної міграції дозволяють говорити про </a:t>
            </a:r>
            <a:r>
              <a:rPr lang="uk-UA" sz="2400" dirty="0" smtClean="0"/>
              <a:t>неї як </a:t>
            </a:r>
            <a:r>
              <a:rPr lang="uk-UA" sz="2400" dirty="0"/>
              <a:t>про явище, що має глобальне значення</a:t>
            </a:r>
            <a:r>
              <a:rPr lang="uk-UA" sz="2400" dirty="0" smtClean="0"/>
              <a:t>.</a:t>
            </a:r>
          </a:p>
          <a:p>
            <a:pPr indent="-432000" algn="just"/>
            <a:endParaRPr lang="uk-UA" sz="2400" dirty="0"/>
          </a:p>
          <a:p>
            <a:pPr indent="-432000" algn="just"/>
            <a:endParaRPr lang="uk-UA" sz="2400" dirty="0" smtClean="0"/>
          </a:p>
          <a:p>
            <a:pPr indent="-432000" algn="just"/>
            <a:endParaRPr lang="uk-UA" sz="2400" dirty="0"/>
          </a:p>
        </p:txBody>
      </p:sp>
      <p:sp>
        <p:nvSpPr>
          <p:cNvPr id="3" name="Прямоугольник 2"/>
          <p:cNvSpPr/>
          <p:nvPr/>
        </p:nvSpPr>
        <p:spPr>
          <a:xfrm>
            <a:off x="5638800" y="0"/>
            <a:ext cx="6553200" cy="3477875"/>
          </a:xfrm>
          <a:prstGeom prst="rect">
            <a:avLst/>
          </a:prstGeom>
          <a:solidFill>
            <a:schemeClr val="accent5">
              <a:lumMod val="20000"/>
              <a:lumOff val="80000"/>
            </a:schemeClr>
          </a:solidFill>
        </p:spPr>
        <p:txBody>
          <a:bodyPr wrap="square">
            <a:spAutoFit/>
          </a:bodyPr>
          <a:lstStyle/>
          <a:p>
            <a:pPr algn="just"/>
            <a:r>
              <a:rPr lang="uk-UA" sz="2000" dirty="0"/>
              <a:t>У 2019 році кількість осіб, які проживають за межами країни народження, досягла </a:t>
            </a:r>
            <a:r>
              <a:rPr lang="uk-UA" sz="2000" b="1" dirty="0"/>
              <a:t>272 мільйонів людей</a:t>
            </a:r>
            <a:r>
              <a:rPr lang="uk-UA" sz="2000" dirty="0"/>
              <a:t>, або </a:t>
            </a:r>
            <a:r>
              <a:rPr lang="uk-UA" sz="2000" i="1" dirty="0"/>
              <a:t>3,5 відсотка світового населення</a:t>
            </a:r>
            <a:r>
              <a:rPr lang="uk-UA" sz="2000" dirty="0"/>
              <a:t>, що майже в чотири рази перевищує кількість мігрантів у 1960 році. </a:t>
            </a:r>
            <a:endParaRPr lang="uk-UA" sz="2000" dirty="0" smtClean="0"/>
          </a:p>
          <a:p>
            <a:pPr algn="just"/>
            <a:endParaRPr lang="uk-UA" sz="2000" dirty="0"/>
          </a:p>
          <a:p>
            <a:pPr algn="just"/>
            <a:r>
              <a:rPr lang="uk-UA" sz="2000" dirty="0" smtClean="0"/>
              <a:t>Якби </a:t>
            </a:r>
            <a:r>
              <a:rPr lang="uk-UA" sz="2000" dirty="0"/>
              <a:t>нинішня частка міжнародних мігрантів залишалася незмінною на нинішньому рівні 3,5 відсотка, кількість мігрантів обов’язково зростала б у міру зростання світового населення. У цьому випадку прогнозована кількість міжнародних мігрантів досягне 343 мільйонів до середини двадцять першого століття.</a:t>
            </a:r>
          </a:p>
        </p:txBody>
      </p:sp>
      <p:pic>
        <p:nvPicPr>
          <p:cNvPr id="4" name="Рисунок 3"/>
          <p:cNvPicPr>
            <a:picLocks noChangeAspect="1"/>
          </p:cNvPicPr>
          <p:nvPr/>
        </p:nvPicPr>
        <p:blipFill>
          <a:blip r:embed="rId2"/>
          <a:stretch>
            <a:fillRect/>
          </a:stretch>
        </p:blipFill>
        <p:spPr>
          <a:xfrm>
            <a:off x="5638800" y="3477876"/>
            <a:ext cx="6553200" cy="3250640"/>
          </a:xfrm>
          <a:prstGeom prst="rect">
            <a:avLst/>
          </a:prstGeom>
        </p:spPr>
      </p:pic>
    </p:spTree>
    <p:extLst>
      <p:ext uri="{BB962C8B-B14F-4D97-AF65-F5344CB8AC3E}">
        <p14:creationId xmlns:p14="http://schemas.microsoft.com/office/powerpoint/2010/main" val="1897670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1162" y="640370"/>
            <a:ext cx="10945093" cy="2862322"/>
          </a:xfrm>
          <a:prstGeom prst="rect">
            <a:avLst/>
          </a:prstGeom>
          <a:solidFill>
            <a:schemeClr val="accent5">
              <a:lumMod val="20000"/>
              <a:lumOff val="80000"/>
            </a:schemeClr>
          </a:solidFill>
        </p:spPr>
        <p:txBody>
          <a:bodyPr wrap="square">
            <a:spAutoFit/>
          </a:bodyPr>
          <a:lstStyle/>
          <a:p>
            <a:r>
              <a:rPr lang="uk-UA" sz="2000" dirty="0" smtClean="0">
                <a:latin typeface="Cambria" panose="02040503050406030204" pitchFamily="18" charset="0"/>
              </a:rPr>
              <a:t>Більшість із 272 мільйонів міжнародних мігрантів, що становить приблизно 60 відсотків, проживають у найбільш розвинених регіонах. </a:t>
            </a:r>
          </a:p>
          <a:p>
            <a:r>
              <a:rPr lang="uk-UA" sz="2000" dirty="0" smtClean="0">
                <a:latin typeface="Cambria" panose="02040503050406030204" pitchFamily="18" charset="0"/>
              </a:rPr>
              <a:t>Половина світових мігрантів проживала в десяти країнах. </a:t>
            </a:r>
          </a:p>
          <a:p>
            <a:r>
              <a:rPr lang="uk-UA" sz="2000" dirty="0" smtClean="0">
                <a:latin typeface="Cambria" panose="02040503050406030204" pitchFamily="18" charset="0"/>
              </a:rPr>
              <a:t>Сполучені Штати приймали найбільшу кількість міжнародних мігрантів </a:t>
            </a:r>
            <a:r>
              <a:rPr lang="uk-UA" sz="2000" dirty="0">
                <a:latin typeface="Cambria" panose="02040503050406030204" pitchFamily="18" charset="0"/>
              </a:rPr>
              <a:t>-</a:t>
            </a:r>
            <a:r>
              <a:rPr lang="uk-UA" sz="2000" dirty="0" smtClean="0">
                <a:latin typeface="Cambria" panose="02040503050406030204" pitchFamily="18" charset="0"/>
              </a:rPr>
              <a:t> 51 мільйон, Німеччина та Саудівська Аравія мали другу та третю за величиною кількість міжнародних мігрантів у всьому світі близько 13 мільйонів кожна,</a:t>
            </a:r>
          </a:p>
          <a:p>
            <a:r>
              <a:rPr lang="uk-UA" sz="2000" dirty="0" smtClean="0">
                <a:latin typeface="Cambria" panose="02040503050406030204" pitchFamily="18" charset="0"/>
              </a:rPr>
              <a:t>Російська Федерація - 12 мільйонів, </a:t>
            </a:r>
          </a:p>
          <a:p>
            <a:r>
              <a:rPr lang="uk-UA" sz="2000" dirty="0" smtClean="0">
                <a:latin typeface="Cambria" panose="02040503050406030204" pitchFamily="18" charset="0"/>
              </a:rPr>
              <a:t>а Великобританія - 10 мільйонів.</a:t>
            </a:r>
          </a:p>
          <a:p>
            <a:endParaRPr lang="uk-UA" sz="2000" dirty="0">
              <a:latin typeface="Cambria" panose="02040503050406030204" pitchFamily="18" charset="0"/>
            </a:endParaRPr>
          </a:p>
        </p:txBody>
      </p:sp>
      <p:pic>
        <p:nvPicPr>
          <p:cNvPr id="3" name="Рисунок 2"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162" y="3256288"/>
            <a:ext cx="10945093" cy="3019821"/>
          </a:xfrm>
          <a:prstGeom prst="rect">
            <a:avLst/>
          </a:prstGeom>
        </p:spPr>
      </p:pic>
    </p:spTree>
    <p:extLst>
      <p:ext uri="{BB962C8B-B14F-4D97-AF65-F5344CB8AC3E}">
        <p14:creationId xmlns:p14="http://schemas.microsoft.com/office/powerpoint/2010/main" val="3534278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600" y="570544"/>
            <a:ext cx="11042073" cy="1015663"/>
          </a:xfrm>
          <a:prstGeom prst="rect">
            <a:avLst/>
          </a:prstGeom>
          <a:solidFill>
            <a:schemeClr val="accent5">
              <a:lumMod val="20000"/>
              <a:lumOff val="80000"/>
            </a:schemeClr>
          </a:solidFill>
        </p:spPr>
        <p:txBody>
          <a:bodyPr wrap="square">
            <a:spAutoFit/>
          </a:bodyPr>
          <a:lstStyle/>
          <a:p>
            <a:r>
              <a:rPr lang="uk-UA" sz="2000" dirty="0">
                <a:latin typeface="Cambria" panose="02040503050406030204" pitchFamily="18" charset="0"/>
              </a:rPr>
              <a:t>Провідними країнами походження міжнародних мігрантів були Індія - 18 мільйонів, далі йдуть Мексика - 12 мільйонів, Китай - 11 мільйонів, Росія - 10 мільйонів та Сирія - 8,2 мільйонів. </a:t>
            </a:r>
          </a:p>
        </p:txBody>
      </p:sp>
      <p:pic>
        <p:nvPicPr>
          <p:cNvPr id="3" name="Рисунок 2"/>
          <p:cNvPicPr>
            <a:picLocks noChangeAspect="1"/>
          </p:cNvPicPr>
          <p:nvPr/>
        </p:nvPicPr>
        <p:blipFill>
          <a:blip r:embed="rId2"/>
          <a:stretch>
            <a:fillRect/>
          </a:stretch>
        </p:blipFill>
        <p:spPr>
          <a:xfrm>
            <a:off x="609600" y="1586207"/>
            <a:ext cx="11042073" cy="4676048"/>
          </a:xfrm>
          <a:prstGeom prst="rect">
            <a:avLst/>
          </a:prstGeom>
        </p:spPr>
      </p:pic>
    </p:spTree>
    <p:extLst>
      <p:ext uri="{BB962C8B-B14F-4D97-AF65-F5344CB8AC3E}">
        <p14:creationId xmlns:p14="http://schemas.microsoft.com/office/powerpoint/2010/main" val="1609673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7309" y="571419"/>
            <a:ext cx="11125200" cy="5663089"/>
          </a:xfrm>
          <a:prstGeom prst="rect">
            <a:avLst/>
          </a:prstGeom>
          <a:solidFill>
            <a:schemeClr val="accent5">
              <a:lumMod val="20000"/>
              <a:lumOff val="80000"/>
            </a:schemeClr>
          </a:solidFill>
        </p:spPr>
        <p:txBody>
          <a:bodyPr wrap="square">
            <a:spAutoFit/>
          </a:bodyPr>
          <a:lstStyle/>
          <a:p>
            <a:pPr algn="ctr"/>
            <a:r>
              <a:rPr lang="uk-UA" sz="2400" b="1" dirty="0" smtClean="0">
                <a:latin typeface="Cambria" panose="02040503050406030204" pitchFamily="18" charset="0"/>
              </a:rPr>
              <a:t>Якісна </a:t>
            </a:r>
            <a:r>
              <a:rPr lang="uk-UA" sz="2400" b="1" dirty="0">
                <a:latin typeface="Cambria" panose="02040503050406030204" pitchFamily="18" charset="0"/>
              </a:rPr>
              <a:t>трансформація структури міграційних </a:t>
            </a:r>
            <a:r>
              <a:rPr lang="uk-UA" sz="2400" b="1" dirty="0" smtClean="0">
                <a:latin typeface="Cambria" panose="02040503050406030204" pitchFamily="18" charset="0"/>
              </a:rPr>
              <a:t>потоків</a:t>
            </a:r>
          </a:p>
          <a:p>
            <a:endParaRPr lang="uk-UA" dirty="0"/>
          </a:p>
          <a:p>
            <a:r>
              <a:rPr lang="uk-UA" sz="2000" dirty="0" smtClean="0">
                <a:latin typeface="Cambria" panose="02040503050406030204" pitchFamily="18" charset="0"/>
              </a:rPr>
              <a:t>Глобалізаційні </a:t>
            </a:r>
            <a:r>
              <a:rPr lang="uk-UA" sz="2000" dirty="0">
                <a:latin typeface="Cambria" panose="02040503050406030204" pitchFamily="18" charset="0"/>
              </a:rPr>
              <a:t>процеси зумовили якісну </a:t>
            </a:r>
            <a:r>
              <a:rPr lang="uk-UA" sz="2000" dirty="0" smtClean="0">
                <a:latin typeface="Cambria" panose="02040503050406030204" pitchFamily="18" charset="0"/>
              </a:rPr>
              <a:t>трансформацію структури </a:t>
            </a:r>
            <a:r>
              <a:rPr lang="uk-UA" sz="2000" dirty="0">
                <a:latin typeface="Cambria" panose="02040503050406030204" pitchFamily="18" charset="0"/>
              </a:rPr>
              <a:t>світових міграційних потоків.  </a:t>
            </a:r>
            <a:r>
              <a:rPr lang="uk-UA" sz="2000" dirty="0" smtClean="0">
                <a:latin typeface="Cambria" panose="02040503050406030204" pitchFamily="18" charset="0"/>
              </a:rPr>
              <a:t>Ключовими змінами є:</a:t>
            </a:r>
          </a:p>
          <a:p>
            <a:pPr indent="432000"/>
            <a:r>
              <a:rPr lang="uk-UA" sz="2000" i="1" dirty="0" smtClean="0">
                <a:latin typeface="Cambria" panose="02040503050406030204" pitchFamily="18" charset="0"/>
              </a:rPr>
              <a:t>1. Зміни </a:t>
            </a:r>
            <a:r>
              <a:rPr lang="uk-UA" sz="2000" i="1" dirty="0">
                <a:latin typeface="Cambria" panose="02040503050406030204" pitchFamily="18" charset="0"/>
              </a:rPr>
              <a:t>тимчасової тривалості міжнародних міграцій</a:t>
            </a:r>
            <a:r>
              <a:rPr lang="uk-UA" sz="2000" i="1" dirty="0" smtClean="0">
                <a:latin typeface="Cambria" panose="02040503050406030204" pitchFamily="18" charset="0"/>
              </a:rPr>
              <a:t>. </a:t>
            </a:r>
          </a:p>
          <a:p>
            <a:pPr indent="432000"/>
            <a:r>
              <a:rPr lang="uk-UA" sz="2000" dirty="0" smtClean="0">
                <a:latin typeface="Cambria" panose="02040503050406030204" pitchFamily="18" charset="0"/>
              </a:rPr>
              <a:t>З </a:t>
            </a:r>
            <a:r>
              <a:rPr lang="uk-UA" sz="2000" dirty="0">
                <a:latin typeface="Cambria" panose="02040503050406030204" pitchFamily="18" charset="0"/>
              </a:rPr>
              <a:t>усіх видів і форм міжнародної міграції протягом останніх </a:t>
            </a:r>
            <a:r>
              <a:rPr lang="uk-UA" sz="2000" dirty="0" smtClean="0">
                <a:latin typeface="Cambria" panose="02040503050406030204" pitchFamily="18" charset="0"/>
              </a:rPr>
              <a:t>десятиліть </a:t>
            </a:r>
            <a:r>
              <a:rPr lang="uk-UA" sz="2000" dirty="0">
                <a:latin typeface="Cambria" panose="02040503050406030204" pitchFamily="18" charset="0"/>
              </a:rPr>
              <a:t>найбільш </a:t>
            </a:r>
            <a:r>
              <a:rPr lang="uk-UA" sz="2000" dirty="0" err="1">
                <a:latin typeface="Cambria" panose="02040503050406030204" pitchFamily="18" charset="0"/>
              </a:rPr>
              <a:t>динамічно</a:t>
            </a:r>
            <a:r>
              <a:rPr lang="uk-UA" sz="2000" dirty="0">
                <a:latin typeface="Cambria" panose="02040503050406030204" pitchFamily="18" charset="0"/>
              </a:rPr>
              <a:t> розвивалася тимчасова трудова міграція. </a:t>
            </a:r>
            <a:r>
              <a:rPr lang="uk-UA" sz="2000" dirty="0" smtClean="0">
                <a:latin typeface="Cambria" panose="02040503050406030204" pitchFamily="18" charset="0"/>
              </a:rPr>
              <a:t>Це </a:t>
            </a:r>
            <a:r>
              <a:rPr lang="uk-UA" sz="2000" dirty="0">
                <a:latin typeface="Cambria" panose="02040503050406030204" pitchFamily="18" charset="0"/>
              </a:rPr>
              <a:t>пов'язано, з одного боку</a:t>
            </a:r>
            <a:r>
              <a:rPr lang="uk-UA" sz="2000" dirty="0" smtClean="0">
                <a:latin typeface="Cambria" panose="02040503050406030204" pitchFamily="18" charset="0"/>
              </a:rPr>
              <a:t>, з </a:t>
            </a:r>
            <a:r>
              <a:rPr lang="uk-UA" sz="2000" dirty="0">
                <a:latin typeface="Cambria" panose="02040503050406030204" pitchFamily="18" charset="0"/>
              </a:rPr>
              <a:t>поширенням і все більшою доступністю засобів транспорту, </a:t>
            </a:r>
            <a:r>
              <a:rPr lang="uk-UA" sz="2000" dirty="0" smtClean="0">
                <a:latin typeface="Cambria" panose="02040503050406030204" pitchFamily="18" charset="0"/>
              </a:rPr>
              <a:t>спрощенням пересування </a:t>
            </a:r>
            <a:r>
              <a:rPr lang="uk-UA" sz="2000" dirty="0">
                <a:latin typeface="Cambria" panose="02040503050406030204" pitchFamily="18" charset="0"/>
              </a:rPr>
              <a:t>людей і «</a:t>
            </a:r>
            <a:r>
              <a:rPr lang="uk-UA" sz="2000" dirty="0" smtClean="0">
                <a:latin typeface="Cambria" panose="02040503050406030204" pitchFamily="18" charset="0"/>
              </a:rPr>
              <a:t>скороченням» </a:t>
            </a:r>
            <a:r>
              <a:rPr lang="uk-UA" sz="2000" dirty="0">
                <a:latin typeface="Cambria" panose="02040503050406030204" pitchFamily="18" charset="0"/>
              </a:rPr>
              <a:t>відстані між країнами. </a:t>
            </a:r>
            <a:endParaRPr lang="uk-UA" sz="2000" dirty="0" smtClean="0">
              <a:latin typeface="Cambria" panose="02040503050406030204" pitchFamily="18" charset="0"/>
            </a:endParaRPr>
          </a:p>
          <a:p>
            <a:pPr indent="432000"/>
            <a:r>
              <a:rPr lang="uk-UA" sz="2000" dirty="0" smtClean="0">
                <a:latin typeface="Cambria" panose="02040503050406030204" pitchFamily="18" charset="0"/>
              </a:rPr>
              <a:t>З </a:t>
            </a:r>
            <a:r>
              <a:rPr lang="uk-UA" sz="2000" dirty="0">
                <a:latin typeface="Cambria" panose="02040503050406030204" pitchFamily="18" charset="0"/>
              </a:rPr>
              <a:t>іншого боку, глобалізація </a:t>
            </a:r>
            <a:r>
              <a:rPr lang="uk-UA" sz="2000" dirty="0" smtClean="0">
                <a:latin typeface="Cambria" panose="02040503050406030204" pitchFamily="18" charset="0"/>
              </a:rPr>
              <a:t>світового ринку </a:t>
            </a:r>
            <a:r>
              <a:rPr lang="uk-UA" sz="2000" dirty="0">
                <a:latin typeface="Cambria" panose="02040503050406030204" pitchFamily="18" charset="0"/>
              </a:rPr>
              <a:t>праці вимагає більшої гнучкості міграційної поведінки, яку якраз і може гарантувати тимчасова трудова міграція. </a:t>
            </a:r>
            <a:endParaRPr lang="uk-UA" sz="2000" dirty="0" smtClean="0">
              <a:latin typeface="Cambria" panose="02040503050406030204" pitchFamily="18" charset="0"/>
            </a:endParaRPr>
          </a:p>
          <a:p>
            <a:pPr indent="432000"/>
            <a:r>
              <a:rPr lang="uk-UA" sz="2000" dirty="0" smtClean="0">
                <a:latin typeface="Cambria" panose="02040503050406030204" pitchFamily="18" charset="0"/>
              </a:rPr>
              <a:t>Нарешті</a:t>
            </a:r>
            <a:r>
              <a:rPr lang="uk-UA" sz="2000" dirty="0">
                <a:latin typeface="Cambria" panose="02040503050406030204" pitchFamily="18" charset="0"/>
              </a:rPr>
              <a:t>, </a:t>
            </a:r>
            <a:r>
              <a:rPr lang="uk-UA" sz="2000" dirty="0" smtClean="0">
                <a:latin typeface="Cambria" panose="02040503050406030204" pitchFamily="18" charset="0"/>
              </a:rPr>
              <a:t>залучення іноземних </a:t>
            </a:r>
            <a:r>
              <a:rPr lang="uk-UA" sz="2000" dirty="0">
                <a:latin typeface="Cambria" panose="02040503050406030204" pitchFamily="18" charset="0"/>
              </a:rPr>
              <a:t>працівників на тимчасовій основі відповідає цілям </a:t>
            </a:r>
            <a:r>
              <a:rPr lang="uk-UA" sz="2000" dirty="0" err="1" smtClean="0">
                <a:latin typeface="Cambria" panose="02040503050406030204" pitchFamily="18" charset="0"/>
              </a:rPr>
              <a:t>імміграціційної</a:t>
            </a:r>
            <a:r>
              <a:rPr lang="uk-UA" sz="2000" dirty="0" smtClean="0">
                <a:latin typeface="Cambria" panose="02040503050406030204" pitchFamily="18" charset="0"/>
              </a:rPr>
              <a:t> </a:t>
            </a:r>
            <a:r>
              <a:rPr lang="uk-UA" sz="2000" dirty="0">
                <a:latin typeface="Cambria" panose="02040503050406030204" pitchFamily="18" charset="0"/>
              </a:rPr>
              <a:t>політики більшості приймаючих держав</a:t>
            </a:r>
            <a:r>
              <a:rPr lang="uk-UA" sz="2000" dirty="0" smtClean="0">
                <a:latin typeface="Cambria" panose="02040503050406030204" pitchFamily="18" charset="0"/>
              </a:rPr>
              <a:t>.</a:t>
            </a:r>
          </a:p>
          <a:p>
            <a:pPr indent="432000"/>
            <a:r>
              <a:rPr lang="uk-UA" sz="2000" dirty="0" smtClean="0">
                <a:latin typeface="Cambria" panose="02040503050406030204" pitchFamily="18" charset="0"/>
              </a:rPr>
              <a:t>2. </a:t>
            </a:r>
            <a:r>
              <a:rPr lang="uk-UA" sz="2000" i="1" dirty="0" smtClean="0">
                <a:latin typeface="Cambria" panose="02040503050406030204" pitchFamily="18" charset="0"/>
              </a:rPr>
              <a:t>Зміни </a:t>
            </a:r>
            <a:r>
              <a:rPr lang="uk-UA" sz="2000" i="1" dirty="0">
                <a:latin typeface="Cambria" panose="02040503050406030204" pitchFamily="18" charset="0"/>
              </a:rPr>
              <a:t>кваліфікаційної структури міжнародних міграційних </a:t>
            </a:r>
            <a:r>
              <a:rPr lang="uk-UA" sz="2000" i="1" dirty="0" smtClean="0">
                <a:latin typeface="Cambria" panose="02040503050406030204" pitchFamily="18" charset="0"/>
              </a:rPr>
              <a:t>потоків </a:t>
            </a:r>
            <a:r>
              <a:rPr lang="uk-UA" sz="2000" dirty="0" smtClean="0">
                <a:latin typeface="Cambria" panose="02040503050406030204" pitchFamily="18" charset="0"/>
              </a:rPr>
              <a:t>(зростання попиту на кваліфіковану робочу силу).</a:t>
            </a:r>
          </a:p>
          <a:p>
            <a:pPr indent="432000"/>
            <a:r>
              <a:rPr lang="uk-UA" sz="2000" i="1" dirty="0" smtClean="0">
                <a:latin typeface="Cambria" panose="02040503050406030204" pitchFamily="18" charset="0"/>
              </a:rPr>
              <a:t>3. Фемінізація міграційних потоків.</a:t>
            </a:r>
          </a:p>
          <a:p>
            <a:pPr indent="432000"/>
            <a:endParaRPr lang="uk-UA" sz="2000" i="1" dirty="0">
              <a:latin typeface="Cambria" panose="02040503050406030204" pitchFamily="18" charset="0"/>
            </a:endParaRPr>
          </a:p>
          <a:p>
            <a:pPr indent="432000"/>
            <a:endParaRPr lang="uk-UA" sz="2000" i="1" dirty="0">
              <a:latin typeface="Cambria" panose="02040503050406030204" pitchFamily="18" charset="0"/>
            </a:endParaRPr>
          </a:p>
        </p:txBody>
      </p:sp>
    </p:spTree>
    <p:extLst>
      <p:ext uri="{BB962C8B-B14F-4D97-AF65-F5344CB8AC3E}">
        <p14:creationId xmlns:p14="http://schemas.microsoft.com/office/powerpoint/2010/main" val="2056037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37309" y="667849"/>
            <a:ext cx="10875818" cy="5509200"/>
          </a:xfrm>
          <a:prstGeom prst="rect">
            <a:avLst/>
          </a:prstGeom>
          <a:solidFill>
            <a:schemeClr val="accent5">
              <a:lumMod val="20000"/>
              <a:lumOff val="80000"/>
            </a:schemeClr>
          </a:solidFill>
        </p:spPr>
        <p:txBody>
          <a:bodyPr wrap="square">
            <a:spAutoFit/>
          </a:bodyPr>
          <a:lstStyle/>
          <a:p>
            <a:pPr algn="ctr"/>
            <a:r>
              <a:rPr lang="uk-UA" sz="2400" b="1" dirty="0" smtClean="0">
                <a:latin typeface="Cambria" panose="02040503050406030204" pitchFamily="18" charset="0"/>
              </a:rPr>
              <a:t>Збільшення </a:t>
            </a:r>
            <a:r>
              <a:rPr lang="uk-UA" sz="2400" b="1" dirty="0">
                <a:latin typeface="Cambria" panose="02040503050406030204" pitchFamily="18" charset="0"/>
              </a:rPr>
              <a:t>значущості міжнародної міграції </a:t>
            </a:r>
            <a:r>
              <a:rPr lang="uk-UA" sz="2400" b="1" dirty="0" smtClean="0">
                <a:latin typeface="Cambria" panose="02040503050406030204" pitchFamily="18" charset="0"/>
              </a:rPr>
              <a:t>населення в </a:t>
            </a:r>
            <a:r>
              <a:rPr lang="uk-UA" sz="2400" b="1" dirty="0">
                <a:latin typeface="Cambria" panose="02040503050406030204" pitchFamily="18" charset="0"/>
              </a:rPr>
              <a:t>демографічному розвитку </a:t>
            </a:r>
            <a:r>
              <a:rPr lang="uk-UA" sz="2400" b="1" dirty="0" smtClean="0">
                <a:latin typeface="Cambria" panose="02040503050406030204" pitchFamily="18" charset="0"/>
              </a:rPr>
              <a:t>світу.</a:t>
            </a:r>
          </a:p>
          <a:p>
            <a:pPr indent="432000" algn="ctr"/>
            <a:endParaRPr lang="uk-UA" sz="2400" b="1" dirty="0" smtClean="0">
              <a:latin typeface="Cambria" panose="02040503050406030204" pitchFamily="18" charset="0"/>
            </a:endParaRPr>
          </a:p>
          <a:p>
            <a:pPr indent="432000"/>
            <a:r>
              <a:rPr lang="uk-UA" sz="2000" dirty="0" smtClean="0">
                <a:latin typeface="Cambria" panose="02040503050406030204" pitchFamily="18" charset="0"/>
              </a:rPr>
              <a:t>Протягом </a:t>
            </a:r>
            <a:r>
              <a:rPr lang="uk-UA" sz="2000" dirty="0">
                <a:latin typeface="Cambria" panose="02040503050406030204" pitchFamily="18" charset="0"/>
              </a:rPr>
              <a:t>більшої частини історії людства зміна </a:t>
            </a:r>
            <a:r>
              <a:rPr lang="uk-UA" sz="2000" dirty="0" smtClean="0">
                <a:latin typeface="Cambria" panose="02040503050406030204" pitchFamily="18" charset="0"/>
              </a:rPr>
              <a:t>чисельності населення </a:t>
            </a:r>
            <a:r>
              <a:rPr lang="uk-UA" sz="2000" dirty="0">
                <a:latin typeface="Cambria" panose="02040503050406030204" pitchFamily="18" charset="0"/>
              </a:rPr>
              <a:t>окремих країн і регіонів світу визначалося переважно </a:t>
            </a:r>
            <a:r>
              <a:rPr lang="uk-UA" sz="2000" dirty="0" smtClean="0">
                <a:latin typeface="Cambria" panose="02040503050406030204" pitchFamily="18" charset="0"/>
              </a:rPr>
              <a:t>природним приростом </a:t>
            </a:r>
            <a:r>
              <a:rPr lang="uk-UA" sz="2000" dirty="0">
                <a:latin typeface="Cambria" panose="02040503050406030204" pitchFamily="18" charset="0"/>
              </a:rPr>
              <a:t>населення. </a:t>
            </a:r>
            <a:endParaRPr lang="uk-UA" sz="2000" dirty="0" smtClean="0">
              <a:latin typeface="Cambria" panose="02040503050406030204" pitchFamily="18" charset="0"/>
            </a:endParaRPr>
          </a:p>
          <a:p>
            <a:pPr indent="432000"/>
            <a:endParaRPr lang="uk-UA" sz="2000" dirty="0">
              <a:latin typeface="Cambria" panose="02040503050406030204" pitchFamily="18" charset="0"/>
            </a:endParaRPr>
          </a:p>
          <a:p>
            <a:pPr indent="432000"/>
            <a:r>
              <a:rPr lang="uk-UA" sz="2000" dirty="0" smtClean="0">
                <a:latin typeface="Cambria" panose="02040503050406030204" pitchFamily="18" charset="0"/>
              </a:rPr>
              <a:t>Проте </a:t>
            </a:r>
            <a:r>
              <a:rPr lang="uk-UA" sz="2000" dirty="0">
                <a:latin typeface="Cambria" panose="02040503050406030204" pitchFamily="18" charset="0"/>
              </a:rPr>
              <a:t>в другій половині </a:t>
            </a:r>
            <a:r>
              <a:rPr lang="en-US" sz="2000" dirty="0">
                <a:latin typeface="Cambria" panose="02040503050406030204" pitchFamily="18" charset="0"/>
              </a:rPr>
              <a:t>XX </a:t>
            </a:r>
            <a:r>
              <a:rPr lang="uk-UA" sz="2000" dirty="0">
                <a:latin typeface="Cambria" panose="02040503050406030204" pitchFamily="18" charset="0"/>
              </a:rPr>
              <a:t>ст. роль </a:t>
            </a:r>
            <a:r>
              <a:rPr lang="uk-UA" sz="2000" dirty="0" smtClean="0">
                <a:latin typeface="Cambria" panose="02040503050406030204" pitchFamily="18" charset="0"/>
              </a:rPr>
              <a:t>міжнародної міграції </a:t>
            </a:r>
            <a:r>
              <a:rPr lang="uk-UA" sz="2000" dirty="0">
                <a:latin typeface="Cambria" panose="02040503050406030204" pitchFamily="18" charset="0"/>
              </a:rPr>
              <a:t>населення в демографічному розвитку світу значно </a:t>
            </a:r>
            <a:r>
              <a:rPr lang="uk-UA" sz="2000" dirty="0" smtClean="0">
                <a:latin typeface="Cambria" panose="02040503050406030204" pitchFamily="18" charset="0"/>
              </a:rPr>
              <a:t>збільшилася. </a:t>
            </a:r>
            <a:r>
              <a:rPr lang="uk-UA" sz="2000" dirty="0">
                <a:latin typeface="Cambria" panose="02040503050406030204" pitchFamily="18" charset="0"/>
              </a:rPr>
              <a:t>При цьому в розвинених країнах вона є основною (а в деяких </a:t>
            </a:r>
            <a:r>
              <a:rPr lang="uk-UA" sz="2000" dirty="0" smtClean="0">
                <a:latin typeface="Cambria" panose="02040503050406030204" pitchFamily="18" charset="0"/>
              </a:rPr>
              <a:t>і єдиною</a:t>
            </a:r>
            <a:r>
              <a:rPr lang="uk-UA" sz="2000" dirty="0">
                <a:latin typeface="Cambria" panose="02040503050406030204" pitchFamily="18" charset="0"/>
              </a:rPr>
              <a:t>) </a:t>
            </a:r>
            <a:r>
              <a:rPr lang="uk-UA" sz="2000" dirty="0" err="1">
                <a:latin typeface="Cambria" panose="02040503050406030204" pitchFamily="18" charset="0"/>
              </a:rPr>
              <a:t>детермінантою</a:t>
            </a:r>
            <a:r>
              <a:rPr lang="uk-UA" sz="2000" dirty="0">
                <a:latin typeface="Cambria" panose="02040503050406030204" pitchFamily="18" charset="0"/>
              </a:rPr>
              <a:t> збільшення чисельності населення, тоді як </a:t>
            </a:r>
            <a:r>
              <a:rPr lang="uk-UA" sz="2000" dirty="0" smtClean="0">
                <a:latin typeface="Cambria" panose="02040503050406030204" pitchFamily="18" charset="0"/>
              </a:rPr>
              <a:t>в країнах, що розвиваються,  </a:t>
            </a:r>
            <a:r>
              <a:rPr lang="uk-UA" sz="2000" dirty="0">
                <a:latin typeface="Cambria" panose="02040503050406030204" pitchFamily="18" charset="0"/>
              </a:rPr>
              <a:t>сприяє зниженню темпів приросту населення і </a:t>
            </a:r>
            <a:r>
              <a:rPr lang="uk-UA" sz="2000" dirty="0" smtClean="0">
                <a:latin typeface="Cambria" panose="02040503050406030204" pitchFamily="18" charset="0"/>
              </a:rPr>
              <a:t>зменшенню </a:t>
            </a:r>
            <a:r>
              <a:rPr lang="uk-UA" sz="2000" dirty="0">
                <a:latin typeface="Cambria" panose="02040503050406030204" pitchFamily="18" charset="0"/>
              </a:rPr>
              <a:t>«демографічного </a:t>
            </a:r>
            <a:r>
              <a:rPr lang="uk-UA" sz="2000" dirty="0" smtClean="0">
                <a:latin typeface="Cambria" panose="02040503050406030204" pitchFamily="18" charset="0"/>
              </a:rPr>
              <a:t>тиску».</a:t>
            </a:r>
          </a:p>
          <a:p>
            <a:pPr indent="432000"/>
            <a:endParaRPr lang="uk-UA" sz="2000" dirty="0">
              <a:latin typeface="Cambria" panose="02040503050406030204" pitchFamily="18" charset="0"/>
            </a:endParaRPr>
          </a:p>
          <a:p>
            <a:pPr indent="432000"/>
            <a:endParaRPr lang="uk-UA" sz="2000" dirty="0" smtClean="0">
              <a:latin typeface="Cambria" panose="02040503050406030204" pitchFamily="18" charset="0"/>
            </a:endParaRPr>
          </a:p>
          <a:p>
            <a:pPr indent="432000"/>
            <a:endParaRPr lang="uk-UA" sz="2000" dirty="0" smtClean="0">
              <a:latin typeface="Cambria" panose="02040503050406030204" pitchFamily="18" charset="0"/>
            </a:endParaRPr>
          </a:p>
          <a:p>
            <a:endParaRPr lang="uk-UA" sz="2000" dirty="0">
              <a:latin typeface="Cambria" panose="02040503050406030204" pitchFamily="18" charset="0"/>
            </a:endParaRPr>
          </a:p>
          <a:p>
            <a:endParaRPr lang="uk-UA" sz="2000" dirty="0" smtClean="0">
              <a:latin typeface="Cambria" panose="02040503050406030204" pitchFamily="18" charset="0"/>
            </a:endParaRPr>
          </a:p>
          <a:p>
            <a:endParaRPr lang="uk-UA" sz="2000" dirty="0">
              <a:latin typeface="Cambria" panose="02040503050406030204" pitchFamily="18" charset="0"/>
            </a:endParaRPr>
          </a:p>
        </p:txBody>
      </p:sp>
    </p:spTree>
    <p:extLst>
      <p:ext uri="{BB962C8B-B14F-4D97-AF65-F5344CB8AC3E}">
        <p14:creationId xmlns:p14="http://schemas.microsoft.com/office/powerpoint/2010/main" val="2404693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2618" y="0"/>
            <a:ext cx="11319164" cy="6678751"/>
          </a:xfrm>
          <a:prstGeom prst="rect">
            <a:avLst/>
          </a:prstGeom>
          <a:solidFill>
            <a:schemeClr val="accent5">
              <a:lumMod val="20000"/>
              <a:lumOff val="80000"/>
            </a:schemeClr>
          </a:solidFill>
        </p:spPr>
        <p:txBody>
          <a:bodyPr wrap="square">
            <a:spAutoFit/>
          </a:bodyPr>
          <a:lstStyle/>
          <a:p>
            <a:pPr algn="ctr"/>
            <a:r>
              <a:rPr lang="uk-UA" sz="2400" b="1" dirty="0" smtClean="0">
                <a:latin typeface="Cambria" panose="02040503050406030204" pitchFamily="18" charset="0"/>
              </a:rPr>
              <a:t>Визначальне </a:t>
            </a:r>
            <a:r>
              <a:rPr lang="uk-UA" sz="2400" b="1" dirty="0">
                <a:latin typeface="Cambria" panose="02040503050406030204" pitchFamily="18" charset="0"/>
              </a:rPr>
              <a:t>значення економічної </a:t>
            </a:r>
            <a:r>
              <a:rPr lang="uk-UA" sz="2400" b="1" dirty="0" smtClean="0">
                <a:latin typeface="Cambria" panose="02040503050406030204" pitchFamily="18" charset="0"/>
              </a:rPr>
              <a:t>міграції</a:t>
            </a:r>
            <a:endParaRPr lang="uk-UA" sz="2000" dirty="0"/>
          </a:p>
          <a:p>
            <a:pPr indent="432000" algn="just"/>
            <a:r>
              <a:rPr lang="uk-UA" sz="2000" dirty="0" smtClean="0">
                <a:latin typeface="Cambria" panose="02040503050406030204" pitchFamily="18" charset="0"/>
              </a:rPr>
              <a:t>Міжнародні </a:t>
            </a:r>
            <a:r>
              <a:rPr lang="uk-UA" sz="2000" dirty="0">
                <a:latin typeface="Cambria" panose="02040503050406030204" pitchFamily="18" charset="0"/>
              </a:rPr>
              <a:t>міграційні потоки складаються під впливом </a:t>
            </a:r>
            <a:r>
              <a:rPr lang="uk-UA" sz="2000" dirty="0" smtClean="0">
                <a:latin typeface="Cambria" panose="02040503050406030204" pitchFamily="18" charset="0"/>
              </a:rPr>
              <a:t>різних </a:t>
            </a:r>
            <a:r>
              <a:rPr lang="uk-UA" sz="2000" dirty="0">
                <a:latin typeface="Cambria" panose="02040503050406030204" pitchFamily="18" charset="0"/>
              </a:rPr>
              <a:t>причин, серед </a:t>
            </a:r>
            <a:r>
              <a:rPr lang="uk-UA" sz="2000" dirty="0" smtClean="0">
                <a:latin typeface="Cambria" panose="02040503050406030204" pitchFamily="18" charset="0"/>
              </a:rPr>
              <a:t>яких переважаючими </a:t>
            </a:r>
            <a:r>
              <a:rPr lang="uk-UA" sz="2000" dirty="0">
                <a:latin typeface="Cambria" panose="02040503050406030204" pitchFamily="18" charset="0"/>
              </a:rPr>
              <a:t>є економічні. </a:t>
            </a:r>
            <a:endParaRPr lang="uk-UA" sz="2000" dirty="0" smtClean="0">
              <a:latin typeface="Cambria" panose="02040503050406030204" pitchFamily="18" charset="0"/>
            </a:endParaRPr>
          </a:p>
          <a:p>
            <a:pPr indent="432000" algn="just"/>
            <a:r>
              <a:rPr lang="uk-UA" sz="2000" dirty="0" smtClean="0">
                <a:latin typeface="Cambria" panose="02040503050406030204" pitchFamily="18" charset="0"/>
              </a:rPr>
              <a:t>В свою чергу</a:t>
            </a:r>
            <a:r>
              <a:rPr lang="uk-UA" sz="2000" dirty="0">
                <a:latin typeface="Cambria" panose="02040503050406030204" pitchFamily="18" charset="0"/>
              </a:rPr>
              <a:t>, розвиток економічної (і перш за все трудової) міграції має </a:t>
            </a:r>
            <a:r>
              <a:rPr lang="uk-UA" sz="2000" dirty="0" smtClean="0">
                <a:latin typeface="Cambria" panose="02040503050406030204" pitchFamily="18" charset="0"/>
              </a:rPr>
              <a:t>характер </a:t>
            </a:r>
            <a:r>
              <a:rPr lang="uk-UA" sz="2000" dirty="0">
                <a:latin typeface="Cambria" panose="02040503050406030204" pitchFamily="18" charset="0"/>
              </a:rPr>
              <a:t>найбільш тривалої і стійкої тенденції міжнародної міграції</a:t>
            </a:r>
            <a:r>
              <a:rPr lang="uk-UA" sz="2000" dirty="0" smtClean="0">
                <a:latin typeface="Cambria" panose="02040503050406030204" pitchFamily="18" charset="0"/>
              </a:rPr>
              <a:t>.</a:t>
            </a:r>
          </a:p>
          <a:p>
            <a:pPr indent="432000" algn="ctr"/>
            <a:r>
              <a:rPr lang="uk-UA" sz="2400" b="1" dirty="0" smtClean="0">
                <a:latin typeface="Cambria" panose="02040503050406030204" pitchFamily="18" charset="0"/>
              </a:rPr>
              <a:t>Зростання нелегальної імміграції</a:t>
            </a:r>
          </a:p>
          <a:p>
            <a:pPr indent="432000" algn="just"/>
            <a:r>
              <a:rPr lang="uk-UA" sz="2000" dirty="0" smtClean="0">
                <a:latin typeface="Cambria" panose="02040503050406030204" pitchFamily="18" charset="0"/>
              </a:rPr>
              <a:t>Однією </a:t>
            </a:r>
            <a:r>
              <a:rPr lang="uk-UA" sz="2000" dirty="0">
                <a:latin typeface="Cambria" panose="02040503050406030204" pitchFamily="18" charset="0"/>
              </a:rPr>
              <a:t>з характерних тенденцій розвитку міжнародної міграції </a:t>
            </a:r>
            <a:r>
              <a:rPr lang="uk-UA" sz="2000" dirty="0" smtClean="0">
                <a:latin typeface="Cambria" panose="02040503050406030204" pitchFamily="18" charset="0"/>
              </a:rPr>
              <a:t>є зростання </a:t>
            </a:r>
            <a:r>
              <a:rPr lang="uk-UA" sz="2000" dirty="0">
                <a:latin typeface="Cambria" panose="02040503050406030204" pitchFamily="18" charset="0"/>
              </a:rPr>
              <a:t>масштабів нелегальної імміграції. Незважаючи на </a:t>
            </a:r>
            <a:r>
              <a:rPr lang="uk-UA" sz="2000" dirty="0" smtClean="0">
                <a:latin typeface="Cambria" panose="02040503050406030204" pitchFamily="18" charset="0"/>
              </a:rPr>
              <a:t>прийняття </a:t>
            </a:r>
            <a:r>
              <a:rPr lang="uk-UA" sz="2000" dirty="0">
                <a:latin typeface="Cambria" panose="02040503050406030204" pitchFamily="18" charset="0"/>
              </a:rPr>
              <a:t>спеціальних законів, </a:t>
            </a:r>
            <a:r>
              <a:rPr lang="uk-UA" sz="2000" dirty="0" smtClean="0">
                <a:latin typeface="Cambria" panose="02040503050406030204" pitchFamily="18" charset="0"/>
              </a:rPr>
              <a:t>спрямованих </a:t>
            </a:r>
            <a:r>
              <a:rPr lang="uk-UA" sz="2000" dirty="0">
                <a:latin typeface="Cambria" panose="02040503050406030204" pitchFamily="18" charset="0"/>
              </a:rPr>
              <a:t>на боротьбу з нелегальною міграцією, її масштаби не тільки </a:t>
            </a:r>
            <a:r>
              <a:rPr lang="uk-UA" sz="2000" dirty="0" smtClean="0">
                <a:latin typeface="Cambria" panose="02040503050406030204" pitchFamily="18" charset="0"/>
              </a:rPr>
              <a:t>не зменшилися</a:t>
            </a:r>
            <a:r>
              <a:rPr lang="uk-UA" sz="2000" dirty="0">
                <a:latin typeface="Cambria" panose="02040503050406030204" pitchFamily="18" charset="0"/>
              </a:rPr>
              <a:t>, а, навпаки, значно зросли</a:t>
            </a:r>
            <a:r>
              <a:rPr lang="uk-UA" sz="2000" dirty="0" smtClean="0">
                <a:latin typeface="Cambria" panose="02040503050406030204" pitchFamily="18" charset="0"/>
              </a:rPr>
              <a:t>. Зростання </a:t>
            </a:r>
            <a:r>
              <a:rPr lang="uk-UA" sz="2000" dirty="0">
                <a:latin typeface="Cambria" panose="02040503050406030204" pitchFamily="18" charset="0"/>
              </a:rPr>
              <a:t>нелегальної імміграції пояснюється різними факторами. але </a:t>
            </a:r>
            <a:r>
              <a:rPr lang="uk-UA" sz="2000" dirty="0" smtClean="0">
                <a:latin typeface="Cambria" panose="02040503050406030204" pitchFamily="18" charset="0"/>
              </a:rPr>
              <a:t>основним </a:t>
            </a:r>
            <a:r>
              <a:rPr lang="uk-UA" sz="2000" dirty="0">
                <a:latin typeface="Cambria" panose="02040503050406030204" pitchFamily="18" charset="0"/>
              </a:rPr>
              <a:t>з них є те, що строгий контроль над імміграцією при </a:t>
            </a:r>
            <a:r>
              <a:rPr lang="uk-UA" sz="2000" dirty="0" smtClean="0">
                <a:latin typeface="Cambria" panose="02040503050406030204" pitchFamily="18" charset="0"/>
              </a:rPr>
              <a:t>розриві </a:t>
            </a:r>
            <a:r>
              <a:rPr lang="uk-UA" sz="2000" dirty="0">
                <a:latin typeface="Cambria" panose="02040503050406030204" pitchFamily="18" charset="0"/>
              </a:rPr>
              <a:t>в рівнях економічного розвитку між країнами </a:t>
            </a:r>
            <a:r>
              <a:rPr lang="uk-UA" sz="2000" dirty="0" smtClean="0">
                <a:latin typeface="Cambria" panose="02040503050406030204" pitchFamily="18" charset="0"/>
              </a:rPr>
              <a:t>та існуючими потребами </a:t>
            </a:r>
            <a:r>
              <a:rPr lang="uk-UA" sz="2000" dirty="0">
                <a:latin typeface="Cambria" panose="02040503050406030204" pitchFamily="18" charset="0"/>
              </a:rPr>
              <a:t>в дешевій робочій силі підвищує, з одного боку, </a:t>
            </a:r>
            <a:r>
              <a:rPr lang="uk-UA" sz="2000" dirty="0" smtClean="0">
                <a:latin typeface="Cambria" panose="02040503050406030204" pitchFamily="18" charset="0"/>
              </a:rPr>
              <a:t>стимули </a:t>
            </a:r>
            <a:r>
              <a:rPr lang="uk-UA" sz="2000" dirty="0">
                <a:latin typeface="Cambria" panose="02040503050406030204" pitchFamily="18" charset="0"/>
              </a:rPr>
              <a:t>до нелегального в'їзду для працівників, а з іншого боку - до </a:t>
            </a:r>
            <a:r>
              <a:rPr lang="uk-UA" sz="2000" dirty="0" smtClean="0">
                <a:latin typeface="Cambria" panose="02040503050406030204" pitchFamily="18" charset="0"/>
              </a:rPr>
              <a:t>використання нелегальної </a:t>
            </a:r>
            <a:r>
              <a:rPr lang="uk-UA" sz="2000" dirty="0">
                <a:latin typeface="Cambria" panose="02040503050406030204" pitchFamily="18" charset="0"/>
              </a:rPr>
              <a:t>робочої сили для роботодавців</a:t>
            </a:r>
            <a:r>
              <a:rPr lang="uk-UA" sz="2000" dirty="0" smtClean="0">
                <a:latin typeface="Cambria" panose="02040503050406030204" pitchFamily="18" charset="0"/>
              </a:rPr>
              <a:t>. </a:t>
            </a:r>
          </a:p>
          <a:p>
            <a:pPr indent="432000" algn="just"/>
            <a:r>
              <a:rPr lang="ru-RU" sz="2000" dirty="0">
                <a:latin typeface="Cambria" panose="02040503050406030204" pitchFamily="18" charset="0"/>
              </a:rPr>
              <a:t>В </a:t>
            </a:r>
            <a:r>
              <a:rPr lang="ru-RU" sz="2000" dirty="0" err="1">
                <a:latin typeface="Cambria" panose="02040503050406030204" pitchFamily="18" charset="0"/>
              </a:rPr>
              <a:t>останню</a:t>
            </a:r>
            <a:r>
              <a:rPr lang="ru-RU" sz="2000" dirty="0">
                <a:latin typeface="Cambria" panose="02040503050406030204" pitchFamily="18" charset="0"/>
              </a:rPr>
              <a:t> </a:t>
            </a:r>
            <a:r>
              <a:rPr lang="ru-RU" sz="2000" dirty="0" err="1">
                <a:latin typeface="Cambria" panose="02040503050406030204" pitchFamily="18" charset="0"/>
              </a:rPr>
              <a:t>третину</a:t>
            </a:r>
            <a:r>
              <a:rPr lang="ru-RU" sz="2000" dirty="0">
                <a:latin typeface="Cambria" panose="02040503050406030204" pitchFamily="18" charset="0"/>
              </a:rPr>
              <a:t> XX ст. </a:t>
            </a:r>
            <a:r>
              <a:rPr lang="ru-RU" sz="2000" dirty="0" smtClean="0">
                <a:latin typeface="Cambria" panose="02040503050406030204" pitchFamily="18" charset="0"/>
              </a:rPr>
              <a:t>– в </a:t>
            </a:r>
            <a:r>
              <a:rPr lang="ru-RU" sz="2000" dirty="0" err="1" smtClean="0">
                <a:latin typeface="Cambria" panose="02040503050406030204" pitchFamily="18" charset="0"/>
              </a:rPr>
              <a:t>перші</a:t>
            </a:r>
            <a:r>
              <a:rPr lang="ru-RU" sz="2000" dirty="0" smtClean="0">
                <a:latin typeface="Cambria" panose="02040503050406030204" pitchFamily="18" charset="0"/>
              </a:rPr>
              <a:t> </a:t>
            </a:r>
            <a:r>
              <a:rPr lang="ru-RU" sz="2000" dirty="0" err="1" smtClean="0">
                <a:latin typeface="Cambria" panose="02040503050406030204" pitchFamily="18" charset="0"/>
              </a:rPr>
              <a:t>десятиліття</a:t>
            </a:r>
            <a:r>
              <a:rPr lang="ru-RU" sz="2000" dirty="0" smtClean="0">
                <a:latin typeface="Cambria" panose="02040503050406030204" pitchFamily="18" charset="0"/>
              </a:rPr>
              <a:t> </a:t>
            </a:r>
            <a:r>
              <a:rPr lang="ru-RU" sz="2000" dirty="0">
                <a:latin typeface="Cambria" panose="02040503050406030204" pitchFamily="18" charset="0"/>
              </a:rPr>
              <a:t>XXI ст. </a:t>
            </a:r>
            <a:r>
              <a:rPr lang="ru-RU" sz="2000" dirty="0" err="1">
                <a:latin typeface="Cambria" panose="02040503050406030204" pitchFamily="18" charset="0"/>
              </a:rPr>
              <a:t>проблеми</a:t>
            </a:r>
            <a:r>
              <a:rPr lang="ru-RU" sz="2000" dirty="0">
                <a:latin typeface="Cambria" panose="02040503050406030204" pitchFamily="18" charset="0"/>
              </a:rPr>
              <a:t> </a:t>
            </a:r>
            <a:r>
              <a:rPr lang="ru-RU" sz="2000" dirty="0" err="1">
                <a:latin typeface="Cambria" panose="02040503050406030204" pitchFamily="18" charset="0"/>
              </a:rPr>
              <a:t>нелегальної</a:t>
            </a:r>
            <a:r>
              <a:rPr lang="ru-RU" sz="2000" dirty="0">
                <a:latin typeface="Cambria" panose="02040503050406030204" pitchFamily="18" charset="0"/>
              </a:rPr>
              <a:t> </a:t>
            </a:r>
            <a:r>
              <a:rPr lang="ru-RU" sz="2000" dirty="0" err="1" smtClean="0">
                <a:latin typeface="Cambria" panose="02040503050406030204" pitchFamily="18" charset="0"/>
              </a:rPr>
              <a:t>імміграції</a:t>
            </a:r>
            <a:r>
              <a:rPr lang="ru-RU" sz="2000" dirty="0" smtClean="0">
                <a:latin typeface="Cambria" panose="02040503050406030204" pitchFamily="18" charset="0"/>
              </a:rPr>
              <a:t> </a:t>
            </a:r>
            <a:r>
              <a:rPr lang="ru-RU" sz="2000" dirty="0" err="1" smtClean="0">
                <a:latin typeface="Cambria" panose="02040503050406030204" pitchFamily="18" charset="0"/>
              </a:rPr>
              <a:t>стають</a:t>
            </a:r>
            <a:r>
              <a:rPr lang="ru-RU" sz="2000" dirty="0" smtClean="0">
                <a:latin typeface="Cambria" panose="02040503050406030204" pitchFamily="18" charset="0"/>
              </a:rPr>
              <a:t> </a:t>
            </a:r>
            <a:r>
              <a:rPr lang="ru-RU" sz="2000" dirty="0">
                <a:latin typeface="Cambria" panose="02040503050406030204" pitchFamily="18" charset="0"/>
              </a:rPr>
              <a:t>не просто </a:t>
            </a:r>
            <a:r>
              <a:rPr lang="ru-RU" sz="2000" dirty="0" err="1">
                <a:latin typeface="Cambria" panose="02040503050406030204" pitchFamily="18" charset="0"/>
              </a:rPr>
              <a:t>злободенними</a:t>
            </a:r>
            <a:r>
              <a:rPr lang="ru-RU" sz="2000" dirty="0">
                <a:latin typeface="Cambria" panose="02040503050406030204" pitchFamily="18" charset="0"/>
              </a:rPr>
              <a:t>, а й прямо </a:t>
            </a:r>
            <a:r>
              <a:rPr lang="ru-RU" sz="2000" dirty="0" err="1">
                <a:latin typeface="Cambria" panose="02040503050406030204" pitchFamily="18" charset="0"/>
              </a:rPr>
              <a:t>пов'язуються</a:t>
            </a:r>
            <a:r>
              <a:rPr lang="ru-RU" sz="2000" dirty="0">
                <a:latin typeface="Cambria" panose="02040503050406030204" pitchFamily="18" charset="0"/>
              </a:rPr>
              <a:t> з </a:t>
            </a:r>
            <a:r>
              <a:rPr lang="ru-RU" sz="2000" dirty="0" err="1">
                <a:latin typeface="Cambria" panose="02040503050406030204" pitchFamily="18" charset="0"/>
              </a:rPr>
              <a:t>погіршенням</a:t>
            </a:r>
            <a:r>
              <a:rPr lang="ru-RU" sz="2000" dirty="0">
                <a:latin typeface="Cambria" panose="02040503050406030204" pitchFamily="18" charset="0"/>
              </a:rPr>
              <a:t> </a:t>
            </a:r>
            <a:r>
              <a:rPr lang="ru-RU" sz="2000" dirty="0" smtClean="0">
                <a:latin typeface="Cambria" panose="02040503050406030204" pitchFamily="18" charset="0"/>
              </a:rPr>
              <a:t>умов </a:t>
            </a:r>
            <a:r>
              <a:rPr lang="ru-RU" sz="2000" dirty="0" err="1">
                <a:latin typeface="Cambria" panose="02040503050406030204" pitchFamily="18" charset="0"/>
              </a:rPr>
              <a:t>життя</a:t>
            </a:r>
            <a:r>
              <a:rPr lang="ru-RU" sz="2000" dirty="0">
                <a:latin typeface="Cambria" panose="02040503050406030204" pitchFamily="18" charset="0"/>
              </a:rPr>
              <a:t> </a:t>
            </a:r>
            <a:r>
              <a:rPr lang="ru-RU" sz="2000" dirty="0" err="1">
                <a:latin typeface="Cambria" panose="02040503050406030204" pitchFamily="18" charset="0"/>
              </a:rPr>
              <a:t>корінного</a:t>
            </a:r>
            <a:r>
              <a:rPr lang="ru-RU" sz="2000" dirty="0">
                <a:latin typeface="Cambria" panose="02040503050406030204" pitchFamily="18" charset="0"/>
              </a:rPr>
              <a:t> </a:t>
            </a:r>
            <a:r>
              <a:rPr lang="ru-RU" sz="2000" dirty="0" err="1">
                <a:latin typeface="Cambria" panose="02040503050406030204" pitchFamily="18" charset="0"/>
              </a:rPr>
              <a:t>населення</a:t>
            </a:r>
            <a:r>
              <a:rPr lang="ru-RU" sz="2000" dirty="0">
                <a:latin typeface="Cambria" panose="02040503050406030204" pitchFamily="18" charset="0"/>
              </a:rPr>
              <a:t>, </a:t>
            </a:r>
            <a:r>
              <a:rPr lang="ru-RU" sz="2000" dirty="0" err="1">
                <a:latin typeface="Cambria" panose="02040503050406030204" pitchFamily="18" charset="0"/>
              </a:rPr>
              <a:t>зростанням</a:t>
            </a:r>
            <a:r>
              <a:rPr lang="ru-RU" sz="2000" dirty="0">
                <a:latin typeface="Cambria" panose="02040503050406030204" pitchFamily="18" charset="0"/>
              </a:rPr>
              <a:t> </a:t>
            </a:r>
            <a:r>
              <a:rPr lang="ru-RU" sz="2000" dirty="0" err="1">
                <a:latin typeface="Cambria" panose="02040503050406030204" pitchFamily="18" charset="0"/>
              </a:rPr>
              <a:t>злочинності</a:t>
            </a:r>
            <a:r>
              <a:rPr lang="ru-RU" sz="2000" dirty="0">
                <a:latin typeface="Cambria" panose="02040503050406030204" pitchFamily="18" charset="0"/>
              </a:rPr>
              <a:t>, </a:t>
            </a:r>
            <a:r>
              <a:rPr lang="ru-RU" sz="2000" b="1" i="1" dirty="0" err="1">
                <a:latin typeface="Cambria" panose="02040503050406030204" pitchFamily="18" charset="0"/>
              </a:rPr>
              <a:t>міжнародного</a:t>
            </a:r>
            <a:r>
              <a:rPr lang="ru-RU" sz="2000" b="1" i="1" dirty="0">
                <a:latin typeface="Cambria" panose="02040503050406030204" pitchFamily="18" charset="0"/>
              </a:rPr>
              <a:t> </a:t>
            </a:r>
            <a:r>
              <a:rPr lang="ru-RU" sz="2000" b="1" i="1" dirty="0" err="1" smtClean="0">
                <a:latin typeface="Cambria" panose="02040503050406030204" pitchFamily="18" charset="0"/>
              </a:rPr>
              <a:t>тероризму</a:t>
            </a:r>
            <a:r>
              <a:rPr lang="ru-RU" sz="2000" b="1" i="1" dirty="0" smtClean="0">
                <a:latin typeface="Cambria" panose="02040503050406030204" pitchFamily="18" charset="0"/>
              </a:rPr>
              <a:t> </a:t>
            </a:r>
            <a:r>
              <a:rPr lang="ru-RU" sz="2000" dirty="0">
                <a:latin typeface="Cambria" panose="02040503050406030204" pitchFamily="18" charset="0"/>
              </a:rPr>
              <a:t>і </a:t>
            </a:r>
            <a:r>
              <a:rPr lang="ru-RU" sz="2000" dirty="0" err="1">
                <a:latin typeface="Cambria" panose="02040503050406030204" pitchFamily="18" charset="0"/>
              </a:rPr>
              <a:t>іншими</a:t>
            </a:r>
            <a:r>
              <a:rPr lang="ru-RU" sz="2000" dirty="0">
                <a:latin typeface="Cambria" panose="02040503050406030204" pitchFamily="18" charset="0"/>
              </a:rPr>
              <a:t> </a:t>
            </a:r>
            <a:r>
              <a:rPr lang="ru-RU" sz="2000" dirty="0" err="1">
                <a:latin typeface="Cambria" panose="02040503050406030204" pitchFamily="18" charset="0"/>
              </a:rPr>
              <a:t>негативними</a:t>
            </a:r>
            <a:r>
              <a:rPr lang="ru-RU" sz="2000" dirty="0">
                <a:latin typeface="Cambria" panose="02040503050406030204" pitchFamily="18" charset="0"/>
              </a:rPr>
              <a:t> </a:t>
            </a:r>
            <a:r>
              <a:rPr lang="ru-RU" sz="2000" dirty="0" err="1">
                <a:latin typeface="Cambria" panose="02040503050406030204" pitchFamily="18" charset="0"/>
              </a:rPr>
              <a:t>явищами</a:t>
            </a:r>
            <a:r>
              <a:rPr lang="ru-RU" sz="2000" dirty="0" smtClean="0">
                <a:latin typeface="Cambria" panose="02040503050406030204" pitchFamily="18" charset="0"/>
              </a:rPr>
              <a:t>.</a:t>
            </a:r>
          </a:p>
          <a:p>
            <a:pPr indent="432000" algn="just"/>
            <a:r>
              <a:rPr lang="ru-RU" sz="2000" dirty="0">
                <a:latin typeface="Cambria" panose="02040503050406030204" pitchFamily="18" charset="0"/>
              </a:rPr>
              <a:t>Часто </a:t>
            </a:r>
            <a:r>
              <a:rPr lang="ru-RU" sz="2000" dirty="0" err="1">
                <a:latin typeface="Cambria" panose="02040503050406030204" pitchFamily="18" charset="0"/>
              </a:rPr>
              <a:t>тісно</a:t>
            </a:r>
            <a:r>
              <a:rPr lang="ru-RU" sz="2000" dirty="0">
                <a:latin typeface="Cambria" panose="02040503050406030204" pitchFamily="18" charset="0"/>
              </a:rPr>
              <a:t> </a:t>
            </a:r>
            <a:r>
              <a:rPr lang="ru-RU" sz="2000" dirty="0" err="1">
                <a:latin typeface="Cambria" panose="02040503050406030204" pitchFamily="18" charset="0"/>
              </a:rPr>
              <a:t>пов’язані</a:t>
            </a:r>
            <a:r>
              <a:rPr lang="ru-RU" sz="2000" dirty="0">
                <a:latin typeface="Cambria" panose="02040503050406030204" pitchFamily="18" charset="0"/>
              </a:rPr>
              <a:t> з нелегальною </a:t>
            </a:r>
            <a:r>
              <a:rPr lang="ru-RU" sz="2000" dirty="0" err="1">
                <a:latin typeface="Cambria" panose="02040503050406030204" pitchFamily="18" charset="0"/>
              </a:rPr>
              <a:t>міграцією</a:t>
            </a:r>
            <a:r>
              <a:rPr lang="ru-RU" sz="2000" dirty="0">
                <a:latin typeface="Cambria" panose="02040503050406030204" pitchFamily="18" charset="0"/>
              </a:rPr>
              <a:t> контрабанда та </a:t>
            </a:r>
            <a:r>
              <a:rPr lang="ru-RU" sz="2000" dirty="0" err="1">
                <a:latin typeface="Cambria" panose="02040503050406030204" pitchFamily="18" charset="0"/>
              </a:rPr>
              <a:t>торгівля</a:t>
            </a:r>
            <a:r>
              <a:rPr lang="ru-RU" sz="2000" dirty="0">
                <a:latin typeface="Cambria" panose="02040503050406030204" pitchFamily="18" charset="0"/>
              </a:rPr>
              <a:t> людьми. </a:t>
            </a:r>
          </a:p>
          <a:p>
            <a:pPr indent="432000" algn="just"/>
            <a:r>
              <a:rPr lang="ru-RU" sz="2000" dirty="0" err="1">
                <a:latin typeface="Cambria" panose="02040503050406030204" pitchFamily="18" charset="0"/>
              </a:rPr>
              <a:t>Значна</a:t>
            </a:r>
            <a:r>
              <a:rPr lang="ru-RU" sz="2000" dirty="0">
                <a:latin typeface="Cambria" panose="02040503050406030204" pitchFamily="18" charset="0"/>
              </a:rPr>
              <a:t>  </a:t>
            </a:r>
            <a:r>
              <a:rPr lang="ru-RU" sz="2000" dirty="0" err="1">
                <a:latin typeface="Cambria" panose="02040503050406030204" pitchFamily="18" charset="0"/>
              </a:rPr>
              <a:t>кількість</a:t>
            </a:r>
            <a:r>
              <a:rPr lang="ru-RU" sz="2000" dirty="0">
                <a:latin typeface="Cambria" panose="02040503050406030204" pitchFamily="18" charset="0"/>
              </a:rPr>
              <a:t> </a:t>
            </a:r>
            <a:r>
              <a:rPr lang="ru-RU" sz="2000" dirty="0" err="1">
                <a:latin typeface="Cambria" panose="02040503050406030204" pitchFamily="18" charset="0"/>
              </a:rPr>
              <a:t>чоловіків</a:t>
            </a:r>
            <a:r>
              <a:rPr lang="ru-RU" sz="2000" dirty="0">
                <a:latin typeface="Cambria" panose="02040503050406030204" pitchFamily="18" charset="0"/>
              </a:rPr>
              <a:t>, </a:t>
            </a:r>
            <a:r>
              <a:rPr lang="ru-RU" sz="2000" dirty="0" err="1">
                <a:latin typeface="Cambria" panose="02040503050406030204" pitchFamily="18" charset="0"/>
              </a:rPr>
              <a:t>жінок</a:t>
            </a:r>
            <a:r>
              <a:rPr lang="ru-RU" sz="2000" dirty="0">
                <a:latin typeface="Cambria" panose="02040503050406030204" pitchFamily="18" charset="0"/>
              </a:rPr>
              <a:t> та </a:t>
            </a:r>
            <a:r>
              <a:rPr lang="ru-RU" sz="2000" dirty="0" err="1">
                <a:latin typeface="Cambria" panose="02040503050406030204" pitchFamily="18" charset="0"/>
              </a:rPr>
              <a:t>дітей</a:t>
            </a:r>
            <a:r>
              <a:rPr lang="ru-RU" sz="2000" dirty="0">
                <a:latin typeface="Cambria" panose="02040503050406030204" pitchFamily="18" charset="0"/>
              </a:rPr>
              <a:t> </a:t>
            </a:r>
            <a:r>
              <a:rPr lang="ru-RU" sz="2000" dirty="0" err="1">
                <a:latin typeface="Cambria" panose="02040503050406030204" pitchFamily="18" charset="0"/>
              </a:rPr>
              <a:t>стають</a:t>
            </a:r>
            <a:r>
              <a:rPr lang="ru-RU" sz="2000" dirty="0">
                <a:latin typeface="Cambria" panose="02040503050406030204" pitchFamily="18" charset="0"/>
              </a:rPr>
              <a:t> жертвами обману та </a:t>
            </a:r>
            <a:r>
              <a:rPr lang="ru-RU" sz="2000" dirty="0" err="1">
                <a:latin typeface="Cambria" panose="02040503050406030204" pitchFamily="18" charset="0"/>
              </a:rPr>
              <a:t>жорстокого</a:t>
            </a:r>
            <a:r>
              <a:rPr lang="ru-RU" sz="2000" dirty="0">
                <a:latin typeface="Cambria" panose="02040503050406030204" pitchFamily="18" charset="0"/>
              </a:rPr>
              <a:t> </a:t>
            </a:r>
            <a:r>
              <a:rPr lang="ru-RU" sz="2000" dirty="0" err="1">
                <a:latin typeface="Cambria" panose="02040503050406030204" pitchFamily="18" charset="0"/>
              </a:rPr>
              <a:t>поводження</a:t>
            </a:r>
            <a:r>
              <a:rPr lang="ru-RU" sz="2000" dirty="0">
                <a:latin typeface="Cambria" panose="02040503050406030204" pitchFamily="18" charset="0"/>
              </a:rPr>
              <a:t>, </a:t>
            </a:r>
            <a:r>
              <a:rPr lang="ru-RU" sz="2000" dirty="0" err="1">
                <a:latin typeface="Cambria" panose="02040503050406030204" pitchFamily="18" charset="0"/>
              </a:rPr>
              <a:t>включаючи</a:t>
            </a:r>
            <a:r>
              <a:rPr lang="ru-RU" sz="2000" dirty="0">
                <a:latin typeface="Cambria" panose="02040503050406030204" pitchFamily="18" charset="0"/>
              </a:rPr>
              <a:t> </a:t>
            </a:r>
            <a:r>
              <a:rPr lang="ru-RU" sz="2000" dirty="0" err="1">
                <a:latin typeface="Cambria" panose="02040503050406030204" pitchFamily="18" charset="0"/>
              </a:rPr>
              <a:t>боргову</a:t>
            </a:r>
            <a:r>
              <a:rPr lang="ru-RU" sz="2000" dirty="0">
                <a:latin typeface="Cambria" panose="02040503050406030204" pitchFamily="18" charset="0"/>
              </a:rPr>
              <a:t> кабалу, </a:t>
            </a:r>
            <a:r>
              <a:rPr lang="ru-RU" sz="2000" dirty="0" err="1">
                <a:latin typeface="Cambria" panose="02040503050406030204" pitchFamily="18" charset="0"/>
              </a:rPr>
              <a:t>катування</a:t>
            </a:r>
            <a:r>
              <a:rPr lang="ru-RU" sz="2000" dirty="0">
                <a:latin typeface="Cambria" panose="02040503050406030204" pitchFamily="18" charset="0"/>
              </a:rPr>
              <a:t>, </a:t>
            </a:r>
            <a:r>
              <a:rPr lang="ru-RU" sz="2000" dirty="0" err="1">
                <a:latin typeface="Cambria" panose="02040503050406030204" pitchFamily="18" charset="0"/>
              </a:rPr>
              <a:t>незаконне</a:t>
            </a:r>
            <a:r>
              <a:rPr lang="ru-RU" sz="2000" dirty="0">
                <a:latin typeface="Cambria" panose="02040503050406030204" pitchFamily="18" charset="0"/>
              </a:rPr>
              <a:t> </a:t>
            </a:r>
            <a:r>
              <a:rPr lang="ru-RU" sz="2000" dirty="0" err="1">
                <a:latin typeface="Cambria" panose="02040503050406030204" pitchFamily="18" charset="0"/>
              </a:rPr>
              <a:t>ув'язнення</a:t>
            </a:r>
            <a:r>
              <a:rPr lang="ru-RU" sz="2000" dirty="0">
                <a:latin typeface="Cambria" panose="02040503050406030204" pitchFamily="18" charset="0"/>
              </a:rPr>
              <a:t>, </a:t>
            </a:r>
            <a:r>
              <a:rPr lang="ru-RU" sz="2000" dirty="0" err="1">
                <a:latin typeface="Cambria" panose="02040503050406030204" pitchFamily="18" charset="0"/>
              </a:rPr>
              <a:t>насильство</a:t>
            </a:r>
            <a:r>
              <a:rPr lang="ru-RU" sz="2000" dirty="0">
                <a:latin typeface="Cambria" panose="02040503050406030204" pitchFamily="18" charset="0"/>
              </a:rPr>
              <a:t> </a:t>
            </a:r>
            <a:r>
              <a:rPr lang="ru-RU" sz="2000" dirty="0" err="1">
                <a:latin typeface="Cambria" panose="02040503050406030204" pitchFamily="18" charset="0"/>
              </a:rPr>
              <a:t>тощо</a:t>
            </a:r>
            <a:r>
              <a:rPr lang="ru-RU" sz="2000" dirty="0" smtClean="0">
                <a:latin typeface="Cambria" panose="02040503050406030204" pitchFamily="18" charset="0"/>
              </a:rPr>
              <a:t>.</a:t>
            </a:r>
            <a:endParaRPr lang="ru-RU" sz="2000" dirty="0">
              <a:latin typeface="Cambria" panose="02040503050406030204" pitchFamily="18" charset="0"/>
            </a:endParaRPr>
          </a:p>
        </p:txBody>
      </p:sp>
    </p:spTree>
    <p:extLst>
      <p:ext uri="{BB962C8B-B14F-4D97-AF65-F5344CB8AC3E}">
        <p14:creationId xmlns:p14="http://schemas.microsoft.com/office/powerpoint/2010/main" val="3595929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54182" y="515495"/>
            <a:ext cx="11028218" cy="5755422"/>
          </a:xfrm>
          <a:prstGeom prst="rect">
            <a:avLst/>
          </a:prstGeom>
          <a:solidFill>
            <a:schemeClr val="accent5">
              <a:lumMod val="20000"/>
              <a:lumOff val="80000"/>
            </a:schemeClr>
          </a:solidFill>
        </p:spPr>
        <p:txBody>
          <a:bodyPr wrap="square">
            <a:spAutoFit/>
          </a:bodyPr>
          <a:lstStyle/>
          <a:p>
            <a:pPr algn="ctr"/>
            <a:r>
              <a:rPr lang="uk-UA" sz="2400" b="1" dirty="0" smtClean="0">
                <a:latin typeface="Cambria" panose="02040503050406030204" pitchFamily="18" charset="0"/>
              </a:rPr>
              <a:t>Зростання </a:t>
            </a:r>
            <a:r>
              <a:rPr lang="uk-UA" sz="2400" b="1" dirty="0">
                <a:latin typeface="Cambria" panose="02040503050406030204" pitchFamily="18" charset="0"/>
              </a:rPr>
              <a:t>масштабів і розширення географії вимушених </a:t>
            </a:r>
            <a:r>
              <a:rPr lang="uk-UA" sz="2400" b="1" dirty="0" smtClean="0">
                <a:latin typeface="Cambria" panose="02040503050406030204" pitchFamily="18" charset="0"/>
              </a:rPr>
              <a:t>міграцій. </a:t>
            </a:r>
          </a:p>
          <a:p>
            <a:endParaRPr lang="uk-UA" sz="2400" b="1" dirty="0" smtClean="0">
              <a:latin typeface="Cambria" panose="02040503050406030204" pitchFamily="18" charset="0"/>
            </a:endParaRPr>
          </a:p>
          <a:p>
            <a:pPr indent="432000" algn="just"/>
            <a:r>
              <a:rPr lang="uk-UA" sz="2000" dirty="0" smtClean="0">
                <a:latin typeface="Cambria" panose="02040503050406030204" pitchFamily="18" charset="0"/>
              </a:rPr>
              <a:t>Вимушені </a:t>
            </a:r>
            <a:r>
              <a:rPr lang="uk-UA" sz="2000" dirty="0">
                <a:latin typeface="Cambria" panose="02040503050406030204" pitchFamily="18" charset="0"/>
              </a:rPr>
              <a:t>міграції є сукупність </a:t>
            </a:r>
            <a:r>
              <a:rPr lang="uk-UA" sz="2000" dirty="0" smtClean="0">
                <a:latin typeface="Cambria" panose="02040503050406030204" pitchFamily="18" charset="0"/>
              </a:rPr>
              <a:t>територіальних пересувань </a:t>
            </a:r>
            <a:r>
              <a:rPr lang="uk-UA" sz="2000" dirty="0">
                <a:latin typeface="Cambria" panose="02040503050406030204" pitchFamily="18" charset="0"/>
              </a:rPr>
              <a:t>населення, що мають вимушений характер, тобто </a:t>
            </a:r>
            <a:r>
              <a:rPr lang="uk-UA" sz="2000" dirty="0" smtClean="0">
                <a:latin typeface="Cambria" panose="02040503050406030204" pitchFamily="18" charset="0"/>
              </a:rPr>
              <a:t>обумовлених причинами, що  </a:t>
            </a:r>
            <a:r>
              <a:rPr lang="uk-UA" sz="2000" dirty="0">
                <a:latin typeface="Cambria" panose="02040503050406030204" pitchFamily="18" charset="0"/>
              </a:rPr>
              <a:t>не залежать від </a:t>
            </a:r>
            <a:r>
              <a:rPr lang="uk-UA" sz="2000" dirty="0" smtClean="0">
                <a:latin typeface="Cambria" panose="02040503050406030204" pitchFamily="18" charset="0"/>
              </a:rPr>
              <a:t>них (політичними </a:t>
            </a:r>
            <a:r>
              <a:rPr lang="uk-UA" sz="2000" dirty="0">
                <a:latin typeface="Cambria" panose="02040503050406030204" pitchFamily="18" charset="0"/>
              </a:rPr>
              <a:t>і національними </a:t>
            </a:r>
            <a:r>
              <a:rPr lang="uk-UA" sz="2000" dirty="0" smtClean="0">
                <a:latin typeface="Cambria" panose="02040503050406030204" pitchFamily="18" charset="0"/>
              </a:rPr>
              <a:t>переслідуваннями, </a:t>
            </a:r>
            <a:r>
              <a:rPr lang="uk-UA" sz="2000" dirty="0">
                <a:latin typeface="Cambria" panose="02040503050406030204" pitchFamily="18" charset="0"/>
              </a:rPr>
              <a:t>стихійними лихами, техногенними аваріями, </a:t>
            </a:r>
            <a:r>
              <a:rPr lang="uk-UA" sz="2000" dirty="0" smtClean="0">
                <a:latin typeface="Cambria" panose="02040503050406030204" pitchFamily="18" charset="0"/>
              </a:rPr>
              <a:t>екологічними катастрофами</a:t>
            </a:r>
            <a:r>
              <a:rPr lang="uk-UA" sz="2000" dirty="0">
                <a:latin typeface="Cambria" panose="02040503050406030204" pitchFamily="18" charset="0"/>
              </a:rPr>
              <a:t>, військовими діями і т. п.). </a:t>
            </a:r>
            <a:endParaRPr lang="uk-UA" sz="2000" dirty="0" smtClean="0">
              <a:latin typeface="Cambria" panose="02040503050406030204" pitchFamily="18" charset="0"/>
            </a:endParaRPr>
          </a:p>
          <a:p>
            <a:pPr indent="432000" algn="just"/>
            <a:r>
              <a:rPr lang="uk-UA" sz="2000" dirty="0" smtClean="0">
                <a:latin typeface="Cambria" panose="02040503050406030204" pitchFamily="18" charset="0"/>
              </a:rPr>
              <a:t>До вимушених мігрантів відносять наступні </a:t>
            </a:r>
            <a:r>
              <a:rPr lang="uk-UA" sz="2000" dirty="0">
                <a:latin typeface="Cambria" panose="02040503050406030204" pitchFamily="18" charset="0"/>
              </a:rPr>
              <a:t>основні категорії: </a:t>
            </a:r>
            <a:endParaRPr lang="uk-UA" sz="2000" dirty="0" smtClean="0">
              <a:latin typeface="Cambria" panose="02040503050406030204" pitchFamily="18" charset="0"/>
            </a:endParaRPr>
          </a:p>
          <a:p>
            <a:pPr marL="342900" indent="-342900" algn="just">
              <a:buFont typeface="Arial" panose="020B0604020202020204" pitchFamily="34" charset="0"/>
              <a:buChar char="•"/>
            </a:pPr>
            <a:r>
              <a:rPr lang="uk-UA" sz="2000" dirty="0" smtClean="0">
                <a:latin typeface="Cambria" panose="02040503050406030204" pitchFamily="18" charset="0"/>
              </a:rPr>
              <a:t>біженці</a:t>
            </a:r>
            <a:r>
              <a:rPr lang="uk-UA" sz="2000" dirty="0">
                <a:latin typeface="Cambria" panose="02040503050406030204" pitchFamily="18" charset="0"/>
              </a:rPr>
              <a:t>, </a:t>
            </a:r>
            <a:endParaRPr lang="uk-UA" sz="2000" dirty="0" smtClean="0">
              <a:latin typeface="Cambria" panose="02040503050406030204" pitchFamily="18" charset="0"/>
            </a:endParaRPr>
          </a:p>
          <a:p>
            <a:pPr marL="342900" indent="-342900" algn="just">
              <a:buFont typeface="Arial" panose="020B0604020202020204" pitchFamily="34" charset="0"/>
              <a:buChar char="•"/>
            </a:pPr>
            <a:r>
              <a:rPr lang="uk-UA" sz="2000" dirty="0" smtClean="0">
                <a:latin typeface="Cambria" panose="02040503050406030204" pitchFamily="18" charset="0"/>
              </a:rPr>
              <a:t>переміщені </a:t>
            </a:r>
            <a:r>
              <a:rPr lang="uk-UA" sz="2000" dirty="0">
                <a:latin typeface="Cambria" panose="02040503050406030204" pitchFamily="18" charset="0"/>
              </a:rPr>
              <a:t>особи (</a:t>
            </a:r>
            <a:r>
              <a:rPr lang="uk-UA" sz="2000" dirty="0" smtClean="0">
                <a:latin typeface="Cambria" panose="02040503050406030204" pitchFamily="18" charset="0"/>
              </a:rPr>
              <a:t>вимушені переселенці</a:t>
            </a:r>
            <a:r>
              <a:rPr lang="uk-UA" sz="2000" dirty="0">
                <a:latin typeface="Cambria" panose="02040503050406030204" pitchFamily="18" charset="0"/>
              </a:rPr>
              <a:t>), </a:t>
            </a:r>
            <a:endParaRPr lang="uk-UA" sz="2000" dirty="0" smtClean="0">
              <a:latin typeface="Cambria" panose="02040503050406030204" pitchFamily="18" charset="0"/>
            </a:endParaRPr>
          </a:p>
          <a:p>
            <a:pPr marL="342900" indent="-342900" algn="just">
              <a:buFont typeface="Arial" panose="020B0604020202020204" pitchFamily="34" charset="0"/>
              <a:buChar char="•"/>
            </a:pPr>
            <a:r>
              <a:rPr lang="uk-UA" sz="2000" dirty="0" smtClean="0">
                <a:latin typeface="Cambria" panose="02040503050406030204" pitchFamily="18" charset="0"/>
              </a:rPr>
              <a:t>екологічні </a:t>
            </a:r>
            <a:r>
              <a:rPr lang="uk-UA" sz="2000" dirty="0">
                <a:latin typeface="Cambria" panose="02040503050406030204" pitchFamily="18" charset="0"/>
              </a:rPr>
              <a:t>біженці та ін</a:t>
            </a:r>
            <a:r>
              <a:rPr lang="uk-UA" sz="2000" dirty="0" smtClean="0">
                <a:latin typeface="Cambria" panose="02040503050406030204" pitchFamily="18" charset="0"/>
              </a:rPr>
              <a:t>.</a:t>
            </a:r>
          </a:p>
          <a:p>
            <a:pPr marL="342900" indent="-342900" algn="just">
              <a:buFont typeface="Arial" panose="020B0604020202020204" pitchFamily="34" charset="0"/>
              <a:buChar char="•"/>
            </a:pPr>
            <a:endParaRPr lang="uk-UA" sz="2000" dirty="0">
              <a:latin typeface="Cambria" panose="02040503050406030204" pitchFamily="18" charset="0"/>
            </a:endParaRPr>
          </a:p>
          <a:p>
            <a:pPr marL="342900" indent="-342900" algn="just">
              <a:buFont typeface="Arial" panose="020B0604020202020204" pitchFamily="34" charset="0"/>
              <a:buChar char="•"/>
            </a:pPr>
            <a:endParaRPr lang="uk-UA" sz="2000" dirty="0" smtClean="0">
              <a:latin typeface="Cambria" panose="02040503050406030204" pitchFamily="18" charset="0"/>
            </a:endParaRPr>
          </a:p>
          <a:p>
            <a:pPr indent="432000" algn="just"/>
            <a:r>
              <a:rPr lang="uk-UA" sz="2000" dirty="0" smtClean="0">
                <a:latin typeface="Cambria" panose="02040503050406030204" pitchFamily="18" charset="0"/>
              </a:rPr>
              <a:t>Для більшості визначальними </a:t>
            </a:r>
            <a:r>
              <a:rPr lang="uk-UA" sz="2000" dirty="0">
                <a:latin typeface="Cambria" panose="02040503050406030204" pitchFamily="18" charset="0"/>
              </a:rPr>
              <a:t>є «</a:t>
            </a:r>
            <a:r>
              <a:rPr lang="uk-UA" sz="2000" dirty="0" err="1" smtClean="0">
                <a:latin typeface="Cambria" panose="02040503050406030204" pitchFamily="18" charset="0"/>
              </a:rPr>
              <a:t>виштовхуючі</a:t>
            </a:r>
            <a:r>
              <a:rPr lang="uk-UA" sz="2000" dirty="0" smtClean="0">
                <a:latin typeface="Cambria" panose="02040503050406030204" pitchFamily="18" charset="0"/>
              </a:rPr>
              <a:t>» </a:t>
            </a:r>
            <a:r>
              <a:rPr lang="uk-UA" sz="2000" dirty="0">
                <a:latin typeface="Cambria" panose="02040503050406030204" pitchFamily="18" charset="0"/>
              </a:rPr>
              <a:t>чинники</a:t>
            </a:r>
            <a:r>
              <a:rPr lang="uk-UA" sz="2000" dirty="0" smtClean="0">
                <a:latin typeface="Cambria" panose="02040503050406030204" pitchFamily="18" charset="0"/>
              </a:rPr>
              <a:t>, що мають </a:t>
            </a:r>
            <a:r>
              <a:rPr lang="uk-UA" sz="2000" dirty="0">
                <a:latin typeface="Cambria" panose="02040503050406030204" pitchFamily="18" charset="0"/>
              </a:rPr>
              <a:t>раптовий і загрозливий для життя характер</a:t>
            </a:r>
            <a:r>
              <a:rPr lang="uk-UA" sz="2000" dirty="0" smtClean="0">
                <a:latin typeface="Cambria" panose="02040503050406030204" pitchFamily="18" charset="0"/>
              </a:rPr>
              <a:t>.</a:t>
            </a:r>
          </a:p>
          <a:p>
            <a:pPr indent="432000" algn="just"/>
            <a:endParaRPr lang="uk-UA" sz="2000" dirty="0">
              <a:latin typeface="Cambria" panose="02040503050406030204" pitchFamily="18" charset="0"/>
            </a:endParaRPr>
          </a:p>
          <a:p>
            <a:pPr indent="432000" algn="just"/>
            <a:endParaRPr lang="uk-UA" sz="2000" dirty="0" smtClean="0">
              <a:latin typeface="Cambria" panose="02040503050406030204" pitchFamily="18" charset="0"/>
            </a:endParaRPr>
          </a:p>
          <a:p>
            <a:pPr indent="432000" algn="just"/>
            <a:endParaRPr lang="uk-UA" sz="2000" dirty="0" smtClean="0">
              <a:latin typeface="Cambria" panose="02040503050406030204" pitchFamily="18" charset="0"/>
            </a:endParaRPr>
          </a:p>
          <a:p>
            <a:pPr indent="432000" algn="just"/>
            <a:endParaRPr lang="uk-UA" sz="2000" dirty="0">
              <a:latin typeface="Cambria" panose="02040503050406030204" pitchFamily="18" charset="0"/>
            </a:endParaRPr>
          </a:p>
        </p:txBody>
      </p:sp>
    </p:spTree>
    <p:extLst>
      <p:ext uri="{BB962C8B-B14F-4D97-AF65-F5344CB8AC3E}">
        <p14:creationId xmlns:p14="http://schemas.microsoft.com/office/powerpoint/2010/main" val="2984906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8764" y="321255"/>
            <a:ext cx="11194471" cy="707886"/>
          </a:xfrm>
          <a:prstGeom prst="rect">
            <a:avLst/>
          </a:prstGeom>
          <a:solidFill>
            <a:schemeClr val="accent5">
              <a:lumMod val="20000"/>
              <a:lumOff val="80000"/>
            </a:schemeClr>
          </a:solidFill>
        </p:spPr>
        <p:txBody>
          <a:bodyPr wrap="square">
            <a:spAutoFit/>
          </a:bodyPr>
          <a:lstStyle/>
          <a:p>
            <a:r>
              <a:rPr lang="uk-UA" sz="2000" dirty="0" smtClean="0">
                <a:latin typeface="Cambria" panose="02040503050406030204" pitchFamily="18" charset="0"/>
              </a:rPr>
              <a:t>Подібно швидкому збільшенню кількості міжнародних мігрантів, кількість біженців у всьому світі також помітно зросла в недалекому минулому. </a:t>
            </a:r>
            <a:endParaRPr lang="uk-UA" sz="2000" dirty="0">
              <a:latin typeface="Cambria" panose="02040503050406030204" pitchFamily="18" charset="0"/>
            </a:endParaRPr>
          </a:p>
        </p:txBody>
      </p:sp>
      <p:pic>
        <p:nvPicPr>
          <p:cNvPr id="3" name="Рисунок 2"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763" y="1644694"/>
            <a:ext cx="11194471" cy="4728398"/>
          </a:xfrm>
          <a:prstGeom prst="rect">
            <a:avLst/>
          </a:prstGeom>
        </p:spPr>
      </p:pic>
    </p:spTree>
    <p:extLst>
      <p:ext uri="{BB962C8B-B14F-4D97-AF65-F5344CB8AC3E}">
        <p14:creationId xmlns:p14="http://schemas.microsoft.com/office/powerpoint/2010/main" val="4080110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60219"/>
            <a:ext cx="11249891" cy="6165273"/>
          </a:xfrm>
          <a:prstGeom prst="rect">
            <a:avLst/>
          </a:prstGeom>
        </p:spPr>
      </p:pic>
    </p:spTree>
    <p:extLst>
      <p:ext uri="{BB962C8B-B14F-4D97-AF65-F5344CB8AC3E}">
        <p14:creationId xmlns:p14="http://schemas.microsoft.com/office/powerpoint/2010/main" val="3748031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4909" y="362728"/>
            <a:ext cx="11222182" cy="6247864"/>
          </a:xfrm>
          <a:prstGeom prst="rect">
            <a:avLst/>
          </a:prstGeom>
          <a:solidFill>
            <a:schemeClr val="accent3">
              <a:lumMod val="20000"/>
              <a:lumOff val="80000"/>
            </a:schemeClr>
          </a:solidFill>
        </p:spPr>
        <p:txBody>
          <a:bodyPr wrap="square">
            <a:spAutoFit/>
          </a:bodyPr>
          <a:lstStyle/>
          <a:p>
            <a:r>
              <a:rPr lang="uk-UA" sz="2000" b="1" i="1" dirty="0" smtClean="0">
                <a:latin typeface="Cambria" panose="02040503050406030204" pitchFamily="18" charset="0"/>
              </a:rPr>
              <a:t>МІГРАЦІЯ НАСЕЛЕННЯ </a:t>
            </a:r>
            <a:r>
              <a:rPr lang="uk-UA" sz="2000" dirty="0" smtClean="0">
                <a:latin typeface="Cambria" panose="02040503050406030204" pitchFamily="18" charset="0"/>
              </a:rPr>
              <a:t>(</a:t>
            </a:r>
            <a:r>
              <a:rPr lang="uk-UA" sz="2000" dirty="0">
                <a:latin typeface="Cambria" panose="02040503050406030204" pitchFamily="18" charset="0"/>
              </a:rPr>
              <a:t>лат. </a:t>
            </a:r>
            <a:r>
              <a:rPr lang="en-US" sz="2000" dirty="0" err="1">
                <a:latin typeface="Cambria" panose="02040503050406030204" pitchFamily="18" charset="0"/>
              </a:rPr>
              <a:t>migratio</a:t>
            </a:r>
            <a:r>
              <a:rPr lang="en-US" sz="2000" dirty="0">
                <a:latin typeface="Cambria" panose="02040503050406030204" pitchFamily="18" charset="0"/>
              </a:rPr>
              <a:t> — </a:t>
            </a:r>
            <a:r>
              <a:rPr lang="uk-UA" sz="2000" dirty="0">
                <a:latin typeface="Cambria" panose="02040503050406030204" pitchFamily="18" charset="0"/>
              </a:rPr>
              <a:t>переселення) — механічні переміщення людей через кордони тих чи інших територій зі зміною місця проживання назавжди, на більш-менш тривалий час або з регулярним поверненням до </a:t>
            </a:r>
            <a:r>
              <a:rPr lang="uk-UA" sz="2000" dirty="0" smtClean="0">
                <a:latin typeface="Cambria" panose="02040503050406030204" pitchFamily="18" charset="0"/>
              </a:rPr>
              <a:t>нього.</a:t>
            </a:r>
          </a:p>
          <a:p>
            <a:endParaRPr lang="uk-UA" sz="2000" dirty="0" smtClean="0">
              <a:latin typeface="Cambria" panose="02040503050406030204" pitchFamily="18" charset="0"/>
            </a:endParaRPr>
          </a:p>
          <a:p>
            <a:pPr algn="just"/>
            <a:r>
              <a:rPr lang="ru-RU" sz="2000" b="1" i="1" dirty="0">
                <a:latin typeface="Cambria" panose="02040503050406030204" pitchFamily="18" charset="0"/>
              </a:rPr>
              <a:t>ІММІГРАЦІЯ</a:t>
            </a:r>
            <a:r>
              <a:rPr lang="ru-RU" sz="2000" dirty="0">
                <a:latin typeface="Cambria" panose="02040503050406030204" pitchFamily="18" charset="0"/>
              </a:rPr>
              <a:t> – </a:t>
            </a:r>
            <a:r>
              <a:rPr lang="ru-RU" sz="2000" dirty="0" err="1" smtClean="0">
                <a:latin typeface="Cambria" panose="02040503050406030204" pitchFamily="18" charset="0"/>
              </a:rPr>
              <a:t>процес</a:t>
            </a:r>
            <a:r>
              <a:rPr lang="ru-RU" sz="2000" dirty="0">
                <a:latin typeface="Cambria" panose="02040503050406030204" pitchFamily="18" charset="0"/>
              </a:rPr>
              <a:t>, </a:t>
            </a:r>
            <a:r>
              <a:rPr lang="ru-RU" sz="2000" dirty="0" err="1">
                <a:latin typeface="Cambria" panose="02040503050406030204" pitchFamily="18" charset="0"/>
              </a:rPr>
              <a:t>відповідно</a:t>
            </a:r>
            <a:r>
              <a:rPr lang="ru-RU" sz="2000" dirty="0">
                <a:latin typeface="Cambria" panose="02040503050406030204" pitchFamily="18" charset="0"/>
              </a:rPr>
              <a:t> до </a:t>
            </a:r>
            <a:r>
              <a:rPr lang="ru-RU" sz="2000" dirty="0" err="1">
                <a:latin typeface="Cambria" panose="02040503050406030204" pitchFamily="18" charset="0"/>
              </a:rPr>
              <a:t>якого</a:t>
            </a:r>
            <a:r>
              <a:rPr lang="ru-RU" sz="2000" dirty="0">
                <a:latin typeface="Cambria" panose="02040503050406030204" pitchFamily="18" charset="0"/>
              </a:rPr>
              <a:t> </a:t>
            </a:r>
            <a:r>
              <a:rPr lang="ru-RU" sz="2000" dirty="0" err="1">
                <a:latin typeface="Cambria" panose="02040503050406030204" pitchFamily="18" charset="0"/>
              </a:rPr>
              <a:t>іноземці</a:t>
            </a:r>
            <a:r>
              <a:rPr lang="ru-RU" sz="2000" dirty="0">
                <a:latin typeface="Cambria" panose="02040503050406030204" pitchFamily="18" charset="0"/>
              </a:rPr>
              <a:t> </a:t>
            </a:r>
            <a:r>
              <a:rPr lang="ru-RU" sz="2000" dirty="0" err="1" smtClean="0">
                <a:latin typeface="Cambria" panose="02040503050406030204" pitchFamily="18" charset="0"/>
              </a:rPr>
              <a:t>приїжджають</a:t>
            </a:r>
            <a:r>
              <a:rPr lang="ru-RU" sz="2000" dirty="0" smtClean="0">
                <a:latin typeface="Cambria" panose="02040503050406030204" pitchFamily="18" charset="0"/>
              </a:rPr>
              <a:t> у </a:t>
            </a:r>
            <a:r>
              <a:rPr lang="ru-RU" sz="2000" dirty="0" err="1">
                <a:latin typeface="Cambria" panose="02040503050406030204" pitchFamily="18" charset="0"/>
              </a:rPr>
              <a:t>країну</a:t>
            </a:r>
            <a:r>
              <a:rPr lang="ru-RU" sz="2000" dirty="0">
                <a:latin typeface="Cambria" panose="02040503050406030204" pitchFamily="18" charset="0"/>
              </a:rPr>
              <a:t> з метою </a:t>
            </a:r>
            <a:r>
              <a:rPr lang="ru-RU" sz="2000" dirty="0" err="1">
                <a:latin typeface="Cambria" panose="02040503050406030204" pitchFamily="18" charset="0"/>
              </a:rPr>
              <a:t>подальшого</a:t>
            </a:r>
            <a:r>
              <a:rPr lang="ru-RU" sz="2000" dirty="0">
                <a:latin typeface="Cambria" panose="02040503050406030204" pitchFamily="18" charset="0"/>
              </a:rPr>
              <a:t> в </a:t>
            </a:r>
            <a:r>
              <a:rPr lang="ru-RU" sz="2000" dirty="0" err="1">
                <a:latin typeface="Cambria" panose="02040503050406030204" pitchFamily="18" charset="0"/>
              </a:rPr>
              <a:t>ній</a:t>
            </a:r>
            <a:r>
              <a:rPr lang="ru-RU" sz="2000" dirty="0">
                <a:latin typeface="Cambria" panose="02040503050406030204" pitchFamily="18" charset="0"/>
              </a:rPr>
              <a:t> </a:t>
            </a:r>
            <a:r>
              <a:rPr lang="ru-RU" sz="2000" dirty="0" err="1">
                <a:latin typeface="Cambria" panose="02040503050406030204" pitchFamily="18" charset="0"/>
              </a:rPr>
              <a:t>поселення</a:t>
            </a:r>
            <a:r>
              <a:rPr lang="ru-RU" sz="2000" dirty="0">
                <a:latin typeface="Cambria" panose="02040503050406030204" pitchFamily="18" charset="0"/>
              </a:rPr>
              <a:t> та </a:t>
            </a:r>
            <a:r>
              <a:rPr lang="ru-RU" sz="2000" dirty="0" err="1" smtClean="0">
                <a:latin typeface="Cambria" panose="02040503050406030204" pitchFamily="18" charset="0"/>
              </a:rPr>
              <a:t>проживання</a:t>
            </a:r>
            <a:r>
              <a:rPr lang="ru-RU" sz="2000" dirty="0" smtClean="0">
                <a:latin typeface="Cambria" panose="02040503050406030204" pitchFamily="18" charset="0"/>
              </a:rPr>
              <a:t>.</a:t>
            </a:r>
          </a:p>
          <a:p>
            <a:pPr algn="just"/>
            <a:endParaRPr lang="ru-RU" sz="2000" dirty="0">
              <a:latin typeface="Cambria" panose="02040503050406030204" pitchFamily="18" charset="0"/>
            </a:endParaRPr>
          </a:p>
          <a:p>
            <a:pPr algn="just"/>
            <a:r>
              <a:rPr lang="uk-UA" sz="2000" b="1" i="1" dirty="0">
                <a:latin typeface="Cambria" panose="02040503050406030204" pitchFamily="18" charset="0"/>
              </a:rPr>
              <a:t>ІММІГРАНТ</a:t>
            </a:r>
            <a:r>
              <a:rPr lang="uk-UA" sz="2000" dirty="0">
                <a:latin typeface="Cambria" panose="02040503050406030204" pitchFamily="18" charset="0"/>
              </a:rPr>
              <a:t> – 1) особа в умовах </a:t>
            </a:r>
            <a:r>
              <a:rPr lang="uk-UA" sz="2000" dirty="0" smtClean="0">
                <a:latin typeface="Cambria" panose="02040503050406030204" pitchFamily="18" charset="0"/>
              </a:rPr>
              <a:t>імміграції; </a:t>
            </a:r>
            <a:r>
              <a:rPr lang="uk-UA" sz="2000" dirty="0">
                <a:latin typeface="Cambria" panose="02040503050406030204" pitchFamily="18" charset="0"/>
              </a:rPr>
              <a:t>2) іноземець чи особа без громадянства, яка отримала дозвіл </a:t>
            </a:r>
            <a:r>
              <a:rPr lang="uk-UA" sz="2000" dirty="0" smtClean="0">
                <a:latin typeface="Cambria" panose="02040503050406030204" pitchFamily="18" charset="0"/>
              </a:rPr>
              <a:t>на імміграцію в країну на </a:t>
            </a:r>
            <a:r>
              <a:rPr lang="uk-UA" sz="2000" dirty="0">
                <a:latin typeface="Cambria" panose="02040503050406030204" pitchFamily="18" charset="0"/>
              </a:rPr>
              <a:t>постійне проживання або, перебуваючи в </a:t>
            </a:r>
            <a:r>
              <a:rPr lang="uk-UA" sz="2000" dirty="0" smtClean="0">
                <a:latin typeface="Cambria" panose="02040503050406030204" pitchFamily="18" charset="0"/>
              </a:rPr>
              <a:t>країні на </a:t>
            </a:r>
            <a:r>
              <a:rPr lang="uk-UA" sz="2000" dirty="0">
                <a:latin typeface="Cambria" panose="02040503050406030204" pitchFamily="18" charset="0"/>
              </a:rPr>
              <a:t>законних підставах, отримала дозвіл на імміграцію </a:t>
            </a:r>
            <a:r>
              <a:rPr lang="uk-UA" sz="2000" dirty="0" smtClean="0">
                <a:latin typeface="Cambria" panose="02040503050406030204" pitchFamily="18" charset="0"/>
              </a:rPr>
              <a:t>й залишилася на </a:t>
            </a:r>
            <a:r>
              <a:rPr lang="uk-UA" sz="2000" dirty="0">
                <a:latin typeface="Cambria" panose="02040503050406030204" pitchFamily="18" charset="0"/>
              </a:rPr>
              <a:t>постійне </a:t>
            </a:r>
            <a:r>
              <a:rPr lang="uk-UA" sz="2000" dirty="0" smtClean="0">
                <a:latin typeface="Cambria" panose="02040503050406030204" pitchFamily="18" charset="0"/>
              </a:rPr>
              <a:t>проживання.</a:t>
            </a:r>
          </a:p>
          <a:p>
            <a:pPr algn="just"/>
            <a:endParaRPr lang="uk-UA" sz="2000" dirty="0" smtClean="0">
              <a:latin typeface="Cambria" panose="02040503050406030204" pitchFamily="18" charset="0"/>
            </a:endParaRPr>
          </a:p>
          <a:p>
            <a:pPr algn="just"/>
            <a:r>
              <a:rPr lang="uk-UA" sz="2000" b="1" i="1" dirty="0" smtClean="0">
                <a:latin typeface="Cambria" panose="02040503050406030204" pitchFamily="18" charset="0"/>
              </a:rPr>
              <a:t>ЕМІҐРАЦІЯ </a:t>
            </a:r>
            <a:r>
              <a:rPr lang="uk-UA" sz="2000" dirty="0" smtClean="0">
                <a:latin typeface="Cambria" panose="02040503050406030204" pitchFamily="18" charset="0"/>
              </a:rPr>
              <a:t>— </a:t>
            </a:r>
            <a:r>
              <a:rPr lang="uk-UA" sz="2000" dirty="0">
                <a:latin typeface="Cambria" panose="02040503050406030204" pitchFamily="18" charset="0"/>
              </a:rPr>
              <a:t>перетин адміністративного </a:t>
            </a:r>
            <a:r>
              <a:rPr lang="uk-UA" sz="2000" dirty="0" smtClean="0">
                <a:latin typeface="Cambria" panose="02040503050406030204" pitchFamily="18" charset="0"/>
              </a:rPr>
              <a:t>кордону, добровільний </a:t>
            </a:r>
            <a:r>
              <a:rPr lang="uk-UA" sz="2000" dirty="0">
                <a:latin typeface="Cambria" panose="02040503050406030204" pitchFamily="18" charset="0"/>
              </a:rPr>
              <a:t>або примусовий виїзд осіб чи груп осіб з місця (</a:t>
            </a:r>
            <a:r>
              <a:rPr lang="uk-UA" sz="2000" dirty="0" smtClean="0">
                <a:latin typeface="Cambria" panose="02040503050406030204" pitchFamily="18" charset="0"/>
              </a:rPr>
              <a:t>країни) проживання </a:t>
            </a:r>
            <a:r>
              <a:rPr lang="uk-UA" sz="2000" dirty="0">
                <a:latin typeface="Cambria" panose="02040503050406030204" pitchFamily="18" charset="0"/>
              </a:rPr>
              <a:t>на законних або незаконних підставах на певний </a:t>
            </a:r>
            <a:r>
              <a:rPr lang="uk-UA" sz="2000" dirty="0" smtClean="0">
                <a:latin typeface="Cambria" panose="02040503050406030204" pitchFamily="18" charset="0"/>
              </a:rPr>
              <a:t>період або назавжди.</a:t>
            </a:r>
          </a:p>
          <a:p>
            <a:pPr algn="just"/>
            <a:endParaRPr lang="uk-UA" sz="2000" dirty="0" smtClean="0">
              <a:latin typeface="Cambria" panose="02040503050406030204" pitchFamily="18" charset="0"/>
            </a:endParaRPr>
          </a:p>
          <a:p>
            <a:pPr algn="just"/>
            <a:endParaRPr lang="uk-UA" sz="2000" dirty="0">
              <a:latin typeface="Cambria" panose="02040503050406030204" pitchFamily="18" charset="0"/>
            </a:endParaRPr>
          </a:p>
          <a:p>
            <a:pPr algn="just"/>
            <a:endParaRPr lang="uk-UA" sz="2000" dirty="0" smtClean="0">
              <a:latin typeface="Cambria" panose="02040503050406030204" pitchFamily="18" charset="0"/>
            </a:endParaRPr>
          </a:p>
          <a:p>
            <a:pPr algn="just"/>
            <a:endParaRPr lang="uk-UA" sz="2000" dirty="0">
              <a:latin typeface="Cambria" panose="02040503050406030204" pitchFamily="18" charset="0"/>
            </a:endParaRPr>
          </a:p>
          <a:p>
            <a:pPr algn="just"/>
            <a:endParaRPr lang="uk-UA" sz="2000" dirty="0" smtClean="0">
              <a:latin typeface="Cambria" panose="02040503050406030204" pitchFamily="18" charset="0"/>
            </a:endParaRPr>
          </a:p>
          <a:p>
            <a:pPr algn="just"/>
            <a:endParaRPr lang="uk-UA" sz="2000" dirty="0" smtClean="0">
              <a:latin typeface="Cambria" panose="02040503050406030204" pitchFamily="18" charset="0"/>
            </a:endParaRPr>
          </a:p>
        </p:txBody>
      </p:sp>
      <p:sp>
        <p:nvSpPr>
          <p:cNvPr id="3" name="Овал 2"/>
          <p:cNvSpPr/>
          <p:nvPr/>
        </p:nvSpPr>
        <p:spPr>
          <a:xfrm>
            <a:off x="0" y="362728"/>
            <a:ext cx="484909" cy="5705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smtClean="0">
                <a:solidFill>
                  <a:schemeClr val="tx1"/>
                </a:solidFill>
              </a:rPr>
              <a:t>1</a:t>
            </a:r>
            <a:endParaRPr lang="uk-UA" sz="2000" b="1" dirty="0">
              <a:solidFill>
                <a:schemeClr val="tx1"/>
              </a:solidFill>
            </a:endParaRPr>
          </a:p>
        </p:txBody>
      </p:sp>
    </p:spTree>
    <p:extLst>
      <p:ext uri="{BB962C8B-B14F-4D97-AF65-F5344CB8AC3E}">
        <p14:creationId xmlns:p14="http://schemas.microsoft.com/office/powerpoint/2010/main" val="3730442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 y="41979"/>
            <a:ext cx="11873345" cy="1631216"/>
          </a:xfrm>
          <a:prstGeom prst="rect">
            <a:avLst/>
          </a:prstGeom>
          <a:solidFill>
            <a:schemeClr val="accent5">
              <a:lumMod val="20000"/>
              <a:lumOff val="80000"/>
            </a:schemeClr>
          </a:solidFill>
        </p:spPr>
        <p:txBody>
          <a:bodyPr wrap="square">
            <a:spAutoFit/>
          </a:bodyPr>
          <a:lstStyle/>
          <a:p>
            <a:r>
              <a:rPr lang="uk-UA" sz="2000" dirty="0" smtClean="0">
                <a:latin typeface="Cambria" panose="02040503050406030204" pitchFamily="18" charset="0"/>
              </a:rPr>
              <a:t>З 2014 року основною країною походження біженців є Сирія. Близько 7 мільйонів сирійських біженців приймають 126 країн. Найбільша кількість сирійських біженців знаходиться в сусідніх країнах регіону. Туреччина прийняла найбільшу кількість сирійських біженців (3,6 млн), за ними слідували Ліван (910 600), Йорданія (654 700), Ірак (245 800) та Єгипет (129 200). За межами регіону найбільше сирійських біженців було в Німеччині (572 800) та Швеції (113 400).</a:t>
            </a:r>
            <a:endParaRPr lang="uk-UA" sz="2000" dirty="0">
              <a:latin typeface="Cambria" panose="02040503050406030204" pitchFamily="18" charset="0"/>
            </a:endParaRPr>
          </a:p>
        </p:txBody>
      </p:sp>
      <p:sp>
        <p:nvSpPr>
          <p:cNvPr id="3" name="Прямоугольник 2"/>
          <p:cNvSpPr/>
          <p:nvPr/>
        </p:nvSpPr>
        <p:spPr>
          <a:xfrm>
            <a:off x="152399" y="1673195"/>
            <a:ext cx="11873345" cy="2246769"/>
          </a:xfrm>
          <a:prstGeom prst="rect">
            <a:avLst/>
          </a:prstGeom>
          <a:solidFill>
            <a:schemeClr val="accent3">
              <a:lumMod val="20000"/>
              <a:lumOff val="80000"/>
            </a:schemeClr>
          </a:solidFill>
        </p:spPr>
        <p:txBody>
          <a:bodyPr wrap="square">
            <a:spAutoFit/>
          </a:bodyPr>
          <a:lstStyle/>
          <a:p>
            <a:pPr algn="just"/>
            <a:r>
              <a:rPr lang="uk-UA" sz="2000" dirty="0" smtClean="0">
                <a:latin typeface="Cambria" panose="02040503050406030204" pitchFamily="18" charset="0"/>
              </a:rPr>
              <a:t>Десять країн приймали близько 60 відсотків осіб, переміщених через міжнародні кордони. Дев'ять із десяти країн, що приймають найбільше біженців. знаходились у регіонах, що розвиваються. Для тих, хто рятується від конфлікту та переслідувань, географічна близькість є важливим фактором, що визначає місце їх розміщення. Переважна більшість біженців здебільшого залишаються поруч із країною походження. У всьому світі трьома країнами, що мають найбільшу кількість осіб, які шукають притулку, були Туреччина, у якій 3,6 мільйона сирійців; Колумбія - 1,8 мільйона венесуельців; та Пакистан - 1,4 мільйона афганців. </a:t>
            </a:r>
            <a:endParaRPr lang="uk-UA" sz="2000" dirty="0">
              <a:latin typeface="Cambria" panose="02040503050406030204" pitchFamily="18" charset="0"/>
            </a:endParaRPr>
          </a:p>
        </p:txBody>
      </p:sp>
      <p:pic>
        <p:nvPicPr>
          <p:cNvPr id="4" name="Рисунок 3"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8" y="3865418"/>
            <a:ext cx="11873347" cy="2787134"/>
          </a:xfrm>
          <a:prstGeom prst="rect">
            <a:avLst/>
          </a:prstGeom>
        </p:spPr>
      </p:pic>
    </p:spTree>
    <p:extLst>
      <p:ext uri="{BB962C8B-B14F-4D97-AF65-F5344CB8AC3E}">
        <p14:creationId xmlns:p14="http://schemas.microsoft.com/office/powerpoint/2010/main" val="4068064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83957" y="552617"/>
            <a:ext cx="7451125" cy="1200329"/>
          </a:xfrm>
          <a:prstGeom prst="rect">
            <a:avLst/>
          </a:prstGeom>
        </p:spPr>
        <p:txBody>
          <a:bodyPr wrap="square">
            <a:spAutoFit/>
          </a:bodyPr>
          <a:lstStyle/>
          <a:p>
            <a:r>
              <a:rPr lang="ru-RU" b="1" dirty="0">
                <a:solidFill>
                  <a:srgbClr val="3F3F42"/>
                </a:solidFill>
                <a:latin typeface="Helmet"/>
              </a:rPr>
              <a:t>"Нас </a:t>
            </a:r>
            <a:r>
              <a:rPr lang="ru-RU" b="1" dirty="0" err="1">
                <a:solidFill>
                  <a:srgbClr val="3F3F42"/>
                </a:solidFill>
                <a:latin typeface="Helmet"/>
              </a:rPr>
              <a:t>вивезли</a:t>
            </a:r>
            <a:r>
              <a:rPr lang="ru-RU" b="1" dirty="0">
                <a:solidFill>
                  <a:srgbClr val="3F3F42"/>
                </a:solidFill>
                <a:latin typeface="Helmet"/>
              </a:rPr>
              <a:t> </a:t>
            </a:r>
            <a:r>
              <a:rPr lang="ru-RU" b="1" dirty="0" err="1">
                <a:solidFill>
                  <a:srgbClr val="3F3F42"/>
                </a:solidFill>
                <a:latin typeface="Helmet"/>
              </a:rPr>
              <a:t>примусово</a:t>
            </a:r>
            <a:r>
              <a:rPr lang="ru-RU" b="1" dirty="0">
                <a:solidFill>
                  <a:srgbClr val="3F3F42"/>
                </a:solidFill>
                <a:latin typeface="Helmet"/>
              </a:rPr>
              <a:t>". </a:t>
            </a:r>
            <a:r>
              <a:rPr lang="ru-RU" b="1" dirty="0" err="1">
                <a:solidFill>
                  <a:srgbClr val="3F3F42"/>
                </a:solidFill>
                <a:latin typeface="Helmet"/>
              </a:rPr>
              <a:t>Тисячі</a:t>
            </a:r>
            <a:r>
              <a:rPr lang="ru-RU" b="1" dirty="0">
                <a:solidFill>
                  <a:srgbClr val="3F3F42"/>
                </a:solidFill>
                <a:latin typeface="Helmet"/>
              </a:rPr>
              <a:t> </a:t>
            </a:r>
            <a:r>
              <a:rPr lang="ru-RU" b="1" dirty="0" err="1">
                <a:solidFill>
                  <a:srgbClr val="3F3F42"/>
                </a:solidFill>
                <a:latin typeface="Helmet"/>
              </a:rPr>
              <a:t>маріупольців</a:t>
            </a:r>
            <a:r>
              <a:rPr lang="ru-RU" b="1" dirty="0">
                <a:solidFill>
                  <a:srgbClr val="3F3F42"/>
                </a:solidFill>
                <a:latin typeface="Helmet"/>
              </a:rPr>
              <a:t> </a:t>
            </a:r>
            <a:r>
              <a:rPr lang="ru-RU" b="1" dirty="0" err="1">
                <a:solidFill>
                  <a:srgbClr val="3F3F42"/>
                </a:solidFill>
                <a:latin typeface="Helmet"/>
              </a:rPr>
              <a:t>тепер</a:t>
            </a:r>
            <a:r>
              <a:rPr lang="ru-RU" b="1" dirty="0">
                <a:solidFill>
                  <a:srgbClr val="3F3F42"/>
                </a:solidFill>
                <a:latin typeface="Helmet"/>
              </a:rPr>
              <a:t> - у </a:t>
            </a:r>
            <a:r>
              <a:rPr lang="ru-RU" b="1" dirty="0" err="1">
                <a:solidFill>
                  <a:srgbClr val="3F3F42"/>
                </a:solidFill>
                <a:latin typeface="Helmet"/>
              </a:rPr>
              <a:t>Росії</a:t>
            </a:r>
            <a:endParaRPr lang="ru-RU" b="1" dirty="0">
              <a:solidFill>
                <a:srgbClr val="3F3F42"/>
              </a:solidFill>
              <a:latin typeface="Helmet"/>
            </a:endParaRPr>
          </a:p>
          <a:p>
            <a:pPr>
              <a:buFont typeface="Arial" panose="020B0604020202020204" pitchFamily="34" charset="0"/>
              <a:buChar char="•"/>
            </a:pPr>
            <a:r>
              <a:rPr lang="ru-RU" dirty="0">
                <a:solidFill>
                  <a:srgbClr val="3F3F42"/>
                </a:solidFill>
                <a:latin typeface="Helmet"/>
              </a:rPr>
              <a:t>Лоуренс </a:t>
            </a:r>
            <a:r>
              <a:rPr lang="ru-RU" dirty="0" err="1">
                <a:solidFill>
                  <a:srgbClr val="3F3F42"/>
                </a:solidFill>
                <a:latin typeface="Helmet"/>
              </a:rPr>
              <a:t>Пітер</a:t>
            </a:r>
            <a:endParaRPr lang="ru-RU" dirty="0">
              <a:solidFill>
                <a:srgbClr val="3F3F42"/>
              </a:solidFill>
              <a:latin typeface="Helmet"/>
            </a:endParaRPr>
          </a:p>
          <a:p>
            <a:pPr>
              <a:buFont typeface="Arial" panose="020B0604020202020204" pitchFamily="34" charset="0"/>
              <a:buChar char="•"/>
            </a:pPr>
            <a:r>
              <a:rPr lang="ru-RU" dirty="0">
                <a:solidFill>
                  <a:srgbClr val="6E6E73"/>
                </a:solidFill>
                <a:latin typeface="Helmet"/>
              </a:rPr>
              <a:t>BBC </a:t>
            </a:r>
            <a:r>
              <a:rPr lang="ru-RU" dirty="0" err="1">
                <a:solidFill>
                  <a:srgbClr val="6E6E73"/>
                </a:solidFill>
                <a:latin typeface="Helmet"/>
              </a:rPr>
              <a:t>News</a:t>
            </a:r>
            <a:endParaRPr lang="ru-RU" dirty="0">
              <a:solidFill>
                <a:srgbClr val="6E6E73"/>
              </a:solidFill>
              <a:latin typeface="Helmet"/>
            </a:endParaRPr>
          </a:p>
          <a:p>
            <a:r>
              <a:rPr lang="ru-RU" dirty="0">
                <a:solidFill>
                  <a:srgbClr val="000000"/>
                </a:solidFill>
                <a:latin typeface="Times New Roman" panose="02020603050405020304" pitchFamily="18" charset="0"/>
              </a:rPr>
              <a:t>28 </a:t>
            </a:r>
            <a:r>
              <a:rPr lang="ru-RU" dirty="0" err="1">
                <a:solidFill>
                  <a:srgbClr val="000000"/>
                </a:solidFill>
                <a:latin typeface="Times New Roman" panose="02020603050405020304" pitchFamily="18" charset="0"/>
              </a:rPr>
              <a:t>березня</a:t>
            </a:r>
            <a:r>
              <a:rPr lang="ru-RU" dirty="0">
                <a:solidFill>
                  <a:srgbClr val="000000"/>
                </a:solidFill>
                <a:latin typeface="Times New Roman" panose="02020603050405020304" pitchFamily="18" charset="0"/>
              </a:rPr>
              <a:t> </a:t>
            </a:r>
            <a:r>
              <a:rPr lang="ru-RU" dirty="0" smtClean="0">
                <a:solidFill>
                  <a:srgbClr val="000000"/>
                </a:solidFill>
                <a:latin typeface="Times New Roman" panose="02020603050405020304" pitchFamily="18" charset="0"/>
              </a:rPr>
              <a:t>2022 </a:t>
            </a:r>
            <a:r>
              <a:rPr lang="en-US" dirty="0" smtClean="0">
                <a:solidFill>
                  <a:srgbClr val="000000"/>
                </a:solidFill>
                <a:latin typeface="Times New Roman" panose="02020603050405020304" pitchFamily="18" charset="0"/>
              </a:rPr>
              <a:t>https</a:t>
            </a:r>
            <a:r>
              <a:rPr lang="en-US" dirty="0">
                <a:solidFill>
                  <a:srgbClr val="000000"/>
                </a:solidFill>
                <a:latin typeface="Times New Roman" panose="02020603050405020304" pitchFamily="18" charset="0"/>
              </a:rPr>
              <a:t>://www.bbc.com/ukrainian/news-60871609</a:t>
            </a:r>
            <a:endParaRPr lang="ru-RU" b="0" i="0" dirty="0">
              <a:solidFill>
                <a:srgbClr val="000000"/>
              </a:solidFill>
              <a:effectLst/>
              <a:latin typeface="Times New Roman" panose="02020603050405020304" pitchFamily="18" charset="0"/>
            </a:endParaRPr>
          </a:p>
        </p:txBody>
      </p:sp>
      <p:sp>
        <p:nvSpPr>
          <p:cNvPr id="3" name="Прямоугольник 2"/>
          <p:cNvSpPr/>
          <p:nvPr/>
        </p:nvSpPr>
        <p:spPr>
          <a:xfrm>
            <a:off x="939113" y="2139433"/>
            <a:ext cx="10219038" cy="4247317"/>
          </a:xfrm>
          <a:prstGeom prst="rect">
            <a:avLst/>
          </a:prstGeom>
        </p:spPr>
        <p:txBody>
          <a:bodyPr wrap="square">
            <a:spAutoFit/>
          </a:bodyPr>
          <a:lstStyle/>
          <a:p>
            <a:pPr algn="just"/>
            <a:r>
              <a:rPr lang="ru-RU" dirty="0" err="1">
                <a:latin typeface="Helmet"/>
              </a:rPr>
              <a:t>Це</a:t>
            </a:r>
            <a:r>
              <a:rPr lang="ru-RU" dirty="0">
                <a:latin typeface="Helmet"/>
              </a:rPr>
              <a:t> </a:t>
            </a:r>
            <a:r>
              <a:rPr lang="ru-RU" dirty="0" err="1">
                <a:latin typeface="Helmet"/>
              </a:rPr>
              <a:t>міжнародно</a:t>
            </a:r>
            <a:r>
              <a:rPr lang="ru-RU" dirty="0">
                <a:latin typeface="Helmet"/>
              </a:rPr>
              <a:t> </a:t>
            </a:r>
            <a:r>
              <a:rPr lang="ru-RU" dirty="0" err="1">
                <a:latin typeface="Helmet"/>
              </a:rPr>
              <a:t>визнане</a:t>
            </a:r>
            <a:r>
              <a:rPr lang="ru-RU" dirty="0">
                <a:latin typeface="Helmet"/>
              </a:rPr>
              <a:t> </a:t>
            </a:r>
            <a:r>
              <a:rPr lang="ru-RU" dirty="0" err="1">
                <a:latin typeface="Helmet"/>
              </a:rPr>
              <a:t>порушення</a:t>
            </a:r>
            <a:r>
              <a:rPr lang="ru-RU" dirty="0">
                <a:latin typeface="Helmet"/>
              </a:rPr>
              <a:t> прав </a:t>
            </a:r>
            <a:r>
              <a:rPr lang="ru-RU" dirty="0" err="1">
                <a:latin typeface="Helmet"/>
              </a:rPr>
              <a:t>людини</a:t>
            </a:r>
            <a:r>
              <a:rPr lang="ru-RU" dirty="0">
                <a:latin typeface="Helmet"/>
              </a:rPr>
              <a:t> з боку </a:t>
            </a:r>
            <a:r>
              <a:rPr lang="ru-RU" dirty="0" err="1">
                <a:latin typeface="Helmet"/>
              </a:rPr>
              <a:t>сторони</a:t>
            </a:r>
            <a:r>
              <a:rPr lang="ru-RU" dirty="0">
                <a:latin typeface="Helmet"/>
              </a:rPr>
              <a:t>, яка </a:t>
            </a:r>
            <a:r>
              <a:rPr lang="ru-RU" dirty="0" err="1">
                <a:latin typeface="Helmet"/>
              </a:rPr>
              <a:t>воює</a:t>
            </a:r>
            <a:r>
              <a:rPr lang="ru-RU" dirty="0">
                <a:latin typeface="Helmet"/>
              </a:rPr>
              <a:t>, - </a:t>
            </a:r>
            <a:r>
              <a:rPr lang="ru-RU" dirty="0" err="1">
                <a:latin typeface="Helmet"/>
              </a:rPr>
              <a:t>депортувати</a:t>
            </a:r>
            <a:r>
              <a:rPr lang="ru-RU" dirty="0">
                <a:latin typeface="Helmet"/>
              </a:rPr>
              <a:t> </a:t>
            </a:r>
            <a:r>
              <a:rPr lang="ru-RU" dirty="0" err="1">
                <a:latin typeface="Helmet"/>
              </a:rPr>
              <a:t>мирних</a:t>
            </a:r>
            <a:r>
              <a:rPr lang="ru-RU" dirty="0">
                <a:latin typeface="Helmet"/>
              </a:rPr>
              <a:t> </a:t>
            </a:r>
            <a:r>
              <a:rPr lang="ru-RU" dirty="0" err="1">
                <a:latin typeface="Helmet"/>
              </a:rPr>
              <a:t>жителів</a:t>
            </a:r>
            <a:r>
              <a:rPr lang="ru-RU" dirty="0">
                <a:latin typeface="Helmet"/>
              </a:rPr>
              <a:t> на свою </a:t>
            </a:r>
            <a:r>
              <a:rPr lang="ru-RU" dirty="0" err="1">
                <a:latin typeface="Helmet"/>
              </a:rPr>
              <a:t>територію</a:t>
            </a:r>
            <a:r>
              <a:rPr lang="ru-RU" dirty="0" smtClean="0">
                <a:latin typeface="Helmet"/>
              </a:rPr>
              <a:t>.</a:t>
            </a:r>
          </a:p>
          <a:p>
            <a:pPr algn="just"/>
            <a:endParaRPr lang="ru-RU" dirty="0">
              <a:latin typeface="Helmet"/>
            </a:endParaRPr>
          </a:p>
          <a:p>
            <a:pPr algn="just"/>
            <a:r>
              <a:rPr lang="uk-UA" dirty="0">
                <a:latin typeface="Helmet"/>
              </a:rPr>
              <a:t>Відносно небагато жителів Маріуполя втекли через узгоджені обома сторонами гуманітарні коридори. Україна каже, що російські війська продовжували обстрілювати шляхи евакуації, які мали бути безпечними.</a:t>
            </a:r>
          </a:p>
          <a:p>
            <a:pPr algn="just"/>
            <a:r>
              <a:rPr lang="uk-UA" dirty="0">
                <a:latin typeface="Helmet"/>
              </a:rPr>
              <a:t>У тих частинах Маріуполя, що захоплені росіянами, у мирних жителів - голодних, спраглих і часто хворих - не було іншого вибору, як вони розповідають, окрім як вирушити на контрольовані Росією території чи у саму Росію</a:t>
            </a:r>
            <a:r>
              <a:rPr lang="uk-UA" dirty="0" smtClean="0">
                <a:latin typeface="Helmet"/>
              </a:rPr>
              <a:t>.</a:t>
            </a:r>
          </a:p>
          <a:p>
            <a:pPr algn="just"/>
            <a:endParaRPr lang="uk-UA" dirty="0" smtClean="0">
              <a:latin typeface="Helmet"/>
            </a:endParaRPr>
          </a:p>
          <a:p>
            <a:pPr algn="just"/>
            <a:r>
              <a:rPr lang="uk-UA" dirty="0">
                <a:latin typeface="Helmet"/>
              </a:rPr>
              <a:t>Після проходження фільтраційних таборів українців відправляють в економічно депресивні райони Російської Федерації. Кінцевим пунктом призначення називають низку північних регіонів, зокрема Сахалін", - кажуть у </a:t>
            </a:r>
            <a:r>
              <a:rPr lang="uk-UA" dirty="0" err="1">
                <a:latin typeface="Helmet"/>
              </a:rPr>
              <a:t>міноборони</a:t>
            </a:r>
            <a:r>
              <a:rPr lang="uk-UA" dirty="0">
                <a:latin typeface="Helmet"/>
              </a:rPr>
              <a:t> України.</a:t>
            </a:r>
          </a:p>
          <a:p>
            <a:endParaRPr lang="uk-UA" dirty="0">
              <a:solidFill>
                <a:srgbClr val="3F3F42"/>
              </a:solidFill>
              <a:latin typeface="Helmet"/>
            </a:endParaRPr>
          </a:p>
          <a:p>
            <a:endParaRPr lang="uk-UA" dirty="0"/>
          </a:p>
        </p:txBody>
      </p:sp>
    </p:spTree>
    <p:extLst>
      <p:ext uri="{BB962C8B-B14F-4D97-AF65-F5344CB8AC3E}">
        <p14:creationId xmlns:p14="http://schemas.microsoft.com/office/powerpoint/2010/main" val="620261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18656" y="3968829"/>
            <a:ext cx="11402290" cy="2585323"/>
          </a:xfrm>
          <a:prstGeom prst="rect">
            <a:avLst/>
          </a:prstGeom>
          <a:solidFill>
            <a:schemeClr val="accent5">
              <a:lumMod val="20000"/>
              <a:lumOff val="80000"/>
            </a:schemeClr>
          </a:solidFill>
        </p:spPr>
        <p:txBody>
          <a:bodyPr wrap="square">
            <a:spAutoFit/>
          </a:bodyPr>
          <a:lstStyle/>
          <a:p>
            <a:pPr algn="just"/>
            <a:r>
              <a:rPr lang="ru-RU" dirty="0"/>
              <a:t>Все </a:t>
            </a:r>
            <a:r>
              <a:rPr lang="ru-RU" dirty="0" err="1"/>
              <a:t>майно</a:t>
            </a:r>
            <a:r>
              <a:rPr lang="ru-RU" dirty="0"/>
              <a:t>, яке </a:t>
            </a:r>
            <a:r>
              <a:rPr lang="ru-RU" dirty="0" err="1"/>
              <a:t>залишилося</a:t>
            </a:r>
            <a:r>
              <a:rPr lang="ru-RU" dirty="0"/>
              <a:t> в </a:t>
            </a:r>
            <a:r>
              <a:rPr lang="ru-RU" dirty="0" err="1"/>
              <a:t>Криму</a:t>
            </a:r>
            <a:r>
              <a:rPr lang="ru-RU" dirty="0"/>
              <a:t> </a:t>
            </a:r>
            <a:r>
              <a:rPr lang="ru-RU" dirty="0" err="1"/>
              <a:t>після</a:t>
            </a:r>
            <a:r>
              <a:rPr lang="ru-RU" dirty="0"/>
              <a:t> </a:t>
            </a:r>
            <a:r>
              <a:rPr lang="ru-RU" dirty="0" err="1"/>
              <a:t>депортації</a:t>
            </a:r>
            <a:r>
              <a:rPr lang="ru-RU" dirty="0"/>
              <a:t> </a:t>
            </a:r>
            <a:r>
              <a:rPr lang="ru-RU" dirty="0" err="1"/>
              <a:t>кримських</a:t>
            </a:r>
            <a:r>
              <a:rPr lang="ru-RU" dirty="0"/>
              <a:t> </a:t>
            </a:r>
            <a:r>
              <a:rPr lang="ru-RU" dirty="0" smtClean="0"/>
              <a:t>татар, </a:t>
            </a:r>
            <a:r>
              <a:rPr lang="ru-RU" dirty="0" err="1" smtClean="0"/>
              <a:t>було</a:t>
            </a:r>
            <a:r>
              <a:rPr lang="ru-RU" dirty="0" smtClean="0"/>
              <a:t> </a:t>
            </a:r>
            <a:r>
              <a:rPr lang="ru-RU" dirty="0" err="1" smtClean="0"/>
              <a:t>націоналізовано</a:t>
            </a:r>
            <a:r>
              <a:rPr lang="ru-RU" dirty="0" smtClean="0"/>
              <a:t>. </a:t>
            </a:r>
          </a:p>
          <a:p>
            <a:pPr algn="just"/>
            <a:endParaRPr lang="ru-RU" dirty="0" smtClean="0"/>
          </a:p>
          <a:p>
            <a:pPr algn="just"/>
            <a:r>
              <a:rPr lang="uk-UA" dirty="0"/>
              <a:t>Південні райони Криму, де раніше жили переважно кримські татари, спорожніли. Наприклад, за офіційними даними, в </a:t>
            </a:r>
            <a:r>
              <a:rPr lang="uk-UA" dirty="0" err="1"/>
              <a:t>Алуштинському</a:t>
            </a:r>
            <a:r>
              <a:rPr lang="uk-UA" dirty="0"/>
              <a:t> районі залишилося лише 2600 мешканців, а в Балаклавському – 2200. Згодом сюди почали переселяти людей з України і Росії.</a:t>
            </a:r>
          </a:p>
          <a:p>
            <a:pPr algn="just"/>
            <a:endParaRPr lang="uk-UA" dirty="0"/>
          </a:p>
          <a:p>
            <a:pPr algn="just"/>
            <a:r>
              <a:rPr lang="uk-UA" dirty="0"/>
              <a:t>На півострові провели "топонімічні репресії" – більшість міст, сіл, гір і річок, які мали кримськотатарські, грецькі чи німецькі назви, отримали нові, російські імена. Серед винятків - Бахчисарай, Джанкой, </a:t>
            </a:r>
            <a:r>
              <a:rPr lang="uk-UA" dirty="0" err="1"/>
              <a:t>Ішунь</a:t>
            </a:r>
            <a:r>
              <a:rPr lang="uk-UA" dirty="0"/>
              <a:t>, Саки і Судак</a:t>
            </a:r>
            <a:r>
              <a:rPr lang="uk-UA" dirty="0" smtClean="0"/>
              <a:t>.</a:t>
            </a:r>
          </a:p>
          <a:p>
            <a:pPr algn="just"/>
            <a:endParaRPr lang="uk-UA" dirty="0"/>
          </a:p>
        </p:txBody>
      </p:sp>
      <p:sp>
        <p:nvSpPr>
          <p:cNvPr id="5" name="Прямоугольник 4"/>
          <p:cNvSpPr/>
          <p:nvPr/>
        </p:nvSpPr>
        <p:spPr>
          <a:xfrm>
            <a:off x="318655" y="3029011"/>
            <a:ext cx="6096000" cy="923330"/>
          </a:xfrm>
          <a:prstGeom prst="rect">
            <a:avLst/>
          </a:prstGeom>
          <a:solidFill>
            <a:schemeClr val="accent5">
              <a:lumMod val="20000"/>
              <a:lumOff val="80000"/>
            </a:schemeClr>
          </a:solidFill>
        </p:spPr>
        <p:txBody>
          <a:bodyPr>
            <a:spAutoFit/>
          </a:bodyPr>
          <a:lstStyle/>
          <a:p>
            <a:r>
              <a:rPr lang="uk-UA" dirty="0"/>
              <a:t>Під час переїзду загинули близько 8 000 людей, більшість з яких - діти і літні люди. Найпоширеніші причини смерті – спрага і тиф.</a:t>
            </a:r>
          </a:p>
        </p:txBody>
      </p:sp>
      <p:sp>
        <p:nvSpPr>
          <p:cNvPr id="8" name="Прямоугольник 7"/>
          <p:cNvSpPr/>
          <p:nvPr/>
        </p:nvSpPr>
        <p:spPr>
          <a:xfrm>
            <a:off x="318655" y="427201"/>
            <a:ext cx="6096000" cy="2585323"/>
          </a:xfrm>
          <a:prstGeom prst="rect">
            <a:avLst/>
          </a:prstGeom>
          <a:solidFill>
            <a:schemeClr val="accent5">
              <a:lumMod val="20000"/>
              <a:lumOff val="80000"/>
            </a:schemeClr>
          </a:solidFill>
        </p:spPr>
        <p:txBody>
          <a:bodyPr>
            <a:spAutoFit/>
          </a:bodyPr>
          <a:lstStyle/>
          <a:p>
            <a:pPr algn="ctr"/>
            <a:r>
              <a:rPr lang="ru-RU" dirty="0" smtClean="0"/>
              <a:t>ДЕПОРТАЦІЯ КРИМСЬКИХ ТАТАР</a:t>
            </a:r>
          </a:p>
          <a:p>
            <a:pPr algn="just"/>
            <a:r>
              <a:rPr lang="ru-RU" dirty="0" smtClean="0"/>
              <a:t>18-20 </a:t>
            </a:r>
            <a:r>
              <a:rPr lang="ru-RU" dirty="0" err="1"/>
              <a:t>травня</a:t>
            </a:r>
            <a:r>
              <a:rPr lang="ru-RU" dirty="0"/>
              <a:t> 1944 року </a:t>
            </a:r>
            <a:r>
              <a:rPr lang="ru-RU" dirty="0" err="1"/>
              <a:t>бійці</a:t>
            </a:r>
            <a:r>
              <a:rPr lang="ru-RU" dirty="0"/>
              <a:t> НКВС за наказом з </a:t>
            </a:r>
            <a:r>
              <a:rPr lang="ru-RU" dirty="0" err="1"/>
              <a:t>Москви</a:t>
            </a:r>
            <a:r>
              <a:rPr lang="ru-RU" dirty="0"/>
              <a:t> </a:t>
            </a:r>
            <a:r>
              <a:rPr lang="ru-RU" dirty="0" err="1"/>
              <a:t>зігнали</a:t>
            </a:r>
            <a:r>
              <a:rPr lang="ru-RU" dirty="0"/>
              <a:t> до </a:t>
            </a:r>
            <a:r>
              <a:rPr lang="ru-RU" dirty="0" err="1"/>
              <a:t>залізничних</a:t>
            </a:r>
            <a:r>
              <a:rPr lang="ru-RU" dirty="0"/>
              <a:t> </a:t>
            </a:r>
            <a:r>
              <a:rPr lang="ru-RU" dirty="0" err="1"/>
              <a:t>вагонів</a:t>
            </a:r>
            <a:r>
              <a:rPr lang="ru-RU" dirty="0"/>
              <a:t> </a:t>
            </a:r>
            <a:r>
              <a:rPr lang="ru-RU" dirty="0" err="1"/>
              <a:t>майже</a:t>
            </a:r>
            <a:r>
              <a:rPr lang="ru-RU" dirty="0"/>
              <a:t> все </a:t>
            </a:r>
            <a:r>
              <a:rPr lang="ru-RU" dirty="0" err="1"/>
              <a:t>кримськотатарське</a:t>
            </a:r>
            <a:r>
              <a:rPr lang="ru-RU" dirty="0"/>
              <a:t> </a:t>
            </a:r>
            <a:r>
              <a:rPr lang="ru-RU" dirty="0" err="1"/>
              <a:t>населення</a:t>
            </a:r>
            <a:r>
              <a:rPr lang="ru-RU" dirty="0"/>
              <a:t> </a:t>
            </a:r>
            <a:r>
              <a:rPr lang="ru-RU" dirty="0" err="1"/>
              <a:t>Криму</a:t>
            </a:r>
            <a:r>
              <a:rPr lang="ru-RU" dirty="0"/>
              <a:t> 70-ма </a:t>
            </a:r>
            <a:r>
              <a:rPr lang="ru-RU" dirty="0" err="1" smtClean="0"/>
              <a:t>ешелонами</a:t>
            </a:r>
            <a:r>
              <a:rPr lang="ru-RU" dirty="0" smtClean="0"/>
              <a:t> </a:t>
            </a:r>
            <a:r>
              <a:rPr lang="ru-RU" dirty="0" err="1" smtClean="0"/>
              <a:t>відправили</a:t>
            </a:r>
            <a:r>
              <a:rPr lang="ru-RU" dirty="0" smtClean="0"/>
              <a:t> </a:t>
            </a:r>
            <a:r>
              <a:rPr lang="ru-RU" dirty="0"/>
              <a:t>в Узбекистан і </a:t>
            </a:r>
            <a:r>
              <a:rPr lang="ru-RU" dirty="0" err="1"/>
              <a:t>сусідні</a:t>
            </a:r>
            <a:r>
              <a:rPr lang="ru-RU" dirty="0"/>
              <a:t> з ним </a:t>
            </a:r>
            <a:r>
              <a:rPr lang="ru-RU" dirty="0" err="1"/>
              <a:t>райони</a:t>
            </a:r>
            <a:r>
              <a:rPr lang="ru-RU" dirty="0"/>
              <a:t> Казахстану і Таджикистану. </a:t>
            </a:r>
            <a:r>
              <a:rPr lang="ru-RU" dirty="0" err="1"/>
              <a:t>Невеликі</a:t>
            </a:r>
            <a:r>
              <a:rPr lang="ru-RU" dirty="0"/>
              <a:t> </a:t>
            </a:r>
            <a:r>
              <a:rPr lang="ru-RU" dirty="0" err="1"/>
              <a:t>групи</a:t>
            </a:r>
            <a:r>
              <a:rPr lang="ru-RU" dirty="0"/>
              <a:t> людей </a:t>
            </a:r>
            <a:r>
              <a:rPr lang="ru-RU" dirty="0" err="1"/>
              <a:t>потрапили</a:t>
            </a:r>
            <a:r>
              <a:rPr lang="ru-RU" dirty="0"/>
              <a:t> в </a:t>
            </a:r>
            <a:r>
              <a:rPr lang="ru-RU" dirty="0" err="1"/>
              <a:t>Марійську</a:t>
            </a:r>
            <a:r>
              <a:rPr lang="ru-RU" dirty="0"/>
              <a:t> АРСР, на Урал і в </a:t>
            </a:r>
            <a:r>
              <a:rPr lang="ru-RU" dirty="0" err="1"/>
              <a:t>Костромську</a:t>
            </a:r>
            <a:r>
              <a:rPr lang="ru-RU" dirty="0"/>
              <a:t> область </a:t>
            </a:r>
            <a:r>
              <a:rPr lang="ru-RU" dirty="0" err="1"/>
              <a:t>Росії</a:t>
            </a:r>
            <a:r>
              <a:rPr lang="ru-RU" dirty="0"/>
              <a:t>. </a:t>
            </a:r>
          </a:p>
          <a:p>
            <a:pPr algn="just"/>
            <a:r>
              <a:rPr lang="ru-RU" dirty="0" err="1"/>
              <a:t>Це</a:t>
            </a:r>
            <a:r>
              <a:rPr lang="ru-RU" dirty="0"/>
              <a:t> </a:t>
            </a:r>
            <a:r>
              <a:rPr lang="ru-RU" dirty="0" err="1"/>
              <a:t>примусове</a:t>
            </a:r>
            <a:r>
              <a:rPr lang="ru-RU" dirty="0"/>
              <a:t> </a:t>
            </a:r>
            <a:r>
              <a:rPr lang="ru-RU" dirty="0" err="1"/>
              <a:t>виселення</a:t>
            </a:r>
            <a:r>
              <a:rPr lang="ru-RU" dirty="0"/>
              <a:t> </a:t>
            </a:r>
            <a:r>
              <a:rPr lang="ru-RU" dirty="0" smtClean="0"/>
              <a:t>татар стало </a:t>
            </a:r>
            <a:r>
              <a:rPr lang="ru-RU" dirty="0" err="1"/>
              <a:t>однією</a:t>
            </a:r>
            <a:r>
              <a:rPr lang="ru-RU" dirty="0"/>
              <a:t> з </a:t>
            </a:r>
            <a:r>
              <a:rPr lang="ru-RU" dirty="0" err="1"/>
              <a:t>найшвидше</a:t>
            </a:r>
            <a:r>
              <a:rPr lang="ru-RU" dirty="0"/>
              <a:t> </a:t>
            </a:r>
            <a:r>
              <a:rPr lang="ru-RU" dirty="0" err="1"/>
              <a:t>проведених</a:t>
            </a:r>
            <a:r>
              <a:rPr lang="ru-RU" dirty="0"/>
              <a:t> </a:t>
            </a:r>
            <a:r>
              <a:rPr lang="ru-RU" dirty="0" err="1"/>
              <a:t>депортацій</a:t>
            </a:r>
            <a:r>
              <a:rPr lang="ru-RU" dirty="0"/>
              <a:t> в </a:t>
            </a:r>
            <a:r>
              <a:rPr lang="ru-RU" dirty="0" err="1"/>
              <a:t>історії</a:t>
            </a:r>
            <a:r>
              <a:rPr lang="ru-RU" dirty="0"/>
              <a:t> </a:t>
            </a:r>
            <a:r>
              <a:rPr lang="ru-RU" dirty="0" err="1"/>
              <a:t>людства</a:t>
            </a:r>
            <a:r>
              <a:rPr lang="ru-RU" dirty="0" smtClean="0"/>
              <a:t>.</a:t>
            </a:r>
          </a:p>
        </p:txBody>
      </p:sp>
      <p:sp>
        <p:nvSpPr>
          <p:cNvPr id="11" name="Прямоугольник 10"/>
          <p:cNvSpPr/>
          <p:nvPr/>
        </p:nvSpPr>
        <p:spPr>
          <a:xfrm flipH="1">
            <a:off x="7051963" y="3574472"/>
            <a:ext cx="3616033" cy="369332"/>
          </a:xfrm>
          <a:prstGeom prst="rect">
            <a:avLst/>
          </a:prstGeom>
        </p:spPr>
        <p:txBody>
          <a:bodyPr wrap="square">
            <a:spAutoFit/>
          </a:bodyPr>
          <a:lstStyle/>
          <a:p>
            <a:r>
              <a:rPr lang="uk-UA" dirty="0" smtClean="0"/>
              <a:t> Художник </a:t>
            </a:r>
            <a:r>
              <a:rPr lang="uk-UA" dirty="0" err="1" smtClean="0"/>
              <a:t>Рустем</a:t>
            </a:r>
            <a:r>
              <a:rPr lang="uk-UA" dirty="0" smtClean="0"/>
              <a:t> </a:t>
            </a:r>
            <a:r>
              <a:rPr lang="uk-UA" dirty="0" err="1" smtClean="0"/>
              <a:t>Емінов</a:t>
            </a:r>
            <a:endParaRPr lang="uk-UA" dirty="0"/>
          </a:p>
        </p:txBody>
      </p:sp>
      <p:pic>
        <p:nvPicPr>
          <p:cNvPr id="12" name="Рисунок 1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4655" y="427200"/>
            <a:ext cx="5306291" cy="3147271"/>
          </a:xfrm>
          <a:prstGeom prst="rect">
            <a:avLst/>
          </a:prstGeom>
        </p:spPr>
      </p:pic>
    </p:spTree>
    <p:extLst>
      <p:ext uri="{BB962C8B-B14F-4D97-AF65-F5344CB8AC3E}">
        <p14:creationId xmlns:p14="http://schemas.microsoft.com/office/powerpoint/2010/main" val="3286206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5638" y="0"/>
            <a:ext cx="11291454" cy="2308324"/>
          </a:xfrm>
          <a:prstGeom prst="rect">
            <a:avLst/>
          </a:prstGeom>
          <a:solidFill>
            <a:schemeClr val="accent5">
              <a:lumMod val="20000"/>
              <a:lumOff val="80000"/>
            </a:schemeClr>
          </a:solidFill>
        </p:spPr>
        <p:txBody>
          <a:bodyPr wrap="square">
            <a:spAutoFit/>
          </a:bodyPr>
          <a:lstStyle/>
          <a:p>
            <a:r>
              <a:rPr lang="ru-RU" dirty="0">
                <a:solidFill>
                  <a:srgbClr val="1F2124"/>
                </a:solidFill>
                <a:latin typeface="Cambria" panose="02040503050406030204" pitchFamily="18" charset="0"/>
              </a:rPr>
              <a:t>За </a:t>
            </a:r>
            <a:r>
              <a:rPr lang="ru-RU" dirty="0" err="1">
                <a:solidFill>
                  <a:srgbClr val="1F2124"/>
                </a:solidFill>
                <a:latin typeface="Cambria" panose="02040503050406030204" pitchFamily="18" charset="0"/>
              </a:rPr>
              <a:t>даними</a:t>
            </a:r>
            <a:r>
              <a:rPr lang="ru-RU" dirty="0">
                <a:solidFill>
                  <a:srgbClr val="1F2124"/>
                </a:solidFill>
                <a:latin typeface="Cambria" panose="02040503050406030204" pitchFamily="18" charset="0"/>
              </a:rPr>
              <a:t> </a:t>
            </a:r>
            <a:r>
              <a:rPr lang="ru-RU" dirty="0" err="1">
                <a:solidFill>
                  <a:srgbClr val="1F2124"/>
                </a:solidFill>
                <a:latin typeface="Cambria" panose="02040503050406030204" pitchFamily="18" charset="0"/>
              </a:rPr>
              <a:t>пресслужби</a:t>
            </a:r>
            <a:r>
              <a:rPr lang="ru-RU" dirty="0">
                <a:solidFill>
                  <a:srgbClr val="1F2124"/>
                </a:solidFill>
                <a:latin typeface="Cambria" panose="02040503050406030204" pitchFamily="18" charset="0"/>
              </a:rPr>
              <a:t> </a:t>
            </a:r>
            <a:r>
              <a:rPr lang="ru-RU" dirty="0" err="1">
                <a:solidFill>
                  <a:srgbClr val="1F2124"/>
                </a:solidFill>
                <a:latin typeface="Cambria" panose="02040503050406030204" pitchFamily="18" charset="0"/>
              </a:rPr>
              <a:t>Офісу</a:t>
            </a:r>
            <a:r>
              <a:rPr lang="ru-RU" dirty="0">
                <a:solidFill>
                  <a:srgbClr val="1F2124"/>
                </a:solidFill>
                <a:latin typeface="Cambria" panose="02040503050406030204" pitchFamily="18" charset="0"/>
              </a:rPr>
              <a:t> генерального прокурора </a:t>
            </a:r>
            <a:r>
              <a:rPr lang="ru-RU" dirty="0" err="1">
                <a:solidFill>
                  <a:srgbClr val="1F2124"/>
                </a:solidFill>
                <a:latin typeface="Cambria" panose="02040503050406030204" pitchFamily="18" charset="0"/>
              </a:rPr>
              <a:t>України</a:t>
            </a:r>
            <a:r>
              <a:rPr lang="ru-RU" dirty="0">
                <a:solidFill>
                  <a:srgbClr val="1F2124"/>
                </a:solidFill>
                <a:latin typeface="Cambria" panose="02040503050406030204" pitchFamily="18" charset="0"/>
              </a:rPr>
              <a:t>, за час </a:t>
            </a:r>
            <a:r>
              <a:rPr lang="ru-RU" dirty="0" err="1">
                <a:solidFill>
                  <a:srgbClr val="1F2124"/>
                </a:solidFill>
                <a:latin typeface="Cambria" panose="02040503050406030204" pitchFamily="18" charset="0"/>
              </a:rPr>
              <a:t>анексії</a:t>
            </a:r>
            <a:r>
              <a:rPr lang="ru-RU" dirty="0">
                <a:solidFill>
                  <a:srgbClr val="1F2124"/>
                </a:solidFill>
                <a:latin typeface="Cambria" panose="02040503050406030204" pitchFamily="18" charset="0"/>
              </a:rPr>
              <a:t> </a:t>
            </a:r>
            <a:r>
              <a:rPr lang="ru-RU" dirty="0" err="1">
                <a:solidFill>
                  <a:srgbClr val="1F2124"/>
                </a:solidFill>
                <a:latin typeface="Cambria" panose="02040503050406030204" pitchFamily="18" charset="0"/>
              </a:rPr>
              <a:t>Криму</a:t>
            </a:r>
            <a:r>
              <a:rPr lang="ru-RU" dirty="0">
                <a:solidFill>
                  <a:srgbClr val="1F2124"/>
                </a:solidFill>
                <a:latin typeface="Cambria" panose="02040503050406030204" pitchFamily="18" charset="0"/>
              </a:rPr>
              <a:t> </a:t>
            </a:r>
            <a:r>
              <a:rPr lang="ru-RU" dirty="0" err="1">
                <a:solidFill>
                  <a:srgbClr val="1F2124"/>
                </a:solidFill>
                <a:latin typeface="Cambria" panose="02040503050406030204" pitchFamily="18" charset="0"/>
              </a:rPr>
              <a:t>Росією</a:t>
            </a:r>
            <a:r>
              <a:rPr lang="ru-RU" dirty="0">
                <a:solidFill>
                  <a:srgbClr val="1F2124"/>
                </a:solidFill>
                <a:latin typeface="Cambria" panose="02040503050406030204" pitchFamily="18" charset="0"/>
              </a:rPr>
              <a:t> </a:t>
            </a:r>
            <a:r>
              <a:rPr lang="ru-RU" dirty="0" err="1">
                <a:solidFill>
                  <a:srgbClr val="1F2124"/>
                </a:solidFill>
                <a:latin typeface="Cambria" panose="02040503050406030204" pitchFamily="18" charset="0"/>
              </a:rPr>
              <a:t>півострів</a:t>
            </a:r>
            <a:r>
              <a:rPr lang="ru-RU" dirty="0">
                <a:solidFill>
                  <a:srgbClr val="1F2124"/>
                </a:solidFill>
                <a:latin typeface="Cambria" panose="02040503050406030204" pitchFamily="18" charset="0"/>
              </a:rPr>
              <a:t> </a:t>
            </a:r>
            <a:r>
              <a:rPr lang="ru-RU" dirty="0" err="1">
                <a:solidFill>
                  <a:srgbClr val="1F2124"/>
                </a:solidFill>
                <a:latin typeface="Cambria" panose="02040503050406030204" pitchFamily="18" charset="0"/>
              </a:rPr>
              <a:t>залишили</a:t>
            </a:r>
            <a:r>
              <a:rPr lang="ru-RU" dirty="0">
                <a:solidFill>
                  <a:srgbClr val="1F2124"/>
                </a:solidFill>
                <a:latin typeface="Cambria" panose="02040503050406030204" pitchFamily="18" charset="0"/>
              </a:rPr>
              <a:t> </a:t>
            </a:r>
            <a:r>
              <a:rPr lang="ru-RU" dirty="0" err="1">
                <a:solidFill>
                  <a:srgbClr val="1F2124"/>
                </a:solidFill>
                <a:latin typeface="Cambria" panose="02040503050406030204" pitchFamily="18" charset="0"/>
              </a:rPr>
              <a:t>майже</a:t>
            </a:r>
            <a:r>
              <a:rPr lang="ru-RU" dirty="0">
                <a:solidFill>
                  <a:srgbClr val="1F2124"/>
                </a:solidFill>
                <a:latin typeface="Cambria" panose="02040503050406030204" pitchFamily="18" charset="0"/>
              </a:rPr>
              <a:t> 48 </a:t>
            </a:r>
            <a:r>
              <a:rPr lang="ru-RU" dirty="0" err="1">
                <a:solidFill>
                  <a:srgbClr val="1F2124"/>
                </a:solidFill>
                <a:latin typeface="Cambria" panose="02040503050406030204" pitchFamily="18" charset="0"/>
              </a:rPr>
              <a:t>тисяч</a:t>
            </a:r>
            <a:r>
              <a:rPr lang="ru-RU" dirty="0">
                <a:solidFill>
                  <a:srgbClr val="1F2124"/>
                </a:solidFill>
                <a:latin typeface="Cambria" panose="02040503050406030204" pitchFamily="18" charset="0"/>
              </a:rPr>
              <a:t> </a:t>
            </a:r>
            <a:r>
              <a:rPr lang="ru-RU" dirty="0" err="1">
                <a:solidFill>
                  <a:srgbClr val="1F2124"/>
                </a:solidFill>
                <a:latin typeface="Cambria" panose="02040503050406030204" pitchFamily="18" charset="0"/>
              </a:rPr>
              <a:t>осіб</a:t>
            </a:r>
            <a:r>
              <a:rPr lang="ru-RU" dirty="0">
                <a:solidFill>
                  <a:srgbClr val="1F2124"/>
                </a:solidFill>
                <a:latin typeface="Cambria" panose="02040503050406030204" pitchFamily="18" charset="0"/>
              </a:rPr>
              <a:t>. </a:t>
            </a:r>
            <a:endParaRPr lang="ru-RU" dirty="0" smtClean="0">
              <a:solidFill>
                <a:srgbClr val="1F2124"/>
              </a:solidFill>
              <a:latin typeface="Cambria" panose="02040503050406030204" pitchFamily="18" charset="0"/>
            </a:endParaRPr>
          </a:p>
          <a:p>
            <a:endParaRPr lang="ru-RU" dirty="0">
              <a:solidFill>
                <a:srgbClr val="1F2124"/>
              </a:solidFill>
              <a:latin typeface="Cambria" panose="02040503050406030204" pitchFamily="18" charset="0"/>
            </a:endParaRPr>
          </a:p>
          <a:p>
            <a:r>
              <a:rPr lang="ru-RU" dirty="0" smtClean="0">
                <a:solidFill>
                  <a:srgbClr val="1F2124"/>
                </a:solidFill>
                <a:latin typeface="Cambria" panose="02040503050406030204" pitchFamily="18" charset="0"/>
              </a:rPr>
              <a:t>З </a:t>
            </a:r>
            <a:r>
              <a:rPr lang="ru-RU" dirty="0">
                <a:solidFill>
                  <a:srgbClr val="1F2124"/>
                </a:solidFill>
                <a:latin typeface="Cambria" panose="02040503050406030204" pitchFamily="18" charset="0"/>
              </a:rPr>
              <a:t>2014 року до </a:t>
            </a:r>
            <a:r>
              <a:rPr lang="ru-RU" dirty="0" err="1">
                <a:solidFill>
                  <a:srgbClr val="1F2124"/>
                </a:solidFill>
                <a:latin typeface="Cambria" panose="02040503050406030204" pitchFamily="18" charset="0"/>
              </a:rPr>
              <a:t>Криму</a:t>
            </a:r>
            <a:r>
              <a:rPr lang="ru-RU" dirty="0">
                <a:solidFill>
                  <a:srgbClr val="1F2124"/>
                </a:solidFill>
                <a:latin typeface="Cambria" panose="02040503050406030204" pitchFamily="18" charset="0"/>
              </a:rPr>
              <a:t> </a:t>
            </a:r>
            <a:r>
              <a:rPr lang="ru-RU" dirty="0" err="1">
                <a:solidFill>
                  <a:srgbClr val="1F2124"/>
                </a:solidFill>
                <a:latin typeface="Cambria" panose="02040503050406030204" pitchFamily="18" charset="0"/>
              </a:rPr>
              <a:t>переїхали</a:t>
            </a:r>
            <a:r>
              <a:rPr lang="ru-RU" dirty="0">
                <a:solidFill>
                  <a:srgbClr val="1F2124"/>
                </a:solidFill>
                <a:latin typeface="Cambria" panose="02040503050406030204" pitchFamily="18" charset="0"/>
              </a:rPr>
              <a:t> 205 559 </a:t>
            </a:r>
            <a:r>
              <a:rPr lang="ru-RU" dirty="0" err="1">
                <a:solidFill>
                  <a:srgbClr val="1F2124"/>
                </a:solidFill>
                <a:latin typeface="Cambria" panose="02040503050406030204" pitchFamily="18" charset="0"/>
              </a:rPr>
              <a:t>тисяч</a:t>
            </a:r>
            <a:r>
              <a:rPr lang="ru-RU" dirty="0">
                <a:solidFill>
                  <a:srgbClr val="1F2124"/>
                </a:solidFill>
                <a:latin typeface="Cambria" panose="02040503050406030204" pitchFamily="18" charset="0"/>
              </a:rPr>
              <a:t> </a:t>
            </a:r>
            <a:r>
              <a:rPr lang="ru-RU" dirty="0" err="1">
                <a:solidFill>
                  <a:srgbClr val="1F2124"/>
                </a:solidFill>
                <a:latin typeface="Cambria" panose="02040503050406030204" pitchFamily="18" charset="0"/>
              </a:rPr>
              <a:t>росіян</a:t>
            </a:r>
            <a:r>
              <a:rPr lang="ru-RU" dirty="0">
                <a:solidFill>
                  <a:srgbClr val="1F2124"/>
                </a:solidFill>
                <a:latin typeface="Cambria" panose="02040503050406030204" pitchFamily="18" charset="0"/>
              </a:rPr>
              <a:t>, з них 117 114 – до </a:t>
            </a:r>
            <a:r>
              <a:rPr lang="ru-RU" dirty="0" err="1">
                <a:solidFill>
                  <a:srgbClr val="1F2124"/>
                </a:solidFill>
                <a:latin typeface="Cambria" panose="02040503050406030204" pitchFamily="18" charset="0"/>
              </a:rPr>
              <a:t>Криму</a:t>
            </a:r>
            <a:r>
              <a:rPr lang="ru-RU" dirty="0">
                <a:solidFill>
                  <a:srgbClr val="1F2124"/>
                </a:solidFill>
                <a:latin typeface="Cambria" panose="02040503050406030204" pitchFamily="18" charset="0"/>
              </a:rPr>
              <a:t> і 88 445 – до Севастополя, про </a:t>
            </a:r>
            <a:r>
              <a:rPr lang="ru-RU" dirty="0" err="1">
                <a:solidFill>
                  <a:srgbClr val="1F2124"/>
                </a:solidFill>
                <a:latin typeface="Cambria" panose="02040503050406030204" pitchFamily="18" charset="0"/>
              </a:rPr>
              <a:t>це</a:t>
            </a:r>
            <a:r>
              <a:rPr lang="ru-RU" dirty="0">
                <a:solidFill>
                  <a:srgbClr val="1F2124"/>
                </a:solidFill>
                <a:latin typeface="Cambria" panose="02040503050406030204" pitchFamily="18" charset="0"/>
              </a:rPr>
              <a:t> </a:t>
            </a:r>
            <a:r>
              <a:rPr lang="ru-RU" dirty="0" err="1">
                <a:solidFill>
                  <a:srgbClr val="1F2124"/>
                </a:solidFill>
                <a:latin typeface="Cambria" panose="02040503050406030204" pitchFamily="18" charset="0"/>
              </a:rPr>
              <a:t>повідомили</a:t>
            </a:r>
            <a:r>
              <a:rPr lang="ru-RU" dirty="0">
                <a:solidFill>
                  <a:srgbClr val="1F2124"/>
                </a:solidFill>
                <a:latin typeface="Cambria" panose="02040503050406030204" pitchFamily="18" charset="0"/>
              </a:rPr>
              <a:t> у </a:t>
            </a:r>
            <a:r>
              <a:rPr lang="ru-RU" dirty="0" err="1">
                <a:solidFill>
                  <a:srgbClr val="1F2124"/>
                </a:solidFill>
                <a:latin typeface="Cambria" panose="02040503050406030204" pitchFamily="18" charset="0"/>
              </a:rPr>
              <a:t>підконтрольному</a:t>
            </a:r>
            <a:r>
              <a:rPr lang="ru-RU" dirty="0">
                <a:solidFill>
                  <a:srgbClr val="1F2124"/>
                </a:solidFill>
                <a:latin typeface="Cambria" panose="02040503050406030204" pitchFamily="18" charset="0"/>
              </a:rPr>
              <a:t> </a:t>
            </a:r>
            <a:r>
              <a:rPr lang="ru-RU" dirty="0" err="1">
                <a:solidFill>
                  <a:srgbClr val="1F2124"/>
                </a:solidFill>
                <a:latin typeface="Cambria" panose="02040503050406030204" pitchFamily="18" charset="0"/>
              </a:rPr>
              <a:t>Росії</a:t>
            </a:r>
            <a:r>
              <a:rPr lang="ru-RU" dirty="0">
                <a:solidFill>
                  <a:srgbClr val="1F2124"/>
                </a:solidFill>
                <a:latin typeface="Cambria" panose="02040503050406030204" pitchFamily="18" charset="0"/>
              </a:rPr>
              <a:t> </a:t>
            </a:r>
            <a:r>
              <a:rPr lang="ru-RU" dirty="0" err="1">
                <a:solidFill>
                  <a:srgbClr val="1F2124"/>
                </a:solidFill>
                <a:latin typeface="Cambria" panose="02040503050406030204" pitchFamily="18" charset="0"/>
              </a:rPr>
              <a:t>Управлінні</a:t>
            </a:r>
            <a:r>
              <a:rPr lang="ru-RU" dirty="0">
                <a:solidFill>
                  <a:srgbClr val="1F2124"/>
                </a:solidFill>
                <a:latin typeface="Cambria" panose="02040503050406030204" pitchFamily="18" charset="0"/>
              </a:rPr>
              <a:t> </a:t>
            </a:r>
            <a:r>
              <a:rPr lang="ru-RU" dirty="0" err="1">
                <a:solidFill>
                  <a:srgbClr val="1F2124"/>
                </a:solidFill>
                <a:latin typeface="Cambria" panose="02040503050406030204" pitchFamily="18" charset="0"/>
              </a:rPr>
              <a:t>федеральної</a:t>
            </a:r>
            <a:r>
              <a:rPr lang="ru-RU" dirty="0">
                <a:solidFill>
                  <a:srgbClr val="1F2124"/>
                </a:solidFill>
                <a:latin typeface="Cambria" panose="02040503050406030204" pitchFamily="18" charset="0"/>
              </a:rPr>
              <a:t> </a:t>
            </a:r>
            <a:r>
              <a:rPr lang="ru-RU" dirty="0" err="1">
                <a:solidFill>
                  <a:srgbClr val="1F2124"/>
                </a:solidFill>
                <a:latin typeface="Cambria" panose="02040503050406030204" pitchFamily="18" charset="0"/>
              </a:rPr>
              <a:t>служби</a:t>
            </a:r>
            <a:r>
              <a:rPr lang="ru-RU" dirty="0">
                <a:solidFill>
                  <a:srgbClr val="1F2124"/>
                </a:solidFill>
                <a:latin typeface="Cambria" panose="02040503050406030204" pitchFamily="18" charset="0"/>
              </a:rPr>
              <a:t> </a:t>
            </a:r>
            <a:r>
              <a:rPr lang="ru-RU" dirty="0" err="1">
                <a:solidFill>
                  <a:srgbClr val="1F2124"/>
                </a:solidFill>
                <a:latin typeface="Cambria" panose="02040503050406030204" pitchFamily="18" charset="0"/>
              </a:rPr>
              <a:t>державної</a:t>
            </a:r>
            <a:r>
              <a:rPr lang="ru-RU" dirty="0">
                <a:solidFill>
                  <a:srgbClr val="1F2124"/>
                </a:solidFill>
                <a:latin typeface="Cambria" panose="02040503050406030204" pitchFamily="18" charset="0"/>
              </a:rPr>
              <a:t> статистики по </a:t>
            </a:r>
            <a:r>
              <a:rPr lang="ru-RU" dirty="0" err="1">
                <a:solidFill>
                  <a:srgbClr val="1F2124"/>
                </a:solidFill>
                <a:latin typeface="Cambria" panose="02040503050406030204" pitchFamily="18" charset="0"/>
              </a:rPr>
              <a:t>анексованих</a:t>
            </a:r>
            <a:r>
              <a:rPr lang="ru-RU" dirty="0">
                <a:solidFill>
                  <a:srgbClr val="1F2124"/>
                </a:solidFill>
                <a:latin typeface="Cambria" panose="02040503050406030204" pitchFamily="18" charset="0"/>
              </a:rPr>
              <a:t> </a:t>
            </a:r>
            <a:r>
              <a:rPr lang="ru-RU" dirty="0" err="1">
                <a:solidFill>
                  <a:srgbClr val="1F2124"/>
                </a:solidFill>
                <a:latin typeface="Cambria" panose="02040503050406030204" pitchFamily="18" charset="0"/>
              </a:rPr>
              <a:t>Криму</a:t>
            </a:r>
            <a:r>
              <a:rPr lang="ru-RU" dirty="0">
                <a:solidFill>
                  <a:srgbClr val="1F2124"/>
                </a:solidFill>
                <a:latin typeface="Cambria" panose="02040503050406030204" pitchFamily="18" charset="0"/>
              </a:rPr>
              <a:t> й </a:t>
            </a:r>
            <a:r>
              <a:rPr lang="ru-RU" dirty="0" smtClean="0">
                <a:solidFill>
                  <a:srgbClr val="1F2124"/>
                </a:solidFill>
                <a:latin typeface="Cambria" panose="02040503050406030204" pitchFamily="18" charset="0"/>
              </a:rPr>
              <a:t>Севастополю.</a:t>
            </a:r>
            <a:endParaRPr lang="ru-RU" dirty="0">
              <a:solidFill>
                <a:srgbClr val="1F2124"/>
              </a:solidFill>
              <a:latin typeface="Cambria" panose="02040503050406030204" pitchFamily="18" charset="0"/>
            </a:endParaRPr>
          </a:p>
          <a:p>
            <a:r>
              <a:rPr lang="ru-RU" dirty="0" err="1">
                <a:latin typeface="Cambria" panose="02040503050406030204" pitchFamily="18" charset="0"/>
              </a:rPr>
              <a:t>Ця</a:t>
            </a:r>
            <a:r>
              <a:rPr lang="ru-RU" dirty="0">
                <a:latin typeface="Cambria" panose="02040503050406030204" pitchFamily="18" charset="0"/>
              </a:rPr>
              <a:t> цифра не </a:t>
            </a:r>
            <a:r>
              <a:rPr lang="ru-RU" dirty="0" err="1">
                <a:latin typeface="Cambria" panose="02040503050406030204" pitchFamily="18" charset="0"/>
              </a:rPr>
              <a:t>відображає</a:t>
            </a:r>
            <a:r>
              <a:rPr lang="ru-RU" dirty="0">
                <a:latin typeface="Cambria" panose="02040503050406030204" pitchFamily="18" charset="0"/>
              </a:rPr>
              <a:t> </a:t>
            </a:r>
            <a:r>
              <a:rPr lang="ru-RU" dirty="0" err="1">
                <a:latin typeface="Cambria" panose="02040503050406030204" pitchFamily="18" charset="0"/>
              </a:rPr>
              <a:t>всієї</a:t>
            </a:r>
            <a:r>
              <a:rPr lang="ru-RU" dirty="0">
                <a:latin typeface="Cambria" panose="02040503050406030204" pitchFamily="18" charset="0"/>
              </a:rPr>
              <a:t> </a:t>
            </a:r>
            <a:r>
              <a:rPr lang="ru-RU" dirty="0" err="1">
                <a:latin typeface="Cambria" panose="02040503050406030204" pitchFamily="18" charset="0"/>
              </a:rPr>
              <a:t>картини</a:t>
            </a:r>
            <a:r>
              <a:rPr lang="ru-RU" dirty="0">
                <a:latin typeface="Cambria" panose="02040503050406030204" pitchFamily="18" charset="0"/>
              </a:rPr>
              <a:t> </a:t>
            </a:r>
            <a:r>
              <a:rPr lang="ru-RU" dirty="0" err="1">
                <a:latin typeface="Cambria" panose="02040503050406030204" pitchFamily="18" charset="0"/>
              </a:rPr>
              <a:t>переміщення</a:t>
            </a:r>
            <a:r>
              <a:rPr lang="ru-RU" dirty="0">
                <a:latin typeface="Cambria" panose="02040503050406030204" pitchFamily="18" charset="0"/>
              </a:rPr>
              <a:t> </a:t>
            </a:r>
            <a:r>
              <a:rPr lang="ru-RU" dirty="0" err="1">
                <a:latin typeface="Cambria" panose="02040503050406030204" pitchFamily="18" charset="0"/>
              </a:rPr>
              <a:t>громадян</a:t>
            </a:r>
            <a:r>
              <a:rPr lang="ru-RU" dirty="0">
                <a:latin typeface="Cambria" panose="02040503050406030204" pitchFamily="18" charset="0"/>
              </a:rPr>
              <a:t> </a:t>
            </a:r>
            <a:r>
              <a:rPr lang="ru-RU" dirty="0" err="1">
                <a:latin typeface="Cambria" panose="02040503050406030204" pitchFamily="18" charset="0"/>
              </a:rPr>
              <a:t>Росії</a:t>
            </a:r>
            <a:r>
              <a:rPr lang="ru-RU" dirty="0">
                <a:latin typeface="Cambria" panose="02040503050406030204" pitchFamily="18" charset="0"/>
              </a:rPr>
              <a:t> до </a:t>
            </a:r>
            <a:r>
              <a:rPr lang="ru-RU" dirty="0" err="1">
                <a:latin typeface="Cambria" panose="02040503050406030204" pitchFamily="18" charset="0"/>
              </a:rPr>
              <a:t>Криму</a:t>
            </a:r>
            <a:r>
              <a:rPr lang="ru-RU" dirty="0">
                <a:latin typeface="Cambria" panose="02040503050406030204" pitchFamily="18" charset="0"/>
              </a:rPr>
              <a:t>, тому </a:t>
            </a:r>
            <a:r>
              <a:rPr lang="ru-RU" dirty="0" err="1">
                <a:latin typeface="Cambria" panose="02040503050406030204" pitchFamily="18" charset="0"/>
              </a:rPr>
              <a:t>що</a:t>
            </a:r>
            <a:r>
              <a:rPr lang="ru-RU" dirty="0">
                <a:latin typeface="Cambria" panose="02040503050406030204" pitchFamily="18" charset="0"/>
              </a:rPr>
              <a:t> не </a:t>
            </a:r>
            <a:r>
              <a:rPr lang="ru-RU" dirty="0" err="1">
                <a:latin typeface="Cambria" panose="02040503050406030204" pitchFamily="18" charset="0"/>
              </a:rPr>
              <a:t>враховує</a:t>
            </a:r>
            <a:r>
              <a:rPr lang="ru-RU" dirty="0">
                <a:latin typeface="Cambria" panose="02040503050406030204" pitchFamily="18" charset="0"/>
              </a:rPr>
              <a:t> </a:t>
            </a:r>
            <a:r>
              <a:rPr lang="ru-RU" dirty="0" err="1">
                <a:latin typeface="Cambria" panose="02040503050406030204" pitchFamily="18" charset="0"/>
              </a:rPr>
              <a:t>військовий</a:t>
            </a:r>
            <a:r>
              <a:rPr lang="ru-RU" dirty="0">
                <a:latin typeface="Cambria" panose="02040503050406030204" pitchFamily="18" charset="0"/>
              </a:rPr>
              <a:t> контингент </a:t>
            </a:r>
            <a:r>
              <a:rPr lang="ru-RU" dirty="0" err="1">
                <a:latin typeface="Cambria" panose="02040503050406030204" pitchFamily="18" charset="0"/>
              </a:rPr>
              <a:t>Збройних</a:t>
            </a:r>
            <a:r>
              <a:rPr lang="ru-RU" dirty="0">
                <a:latin typeface="Cambria" panose="02040503050406030204" pitchFamily="18" charset="0"/>
              </a:rPr>
              <a:t> сил </a:t>
            </a:r>
            <a:r>
              <a:rPr lang="ru-RU" dirty="0" err="1">
                <a:latin typeface="Cambria" panose="02040503050406030204" pitchFamily="18" charset="0"/>
              </a:rPr>
              <a:t>Росії</a:t>
            </a:r>
            <a:r>
              <a:rPr lang="ru-RU" dirty="0">
                <a:latin typeface="Cambria" panose="02040503050406030204" pitchFamily="18" charset="0"/>
              </a:rPr>
              <a:t> і </a:t>
            </a:r>
            <a:r>
              <a:rPr lang="ru-RU" dirty="0" err="1">
                <a:latin typeface="Cambria" panose="02040503050406030204" pitchFamily="18" charset="0"/>
              </a:rPr>
              <a:t>росіян</a:t>
            </a:r>
            <a:r>
              <a:rPr lang="ru-RU" dirty="0">
                <a:latin typeface="Cambria" panose="02040503050406030204" pitchFamily="18" charset="0"/>
              </a:rPr>
              <a:t>, </a:t>
            </a:r>
            <a:r>
              <a:rPr lang="ru-RU" dirty="0" err="1">
                <a:latin typeface="Cambria" panose="02040503050406030204" pitchFamily="18" charset="0"/>
              </a:rPr>
              <a:t>відряджених</a:t>
            </a:r>
            <a:r>
              <a:rPr lang="ru-RU" dirty="0">
                <a:latin typeface="Cambria" panose="02040503050406030204" pitchFamily="18" charset="0"/>
              </a:rPr>
              <a:t> на </a:t>
            </a:r>
            <a:r>
              <a:rPr lang="ru-RU" dirty="0" err="1">
                <a:latin typeface="Cambria" panose="02040503050406030204" pitchFamily="18" charset="0"/>
              </a:rPr>
              <a:t>окуповану</a:t>
            </a:r>
            <a:r>
              <a:rPr lang="ru-RU" dirty="0">
                <a:latin typeface="Cambria" panose="02040503050406030204" pitchFamily="18" charset="0"/>
              </a:rPr>
              <a:t> </a:t>
            </a:r>
            <a:r>
              <a:rPr lang="ru-RU" dirty="0" err="1">
                <a:latin typeface="Cambria" panose="02040503050406030204" pitchFamily="18" charset="0"/>
              </a:rPr>
              <a:t>територію</a:t>
            </a:r>
            <a:r>
              <a:rPr lang="ru-RU" dirty="0">
                <a:latin typeface="Cambria" panose="02040503050406030204" pitchFamily="18" charset="0"/>
              </a:rPr>
              <a:t>. </a:t>
            </a:r>
            <a:endParaRPr lang="ru-RU" dirty="0" smtClean="0">
              <a:latin typeface="Cambria" panose="02040503050406030204" pitchFamily="18" charset="0"/>
            </a:endParaRPr>
          </a:p>
        </p:txBody>
      </p:sp>
      <p:pic>
        <p:nvPicPr>
          <p:cNvPr id="4" name="Рисунок 3"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37" y="2308323"/>
            <a:ext cx="11443853" cy="4424985"/>
          </a:xfrm>
          <a:prstGeom prst="rect">
            <a:avLst/>
          </a:prstGeom>
        </p:spPr>
      </p:pic>
    </p:spTree>
    <p:extLst>
      <p:ext uri="{BB962C8B-B14F-4D97-AF65-F5344CB8AC3E}">
        <p14:creationId xmlns:p14="http://schemas.microsoft.com/office/powerpoint/2010/main" val="2525190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908" y="494269"/>
            <a:ext cx="6030096" cy="4028303"/>
          </a:xfrm>
          <a:prstGeom prst="rect">
            <a:avLst/>
          </a:prstGeom>
        </p:spPr>
      </p:pic>
      <p:pic>
        <p:nvPicPr>
          <p:cNvPr id="5" name="Рисунок 4" descr="Вырезка экран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9315" y="3409947"/>
            <a:ext cx="133369" cy="38105"/>
          </a:xfrm>
          <a:prstGeom prst="rect">
            <a:avLst/>
          </a:prstGeom>
        </p:spPr>
      </p:pic>
      <p:pic>
        <p:nvPicPr>
          <p:cNvPr id="6" name="Рисунок 5" descr="Вырезка экрана"/>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5040" y="379969"/>
            <a:ext cx="5795319" cy="5671751"/>
          </a:xfrm>
          <a:prstGeom prst="rect">
            <a:avLst/>
          </a:prstGeom>
        </p:spPr>
      </p:pic>
    </p:spTree>
    <p:extLst>
      <p:ext uri="{BB962C8B-B14F-4D97-AF65-F5344CB8AC3E}">
        <p14:creationId xmlns:p14="http://schemas.microsoft.com/office/powerpoint/2010/main" val="1031101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1471" y="486702"/>
            <a:ext cx="10441460" cy="2923877"/>
          </a:xfrm>
          <a:prstGeom prst="rect">
            <a:avLst/>
          </a:prstGeom>
        </p:spPr>
        <p:txBody>
          <a:bodyPr wrap="square">
            <a:spAutoFit/>
          </a:bodyPr>
          <a:lstStyle/>
          <a:p>
            <a:pPr algn="ctr"/>
            <a:r>
              <a:rPr lang="ru-RU" sz="2400" b="1" dirty="0"/>
              <a:t>ООН: Через </a:t>
            </a:r>
            <a:r>
              <a:rPr lang="ru-RU" sz="2400" b="1" dirty="0" err="1"/>
              <a:t>війну</a:t>
            </a:r>
            <a:r>
              <a:rPr lang="ru-RU" sz="2400" b="1" dirty="0"/>
              <a:t> з </a:t>
            </a:r>
            <a:r>
              <a:rPr lang="ru-RU" sz="2400" b="1" dirty="0" err="1"/>
              <a:t>України</a:t>
            </a:r>
            <a:r>
              <a:rPr lang="ru-RU" sz="2400" b="1" dirty="0"/>
              <a:t> </a:t>
            </a:r>
            <a:r>
              <a:rPr lang="ru-RU" sz="2400" b="1" dirty="0" err="1"/>
              <a:t>виїхали</a:t>
            </a:r>
            <a:r>
              <a:rPr lang="ru-RU" sz="2400" b="1" dirty="0"/>
              <a:t> </a:t>
            </a:r>
            <a:r>
              <a:rPr lang="ru-RU" sz="2400" b="1" dirty="0" err="1"/>
              <a:t>вже</a:t>
            </a:r>
            <a:r>
              <a:rPr lang="ru-RU" sz="2400" b="1" dirty="0"/>
              <a:t> </a:t>
            </a:r>
            <a:r>
              <a:rPr lang="ru-RU" sz="2400" b="1" dirty="0" err="1"/>
              <a:t>майже</a:t>
            </a:r>
            <a:r>
              <a:rPr lang="ru-RU" sz="2400" b="1" dirty="0"/>
              <a:t> 5,5 </a:t>
            </a:r>
            <a:r>
              <a:rPr lang="ru-RU" sz="2400" b="1" dirty="0" err="1"/>
              <a:t>мільйона</a:t>
            </a:r>
            <a:r>
              <a:rPr lang="ru-RU" sz="2400" b="1" dirty="0"/>
              <a:t> </a:t>
            </a:r>
            <a:r>
              <a:rPr lang="ru-RU" sz="2400" b="1" dirty="0" smtClean="0"/>
              <a:t>людей</a:t>
            </a:r>
          </a:p>
          <a:p>
            <a:pPr algn="ctr"/>
            <a:endParaRPr lang="uk-UA" sz="2000" b="1" dirty="0" smtClean="0"/>
          </a:p>
          <a:p>
            <a:pPr algn="just"/>
            <a:r>
              <a:rPr lang="uk-UA" sz="2000" dirty="0" smtClean="0">
                <a:latin typeface="Times New Roman" panose="02020603050405020304" pitchFamily="18" charset="0"/>
                <a:cs typeface="Times New Roman" panose="02020603050405020304" pitchFamily="18" charset="0"/>
              </a:rPr>
              <a:t>Статистика </a:t>
            </a:r>
            <a:r>
              <a:rPr lang="uk-UA" sz="2000" dirty="0">
                <a:latin typeface="Times New Roman" panose="02020603050405020304" pitchFamily="18" charset="0"/>
                <a:cs typeface="Times New Roman" panose="02020603050405020304" pitchFamily="18" charset="0"/>
              </a:rPr>
              <a:t>прибуття складається з різних джерел, переважно з даних, наданих органами влади з офіційних пунктів пропуску. Незважаючи на те, що було зроблено всі зусилля, щоб забезпечити перевірку всієї статистичної інформації, цифри щодо деяких прибулих є приблизними. </a:t>
            </a:r>
            <a:r>
              <a:rPr lang="uk-UA" sz="2000" dirty="0" smtClean="0">
                <a:latin typeface="Times New Roman" panose="02020603050405020304" pitchFamily="18" charset="0"/>
                <a:cs typeface="Times New Roman" panose="02020603050405020304" pitchFamily="18" charset="0"/>
              </a:rPr>
              <a:t>Право </a:t>
            </a:r>
            <a:r>
              <a:rPr lang="uk-UA" sz="2000" dirty="0">
                <a:latin typeface="Times New Roman" panose="02020603050405020304" pitchFamily="18" charset="0"/>
                <a:cs typeface="Times New Roman" panose="02020603050405020304" pitchFamily="18" charset="0"/>
              </a:rPr>
              <a:t>вільно пересуватися в межах Шенгенської зони означає, що в Європейському Союзі дуже мало контролю на кордоні. Таким чином, дані про прибуття в країни Шенгену (Угорщина, Польща, Словаччина), які межують з Україною, представляють лише перетин кордону з цією країною, але </a:t>
            </a:r>
            <a:r>
              <a:rPr lang="uk-UA" sz="2000" dirty="0" smtClean="0">
                <a:latin typeface="Times New Roman" panose="02020603050405020304" pitchFamily="18" charset="0"/>
                <a:cs typeface="Times New Roman" panose="02020603050405020304" pitchFamily="18" charset="0"/>
              </a:rPr>
              <a:t>велика </a:t>
            </a:r>
            <a:r>
              <a:rPr lang="uk-UA" sz="2000" dirty="0">
                <a:latin typeface="Times New Roman" panose="02020603050405020304" pitchFamily="18" charset="0"/>
                <a:cs typeface="Times New Roman" panose="02020603050405020304" pitchFamily="18" charset="0"/>
              </a:rPr>
              <a:t>кількість людей переїхала в інші країни. </a:t>
            </a:r>
          </a:p>
        </p:txBody>
      </p:sp>
      <p:pic>
        <p:nvPicPr>
          <p:cNvPr id="3" name="Рисунок 2"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6165" y="3718355"/>
            <a:ext cx="5830114" cy="2558877"/>
          </a:xfrm>
          <a:prstGeom prst="rect">
            <a:avLst/>
          </a:prstGeom>
        </p:spPr>
      </p:pic>
    </p:spTree>
    <p:extLst>
      <p:ext uri="{BB962C8B-B14F-4D97-AF65-F5344CB8AC3E}">
        <p14:creationId xmlns:p14="http://schemas.microsoft.com/office/powerpoint/2010/main" val="1991813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4269" y="227761"/>
            <a:ext cx="11219935" cy="6340197"/>
          </a:xfrm>
          <a:prstGeom prst="rect">
            <a:avLst/>
          </a:prstGeom>
          <a:solidFill>
            <a:schemeClr val="accent6">
              <a:lumMod val="20000"/>
              <a:lumOff val="80000"/>
            </a:schemeClr>
          </a:solidFill>
        </p:spPr>
        <p:txBody>
          <a:bodyPr wrap="square">
            <a:spAutoFit/>
          </a:bodyPr>
          <a:lstStyle/>
          <a:p>
            <a:r>
              <a:rPr lang="uk-UA" sz="2000" dirty="0">
                <a:latin typeface="Times New Roman" panose="02020603050405020304" pitchFamily="18" charset="0"/>
                <a:cs typeface="Times New Roman" panose="02020603050405020304" pitchFamily="18" charset="0"/>
              </a:rPr>
              <a:t>Кількість біженців, які покинуть Україну через вторгнення </a:t>
            </a:r>
            <a:r>
              <a:rPr lang="uk-UA" sz="2000" dirty="0" smtClean="0">
                <a:latin typeface="Times New Roman" panose="02020603050405020304" pitchFamily="18" charset="0"/>
                <a:cs typeface="Times New Roman" panose="02020603050405020304" pitchFamily="18" charset="0"/>
              </a:rPr>
              <a:t>Росії</a:t>
            </a:r>
            <a:r>
              <a:rPr lang="uk-UA" b="1" i="1" dirty="0">
                <a:latin typeface="Times New Roman" panose="02020603050405020304" pitchFamily="18" charset="0"/>
                <a:cs typeface="Times New Roman" panose="02020603050405020304" pitchFamily="18" charset="0"/>
              </a:rPr>
              <a:t>, </a:t>
            </a:r>
            <a:r>
              <a:rPr lang="uk-UA" sz="2000" b="1" i="1" dirty="0">
                <a:latin typeface="Times New Roman" panose="02020603050405020304" pitchFamily="18" charset="0"/>
                <a:cs typeface="Times New Roman" panose="02020603050405020304" pitchFamily="18" charset="0"/>
              </a:rPr>
              <a:t>може досягти 8,3 млн </a:t>
            </a:r>
            <a:r>
              <a:rPr lang="uk-UA" sz="2000" b="1" i="1" dirty="0" smtClean="0">
                <a:latin typeface="Times New Roman" panose="02020603050405020304" pitchFamily="18" charset="0"/>
                <a:cs typeface="Times New Roman" panose="02020603050405020304" pitchFamily="18" charset="0"/>
              </a:rPr>
              <a:t>людей</a:t>
            </a:r>
            <a:r>
              <a:rPr lang="uk-UA" sz="2400" dirty="0" smtClean="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Це </a:t>
            </a:r>
            <a:r>
              <a:rPr lang="uk-UA" dirty="0">
                <a:latin typeface="Times New Roman" panose="02020603050405020304" pitchFamily="18" charset="0"/>
                <a:cs typeface="Times New Roman" panose="02020603050405020304" pitchFamily="18" charset="0"/>
              </a:rPr>
              <a:t>остання оцінка Управління Верховного комісара ООН у справах біженців, повідомляє </a:t>
            </a:r>
            <a:r>
              <a:rPr lang="en-US" dirty="0">
                <a:latin typeface="Times New Roman" panose="02020603050405020304" pitchFamily="18" charset="0"/>
                <a:cs typeface="Times New Roman" panose="02020603050405020304" pitchFamily="18" charset="0"/>
              </a:rPr>
              <a:t>CNN</a:t>
            </a:r>
            <a:r>
              <a:rPr lang="en-US" dirty="0" smtClean="0">
                <a:latin typeface="Times New Roman" panose="02020603050405020304" pitchFamily="18" charset="0"/>
                <a:cs typeface="Times New Roman" panose="02020603050405020304" pitchFamily="18" charset="0"/>
              </a:rPr>
              <a:t>.</a:t>
            </a:r>
            <a:endParaRPr lang="uk-UA"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uk-UA" b="1" i="1" dirty="0" smtClean="0">
                <a:latin typeface="Times New Roman" panose="02020603050405020304" pitchFamily="18" charset="0"/>
                <a:cs typeface="Times New Roman" panose="02020603050405020304" pitchFamily="18" charset="0"/>
              </a:rPr>
              <a:t>Масове </a:t>
            </a:r>
            <a:r>
              <a:rPr lang="uk-UA" b="1" i="1" dirty="0">
                <a:latin typeface="Times New Roman" panose="02020603050405020304" pitchFamily="18" charset="0"/>
                <a:cs typeface="Times New Roman" panose="02020603050405020304" pitchFamily="18" charset="0"/>
              </a:rPr>
              <a:t>повернення біженців в Україну посилює гуманітарні проблеми </a:t>
            </a:r>
            <a:r>
              <a:rPr lang="uk-UA" b="1" i="1" dirty="0" smtClean="0">
                <a:latin typeface="Times New Roman" panose="02020603050405020304" pitchFamily="18" charset="0"/>
                <a:cs typeface="Times New Roman" panose="02020603050405020304" pitchFamily="18" charset="0"/>
              </a:rPr>
              <a:t> ООН. </a:t>
            </a:r>
            <a:r>
              <a:rPr lang="uk-UA" dirty="0">
                <a:latin typeface="Times New Roman" panose="02020603050405020304" pitchFamily="18" charset="0"/>
                <a:cs typeface="Times New Roman" panose="02020603050405020304" pitchFamily="18" charset="0"/>
              </a:rPr>
              <a:t>Майже 25% українців, що покинули своє житло вже повернулися додому. Таку приблизну </a:t>
            </a:r>
            <a:r>
              <a:rPr lang="uk-UA" dirty="0" smtClean="0">
                <a:latin typeface="Times New Roman" panose="02020603050405020304" pitchFamily="18" charset="0"/>
                <a:cs typeface="Times New Roman" panose="02020603050405020304" pitchFamily="18" charset="0"/>
              </a:rPr>
              <a:t>оцінку</a:t>
            </a:r>
            <a:r>
              <a:rPr lang="uk-UA" dirty="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дає </a:t>
            </a:r>
            <a:r>
              <a:rPr lang="en-US" dirty="0" smtClean="0">
                <a:latin typeface="Times New Roman" panose="02020603050405020304" pitchFamily="18" charset="0"/>
                <a:cs typeface="Times New Roman" panose="02020603050405020304" pitchFamily="18" charset="0"/>
              </a:rPr>
              <a:t>Forbes</a:t>
            </a:r>
            <a:r>
              <a:rPr lang="en-US"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посилаючись на дані ООН, українського та закордонних урядів, а також аналітику переміщень українців від </a:t>
            </a:r>
            <a:r>
              <a:rPr lang="en-US" dirty="0">
                <a:latin typeface="Times New Roman" panose="02020603050405020304" pitchFamily="18" charset="0"/>
                <a:cs typeface="Times New Roman" panose="02020603050405020304" pitchFamily="18" charset="0"/>
              </a:rPr>
              <a:t>Vodafone Ukraine.</a:t>
            </a:r>
            <a:endParaRPr lang="uk-UA" b="1" i="1" dirty="0">
              <a:latin typeface="Times New Roman" panose="02020603050405020304" pitchFamily="18" charset="0"/>
              <a:cs typeface="Times New Roman" panose="02020603050405020304" pitchFamily="18" charset="0"/>
            </a:endParaRPr>
          </a:p>
          <a:p>
            <a:r>
              <a:rPr lang="uk-UA" dirty="0" smtClean="0">
                <a:latin typeface="Times New Roman" panose="02020603050405020304" pitchFamily="18" charset="0"/>
                <a:cs typeface="Times New Roman" panose="02020603050405020304" pitchFamily="18" charset="0"/>
              </a:rPr>
              <a:t>У ООН </a:t>
            </a:r>
            <a:r>
              <a:rPr lang="uk-UA" dirty="0">
                <a:latin typeface="Times New Roman" panose="02020603050405020304" pitchFamily="18" charset="0"/>
                <a:cs typeface="Times New Roman" panose="02020603050405020304" pitchFamily="18" charset="0"/>
              </a:rPr>
              <a:t>прогнозують, що міграція назад в країну буде зростати. </a:t>
            </a:r>
            <a:r>
              <a:rPr lang="uk-UA" i="1" dirty="0">
                <a:latin typeface="Times New Roman" panose="02020603050405020304" pitchFamily="18" charset="0"/>
                <a:cs typeface="Times New Roman" panose="02020603050405020304" pitchFamily="18" charset="0"/>
              </a:rPr>
              <a:t>Але це створює гуманітарні проблеми.</a:t>
            </a:r>
          </a:p>
          <a:p>
            <a:endParaRPr lang="uk-UA" dirty="0" smtClean="0">
              <a:latin typeface="Times New Roman" panose="02020603050405020304" pitchFamily="18" charset="0"/>
              <a:cs typeface="Times New Roman" panose="02020603050405020304" pitchFamily="18" charset="0"/>
            </a:endParaRPr>
          </a:p>
          <a:p>
            <a:r>
              <a:rPr lang="uk-UA" dirty="0" smtClean="0">
                <a:latin typeface="Times New Roman" panose="02020603050405020304" pitchFamily="18" charset="0"/>
                <a:cs typeface="Times New Roman" panose="02020603050405020304" pitchFamily="18" charset="0"/>
              </a:rPr>
              <a:t>Представник </a:t>
            </a:r>
            <a:r>
              <a:rPr lang="uk-UA" dirty="0">
                <a:latin typeface="Times New Roman" panose="02020603050405020304" pitchFamily="18" charset="0"/>
                <a:cs typeface="Times New Roman" panose="02020603050405020304" pitchFamily="18" charset="0"/>
              </a:rPr>
              <a:t>УВКБ ООН </a:t>
            </a:r>
            <a:r>
              <a:rPr lang="uk-UA" dirty="0" err="1">
                <a:latin typeface="Times New Roman" panose="02020603050405020304" pitchFamily="18" charset="0"/>
                <a:cs typeface="Times New Roman" panose="02020603050405020304" pitchFamily="18" charset="0"/>
              </a:rPr>
              <a:t>Шабія</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Манту</a:t>
            </a:r>
            <a:r>
              <a:rPr lang="uk-UA" dirty="0">
                <a:latin typeface="Times New Roman" panose="02020603050405020304" pitchFamily="18" charset="0"/>
                <a:cs typeface="Times New Roman" panose="02020603050405020304" pitchFamily="18" charset="0"/>
              </a:rPr>
              <a:t> заявив, що управління та партнерські організації шукають 1,85 мільярда доларів для підтримки українських біженців у сусідніх країнах.</a:t>
            </a:r>
          </a:p>
          <a:p>
            <a:r>
              <a:rPr lang="uk-UA" dirty="0">
                <a:latin typeface="Times New Roman" panose="02020603050405020304" pitchFamily="18" charset="0"/>
                <a:cs typeface="Times New Roman" panose="02020603050405020304" pitchFamily="18" charset="0"/>
              </a:rPr>
              <a:t>За оцінками </a:t>
            </a:r>
            <a:r>
              <a:rPr lang="uk-UA" dirty="0" err="1">
                <a:latin typeface="Times New Roman" panose="02020603050405020304" pitchFamily="18" charset="0"/>
                <a:cs typeface="Times New Roman" panose="02020603050405020304" pitchFamily="18" charset="0"/>
              </a:rPr>
              <a:t>Манту</a:t>
            </a:r>
            <a:r>
              <a:rPr lang="uk-UA" dirty="0">
                <a:latin typeface="Times New Roman" panose="02020603050405020304" pitchFamily="18" charset="0"/>
                <a:cs typeface="Times New Roman" panose="02020603050405020304" pitchFamily="18" charset="0"/>
              </a:rPr>
              <a:t>, майже </a:t>
            </a:r>
            <a:r>
              <a:rPr lang="uk-UA" b="1" dirty="0">
                <a:latin typeface="Times New Roman" panose="02020603050405020304" pitchFamily="18" charset="0"/>
                <a:cs typeface="Times New Roman" panose="02020603050405020304" pitchFamily="18" charset="0"/>
              </a:rPr>
              <a:t>13 млн людей</a:t>
            </a:r>
            <a:r>
              <a:rPr lang="uk-UA" dirty="0">
                <a:latin typeface="Times New Roman" panose="02020603050405020304" pitchFamily="18" charset="0"/>
                <a:cs typeface="Times New Roman" panose="02020603050405020304" pitchFamily="18" charset="0"/>
              </a:rPr>
              <a:t> застрягли в постраждалих районах або не можуть залишити їх через загрозу безпеці.</a:t>
            </a:r>
          </a:p>
          <a:p>
            <a:endParaRPr lang="uk-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Згідно з останнім звітом Міжнародної організації з міграції, окрім тих, хто залишає країну, понад </a:t>
            </a:r>
            <a:r>
              <a:rPr lang="uk-UA" sz="2000" b="1" dirty="0">
                <a:latin typeface="Times New Roman" panose="02020603050405020304" pitchFamily="18" charset="0"/>
                <a:cs typeface="Times New Roman" panose="02020603050405020304" pitchFamily="18" charset="0"/>
              </a:rPr>
              <a:t>7,7 млн осіб </a:t>
            </a:r>
            <a:r>
              <a:rPr lang="uk-UA" dirty="0">
                <a:latin typeface="Times New Roman" panose="02020603050405020304" pitchFamily="18" charset="0"/>
                <a:cs typeface="Times New Roman" panose="02020603050405020304" pitchFamily="18" charset="0"/>
              </a:rPr>
              <a:t>є внутрішньо переміщеними особами в Україні. В результаті чого загальна кількість вимушених покинути свої будинки досягла </a:t>
            </a:r>
            <a:r>
              <a:rPr lang="uk-UA" sz="2000" b="1" dirty="0">
                <a:latin typeface="Times New Roman" panose="02020603050405020304" pitchFamily="18" charset="0"/>
                <a:cs typeface="Times New Roman" panose="02020603050405020304" pitchFamily="18" charset="0"/>
              </a:rPr>
              <a:t>12,9 млн людей.</a:t>
            </a:r>
          </a:p>
          <a:p>
            <a:endParaRPr lang="uk-UA" dirty="0">
              <a:latin typeface="Times New Roman" panose="02020603050405020304" pitchFamily="18" charset="0"/>
              <a:cs typeface="Times New Roman" panose="02020603050405020304" pitchFamily="18" charset="0"/>
            </a:endParaRPr>
          </a:p>
          <a:p>
            <a:r>
              <a:rPr lang="uk-UA" b="1" i="1" dirty="0" smtClean="0">
                <a:latin typeface="Times New Roman" panose="02020603050405020304" pitchFamily="18" charset="0"/>
                <a:cs typeface="Times New Roman" panose="02020603050405020304" pitchFamily="18" charset="0"/>
              </a:rPr>
              <a:t>У Міжнародному </a:t>
            </a:r>
            <a:r>
              <a:rPr lang="uk-UA" b="1" i="1" dirty="0">
                <a:latin typeface="Times New Roman" panose="02020603050405020304" pitchFamily="18" charset="0"/>
                <a:cs typeface="Times New Roman" panose="02020603050405020304" pitchFamily="18" charset="0"/>
              </a:rPr>
              <a:t>валютному фонді заявили, що великий потік біженців з України може стати позитивом для Європи – у середньостроковій перспективі це допоможе у подоланні нестачі робочої сили.</a:t>
            </a:r>
          </a:p>
          <a:p>
            <a:endParaRPr lang="uk-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За даними Міжнародної організації з міграції, </a:t>
            </a:r>
            <a:r>
              <a:rPr lang="uk-UA" b="1" i="1" dirty="0">
                <a:latin typeface="Times New Roman" panose="02020603050405020304" pitchFamily="18" charset="0"/>
                <a:cs typeface="Times New Roman" panose="02020603050405020304" pitchFamily="18" charset="0"/>
              </a:rPr>
              <a:t>кожен шостий українець став переселенцем після початку повномасштабної війни.</a:t>
            </a:r>
          </a:p>
        </p:txBody>
      </p:sp>
    </p:spTree>
    <p:extLst>
      <p:ext uri="{BB962C8B-B14F-4D97-AF65-F5344CB8AC3E}">
        <p14:creationId xmlns:p14="http://schemas.microsoft.com/office/powerpoint/2010/main" val="2623923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3424" y="640527"/>
            <a:ext cx="10910889" cy="5632311"/>
          </a:xfrm>
          <a:prstGeom prst="rect">
            <a:avLst/>
          </a:prstGeom>
          <a:solidFill>
            <a:schemeClr val="accent3">
              <a:lumMod val="20000"/>
              <a:lumOff val="80000"/>
            </a:schemeClr>
          </a:solidFill>
        </p:spPr>
        <p:txBody>
          <a:bodyPr wrap="square">
            <a:spAutoFit/>
          </a:bodyPr>
          <a:lstStyle/>
          <a:p>
            <a:pPr algn="ctr"/>
            <a:r>
              <a:rPr lang="uk-UA" sz="2000" b="1" i="1" dirty="0">
                <a:latin typeface="Cambria" panose="02040503050406030204" pitchFamily="18" charset="0"/>
              </a:rPr>
              <a:t>Згідно з класифікацією міжнародної міґрації </a:t>
            </a:r>
            <a:r>
              <a:rPr lang="uk-UA" sz="2000" b="1" i="1" dirty="0" smtClean="0">
                <a:latin typeface="Cambria" panose="02040503050406030204" pitchFamily="18" charset="0"/>
              </a:rPr>
              <a:t>ООН визначає</a:t>
            </a:r>
            <a:r>
              <a:rPr lang="en-US" sz="2000" b="1" i="1" dirty="0" smtClean="0">
                <a:latin typeface="Cambria" panose="02040503050406030204" pitchFamily="18" charset="0"/>
              </a:rPr>
              <a:t> </a:t>
            </a:r>
            <a:r>
              <a:rPr lang="uk-UA" sz="2000" b="1" i="1" dirty="0" smtClean="0">
                <a:latin typeface="Cambria" panose="02040503050406030204" pitchFamily="18" charset="0"/>
              </a:rPr>
              <a:t>п’ять її </a:t>
            </a:r>
            <a:r>
              <a:rPr lang="uk-UA" sz="2000" b="1" i="1" dirty="0">
                <a:latin typeface="Cambria" panose="02040503050406030204" pitchFamily="18" charset="0"/>
              </a:rPr>
              <a:t>основних різновидів: </a:t>
            </a:r>
            <a:endParaRPr lang="uk-UA" sz="2000" b="1" i="1" dirty="0" smtClean="0">
              <a:latin typeface="Cambria" panose="02040503050406030204" pitchFamily="18" charset="0"/>
            </a:endParaRPr>
          </a:p>
          <a:p>
            <a:pPr algn="just"/>
            <a:endParaRPr lang="uk-UA" sz="2000" b="1" i="1" dirty="0" smtClean="0">
              <a:latin typeface="Cambria" panose="02040503050406030204" pitchFamily="18" charset="0"/>
            </a:endParaRPr>
          </a:p>
          <a:p>
            <a:pPr marL="457200" indent="-457200" algn="just">
              <a:buAutoNum type="arabicParenR"/>
            </a:pPr>
            <a:r>
              <a:rPr lang="uk-UA" sz="2000" dirty="0" smtClean="0">
                <a:latin typeface="Cambria" panose="02040503050406030204" pitchFamily="18" charset="0"/>
              </a:rPr>
              <a:t>іноземці</a:t>
            </a:r>
            <a:r>
              <a:rPr lang="uk-UA" sz="2000" dirty="0">
                <a:latin typeface="Cambria" panose="02040503050406030204" pitchFamily="18" charset="0"/>
              </a:rPr>
              <a:t>, що приїжджають у країну для </a:t>
            </a:r>
            <a:r>
              <a:rPr lang="uk-UA" sz="2000" dirty="0" smtClean="0">
                <a:latin typeface="Cambria" panose="02040503050406030204" pitchFamily="18" charset="0"/>
              </a:rPr>
              <a:t>навчання;</a:t>
            </a:r>
          </a:p>
          <a:p>
            <a:pPr marL="457200" indent="-457200" algn="just">
              <a:buAutoNum type="arabicParenR"/>
            </a:pPr>
            <a:endParaRPr lang="uk-UA" sz="2000" dirty="0" smtClean="0">
              <a:latin typeface="Cambria" panose="02040503050406030204" pitchFamily="18" charset="0"/>
            </a:endParaRPr>
          </a:p>
          <a:p>
            <a:pPr marL="457200" indent="-457200" algn="just">
              <a:buAutoNum type="arabicParenR"/>
            </a:pPr>
            <a:r>
              <a:rPr lang="uk-UA" sz="2000" dirty="0" smtClean="0">
                <a:latin typeface="Cambria" panose="02040503050406030204" pitchFamily="18" charset="0"/>
              </a:rPr>
              <a:t>міґранти</a:t>
            </a:r>
            <a:r>
              <a:rPr lang="uk-UA" sz="2000" dirty="0">
                <a:latin typeface="Cambria" panose="02040503050406030204" pitchFamily="18" charset="0"/>
              </a:rPr>
              <a:t>, що приїжджають на </a:t>
            </a:r>
            <a:r>
              <a:rPr lang="uk-UA" sz="2000" dirty="0" smtClean="0">
                <a:latin typeface="Cambria" panose="02040503050406030204" pitchFamily="18" charset="0"/>
              </a:rPr>
              <a:t>роботу;</a:t>
            </a:r>
          </a:p>
          <a:p>
            <a:pPr marL="457200" indent="-457200" algn="just">
              <a:buAutoNum type="arabicParenR"/>
            </a:pPr>
            <a:endParaRPr lang="uk-UA" sz="2000" dirty="0" smtClean="0">
              <a:latin typeface="Cambria" panose="02040503050406030204" pitchFamily="18" charset="0"/>
            </a:endParaRPr>
          </a:p>
          <a:p>
            <a:pPr marL="457200" indent="-457200" algn="just">
              <a:buAutoNum type="arabicParenR"/>
            </a:pPr>
            <a:r>
              <a:rPr lang="uk-UA" sz="2000" dirty="0" smtClean="0">
                <a:latin typeface="Cambria" panose="02040503050406030204" pitchFamily="18" charset="0"/>
              </a:rPr>
              <a:t>міґранти</a:t>
            </a:r>
            <a:r>
              <a:rPr lang="uk-UA" sz="2000" dirty="0">
                <a:latin typeface="Cambria" panose="02040503050406030204" pitchFamily="18" charset="0"/>
              </a:rPr>
              <a:t>, що приїжджають для об’єднання або створення нових </a:t>
            </a:r>
            <a:r>
              <a:rPr lang="uk-UA" sz="2000" dirty="0" smtClean="0">
                <a:latin typeface="Cambria" panose="02040503050406030204" pitchFamily="18" charset="0"/>
              </a:rPr>
              <a:t>сімей;</a:t>
            </a:r>
          </a:p>
          <a:p>
            <a:pPr marL="457200" indent="-457200" algn="just">
              <a:buAutoNum type="arabicParenR"/>
            </a:pPr>
            <a:endParaRPr lang="uk-UA" sz="2000" dirty="0" smtClean="0">
              <a:latin typeface="Cambria" panose="02040503050406030204" pitchFamily="18" charset="0"/>
            </a:endParaRPr>
          </a:p>
          <a:p>
            <a:pPr marL="457200" indent="-457200" algn="just">
              <a:buAutoNum type="arabicParenR"/>
            </a:pPr>
            <a:r>
              <a:rPr lang="uk-UA" sz="2000" dirty="0" smtClean="0">
                <a:latin typeface="Cambria" panose="02040503050406030204" pitchFamily="18" charset="0"/>
              </a:rPr>
              <a:t>міґранти</a:t>
            </a:r>
            <a:r>
              <a:rPr lang="uk-UA" sz="2000" dirty="0">
                <a:latin typeface="Cambria" panose="02040503050406030204" pitchFamily="18" charset="0"/>
              </a:rPr>
              <a:t>, що приїжджають для постійного </a:t>
            </a:r>
            <a:r>
              <a:rPr lang="uk-UA" sz="2000" dirty="0" smtClean="0">
                <a:latin typeface="Cambria" panose="02040503050406030204" pitchFamily="18" charset="0"/>
              </a:rPr>
              <a:t>поселення;</a:t>
            </a:r>
          </a:p>
          <a:p>
            <a:pPr marL="457200" indent="-457200" algn="just">
              <a:buAutoNum type="arabicParenR"/>
            </a:pPr>
            <a:endParaRPr lang="uk-UA" sz="2000" dirty="0" smtClean="0">
              <a:latin typeface="Cambria" panose="02040503050406030204" pitchFamily="18" charset="0"/>
            </a:endParaRPr>
          </a:p>
          <a:p>
            <a:pPr marL="457200" indent="-457200" algn="just">
              <a:buAutoNum type="arabicParenR"/>
            </a:pPr>
            <a:r>
              <a:rPr lang="uk-UA" sz="2000" dirty="0" smtClean="0">
                <a:latin typeface="Cambria" panose="02040503050406030204" pitchFamily="18" charset="0"/>
              </a:rPr>
              <a:t>іноземці</a:t>
            </a:r>
            <a:r>
              <a:rPr lang="uk-UA" sz="2000" dirty="0">
                <a:latin typeface="Cambria" panose="02040503050406030204" pitchFamily="18" charset="0"/>
              </a:rPr>
              <a:t>, яких </a:t>
            </a:r>
            <a:r>
              <a:rPr lang="uk-UA" sz="2000" dirty="0" smtClean="0">
                <a:latin typeface="Cambria" panose="02040503050406030204" pitchFamily="18" charset="0"/>
              </a:rPr>
              <a:t>допускають у </a:t>
            </a:r>
            <a:r>
              <a:rPr lang="uk-UA" sz="2000" dirty="0">
                <a:latin typeface="Cambria" panose="02040503050406030204" pitchFamily="18" charset="0"/>
              </a:rPr>
              <a:t>країну з гуманітарних міркувань (біженці, особи, що шукають притулку тощо) </a:t>
            </a:r>
            <a:endParaRPr lang="uk-UA" sz="2000" dirty="0" smtClean="0">
              <a:latin typeface="Cambria" panose="02040503050406030204" pitchFamily="18" charset="0"/>
            </a:endParaRPr>
          </a:p>
          <a:p>
            <a:pPr marL="457200" indent="-457200" algn="just">
              <a:buAutoNum type="arabicParenR"/>
            </a:pPr>
            <a:endParaRPr lang="uk-UA" sz="2000" dirty="0">
              <a:latin typeface="Cambria" panose="02040503050406030204" pitchFamily="18" charset="0"/>
            </a:endParaRPr>
          </a:p>
          <a:p>
            <a:pPr marL="457200" indent="-457200" algn="just">
              <a:buAutoNum type="arabicParenR"/>
            </a:pPr>
            <a:endParaRPr lang="uk-UA" sz="2000" dirty="0" smtClean="0">
              <a:latin typeface="Cambria" panose="02040503050406030204" pitchFamily="18" charset="0"/>
            </a:endParaRPr>
          </a:p>
          <a:p>
            <a:pPr marL="457200" indent="-457200" algn="just">
              <a:buAutoNum type="arabicParenR"/>
            </a:pPr>
            <a:endParaRPr lang="uk-UA" sz="2000" dirty="0">
              <a:latin typeface="Cambria" panose="02040503050406030204" pitchFamily="18" charset="0"/>
            </a:endParaRPr>
          </a:p>
          <a:p>
            <a:pPr algn="just"/>
            <a:endParaRPr lang="uk-UA" sz="2000" dirty="0" smtClean="0">
              <a:latin typeface="Cambria" panose="02040503050406030204" pitchFamily="18" charset="0"/>
            </a:endParaRPr>
          </a:p>
          <a:p>
            <a:pPr algn="just"/>
            <a:endParaRPr lang="uk-UA" sz="2000" dirty="0">
              <a:latin typeface="Cambria" panose="02040503050406030204" pitchFamily="18" charset="0"/>
            </a:endParaRPr>
          </a:p>
        </p:txBody>
      </p:sp>
    </p:spTree>
    <p:extLst>
      <p:ext uri="{BB962C8B-B14F-4D97-AF65-F5344CB8AC3E}">
        <p14:creationId xmlns:p14="http://schemas.microsoft.com/office/powerpoint/2010/main" val="3184278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03" y="114651"/>
            <a:ext cx="7900987" cy="4401164"/>
          </a:xfrm>
          <a:prstGeom prst="rect">
            <a:avLst/>
          </a:prstGeom>
        </p:spPr>
      </p:pic>
      <p:pic>
        <p:nvPicPr>
          <p:cNvPr id="5" name="Рисунок 4" descr="Вырезка экран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602" y="4408483"/>
            <a:ext cx="5917537" cy="2800741"/>
          </a:xfrm>
          <a:prstGeom prst="rect">
            <a:avLst/>
          </a:prstGeom>
        </p:spPr>
      </p:pic>
      <p:pic>
        <p:nvPicPr>
          <p:cNvPr id="6" name="Рисунок 5" descr="Вырезка экрана"/>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0987" y="1"/>
            <a:ext cx="4057651" cy="3791048"/>
          </a:xfrm>
          <a:prstGeom prst="rect">
            <a:avLst/>
          </a:prstGeom>
        </p:spPr>
      </p:pic>
      <p:pic>
        <p:nvPicPr>
          <p:cNvPr id="7" name="Рисунок 6" descr="Вырезка экрана"/>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0988" y="3791048"/>
            <a:ext cx="4057650" cy="3310843"/>
          </a:xfrm>
          <a:prstGeom prst="rect">
            <a:avLst/>
          </a:prstGeom>
        </p:spPr>
      </p:pic>
    </p:spTree>
    <p:extLst>
      <p:ext uri="{BB962C8B-B14F-4D97-AF65-F5344CB8AC3E}">
        <p14:creationId xmlns:p14="http://schemas.microsoft.com/office/powerpoint/2010/main" val="2901120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1" y="0"/>
            <a:ext cx="10210800" cy="6678751"/>
          </a:xfrm>
          <a:prstGeom prst="rect">
            <a:avLst/>
          </a:prstGeom>
          <a:solidFill>
            <a:schemeClr val="accent5">
              <a:lumMod val="20000"/>
              <a:lumOff val="80000"/>
            </a:schemeClr>
          </a:solidFill>
        </p:spPr>
        <p:txBody>
          <a:bodyPr wrap="square">
            <a:spAutoFit/>
          </a:bodyPr>
          <a:lstStyle/>
          <a:p>
            <a:pPr algn="ctr"/>
            <a:r>
              <a:rPr lang="uk-UA" sz="2400" b="1" dirty="0" smtClean="0">
                <a:latin typeface="Cambria" panose="02040503050406030204" pitchFamily="18" charset="0"/>
              </a:rPr>
              <a:t>Глобальний (світовий) рівень міграційної політики</a:t>
            </a:r>
          </a:p>
          <a:p>
            <a:pPr indent="432000" algn="just"/>
            <a:endParaRPr lang="uk-UA" sz="2400" b="1" dirty="0" smtClean="0">
              <a:latin typeface="Cambria" panose="02040503050406030204" pitchFamily="18" charset="0"/>
            </a:endParaRPr>
          </a:p>
          <a:p>
            <a:pPr indent="432000" algn="just"/>
            <a:r>
              <a:rPr lang="uk-UA" sz="2000" b="1" i="1" dirty="0" smtClean="0">
                <a:latin typeface="Cambria" panose="02040503050406030204" pitchFamily="18" charset="0"/>
              </a:rPr>
              <a:t>Міжнародна </a:t>
            </a:r>
            <a:r>
              <a:rPr lang="uk-UA" sz="2000" b="1" i="1" dirty="0">
                <a:latin typeface="Cambria" panose="02040503050406030204" pitchFamily="18" charset="0"/>
              </a:rPr>
              <a:t>організація з міграції </a:t>
            </a:r>
            <a:r>
              <a:rPr lang="uk-UA" sz="2000" dirty="0" smtClean="0">
                <a:latin typeface="Cambria" panose="02040503050406030204" pitchFamily="18" charset="0"/>
              </a:rPr>
              <a:t>(МОМ</a:t>
            </a:r>
            <a:r>
              <a:rPr lang="en-US" sz="2000" dirty="0" smtClean="0">
                <a:latin typeface="Cambria" panose="02040503050406030204" pitchFamily="18" charset="0"/>
              </a:rPr>
              <a:t>) </a:t>
            </a:r>
            <a:r>
              <a:rPr lang="en-US" sz="2000" dirty="0">
                <a:latin typeface="Cambria" panose="02040503050406030204" pitchFamily="18" charset="0"/>
              </a:rPr>
              <a:t>— </a:t>
            </a:r>
            <a:r>
              <a:rPr lang="uk-UA" sz="2000" dirty="0">
                <a:latin typeface="Cambria" panose="02040503050406030204" pitchFamily="18" charset="0"/>
              </a:rPr>
              <a:t>міжурядова міжнародна організація, створена й діюча для розв'язання численних міграційних проблем у сучасному світі; є провідною міжурядовою організацією в міграційній галузі та тісно співпрацює із урядовими, міжурядовими та громадськими установами та організаціями</a:t>
            </a:r>
            <a:r>
              <a:rPr lang="uk-UA" sz="2000" dirty="0" smtClean="0">
                <a:latin typeface="Cambria" panose="02040503050406030204" pitchFamily="18" charset="0"/>
              </a:rPr>
              <a:t>.</a:t>
            </a:r>
            <a:endParaRPr lang="uk-UA" sz="2000" dirty="0">
              <a:latin typeface="Cambria" panose="02040503050406030204" pitchFamily="18" charset="0"/>
            </a:endParaRPr>
          </a:p>
          <a:p>
            <a:pPr indent="432000" algn="just"/>
            <a:r>
              <a:rPr lang="uk-UA" sz="2000" dirty="0">
                <a:latin typeface="Cambria" panose="02040503050406030204" pitchFamily="18" charset="0"/>
              </a:rPr>
              <a:t>Міжнародна організація з міграції (МОМ) є міжнародною міжурядовою організацією, заснованою під час конференції в м. Брюссель 5 грудня 1951 року. </a:t>
            </a:r>
            <a:endParaRPr lang="uk-UA" sz="2000" dirty="0" smtClean="0">
              <a:latin typeface="Cambria" panose="02040503050406030204" pitchFamily="18" charset="0"/>
            </a:endParaRPr>
          </a:p>
          <a:p>
            <a:pPr indent="432000" algn="just"/>
            <a:endParaRPr lang="uk-UA" sz="2000" dirty="0">
              <a:latin typeface="Cambria" panose="02040503050406030204" pitchFamily="18" charset="0"/>
            </a:endParaRPr>
          </a:p>
          <a:p>
            <a:pPr indent="432000" algn="just"/>
            <a:r>
              <a:rPr lang="uk-UA" sz="2000" dirty="0" smtClean="0">
                <a:latin typeface="Cambria" panose="02040503050406030204" pitchFamily="18" charset="0"/>
              </a:rPr>
              <a:t>Відповідно </a:t>
            </a:r>
            <a:r>
              <a:rPr lang="uk-UA" sz="2000" dirty="0">
                <a:latin typeface="Cambria" panose="02040503050406030204" pitchFamily="18" charset="0"/>
              </a:rPr>
              <a:t>до Статуту МОМ, метою організації є координація міжнародної міграційної політики з боку держав та міжнародних організацій, створення форуму для обговорення актуальних питань у сфері міграції, а також надання державам технічної та </a:t>
            </a:r>
            <a:r>
              <a:rPr lang="uk-UA" sz="2000" dirty="0" smtClean="0">
                <a:latin typeface="Cambria" panose="02040503050406030204" pitchFamily="18" charset="0"/>
              </a:rPr>
              <a:t>консультативної допомоги </a:t>
            </a:r>
            <a:r>
              <a:rPr lang="uk-UA" sz="2000" dirty="0">
                <a:latin typeface="Cambria" panose="02040503050406030204" pitchFamily="18" charset="0"/>
              </a:rPr>
              <a:t>задля реалізації конкретних проектів у міграційній сфері</a:t>
            </a:r>
            <a:r>
              <a:rPr lang="uk-UA" sz="2000" dirty="0" smtClean="0">
                <a:latin typeface="Cambria" panose="02040503050406030204" pitchFamily="18" charset="0"/>
              </a:rPr>
              <a:t>.</a:t>
            </a:r>
          </a:p>
          <a:p>
            <a:pPr indent="432000" algn="just"/>
            <a:endParaRPr lang="uk-UA" sz="2000" dirty="0">
              <a:latin typeface="Cambria" panose="02040503050406030204" pitchFamily="18" charset="0"/>
            </a:endParaRPr>
          </a:p>
          <a:p>
            <a:pPr indent="432000" algn="just"/>
            <a:r>
              <a:rPr lang="ru-RU" sz="2000" dirty="0">
                <a:latin typeface="Cambria" panose="02040503050406030204" pitchFamily="18" charset="0"/>
              </a:rPr>
              <a:t>Дата </a:t>
            </a:r>
            <a:r>
              <a:rPr lang="ru-RU" sz="2000" dirty="0" err="1">
                <a:latin typeface="Cambria" panose="02040503050406030204" pitchFamily="18" charset="0"/>
              </a:rPr>
              <a:t>набуття</a:t>
            </a:r>
            <a:r>
              <a:rPr lang="ru-RU" sz="2000" dirty="0">
                <a:latin typeface="Cambria" panose="02040503050406030204" pitchFamily="18" charset="0"/>
              </a:rPr>
              <a:t> </a:t>
            </a:r>
            <a:r>
              <a:rPr lang="ru-RU" sz="2000" dirty="0" err="1">
                <a:latin typeface="Cambria" panose="02040503050406030204" pitchFamily="18" charset="0"/>
              </a:rPr>
              <a:t>Україною</a:t>
            </a:r>
            <a:r>
              <a:rPr lang="ru-RU" sz="2000" dirty="0">
                <a:latin typeface="Cambria" panose="02040503050406030204" pitchFamily="18" charset="0"/>
              </a:rPr>
              <a:t> </a:t>
            </a:r>
            <a:r>
              <a:rPr lang="ru-RU" sz="2000" dirty="0" smtClean="0">
                <a:latin typeface="Cambria" panose="02040503050406030204" pitchFamily="18" charset="0"/>
              </a:rPr>
              <a:t>членства в МОМ: </a:t>
            </a:r>
            <a:r>
              <a:rPr lang="ru-RU" sz="2000" dirty="0">
                <a:latin typeface="Cambria" panose="02040503050406030204" pitchFamily="18" charset="0"/>
              </a:rPr>
              <a:t>27.11</a:t>
            </a:r>
            <a:r>
              <a:rPr lang="ru-RU" sz="2000" dirty="0" smtClean="0">
                <a:latin typeface="Cambria" panose="02040503050406030204" pitchFamily="18" charset="0"/>
              </a:rPr>
              <a:t>.</a:t>
            </a:r>
            <a:r>
              <a:rPr lang="en-US" sz="2000" dirty="0" smtClean="0">
                <a:latin typeface="Cambria" panose="02040503050406030204" pitchFamily="18" charset="0"/>
              </a:rPr>
              <a:t> </a:t>
            </a:r>
            <a:r>
              <a:rPr lang="ru-RU" sz="2000" dirty="0" smtClean="0">
                <a:latin typeface="Cambria" panose="02040503050406030204" pitchFamily="18" charset="0"/>
              </a:rPr>
              <a:t>2001 </a:t>
            </a:r>
            <a:r>
              <a:rPr lang="ru-RU" sz="2000" dirty="0">
                <a:latin typeface="Cambria" panose="02040503050406030204" pitchFamily="18" charset="0"/>
              </a:rPr>
              <a:t>р. </a:t>
            </a:r>
            <a:r>
              <a:rPr lang="ru-RU" sz="2000" dirty="0" err="1">
                <a:latin typeface="Cambria" panose="02040503050406030204" pitchFamily="18" charset="0"/>
              </a:rPr>
              <a:t>Представництво</a:t>
            </a:r>
            <a:r>
              <a:rPr lang="ru-RU" sz="2000" dirty="0">
                <a:latin typeface="Cambria" panose="02040503050406030204" pitchFamily="18" charset="0"/>
              </a:rPr>
              <a:t> МОМ в </a:t>
            </a:r>
            <a:r>
              <a:rPr lang="ru-RU" sz="2000" dirty="0" err="1">
                <a:latin typeface="Cambria" panose="02040503050406030204" pitchFamily="18" charset="0"/>
              </a:rPr>
              <a:t>Україні</a:t>
            </a:r>
            <a:r>
              <a:rPr lang="ru-RU" sz="2000" dirty="0">
                <a:latin typeface="Cambria" panose="02040503050406030204" pitchFamily="18" charset="0"/>
              </a:rPr>
              <a:t> почало </a:t>
            </a:r>
            <a:r>
              <a:rPr lang="ru-RU" sz="2000" dirty="0" err="1">
                <a:latin typeface="Cambria" panose="02040503050406030204" pitchFamily="18" charset="0"/>
              </a:rPr>
              <a:t>працювати</a:t>
            </a:r>
            <a:r>
              <a:rPr lang="ru-RU" sz="2000" dirty="0">
                <a:latin typeface="Cambria" panose="02040503050406030204" pitchFamily="18" charset="0"/>
              </a:rPr>
              <a:t> в </a:t>
            </a:r>
            <a:r>
              <a:rPr lang="ru-RU" sz="2000" dirty="0" err="1">
                <a:latin typeface="Cambria" panose="02040503050406030204" pitchFamily="18" charset="0"/>
              </a:rPr>
              <a:t>Києві</a:t>
            </a:r>
            <a:r>
              <a:rPr lang="ru-RU" sz="2000" dirty="0">
                <a:latin typeface="Cambria" panose="02040503050406030204" pitchFamily="18" charset="0"/>
              </a:rPr>
              <a:t> у 1996 </a:t>
            </a:r>
            <a:r>
              <a:rPr lang="ru-RU" sz="2000" dirty="0" err="1">
                <a:latin typeface="Cambria" panose="02040503050406030204" pitchFamily="18" charset="0"/>
              </a:rPr>
              <a:t>році</a:t>
            </a:r>
            <a:r>
              <a:rPr lang="ru-RU" sz="2000" dirty="0">
                <a:latin typeface="Cambria" panose="02040503050406030204" pitchFamily="18" charset="0"/>
              </a:rPr>
              <a:t>, коли </a:t>
            </a:r>
            <a:r>
              <a:rPr lang="ru-RU" sz="2000" dirty="0" err="1">
                <a:latin typeface="Cambria" panose="02040503050406030204" pitchFamily="18" charset="0"/>
              </a:rPr>
              <a:t>Україна</a:t>
            </a:r>
            <a:r>
              <a:rPr lang="ru-RU" sz="2000" dirty="0">
                <a:latin typeface="Cambria" panose="02040503050406030204" pitchFamily="18" charset="0"/>
              </a:rPr>
              <a:t> </a:t>
            </a:r>
            <a:r>
              <a:rPr lang="ru-RU" sz="2000" dirty="0" err="1">
                <a:latin typeface="Cambria" panose="02040503050406030204" pitchFamily="18" charset="0"/>
              </a:rPr>
              <a:t>отримала</a:t>
            </a:r>
            <a:r>
              <a:rPr lang="ru-RU" sz="2000" dirty="0">
                <a:latin typeface="Cambria" panose="02040503050406030204" pitchFamily="18" charset="0"/>
              </a:rPr>
              <a:t> статус </a:t>
            </a:r>
            <a:r>
              <a:rPr lang="ru-RU" sz="2000" dirty="0" err="1">
                <a:latin typeface="Cambria" panose="02040503050406030204" pitchFamily="18" charset="0"/>
              </a:rPr>
              <a:t>країни-спостерігача</a:t>
            </a:r>
            <a:r>
              <a:rPr lang="ru-RU" sz="2000" dirty="0">
                <a:latin typeface="Cambria" panose="02040503050406030204" pitchFamily="18" charset="0"/>
              </a:rPr>
              <a:t> МОМ. У 2001 </a:t>
            </a:r>
            <a:r>
              <a:rPr lang="ru-RU" sz="2000" dirty="0" err="1">
                <a:latin typeface="Cambria" panose="02040503050406030204" pitchFamily="18" charset="0"/>
              </a:rPr>
              <a:t>Україна</a:t>
            </a:r>
            <a:r>
              <a:rPr lang="ru-RU" sz="2000" dirty="0">
                <a:latin typeface="Cambria" panose="02040503050406030204" pitchFamily="18" charset="0"/>
              </a:rPr>
              <a:t> </a:t>
            </a:r>
            <a:r>
              <a:rPr lang="ru-RU" sz="2000" dirty="0" err="1">
                <a:latin typeface="Cambria" panose="02040503050406030204" pitchFamily="18" charset="0"/>
              </a:rPr>
              <a:t>звернулась</a:t>
            </a:r>
            <a:r>
              <a:rPr lang="ru-RU" sz="2000" dirty="0">
                <a:latin typeface="Cambria" panose="02040503050406030204" pitchFamily="18" charset="0"/>
              </a:rPr>
              <a:t> </a:t>
            </a:r>
            <a:r>
              <a:rPr lang="ru-RU" sz="2000" dirty="0" err="1">
                <a:latin typeface="Cambria" panose="02040503050406030204" pitchFamily="18" charset="0"/>
              </a:rPr>
              <a:t>із</a:t>
            </a:r>
            <a:r>
              <a:rPr lang="ru-RU" sz="2000" dirty="0">
                <a:latin typeface="Cambria" panose="02040503050406030204" pitchFamily="18" charset="0"/>
              </a:rPr>
              <a:t> запитом про </a:t>
            </a:r>
            <a:r>
              <a:rPr lang="ru-RU" sz="2000" dirty="0" err="1">
                <a:latin typeface="Cambria" panose="02040503050406030204" pitchFamily="18" charset="0"/>
              </a:rPr>
              <a:t>надання</a:t>
            </a:r>
            <a:r>
              <a:rPr lang="ru-RU" sz="2000" dirty="0">
                <a:latin typeface="Cambria" panose="02040503050406030204" pitchFamily="18" charset="0"/>
              </a:rPr>
              <a:t> </a:t>
            </a:r>
            <a:r>
              <a:rPr lang="ru-RU" sz="2000" dirty="0" err="1">
                <a:latin typeface="Cambria" panose="02040503050406030204" pitchFamily="18" charset="0"/>
              </a:rPr>
              <a:t>їй</a:t>
            </a:r>
            <a:r>
              <a:rPr lang="ru-RU" sz="2000" dirty="0">
                <a:latin typeface="Cambria" panose="02040503050406030204" pitchFamily="18" charset="0"/>
              </a:rPr>
              <a:t> статусу </a:t>
            </a:r>
            <a:r>
              <a:rPr lang="ru-RU" sz="2000" dirty="0" err="1">
                <a:latin typeface="Cambria" panose="02040503050406030204" pitchFamily="18" charset="0"/>
              </a:rPr>
              <a:t>країни</a:t>
            </a:r>
            <a:r>
              <a:rPr lang="ru-RU" sz="2000" dirty="0">
                <a:latin typeface="Cambria" panose="02040503050406030204" pitchFamily="18" charset="0"/>
              </a:rPr>
              <a:t>-члена МОМ, і у 2002 </a:t>
            </a:r>
            <a:r>
              <a:rPr lang="ru-RU" sz="2000" dirty="0" err="1">
                <a:latin typeface="Cambria" panose="02040503050406030204" pitchFamily="18" charset="0"/>
              </a:rPr>
              <a:t>році</a:t>
            </a:r>
            <a:r>
              <a:rPr lang="ru-RU" sz="2000" dirty="0">
                <a:latin typeface="Cambria" panose="02040503050406030204" pitchFamily="18" charset="0"/>
              </a:rPr>
              <a:t> Парламент </a:t>
            </a:r>
            <a:r>
              <a:rPr lang="ru-RU" sz="2000" dirty="0" err="1">
                <a:latin typeface="Cambria" panose="02040503050406030204" pitchFamily="18" charset="0"/>
              </a:rPr>
              <a:t>України</a:t>
            </a:r>
            <a:r>
              <a:rPr lang="ru-RU" sz="2000" dirty="0">
                <a:latin typeface="Cambria" panose="02040503050406030204" pitchFamily="18" charset="0"/>
              </a:rPr>
              <a:t> </a:t>
            </a:r>
            <a:r>
              <a:rPr lang="ru-RU" sz="2000" dirty="0" err="1">
                <a:latin typeface="Cambria" panose="02040503050406030204" pitchFamily="18" charset="0"/>
              </a:rPr>
              <a:t>ратифікував</a:t>
            </a:r>
            <a:r>
              <a:rPr lang="ru-RU" sz="2000" dirty="0">
                <a:latin typeface="Cambria" panose="02040503050406030204" pitchFamily="18" charset="0"/>
              </a:rPr>
              <a:t> угоду про членство </a:t>
            </a:r>
            <a:r>
              <a:rPr lang="ru-RU" sz="2000" dirty="0" err="1">
                <a:latin typeface="Cambria" panose="02040503050406030204" pitchFamily="18" charset="0"/>
              </a:rPr>
              <a:t>України</a:t>
            </a:r>
            <a:r>
              <a:rPr lang="ru-RU" sz="2000" dirty="0">
                <a:latin typeface="Cambria" panose="02040503050406030204" pitchFamily="18" charset="0"/>
              </a:rPr>
              <a:t> в </a:t>
            </a:r>
            <a:r>
              <a:rPr lang="ru-RU" sz="2000" dirty="0" err="1">
                <a:latin typeface="Cambria" panose="02040503050406030204" pitchFamily="18" charset="0"/>
              </a:rPr>
              <a:t>організації</a:t>
            </a:r>
            <a:r>
              <a:rPr lang="ru-RU" sz="2000" dirty="0" smtClean="0">
                <a:latin typeface="Cambria" panose="02040503050406030204" pitchFamily="18" charset="0"/>
              </a:rPr>
              <a:t>.</a:t>
            </a:r>
            <a:endParaRPr lang="uk-UA" sz="2000" dirty="0">
              <a:latin typeface="Cambria" panose="02040503050406030204" pitchFamily="18" charset="0"/>
            </a:endParaRPr>
          </a:p>
        </p:txBody>
      </p:sp>
      <p:pic>
        <p:nvPicPr>
          <p:cNvPr id="3" name="Рисунок 2"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3201" y="0"/>
            <a:ext cx="1828799" cy="2382982"/>
          </a:xfrm>
          <a:prstGeom prst="rect">
            <a:avLst/>
          </a:prstGeom>
        </p:spPr>
      </p:pic>
      <p:pic>
        <p:nvPicPr>
          <p:cNvPr id="4" name="Рисунок 3" descr="Вырезка экран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201" y="2382982"/>
            <a:ext cx="1828799" cy="4295769"/>
          </a:xfrm>
          <a:prstGeom prst="rect">
            <a:avLst/>
          </a:prstGeom>
        </p:spPr>
      </p:pic>
      <p:sp>
        <p:nvSpPr>
          <p:cNvPr id="5" name="Овал 4"/>
          <p:cNvSpPr/>
          <p:nvPr/>
        </p:nvSpPr>
        <p:spPr>
          <a:xfrm>
            <a:off x="152401" y="0"/>
            <a:ext cx="581891" cy="4433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solidFill>
                  <a:schemeClr val="tx1"/>
                </a:solidFill>
              </a:rPr>
              <a:t>2</a:t>
            </a:r>
          </a:p>
        </p:txBody>
      </p:sp>
    </p:spTree>
    <p:extLst>
      <p:ext uri="{BB962C8B-B14F-4D97-AF65-F5344CB8AC3E}">
        <p14:creationId xmlns:p14="http://schemas.microsoft.com/office/powerpoint/2010/main" val="1549880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6649" y="646841"/>
            <a:ext cx="11026346" cy="369332"/>
          </a:xfrm>
          <a:prstGeom prst="rect">
            <a:avLst/>
          </a:prstGeom>
        </p:spPr>
        <p:txBody>
          <a:bodyPr wrap="square">
            <a:spAutoFit/>
          </a:bodyPr>
          <a:lstStyle/>
          <a:p>
            <a:r>
              <a:rPr lang="ru-RU" dirty="0" err="1">
                <a:solidFill>
                  <a:srgbClr val="222222"/>
                </a:solidFill>
                <a:latin typeface="Open Sans"/>
              </a:rPr>
              <a:t>Починаючи</a:t>
            </a:r>
            <a:r>
              <a:rPr lang="ru-RU" dirty="0">
                <a:solidFill>
                  <a:srgbClr val="222222"/>
                </a:solidFill>
                <a:latin typeface="Open Sans"/>
              </a:rPr>
              <a:t> з 2000 року, МОМ </a:t>
            </a:r>
            <a:r>
              <a:rPr lang="ru-RU" dirty="0" err="1">
                <a:solidFill>
                  <a:srgbClr val="222222"/>
                </a:solidFill>
                <a:latin typeface="Open Sans"/>
              </a:rPr>
              <a:t>кожні</a:t>
            </a:r>
            <a:r>
              <a:rPr lang="ru-RU" dirty="0">
                <a:solidFill>
                  <a:srgbClr val="222222"/>
                </a:solidFill>
                <a:latin typeface="Open Sans"/>
              </a:rPr>
              <a:t> два роки </a:t>
            </a:r>
            <a:r>
              <a:rPr lang="ru-RU" dirty="0" err="1">
                <a:solidFill>
                  <a:srgbClr val="222222"/>
                </a:solidFill>
                <a:latin typeface="Open Sans"/>
              </a:rPr>
              <a:t>випускає</a:t>
            </a:r>
            <a:r>
              <a:rPr lang="ru-RU" dirty="0">
                <a:solidFill>
                  <a:srgbClr val="222222"/>
                </a:solidFill>
                <a:latin typeface="Open Sans"/>
              </a:rPr>
              <a:t> </a:t>
            </a:r>
            <a:r>
              <a:rPr lang="uk-UA" dirty="0" smtClean="0">
                <a:solidFill>
                  <a:srgbClr val="222222"/>
                </a:solidFill>
                <a:latin typeface="Open Sans"/>
              </a:rPr>
              <a:t>головні з</a:t>
            </a:r>
            <a:r>
              <a:rPr lang="ru-RU" dirty="0" err="1" smtClean="0">
                <a:solidFill>
                  <a:srgbClr val="222222"/>
                </a:solidFill>
                <a:latin typeface="Open Sans"/>
              </a:rPr>
              <a:t>віти</a:t>
            </a:r>
            <a:r>
              <a:rPr lang="ru-RU" dirty="0" smtClean="0">
                <a:solidFill>
                  <a:srgbClr val="222222"/>
                </a:solidFill>
                <a:latin typeface="Open Sans"/>
              </a:rPr>
              <a:t> </a:t>
            </a:r>
            <a:r>
              <a:rPr lang="ru-RU" dirty="0">
                <a:solidFill>
                  <a:srgbClr val="222222"/>
                </a:solidFill>
                <a:latin typeface="Open Sans"/>
              </a:rPr>
              <a:t>про </a:t>
            </a:r>
            <a:r>
              <a:rPr lang="ru-RU" dirty="0" err="1">
                <a:solidFill>
                  <a:srgbClr val="222222"/>
                </a:solidFill>
                <a:latin typeface="Open Sans"/>
              </a:rPr>
              <a:t>світову</a:t>
            </a:r>
            <a:r>
              <a:rPr lang="ru-RU" dirty="0">
                <a:solidFill>
                  <a:srgbClr val="222222"/>
                </a:solidFill>
                <a:latin typeface="Open Sans"/>
              </a:rPr>
              <a:t> </a:t>
            </a:r>
            <a:r>
              <a:rPr lang="ru-RU" dirty="0" err="1">
                <a:solidFill>
                  <a:srgbClr val="222222"/>
                </a:solidFill>
                <a:latin typeface="Open Sans"/>
              </a:rPr>
              <a:t>міграцію</a:t>
            </a:r>
            <a:r>
              <a:rPr lang="ru-RU" dirty="0">
                <a:solidFill>
                  <a:srgbClr val="222222"/>
                </a:solidFill>
                <a:latin typeface="Open Sans"/>
              </a:rPr>
              <a:t>.</a:t>
            </a:r>
            <a:endParaRPr lang="ru-RU" dirty="0"/>
          </a:p>
        </p:txBody>
      </p:sp>
      <p:sp>
        <p:nvSpPr>
          <p:cNvPr id="3" name="Прямоугольник 2"/>
          <p:cNvSpPr/>
          <p:nvPr/>
        </p:nvSpPr>
        <p:spPr>
          <a:xfrm>
            <a:off x="1371598" y="1874438"/>
            <a:ext cx="9316995" cy="3139321"/>
          </a:xfrm>
          <a:prstGeom prst="rect">
            <a:avLst/>
          </a:prstGeom>
          <a:solidFill>
            <a:schemeClr val="accent1">
              <a:lumMod val="60000"/>
              <a:lumOff val="40000"/>
            </a:schemeClr>
          </a:solidFill>
        </p:spPr>
        <p:txBody>
          <a:bodyPr wrap="square">
            <a:spAutoFit/>
          </a:bodyPr>
          <a:lstStyle/>
          <a:p>
            <a:pPr algn="just"/>
            <a:r>
              <a:rPr lang="ru-RU" dirty="0" err="1">
                <a:solidFill>
                  <a:srgbClr val="222222"/>
                </a:solidFill>
                <a:latin typeface="Open Sans"/>
              </a:rPr>
              <a:t>Звіт</a:t>
            </a:r>
            <a:r>
              <a:rPr lang="ru-RU" dirty="0">
                <a:solidFill>
                  <a:srgbClr val="222222"/>
                </a:solidFill>
                <a:latin typeface="Open Sans"/>
              </a:rPr>
              <a:t>  </a:t>
            </a:r>
            <a:r>
              <a:rPr lang="ru-RU" i="1" dirty="0">
                <a:solidFill>
                  <a:srgbClr val="222222"/>
                </a:solidFill>
                <a:latin typeface="Open Sans"/>
              </a:rPr>
              <a:t>про </a:t>
            </a:r>
            <a:r>
              <a:rPr lang="ru-RU" i="1" dirty="0" err="1">
                <a:solidFill>
                  <a:srgbClr val="222222"/>
                </a:solidFill>
                <a:latin typeface="Open Sans"/>
              </a:rPr>
              <a:t>світову</a:t>
            </a:r>
            <a:r>
              <a:rPr lang="ru-RU" i="1" dirty="0">
                <a:solidFill>
                  <a:srgbClr val="222222"/>
                </a:solidFill>
                <a:latin typeface="Open Sans"/>
              </a:rPr>
              <a:t> </a:t>
            </a:r>
            <a:r>
              <a:rPr lang="ru-RU" i="1" dirty="0" err="1">
                <a:solidFill>
                  <a:srgbClr val="222222"/>
                </a:solidFill>
                <a:latin typeface="Open Sans"/>
              </a:rPr>
              <a:t>міграцію</a:t>
            </a:r>
            <a:r>
              <a:rPr lang="ru-RU" i="1" dirty="0">
                <a:solidFill>
                  <a:srgbClr val="222222"/>
                </a:solidFill>
                <a:latin typeface="Open Sans"/>
              </a:rPr>
              <a:t> за 2022 </a:t>
            </a:r>
            <a:r>
              <a:rPr lang="ru-RU" i="1" dirty="0" err="1" smtClean="0">
                <a:solidFill>
                  <a:srgbClr val="222222"/>
                </a:solidFill>
                <a:latin typeface="Open Sans"/>
              </a:rPr>
              <a:t>рік</a:t>
            </a:r>
            <a:r>
              <a:rPr lang="ru-RU" dirty="0" smtClean="0">
                <a:solidFill>
                  <a:srgbClr val="222222"/>
                </a:solidFill>
                <a:latin typeface="Open Sans"/>
              </a:rPr>
              <a:t>, </a:t>
            </a:r>
            <a:r>
              <a:rPr lang="ru-RU" dirty="0" err="1">
                <a:solidFill>
                  <a:srgbClr val="222222"/>
                </a:solidFill>
                <a:latin typeface="Open Sans"/>
              </a:rPr>
              <a:t>одинадцятий</a:t>
            </a:r>
            <a:r>
              <a:rPr lang="ru-RU" dirty="0">
                <a:solidFill>
                  <a:srgbClr val="222222"/>
                </a:solidFill>
                <a:latin typeface="Open Sans"/>
              </a:rPr>
              <a:t> </a:t>
            </a:r>
            <a:r>
              <a:rPr lang="ru-RU" dirty="0" err="1">
                <a:solidFill>
                  <a:srgbClr val="222222"/>
                </a:solidFill>
                <a:latin typeface="Open Sans"/>
              </a:rPr>
              <a:t>із</a:t>
            </a:r>
            <a:r>
              <a:rPr lang="ru-RU" dirty="0">
                <a:solidFill>
                  <a:srgbClr val="222222"/>
                </a:solidFill>
                <a:latin typeface="Open Sans"/>
              </a:rPr>
              <a:t> </a:t>
            </a:r>
            <a:r>
              <a:rPr lang="ru-RU" dirty="0" err="1">
                <a:solidFill>
                  <a:srgbClr val="222222"/>
                </a:solidFill>
                <a:latin typeface="Open Sans"/>
              </a:rPr>
              <a:t>серії</a:t>
            </a:r>
            <a:r>
              <a:rPr lang="ru-RU" dirty="0">
                <a:solidFill>
                  <a:srgbClr val="222222"/>
                </a:solidFill>
                <a:latin typeface="Open Sans"/>
              </a:rPr>
              <a:t> </a:t>
            </a:r>
            <a:r>
              <a:rPr lang="ru-RU" dirty="0" err="1" smtClean="0">
                <a:solidFill>
                  <a:srgbClr val="222222"/>
                </a:solidFill>
                <a:latin typeface="Open Sans"/>
              </a:rPr>
              <a:t>звітів</a:t>
            </a:r>
            <a:r>
              <a:rPr lang="uk-UA" dirty="0" smtClean="0">
                <a:solidFill>
                  <a:srgbClr val="222222"/>
                </a:solidFill>
                <a:latin typeface="Open Sans"/>
              </a:rPr>
              <a:t>. </a:t>
            </a:r>
            <a:r>
              <a:rPr lang="ru-RU" dirty="0" smtClean="0">
                <a:solidFill>
                  <a:srgbClr val="222222"/>
                </a:solidFill>
                <a:latin typeface="Open Sans"/>
              </a:rPr>
              <a:t>У </a:t>
            </a:r>
            <a:r>
              <a:rPr lang="ru-RU" dirty="0" err="1">
                <a:solidFill>
                  <a:srgbClr val="222222"/>
                </a:solidFill>
                <a:latin typeface="Open Sans"/>
              </a:rPr>
              <a:t>цьому</a:t>
            </a:r>
            <a:r>
              <a:rPr lang="ru-RU" dirty="0">
                <a:solidFill>
                  <a:srgbClr val="222222"/>
                </a:solidFill>
                <a:latin typeface="Open Sans"/>
              </a:rPr>
              <a:t> новому </a:t>
            </a:r>
            <a:r>
              <a:rPr lang="ru-RU" dirty="0" err="1">
                <a:solidFill>
                  <a:srgbClr val="222222"/>
                </a:solidFill>
                <a:latin typeface="Open Sans"/>
              </a:rPr>
              <a:t>виданні</a:t>
            </a:r>
            <a:r>
              <a:rPr lang="ru-RU" dirty="0">
                <a:solidFill>
                  <a:srgbClr val="222222"/>
                </a:solidFill>
                <a:latin typeface="Open Sans"/>
              </a:rPr>
              <a:t> </a:t>
            </a:r>
            <a:r>
              <a:rPr lang="ru-RU" dirty="0" err="1">
                <a:solidFill>
                  <a:srgbClr val="222222"/>
                </a:solidFill>
                <a:latin typeface="Open Sans"/>
              </a:rPr>
              <a:t>представлені</a:t>
            </a:r>
            <a:r>
              <a:rPr lang="ru-RU" dirty="0">
                <a:solidFill>
                  <a:srgbClr val="222222"/>
                </a:solidFill>
                <a:latin typeface="Open Sans"/>
              </a:rPr>
              <a:t> </a:t>
            </a:r>
            <a:r>
              <a:rPr lang="ru-RU" dirty="0" err="1">
                <a:solidFill>
                  <a:srgbClr val="222222"/>
                </a:solidFill>
                <a:latin typeface="Open Sans"/>
              </a:rPr>
              <a:t>ключові</a:t>
            </a:r>
            <a:r>
              <a:rPr lang="ru-RU" dirty="0">
                <a:solidFill>
                  <a:srgbClr val="222222"/>
                </a:solidFill>
                <a:latin typeface="Open Sans"/>
              </a:rPr>
              <a:t> </a:t>
            </a:r>
            <a:r>
              <a:rPr lang="ru-RU" dirty="0" err="1">
                <a:solidFill>
                  <a:srgbClr val="222222"/>
                </a:solidFill>
                <a:latin typeface="Open Sans"/>
              </a:rPr>
              <a:t>дані</a:t>
            </a:r>
            <a:r>
              <a:rPr lang="ru-RU" dirty="0">
                <a:solidFill>
                  <a:srgbClr val="222222"/>
                </a:solidFill>
                <a:latin typeface="Open Sans"/>
              </a:rPr>
              <a:t> та </a:t>
            </a:r>
            <a:r>
              <a:rPr lang="ru-RU" dirty="0" err="1">
                <a:solidFill>
                  <a:srgbClr val="222222"/>
                </a:solidFill>
                <a:latin typeface="Open Sans"/>
              </a:rPr>
              <a:t>інформація</a:t>
            </a:r>
            <a:r>
              <a:rPr lang="ru-RU" dirty="0">
                <a:solidFill>
                  <a:srgbClr val="222222"/>
                </a:solidFill>
                <a:latin typeface="Open Sans"/>
              </a:rPr>
              <a:t> про </a:t>
            </a:r>
            <a:r>
              <a:rPr lang="ru-RU" dirty="0" err="1">
                <a:solidFill>
                  <a:srgbClr val="222222"/>
                </a:solidFill>
                <a:latin typeface="Open Sans"/>
              </a:rPr>
              <a:t>міграцію</a:t>
            </a:r>
            <a:r>
              <a:rPr lang="ru-RU" dirty="0">
                <a:solidFill>
                  <a:srgbClr val="222222"/>
                </a:solidFill>
                <a:latin typeface="Open Sans"/>
              </a:rPr>
              <a:t>, а </a:t>
            </a:r>
            <a:r>
              <a:rPr lang="ru-RU" dirty="0" err="1">
                <a:solidFill>
                  <a:srgbClr val="222222"/>
                </a:solidFill>
                <a:latin typeface="Open Sans"/>
              </a:rPr>
              <a:t>також</a:t>
            </a:r>
            <a:r>
              <a:rPr lang="ru-RU" dirty="0">
                <a:solidFill>
                  <a:srgbClr val="222222"/>
                </a:solidFill>
                <a:latin typeface="Open Sans"/>
              </a:rPr>
              <a:t> </a:t>
            </a:r>
            <a:r>
              <a:rPr lang="ru-RU" dirty="0" err="1">
                <a:solidFill>
                  <a:srgbClr val="222222"/>
                </a:solidFill>
                <a:latin typeface="Open Sans"/>
              </a:rPr>
              <a:t>тематичні</a:t>
            </a:r>
            <a:r>
              <a:rPr lang="ru-RU" dirty="0">
                <a:solidFill>
                  <a:srgbClr val="222222"/>
                </a:solidFill>
                <a:latin typeface="Open Sans"/>
              </a:rPr>
              <a:t> </a:t>
            </a:r>
            <a:r>
              <a:rPr lang="ru-RU" dirty="0" err="1" smtClean="0">
                <a:solidFill>
                  <a:srgbClr val="222222"/>
                </a:solidFill>
                <a:latin typeface="Open Sans"/>
              </a:rPr>
              <a:t>розділи</a:t>
            </a:r>
            <a:r>
              <a:rPr lang="ru-RU" dirty="0" smtClean="0">
                <a:solidFill>
                  <a:srgbClr val="222222"/>
                </a:solidFill>
                <a:latin typeface="Open Sans"/>
              </a:rPr>
              <a:t>:</a:t>
            </a:r>
            <a:endParaRPr lang="en-US" dirty="0" smtClean="0">
              <a:solidFill>
                <a:srgbClr val="222222"/>
              </a:solidFill>
              <a:latin typeface="Open Sans"/>
            </a:endParaRPr>
          </a:p>
          <a:p>
            <a:pPr algn="just"/>
            <a:endParaRPr lang="en-US" dirty="0" smtClean="0">
              <a:solidFill>
                <a:srgbClr val="222222"/>
              </a:solidFill>
              <a:latin typeface="Open Sans"/>
            </a:endParaRPr>
          </a:p>
          <a:p>
            <a:pPr>
              <a:buFont typeface="Arial"/>
              <a:buChar char="•"/>
            </a:pPr>
            <a:r>
              <a:rPr lang="ru-RU" dirty="0" err="1">
                <a:solidFill>
                  <a:srgbClr val="222222"/>
                </a:solidFill>
                <a:latin typeface="Open Sans"/>
              </a:rPr>
              <a:t>Частина</a:t>
            </a:r>
            <a:r>
              <a:rPr lang="ru-RU" dirty="0">
                <a:solidFill>
                  <a:srgbClr val="222222"/>
                </a:solidFill>
                <a:latin typeface="Open Sans"/>
              </a:rPr>
              <a:t> </a:t>
            </a:r>
            <a:r>
              <a:rPr lang="en-GB" dirty="0">
                <a:solidFill>
                  <a:srgbClr val="222222"/>
                </a:solidFill>
                <a:latin typeface="Open Sans"/>
              </a:rPr>
              <a:t>I: </a:t>
            </a:r>
            <a:r>
              <a:rPr lang="ru-RU" dirty="0" err="1">
                <a:solidFill>
                  <a:srgbClr val="222222"/>
                </a:solidFill>
                <a:latin typeface="Open Sans"/>
              </a:rPr>
              <a:t>ключова</a:t>
            </a:r>
            <a:r>
              <a:rPr lang="ru-RU" dirty="0">
                <a:solidFill>
                  <a:srgbClr val="222222"/>
                </a:solidFill>
                <a:latin typeface="Open Sans"/>
              </a:rPr>
              <a:t> </a:t>
            </a:r>
            <a:r>
              <a:rPr lang="ru-RU" dirty="0" err="1">
                <a:solidFill>
                  <a:srgbClr val="222222"/>
                </a:solidFill>
                <a:latin typeface="Open Sans"/>
              </a:rPr>
              <a:t>інформація</a:t>
            </a:r>
            <a:r>
              <a:rPr lang="ru-RU" dirty="0">
                <a:solidFill>
                  <a:srgbClr val="222222"/>
                </a:solidFill>
                <a:latin typeface="Open Sans"/>
              </a:rPr>
              <a:t> про </a:t>
            </a:r>
            <a:r>
              <a:rPr lang="ru-RU" dirty="0" err="1">
                <a:solidFill>
                  <a:srgbClr val="222222"/>
                </a:solidFill>
                <a:latin typeface="Open Sans"/>
              </a:rPr>
              <a:t>міграцію</a:t>
            </a:r>
            <a:r>
              <a:rPr lang="ru-RU" dirty="0">
                <a:solidFill>
                  <a:srgbClr val="222222"/>
                </a:solidFill>
                <a:latin typeface="Open Sans"/>
              </a:rPr>
              <a:t> та </a:t>
            </a:r>
            <a:r>
              <a:rPr lang="ru-RU" dirty="0" err="1">
                <a:solidFill>
                  <a:srgbClr val="222222"/>
                </a:solidFill>
                <a:latin typeface="Open Sans"/>
              </a:rPr>
              <a:t>мігрантів</a:t>
            </a:r>
            <a:r>
              <a:rPr lang="ru-RU" dirty="0">
                <a:solidFill>
                  <a:srgbClr val="222222"/>
                </a:solidFill>
                <a:latin typeface="Open Sans"/>
              </a:rPr>
              <a:t> (</a:t>
            </a:r>
            <a:r>
              <a:rPr lang="ru-RU" dirty="0" err="1">
                <a:solidFill>
                  <a:srgbClr val="222222"/>
                </a:solidFill>
                <a:latin typeface="Open Sans"/>
              </a:rPr>
              <a:t>включаючи</a:t>
            </a:r>
            <a:r>
              <a:rPr lang="ru-RU" dirty="0">
                <a:solidFill>
                  <a:srgbClr val="222222"/>
                </a:solidFill>
                <a:latin typeface="Open Sans"/>
              </a:rPr>
              <a:t> статистику, </a:t>
            </a:r>
            <a:r>
              <a:rPr lang="ru-RU" dirty="0" err="1">
                <a:solidFill>
                  <a:srgbClr val="222222"/>
                </a:solidFill>
                <a:latin typeface="Open Sans"/>
              </a:rPr>
              <a:t>пов’язану</a:t>
            </a:r>
            <a:r>
              <a:rPr lang="ru-RU" dirty="0">
                <a:solidFill>
                  <a:srgbClr val="222222"/>
                </a:solidFill>
                <a:latin typeface="Open Sans"/>
              </a:rPr>
              <a:t> з </a:t>
            </a:r>
            <a:r>
              <a:rPr lang="ru-RU" dirty="0" err="1">
                <a:solidFill>
                  <a:srgbClr val="222222"/>
                </a:solidFill>
                <a:latin typeface="Open Sans"/>
              </a:rPr>
              <a:t>міграцією</a:t>
            </a:r>
            <a:r>
              <a:rPr lang="ru-RU" dirty="0">
                <a:solidFill>
                  <a:srgbClr val="222222"/>
                </a:solidFill>
                <a:latin typeface="Open Sans"/>
              </a:rPr>
              <a:t>); і</a:t>
            </a:r>
          </a:p>
          <a:p>
            <a:pPr>
              <a:buFont typeface="Arial"/>
              <a:buChar char="•"/>
            </a:pPr>
            <a:r>
              <a:rPr lang="ru-RU" dirty="0" err="1">
                <a:solidFill>
                  <a:srgbClr val="222222"/>
                </a:solidFill>
                <a:latin typeface="Open Sans"/>
              </a:rPr>
              <a:t>Частина</a:t>
            </a:r>
            <a:r>
              <a:rPr lang="ru-RU" dirty="0">
                <a:solidFill>
                  <a:srgbClr val="222222"/>
                </a:solidFill>
                <a:latin typeface="Open Sans"/>
              </a:rPr>
              <a:t> ІІ: </a:t>
            </a:r>
            <a:r>
              <a:rPr lang="ru-RU" dirty="0" err="1">
                <a:solidFill>
                  <a:srgbClr val="222222"/>
                </a:solidFill>
                <a:latin typeface="Open Sans"/>
              </a:rPr>
              <a:t>збалансований</a:t>
            </a:r>
            <a:r>
              <a:rPr lang="ru-RU" dirty="0">
                <a:solidFill>
                  <a:srgbClr val="222222"/>
                </a:solidFill>
                <a:latin typeface="Open Sans"/>
              </a:rPr>
              <a:t>, </a:t>
            </a:r>
            <a:r>
              <a:rPr lang="ru-RU" dirty="0" err="1">
                <a:solidFill>
                  <a:srgbClr val="222222"/>
                </a:solidFill>
                <a:latin typeface="Open Sans"/>
              </a:rPr>
              <a:t>заснований</a:t>
            </a:r>
            <a:r>
              <a:rPr lang="ru-RU" dirty="0">
                <a:solidFill>
                  <a:srgbClr val="222222"/>
                </a:solidFill>
                <a:latin typeface="Open Sans"/>
              </a:rPr>
              <a:t> на фактах </a:t>
            </a:r>
            <a:r>
              <a:rPr lang="ru-RU" dirty="0" err="1">
                <a:solidFill>
                  <a:srgbClr val="222222"/>
                </a:solidFill>
                <a:latin typeface="Open Sans"/>
              </a:rPr>
              <a:t>аналіз</a:t>
            </a:r>
            <a:r>
              <a:rPr lang="ru-RU" dirty="0">
                <a:solidFill>
                  <a:srgbClr val="222222"/>
                </a:solidFill>
                <a:latin typeface="Open Sans"/>
              </a:rPr>
              <a:t> </a:t>
            </a:r>
            <a:r>
              <a:rPr lang="ru-RU" dirty="0" err="1">
                <a:solidFill>
                  <a:srgbClr val="222222"/>
                </a:solidFill>
                <a:latin typeface="Open Sans"/>
              </a:rPr>
              <a:t>складних</a:t>
            </a:r>
            <a:r>
              <a:rPr lang="ru-RU" dirty="0">
                <a:solidFill>
                  <a:srgbClr val="222222"/>
                </a:solidFill>
                <a:latin typeface="Open Sans"/>
              </a:rPr>
              <a:t> і </a:t>
            </a:r>
            <a:r>
              <a:rPr lang="ru-RU" dirty="0" err="1">
                <a:solidFill>
                  <a:srgbClr val="222222"/>
                </a:solidFill>
                <a:latin typeface="Open Sans"/>
              </a:rPr>
              <a:t>нових</a:t>
            </a:r>
            <a:r>
              <a:rPr lang="ru-RU" dirty="0">
                <a:solidFill>
                  <a:srgbClr val="222222"/>
                </a:solidFill>
                <a:latin typeface="Open Sans"/>
              </a:rPr>
              <a:t> </a:t>
            </a:r>
            <a:r>
              <a:rPr lang="ru-RU" dirty="0" err="1">
                <a:solidFill>
                  <a:srgbClr val="222222"/>
                </a:solidFill>
                <a:latin typeface="Open Sans"/>
              </a:rPr>
              <a:t>питань</a:t>
            </a:r>
            <a:r>
              <a:rPr lang="ru-RU" dirty="0">
                <a:solidFill>
                  <a:srgbClr val="222222"/>
                </a:solidFill>
                <a:latin typeface="Open Sans"/>
              </a:rPr>
              <a:t> </a:t>
            </a:r>
            <a:r>
              <a:rPr lang="ru-RU" dirty="0" err="1">
                <a:solidFill>
                  <a:srgbClr val="222222"/>
                </a:solidFill>
                <a:latin typeface="Open Sans"/>
              </a:rPr>
              <a:t>міграції</a:t>
            </a:r>
            <a:r>
              <a:rPr lang="ru-RU" dirty="0" smtClean="0">
                <a:solidFill>
                  <a:srgbClr val="222222"/>
                </a:solidFill>
                <a:latin typeface="Open Sans"/>
              </a:rPr>
              <a:t>.</a:t>
            </a:r>
            <a:endParaRPr lang="en-US" dirty="0" smtClean="0">
              <a:solidFill>
                <a:srgbClr val="222222"/>
              </a:solidFill>
              <a:latin typeface="Open Sans"/>
            </a:endParaRPr>
          </a:p>
          <a:p>
            <a:pPr>
              <a:buFont typeface="Arial"/>
              <a:buChar char="•"/>
            </a:pPr>
            <a:endParaRPr lang="en-US" dirty="0">
              <a:solidFill>
                <a:srgbClr val="222222"/>
              </a:solidFill>
              <a:latin typeface="Open Sans"/>
            </a:endParaRPr>
          </a:p>
          <a:p>
            <a:pPr>
              <a:buFont typeface="Arial"/>
              <a:buChar char="•"/>
            </a:pPr>
            <a:r>
              <a:rPr lang="en-GB" dirty="0">
                <a:solidFill>
                  <a:srgbClr val="222222"/>
                </a:solidFill>
                <a:latin typeface="Open Sans"/>
              </a:rPr>
              <a:t>https://worldmigrationreport.iom.int/wmr-2022-interactive/</a:t>
            </a:r>
            <a:endParaRPr lang="ru-RU" dirty="0">
              <a:solidFill>
                <a:srgbClr val="222222"/>
              </a:solidFill>
              <a:latin typeface="Open Sans"/>
            </a:endParaRPr>
          </a:p>
          <a:p>
            <a:pPr algn="just"/>
            <a:endParaRPr lang="ru-RU" dirty="0"/>
          </a:p>
        </p:txBody>
      </p:sp>
    </p:spTree>
    <p:extLst>
      <p:ext uri="{BB962C8B-B14F-4D97-AF65-F5344CB8AC3E}">
        <p14:creationId xmlns:p14="http://schemas.microsoft.com/office/powerpoint/2010/main" val="3654970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9557" y="172270"/>
            <a:ext cx="11145794" cy="6555641"/>
          </a:xfrm>
          <a:prstGeom prst="rect">
            <a:avLst/>
          </a:prstGeom>
          <a:solidFill>
            <a:schemeClr val="accent2">
              <a:lumMod val="20000"/>
              <a:lumOff val="80000"/>
            </a:schemeClr>
          </a:solidFill>
        </p:spPr>
        <p:txBody>
          <a:bodyPr wrap="square">
            <a:spAutoFit/>
          </a:bodyPr>
          <a:lstStyle/>
          <a:p>
            <a:pPr algn="just"/>
            <a:r>
              <a:rPr lang="ru-RU" sz="2000" dirty="0" err="1">
                <a:latin typeface="Cambria" panose="02040503050406030204" pitchFamily="18" charset="0"/>
              </a:rPr>
              <a:t>Кількість</a:t>
            </a:r>
            <a:r>
              <a:rPr lang="ru-RU" sz="2000" dirty="0">
                <a:latin typeface="Cambria" panose="02040503050406030204" pitchFamily="18" charset="0"/>
              </a:rPr>
              <a:t> </a:t>
            </a:r>
            <a:r>
              <a:rPr lang="ru-RU" sz="2000" dirty="0" err="1">
                <a:latin typeface="Cambria" panose="02040503050406030204" pitchFamily="18" charset="0"/>
              </a:rPr>
              <a:t>міжнародних</a:t>
            </a:r>
            <a:r>
              <a:rPr lang="ru-RU" sz="2000" dirty="0">
                <a:latin typeface="Cambria" panose="02040503050406030204" pitchFamily="18" charset="0"/>
              </a:rPr>
              <a:t> </a:t>
            </a:r>
            <a:r>
              <a:rPr lang="ru-RU" sz="2000" dirty="0" err="1">
                <a:latin typeface="Cambria" panose="02040503050406030204" pitchFamily="18" charset="0"/>
              </a:rPr>
              <a:t>мігрантів</a:t>
            </a:r>
            <a:r>
              <a:rPr lang="ru-RU" sz="2000" dirty="0">
                <a:latin typeface="Cambria" panose="02040503050406030204" pitchFamily="18" charset="0"/>
              </a:rPr>
              <a:t> у </a:t>
            </a:r>
            <a:r>
              <a:rPr lang="ru-RU" sz="2000" dirty="0" err="1">
                <a:latin typeface="Cambria" panose="02040503050406030204" pitchFamily="18" charset="0"/>
              </a:rPr>
              <a:t>світі</a:t>
            </a:r>
            <a:r>
              <a:rPr lang="ru-RU" sz="2000" dirty="0">
                <a:latin typeface="Cambria" panose="02040503050406030204" pitchFamily="18" charset="0"/>
              </a:rPr>
              <a:t> </a:t>
            </a:r>
            <a:r>
              <a:rPr lang="ru-RU" sz="2000" dirty="0" err="1">
                <a:latin typeface="Cambria" panose="02040503050406030204" pitchFamily="18" charset="0"/>
              </a:rPr>
              <a:t>зросла</a:t>
            </a:r>
            <a:r>
              <a:rPr lang="ru-RU" sz="2000" dirty="0">
                <a:latin typeface="Cambria" panose="02040503050406030204" pitchFamily="18" charset="0"/>
              </a:rPr>
              <a:t> з 84 </a:t>
            </a:r>
            <a:r>
              <a:rPr lang="ru-RU" sz="2000" dirty="0" err="1">
                <a:latin typeface="Cambria" panose="02040503050406030204" pitchFamily="18" charset="0"/>
              </a:rPr>
              <a:t>мільйонів</a:t>
            </a:r>
            <a:r>
              <a:rPr lang="ru-RU" sz="2000" dirty="0">
                <a:latin typeface="Cambria" panose="02040503050406030204" pitchFamily="18" charset="0"/>
              </a:rPr>
              <a:t> у 1970 </a:t>
            </a:r>
            <a:r>
              <a:rPr lang="ru-RU" sz="2000" dirty="0" err="1" smtClean="0">
                <a:latin typeface="Cambria" panose="02040503050406030204" pitchFamily="18" charset="0"/>
              </a:rPr>
              <a:t>році</a:t>
            </a:r>
            <a:r>
              <a:rPr lang="ru-RU" sz="2000" dirty="0" smtClean="0">
                <a:latin typeface="Cambria" panose="02040503050406030204" pitchFamily="18" charset="0"/>
              </a:rPr>
              <a:t> до </a:t>
            </a:r>
            <a:r>
              <a:rPr lang="ru-RU" sz="2000" dirty="0">
                <a:latin typeface="Cambria" panose="02040503050406030204" pitchFamily="18" charset="0"/>
              </a:rPr>
              <a:t>281 </a:t>
            </a:r>
            <a:r>
              <a:rPr lang="ru-RU" sz="2000" dirty="0" err="1">
                <a:latin typeface="Cambria" panose="02040503050406030204" pitchFamily="18" charset="0"/>
              </a:rPr>
              <a:t>мільйона</a:t>
            </a:r>
            <a:r>
              <a:rPr lang="ru-RU" sz="2000" dirty="0">
                <a:latin typeface="Cambria" panose="02040503050406030204" pitchFamily="18" charset="0"/>
              </a:rPr>
              <a:t> в 2020 </a:t>
            </a:r>
            <a:r>
              <a:rPr lang="ru-RU" sz="2000" dirty="0" err="1">
                <a:latin typeface="Cambria" panose="02040503050406030204" pitchFamily="18" charset="0"/>
              </a:rPr>
              <a:t>році</a:t>
            </a:r>
            <a:r>
              <a:rPr lang="ru-RU" sz="2000" dirty="0">
                <a:latin typeface="Cambria" panose="02040503050406030204" pitchFamily="18" charset="0"/>
              </a:rPr>
              <a:t>, </a:t>
            </a:r>
            <a:r>
              <a:rPr lang="ru-RU" sz="2000" dirty="0" err="1">
                <a:latin typeface="Cambria" panose="02040503050406030204" pitchFamily="18" charset="0"/>
              </a:rPr>
              <a:t>хоча</a:t>
            </a:r>
            <a:r>
              <a:rPr lang="ru-RU" sz="2000" dirty="0">
                <a:latin typeface="Cambria" panose="02040503050406030204" pitchFamily="18" charset="0"/>
              </a:rPr>
              <a:t>, </a:t>
            </a:r>
            <a:r>
              <a:rPr lang="ru-RU" sz="2000" dirty="0" err="1">
                <a:latin typeface="Cambria" panose="02040503050406030204" pitchFamily="18" charset="0"/>
              </a:rPr>
              <a:t>враховуючи</a:t>
            </a:r>
            <a:r>
              <a:rPr lang="ru-RU" sz="2000" dirty="0">
                <a:latin typeface="Cambria" panose="02040503050406030204" pitchFamily="18" charset="0"/>
              </a:rPr>
              <a:t> </a:t>
            </a:r>
            <a:r>
              <a:rPr lang="ru-RU" sz="2000" dirty="0" err="1">
                <a:latin typeface="Cambria" panose="02040503050406030204" pitchFamily="18" charset="0"/>
              </a:rPr>
              <a:t>глобальне</a:t>
            </a:r>
            <a:r>
              <a:rPr lang="ru-RU" sz="2000" dirty="0">
                <a:latin typeface="Cambria" panose="02040503050406030204" pitchFamily="18" charset="0"/>
              </a:rPr>
              <a:t> </a:t>
            </a:r>
            <a:r>
              <a:rPr lang="ru-RU" sz="2000" dirty="0" err="1">
                <a:latin typeface="Cambria" panose="02040503050406030204" pitchFamily="18" charset="0"/>
              </a:rPr>
              <a:t>зростання</a:t>
            </a:r>
            <a:r>
              <a:rPr lang="ru-RU" sz="2000" dirty="0">
                <a:latin typeface="Cambria" panose="02040503050406030204" pitchFamily="18" charset="0"/>
              </a:rPr>
              <a:t> </a:t>
            </a:r>
            <a:r>
              <a:rPr lang="ru-RU" sz="2000" dirty="0" err="1">
                <a:latin typeface="Cambria" panose="02040503050406030204" pitchFamily="18" charset="0"/>
              </a:rPr>
              <a:t>населення</a:t>
            </a:r>
            <a:r>
              <a:rPr lang="ru-RU" sz="2000" dirty="0" smtClean="0">
                <a:latin typeface="Cambria" panose="02040503050406030204" pitchFamily="18" charset="0"/>
              </a:rPr>
              <a:t>, </a:t>
            </a:r>
            <a:r>
              <a:rPr lang="ru-RU" sz="2000" dirty="0" err="1" smtClean="0">
                <a:latin typeface="Cambria" panose="02040503050406030204" pitchFamily="18" charset="0"/>
              </a:rPr>
              <a:t>частка</a:t>
            </a:r>
            <a:r>
              <a:rPr lang="ru-RU" sz="2000" dirty="0" smtClean="0">
                <a:latin typeface="Cambria" panose="02040503050406030204" pitchFamily="18" charset="0"/>
              </a:rPr>
              <a:t> </a:t>
            </a:r>
            <a:r>
              <a:rPr lang="ru-RU" sz="2000" dirty="0" err="1">
                <a:latin typeface="Cambria" panose="02040503050406030204" pitchFamily="18" charset="0"/>
              </a:rPr>
              <a:t>міжнародних</a:t>
            </a:r>
            <a:r>
              <a:rPr lang="ru-RU" sz="2000" dirty="0">
                <a:latin typeface="Cambria" panose="02040503050406030204" pitchFamily="18" charset="0"/>
              </a:rPr>
              <a:t> </a:t>
            </a:r>
            <a:r>
              <a:rPr lang="ru-RU" sz="2000" dirty="0" err="1">
                <a:latin typeface="Cambria" panose="02040503050406030204" pitchFamily="18" charset="0"/>
              </a:rPr>
              <a:t>мігрантів</a:t>
            </a:r>
            <a:r>
              <a:rPr lang="ru-RU" sz="2000" dirty="0">
                <a:latin typeface="Cambria" panose="02040503050406030204" pitchFamily="18" charset="0"/>
              </a:rPr>
              <a:t> </a:t>
            </a:r>
            <a:r>
              <a:rPr lang="ru-RU" sz="2000" dirty="0" err="1">
                <a:latin typeface="Cambria" panose="02040503050406030204" pitchFamily="18" charset="0"/>
              </a:rPr>
              <a:t>лише</a:t>
            </a:r>
            <a:r>
              <a:rPr lang="ru-RU" sz="2000" dirty="0">
                <a:latin typeface="Cambria" panose="02040503050406030204" pitchFamily="18" charset="0"/>
              </a:rPr>
              <a:t> </a:t>
            </a:r>
            <a:r>
              <a:rPr lang="ru-RU" sz="2000" dirty="0" err="1">
                <a:latin typeface="Cambria" panose="02040503050406030204" pitchFamily="18" charset="0"/>
              </a:rPr>
              <a:t>трохи</a:t>
            </a:r>
            <a:r>
              <a:rPr lang="ru-RU" sz="2000" dirty="0">
                <a:latin typeface="Cambria" panose="02040503050406030204" pitchFamily="18" charset="0"/>
              </a:rPr>
              <a:t> </a:t>
            </a:r>
            <a:r>
              <a:rPr lang="ru-RU" sz="2000" dirty="0" err="1">
                <a:latin typeface="Cambria" panose="02040503050406030204" pitchFamily="18" charset="0"/>
              </a:rPr>
              <a:t>зросла</a:t>
            </a:r>
            <a:r>
              <a:rPr lang="ru-RU" sz="2000" dirty="0">
                <a:latin typeface="Cambria" panose="02040503050406030204" pitchFamily="18" charset="0"/>
              </a:rPr>
              <a:t> з 2,3 до 3,6 </a:t>
            </a:r>
            <a:r>
              <a:rPr lang="ru-RU" sz="2000" dirty="0" err="1" smtClean="0">
                <a:latin typeface="Cambria" panose="02040503050406030204" pitchFamily="18" charset="0"/>
              </a:rPr>
              <a:t>відсотка</a:t>
            </a:r>
            <a:r>
              <a:rPr lang="ru-RU" sz="2000" dirty="0" smtClean="0">
                <a:latin typeface="Cambria" panose="02040503050406030204" pitchFamily="18" charset="0"/>
              </a:rPr>
              <a:t> </a:t>
            </a:r>
            <a:r>
              <a:rPr lang="ru-RU" sz="2000" dirty="0" err="1" smtClean="0">
                <a:latin typeface="Cambria" panose="02040503050406030204" pitchFamily="18" charset="0"/>
              </a:rPr>
              <a:t>населення</a:t>
            </a:r>
            <a:r>
              <a:rPr lang="ru-RU" sz="2000" dirty="0" smtClean="0">
                <a:latin typeface="Cambria" panose="02040503050406030204" pitchFamily="18" charset="0"/>
              </a:rPr>
              <a:t> </a:t>
            </a:r>
            <a:r>
              <a:rPr lang="ru-RU" sz="2000" dirty="0" err="1">
                <a:latin typeface="Cambria" panose="02040503050406030204" pitchFamily="18" charset="0"/>
              </a:rPr>
              <a:t>світу</a:t>
            </a:r>
            <a:r>
              <a:rPr lang="ru-RU" sz="2000" dirty="0">
                <a:latin typeface="Cambria" panose="02040503050406030204" pitchFamily="18" charset="0"/>
              </a:rPr>
              <a:t>. </a:t>
            </a:r>
            <a:endParaRPr lang="en-US" sz="2000" dirty="0" smtClean="0">
              <a:latin typeface="Cambria" panose="02040503050406030204" pitchFamily="18" charset="0"/>
            </a:endParaRPr>
          </a:p>
          <a:p>
            <a:pPr algn="just"/>
            <a:endParaRPr lang="en-US" sz="2000" dirty="0">
              <a:latin typeface="Cambria" panose="02040503050406030204" pitchFamily="18" charset="0"/>
            </a:endParaRPr>
          </a:p>
          <a:p>
            <a:pPr algn="just"/>
            <a:r>
              <a:rPr lang="ru-RU" sz="2000" dirty="0" err="1" smtClean="0">
                <a:latin typeface="Cambria" panose="02040503050406030204" pitchFamily="18" charset="0"/>
              </a:rPr>
              <a:t>Переважна</a:t>
            </a:r>
            <a:r>
              <a:rPr lang="ru-RU" sz="2000" dirty="0" smtClean="0">
                <a:latin typeface="Cambria" panose="02040503050406030204" pitchFamily="18" charset="0"/>
              </a:rPr>
              <a:t> </a:t>
            </a:r>
            <a:r>
              <a:rPr lang="ru-RU" sz="2000" dirty="0" err="1">
                <a:latin typeface="Cambria" panose="02040503050406030204" pitchFamily="18" charset="0"/>
              </a:rPr>
              <a:t>більшість</a:t>
            </a:r>
            <a:r>
              <a:rPr lang="ru-RU" sz="2000" dirty="0">
                <a:latin typeface="Cambria" panose="02040503050406030204" pitchFamily="18" charset="0"/>
              </a:rPr>
              <a:t> людей </a:t>
            </a:r>
            <a:r>
              <a:rPr lang="ru-RU" sz="2000" dirty="0" err="1">
                <a:latin typeface="Cambria" panose="02040503050406030204" pitchFamily="18" charset="0"/>
              </a:rPr>
              <a:t>залишаються</a:t>
            </a:r>
            <a:r>
              <a:rPr lang="ru-RU" sz="2000" dirty="0">
                <a:latin typeface="Cambria" panose="02040503050406030204" pitchFamily="18" charset="0"/>
              </a:rPr>
              <a:t> у </a:t>
            </a:r>
            <a:r>
              <a:rPr lang="ru-RU" sz="2000" dirty="0" err="1">
                <a:latin typeface="Cambria" panose="02040503050406030204" pitchFamily="18" charset="0"/>
              </a:rPr>
              <a:t>своїй</a:t>
            </a:r>
            <a:r>
              <a:rPr lang="ru-RU" sz="2000" dirty="0">
                <a:latin typeface="Cambria" panose="02040503050406030204" pitchFamily="18" charset="0"/>
              </a:rPr>
              <a:t> </a:t>
            </a:r>
            <a:r>
              <a:rPr lang="ru-RU" sz="2000" dirty="0" err="1" smtClean="0">
                <a:latin typeface="Cambria" panose="02040503050406030204" pitchFamily="18" charset="0"/>
              </a:rPr>
              <a:t>країні</a:t>
            </a:r>
            <a:r>
              <a:rPr lang="ru-RU" sz="2000" dirty="0" smtClean="0">
                <a:latin typeface="Cambria" panose="02040503050406030204" pitchFamily="18" charset="0"/>
              </a:rPr>
              <a:t> </a:t>
            </a:r>
            <a:r>
              <a:rPr lang="ru-RU" sz="2000" dirty="0" err="1" smtClean="0">
                <a:latin typeface="Cambria" panose="02040503050406030204" pitchFamily="18" charset="0"/>
              </a:rPr>
              <a:t>народження</a:t>
            </a:r>
            <a:r>
              <a:rPr lang="ru-RU" sz="2000" dirty="0" smtClean="0">
                <a:latin typeface="Cambria" panose="02040503050406030204" pitchFamily="18" charset="0"/>
              </a:rPr>
              <a:t>.</a:t>
            </a:r>
            <a:endParaRPr lang="en-US" sz="2000" dirty="0" smtClean="0">
              <a:latin typeface="Cambria" panose="02040503050406030204" pitchFamily="18" charset="0"/>
            </a:endParaRPr>
          </a:p>
          <a:p>
            <a:pPr algn="just"/>
            <a:endParaRPr lang="en-US" sz="2000" dirty="0">
              <a:latin typeface="Cambria" panose="02040503050406030204" pitchFamily="18" charset="0"/>
            </a:endParaRPr>
          </a:p>
          <a:p>
            <a:pPr algn="just"/>
            <a:r>
              <a:rPr lang="ru-RU" sz="2000" dirty="0" smtClean="0">
                <a:latin typeface="Cambria" panose="02040503050406030204" pitchFamily="18" charset="0"/>
              </a:rPr>
              <a:t>• </a:t>
            </a:r>
            <a:r>
              <a:rPr lang="ru-RU" sz="2000" dirty="0" err="1">
                <a:latin typeface="Cambria" panose="02040503050406030204" pitchFamily="18" charset="0"/>
              </a:rPr>
              <a:t>Більшість</a:t>
            </a:r>
            <a:r>
              <a:rPr lang="ru-RU" sz="2000" dirty="0">
                <a:latin typeface="Cambria" panose="02040503050406030204" pitchFamily="18" charset="0"/>
              </a:rPr>
              <a:t> </a:t>
            </a:r>
            <a:r>
              <a:rPr lang="ru-RU" sz="2000" dirty="0" err="1">
                <a:latin typeface="Cambria" panose="02040503050406030204" pitchFamily="18" charset="0"/>
              </a:rPr>
              <a:t>міжнародних</a:t>
            </a:r>
            <a:r>
              <a:rPr lang="ru-RU" sz="2000" dirty="0">
                <a:latin typeface="Cambria" panose="02040503050406030204" pitchFamily="18" charset="0"/>
              </a:rPr>
              <a:t> </a:t>
            </a:r>
            <a:r>
              <a:rPr lang="ru-RU" sz="2000" dirty="0" err="1">
                <a:latin typeface="Cambria" panose="02040503050406030204" pitchFamily="18" charset="0"/>
              </a:rPr>
              <a:t>мігрантів</a:t>
            </a:r>
            <a:r>
              <a:rPr lang="ru-RU" sz="2000" dirty="0">
                <a:latin typeface="Cambria" panose="02040503050406030204" pitchFamily="18" charset="0"/>
              </a:rPr>
              <a:t> (</a:t>
            </a:r>
            <a:r>
              <a:rPr lang="ru-RU" sz="2000" dirty="0" err="1">
                <a:latin typeface="Cambria" panose="02040503050406030204" pitchFamily="18" charset="0"/>
              </a:rPr>
              <a:t>близько</a:t>
            </a:r>
            <a:r>
              <a:rPr lang="ru-RU" sz="2000" dirty="0">
                <a:latin typeface="Cambria" panose="02040503050406030204" pitchFamily="18" charset="0"/>
              </a:rPr>
              <a:t> 78%) є </a:t>
            </a:r>
            <a:r>
              <a:rPr lang="ru-RU" sz="2000" dirty="0" err="1" smtClean="0">
                <a:latin typeface="Cambria" panose="02040503050406030204" pitchFamily="18" charset="0"/>
              </a:rPr>
              <a:t>працездатного</a:t>
            </a:r>
            <a:r>
              <a:rPr lang="ru-RU" sz="2000" dirty="0" smtClean="0">
                <a:latin typeface="Cambria" panose="02040503050406030204" pitchFamily="18" charset="0"/>
              </a:rPr>
              <a:t> </a:t>
            </a:r>
            <a:r>
              <a:rPr lang="ru-RU" sz="2000" dirty="0" err="1" smtClean="0">
                <a:latin typeface="Cambria" panose="02040503050406030204" pitchFamily="18" charset="0"/>
              </a:rPr>
              <a:t>віку</a:t>
            </a:r>
            <a:r>
              <a:rPr lang="ru-RU" sz="2000" dirty="0" smtClean="0">
                <a:latin typeface="Cambria" panose="02040503050406030204" pitchFamily="18" charset="0"/>
              </a:rPr>
              <a:t> </a:t>
            </a:r>
            <a:r>
              <a:rPr lang="ru-RU" sz="2000" dirty="0">
                <a:latin typeface="Cambria" panose="02040503050406030204" pitchFamily="18" charset="0"/>
              </a:rPr>
              <a:t>(</a:t>
            </a:r>
            <a:r>
              <a:rPr lang="ru-RU" sz="2000" dirty="0" err="1">
                <a:latin typeface="Cambria" panose="02040503050406030204" pitchFamily="18" charset="0"/>
              </a:rPr>
              <a:t>від</a:t>
            </a:r>
            <a:r>
              <a:rPr lang="ru-RU" sz="2000" dirty="0">
                <a:latin typeface="Cambria" panose="02040503050406030204" pitchFamily="18" charset="0"/>
              </a:rPr>
              <a:t> 15 до 64 </a:t>
            </a:r>
            <a:r>
              <a:rPr lang="ru-RU" sz="2000" dirty="0" err="1">
                <a:latin typeface="Cambria" panose="02040503050406030204" pitchFamily="18" charset="0"/>
              </a:rPr>
              <a:t>років</a:t>
            </a:r>
            <a:r>
              <a:rPr lang="ru-RU" sz="2000" dirty="0" smtClean="0">
                <a:latin typeface="Cambria" panose="02040503050406030204" pitchFamily="18" charset="0"/>
              </a:rPr>
              <a:t>), </a:t>
            </a:r>
            <a:r>
              <a:rPr lang="ru-RU" sz="2000" dirty="0">
                <a:latin typeface="Cambria" panose="02040503050406030204" pitchFamily="18" charset="0"/>
              </a:rPr>
              <a:t>і </a:t>
            </a:r>
            <a:r>
              <a:rPr lang="ru-RU" sz="2000" dirty="0" err="1">
                <a:latin typeface="Cambria" panose="02040503050406030204" pitchFamily="18" charset="0"/>
              </a:rPr>
              <a:t>серед</a:t>
            </a:r>
            <a:r>
              <a:rPr lang="ru-RU" sz="2000" dirty="0">
                <a:latin typeface="Cambria" panose="02040503050406030204" pitchFamily="18" charset="0"/>
              </a:rPr>
              <a:t> </a:t>
            </a:r>
            <a:r>
              <a:rPr lang="ru-RU" sz="2000" dirty="0" err="1">
                <a:latin typeface="Cambria" panose="02040503050406030204" pitchFamily="18" charset="0"/>
              </a:rPr>
              <a:t>міжнародних</a:t>
            </a:r>
            <a:r>
              <a:rPr lang="ru-RU" sz="2000" dirty="0">
                <a:latin typeface="Cambria" panose="02040503050406030204" pitchFamily="18" charset="0"/>
              </a:rPr>
              <a:t> </a:t>
            </a:r>
            <a:r>
              <a:rPr lang="ru-RU" sz="2000" dirty="0" err="1">
                <a:latin typeface="Cambria" panose="02040503050406030204" pitchFamily="18" charset="0"/>
              </a:rPr>
              <a:t>мігрантів</a:t>
            </a:r>
            <a:r>
              <a:rPr lang="ru-RU" sz="2000" dirty="0">
                <a:latin typeface="Cambria" panose="02040503050406030204" pitchFamily="18" charset="0"/>
              </a:rPr>
              <a:t> </a:t>
            </a:r>
            <a:r>
              <a:rPr lang="ru-RU" sz="2000" dirty="0" err="1">
                <a:latin typeface="Cambria" panose="02040503050406030204" pitchFamily="18" charset="0"/>
              </a:rPr>
              <a:t>чоловіків</a:t>
            </a:r>
            <a:r>
              <a:rPr lang="ru-RU" sz="2000" dirty="0">
                <a:latin typeface="Cambria" panose="02040503050406030204" pitchFamily="18" charset="0"/>
              </a:rPr>
              <a:t> </a:t>
            </a:r>
            <a:r>
              <a:rPr lang="ru-RU" sz="2000" dirty="0" err="1">
                <a:latin typeface="Cambria" panose="02040503050406030204" pitchFamily="18" charset="0"/>
              </a:rPr>
              <a:t>більше</a:t>
            </a:r>
            <a:r>
              <a:rPr lang="ru-RU" sz="2000" dirty="0">
                <a:latin typeface="Cambria" panose="02040503050406030204" pitchFamily="18" charset="0"/>
              </a:rPr>
              <a:t>, </a:t>
            </a:r>
            <a:r>
              <a:rPr lang="ru-RU" sz="2000" dirty="0" err="1">
                <a:latin typeface="Cambria" panose="02040503050406030204" pitchFamily="18" charset="0"/>
              </a:rPr>
              <a:t>ніж</a:t>
            </a:r>
            <a:r>
              <a:rPr lang="ru-RU" sz="2000" dirty="0">
                <a:latin typeface="Cambria" panose="02040503050406030204" pitchFamily="18" charset="0"/>
              </a:rPr>
              <a:t> </a:t>
            </a:r>
            <a:r>
              <a:rPr lang="ru-RU" sz="2000" dirty="0" err="1" smtClean="0">
                <a:latin typeface="Cambria" panose="02040503050406030204" pitchFamily="18" charset="0"/>
              </a:rPr>
              <a:t>жінок</a:t>
            </a:r>
            <a:r>
              <a:rPr lang="ru-RU" sz="2000" dirty="0" smtClean="0">
                <a:latin typeface="Cambria" panose="02040503050406030204" pitchFamily="18" charset="0"/>
              </a:rPr>
              <a:t>. </a:t>
            </a:r>
            <a:r>
              <a:rPr lang="ru-RU" sz="2000" dirty="0" err="1" smtClean="0">
                <a:latin typeface="Cambria" panose="02040503050406030204" pitchFamily="18" charset="0"/>
              </a:rPr>
              <a:t>Хоча</a:t>
            </a:r>
            <a:r>
              <a:rPr lang="ru-RU" sz="2000" dirty="0" smtClean="0">
                <a:latin typeface="Cambria" panose="02040503050406030204" pitchFamily="18" charset="0"/>
              </a:rPr>
              <a:t> </a:t>
            </a:r>
            <a:r>
              <a:rPr lang="ru-RU" sz="2000" dirty="0" err="1" smtClean="0">
                <a:latin typeface="Cambria" panose="02040503050406030204" pitchFamily="18" charset="0"/>
              </a:rPr>
              <a:t>спостерігається</a:t>
            </a:r>
            <a:r>
              <a:rPr lang="ru-RU" sz="2000" dirty="0" smtClean="0">
                <a:latin typeface="Cambria" panose="02040503050406030204" pitchFamily="18" charset="0"/>
              </a:rPr>
              <a:t> </a:t>
            </a:r>
            <a:r>
              <a:rPr lang="ru-RU" sz="2000" dirty="0" err="1" smtClean="0">
                <a:latin typeface="Cambria" panose="02040503050406030204" pitchFamily="18" charset="0"/>
              </a:rPr>
              <a:t>фемінізація</a:t>
            </a:r>
            <a:r>
              <a:rPr lang="ru-RU" sz="2000" dirty="0" smtClean="0">
                <a:latin typeface="Cambria" panose="02040503050406030204" pitchFamily="18" charset="0"/>
              </a:rPr>
              <a:t> </a:t>
            </a:r>
            <a:r>
              <a:rPr lang="ru-RU" sz="2000" dirty="0" err="1" smtClean="0">
                <a:latin typeface="Cambria" panose="02040503050406030204" pitchFamily="18" charset="0"/>
              </a:rPr>
              <a:t>міграції</a:t>
            </a:r>
            <a:r>
              <a:rPr lang="ru-RU" sz="2000" dirty="0" smtClean="0">
                <a:latin typeface="Cambria" panose="02040503050406030204" pitchFamily="18" charset="0"/>
              </a:rPr>
              <a:t> за </a:t>
            </a:r>
            <a:r>
              <a:rPr lang="ru-RU" sz="2000" dirty="0" err="1">
                <a:latin typeface="Cambria" panose="02040503050406030204" pitchFamily="18" charset="0"/>
              </a:rPr>
              <a:t>останні</a:t>
            </a:r>
            <a:r>
              <a:rPr lang="ru-RU" sz="2000" dirty="0">
                <a:latin typeface="Cambria" panose="02040503050406030204" pitchFamily="18" charset="0"/>
              </a:rPr>
              <a:t> 20 </a:t>
            </a:r>
            <a:r>
              <a:rPr lang="ru-RU" sz="2000" dirty="0" err="1">
                <a:latin typeface="Cambria" panose="02040503050406030204" pitchFamily="18" charset="0"/>
              </a:rPr>
              <a:t>років</a:t>
            </a:r>
            <a:r>
              <a:rPr lang="ru-RU" sz="2000" dirty="0">
                <a:latin typeface="Cambria" panose="02040503050406030204" pitchFamily="18" charset="0"/>
              </a:rPr>
              <a:t>. У 2000 </a:t>
            </a:r>
            <a:r>
              <a:rPr lang="ru-RU" sz="2000" dirty="0" err="1">
                <a:latin typeface="Cambria" panose="02040503050406030204" pitchFamily="18" charset="0"/>
              </a:rPr>
              <a:t>році</a:t>
            </a:r>
            <a:r>
              <a:rPr lang="ru-RU" sz="2000" dirty="0">
                <a:latin typeface="Cambria" panose="02040503050406030204" pitchFamily="18" charset="0"/>
              </a:rPr>
              <a:t> </a:t>
            </a:r>
            <a:r>
              <a:rPr lang="ru-RU" sz="2000" dirty="0" err="1">
                <a:latin typeface="Cambria" panose="02040503050406030204" pitchFamily="18" charset="0"/>
              </a:rPr>
              <a:t>співвідношення</a:t>
            </a:r>
            <a:r>
              <a:rPr lang="ru-RU" sz="2000" dirty="0">
                <a:latin typeface="Cambria" panose="02040503050406030204" pitchFamily="18" charset="0"/>
              </a:rPr>
              <a:t> </a:t>
            </a:r>
            <a:r>
              <a:rPr lang="ru-RU" sz="2000" dirty="0" err="1">
                <a:latin typeface="Cambria" panose="02040503050406030204" pitchFamily="18" charset="0"/>
              </a:rPr>
              <a:t>чоловіків</a:t>
            </a:r>
            <a:r>
              <a:rPr lang="ru-RU" sz="2000" dirty="0">
                <a:latin typeface="Cambria" panose="02040503050406030204" pitchFamily="18" charset="0"/>
              </a:rPr>
              <a:t> і </a:t>
            </a:r>
            <a:r>
              <a:rPr lang="ru-RU" sz="2000" dirty="0" err="1">
                <a:latin typeface="Cambria" panose="02040503050406030204" pitchFamily="18" charset="0"/>
              </a:rPr>
              <a:t>жінок</a:t>
            </a:r>
            <a:r>
              <a:rPr lang="ru-RU" sz="2000" dirty="0">
                <a:latin typeface="Cambria" panose="02040503050406030204" pitchFamily="18" charset="0"/>
              </a:rPr>
              <a:t> становило 50,6% </a:t>
            </a:r>
            <a:r>
              <a:rPr lang="ru-RU" sz="2000" dirty="0" err="1">
                <a:latin typeface="Cambria" panose="02040503050406030204" pitchFamily="18" charset="0"/>
              </a:rPr>
              <a:t>проти</a:t>
            </a:r>
            <a:r>
              <a:rPr lang="ru-RU" sz="2000" dirty="0">
                <a:latin typeface="Cambria" panose="02040503050406030204" pitchFamily="18" charset="0"/>
              </a:rPr>
              <a:t> 49,4</a:t>
            </a:r>
            <a:r>
              <a:rPr lang="ru-RU" sz="2000" dirty="0" smtClean="0">
                <a:latin typeface="Cambria" panose="02040503050406030204" pitchFamily="18" charset="0"/>
              </a:rPr>
              <a:t>%.</a:t>
            </a:r>
            <a:endParaRPr lang="en-US" sz="2000" dirty="0" smtClean="0">
              <a:latin typeface="Cambria" panose="02040503050406030204" pitchFamily="18" charset="0"/>
            </a:endParaRPr>
          </a:p>
          <a:p>
            <a:pPr algn="just"/>
            <a:endParaRPr lang="en-US" sz="2000" dirty="0">
              <a:latin typeface="Cambria" panose="02040503050406030204" pitchFamily="18" charset="0"/>
            </a:endParaRPr>
          </a:p>
          <a:p>
            <a:pPr algn="just"/>
            <a:r>
              <a:rPr lang="ru-RU" sz="2000" dirty="0" smtClean="0">
                <a:latin typeface="Cambria" panose="02040503050406030204" pitchFamily="18" charset="0"/>
              </a:rPr>
              <a:t>• </a:t>
            </a:r>
            <a:r>
              <a:rPr lang="ru-RU" sz="2000" dirty="0" err="1">
                <a:latin typeface="Cambria" panose="02040503050406030204" pitchFamily="18" charset="0"/>
              </a:rPr>
              <a:t>Трудові</a:t>
            </a:r>
            <a:r>
              <a:rPr lang="ru-RU" sz="2000" dirty="0">
                <a:latin typeface="Cambria" panose="02040503050406030204" pitchFamily="18" charset="0"/>
              </a:rPr>
              <a:t> </a:t>
            </a:r>
            <a:r>
              <a:rPr lang="ru-RU" sz="2000" dirty="0" err="1">
                <a:latin typeface="Cambria" panose="02040503050406030204" pitchFamily="18" charset="0"/>
              </a:rPr>
              <a:t>мігранти</a:t>
            </a:r>
            <a:r>
              <a:rPr lang="ru-RU" sz="2000" dirty="0">
                <a:latin typeface="Cambria" panose="02040503050406030204" pitchFamily="18" charset="0"/>
              </a:rPr>
              <a:t> </a:t>
            </a:r>
            <a:r>
              <a:rPr lang="ru-RU" sz="2000" dirty="0" err="1">
                <a:latin typeface="Cambria" panose="02040503050406030204" pitchFamily="18" charset="0"/>
              </a:rPr>
              <a:t>становлять</a:t>
            </a:r>
            <a:r>
              <a:rPr lang="ru-RU" sz="2000" dirty="0">
                <a:latin typeface="Cambria" panose="02040503050406030204" pitchFamily="18" charset="0"/>
              </a:rPr>
              <a:t> 62 </a:t>
            </a:r>
            <a:r>
              <a:rPr lang="ru-RU" sz="2000" dirty="0" err="1">
                <a:latin typeface="Cambria" panose="02040503050406030204" pitchFamily="18" charset="0"/>
              </a:rPr>
              <a:t>відсотки</a:t>
            </a:r>
            <a:r>
              <a:rPr lang="ru-RU" sz="2000" dirty="0">
                <a:latin typeface="Cambria" panose="02040503050406030204" pitchFamily="18" charset="0"/>
              </a:rPr>
              <a:t> (169 </a:t>
            </a:r>
            <a:r>
              <a:rPr lang="ru-RU" sz="2000" dirty="0" err="1">
                <a:latin typeface="Cambria" panose="02040503050406030204" pitchFamily="18" charset="0"/>
              </a:rPr>
              <a:t>мільйонів</a:t>
            </a:r>
            <a:r>
              <a:rPr lang="ru-RU" sz="2000" dirty="0">
                <a:latin typeface="Cambria" panose="02040503050406030204" pitchFamily="18" charset="0"/>
              </a:rPr>
              <a:t>) </a:t>
            </a:r>
            <a:r>
              <a:rPr lang="ru-RU" sz="2000" dirty="0" err="1">
                <a:latin typeface="Cambria" panose="02040503050406030204" pitchFamily="18" charset="0"/>
              </a:rPr>
              <a:t>від</a:t>
            </a:r>
            <a:r>
              <a:rPr lang="ru-RU" sz="2000" dirty="0">
                <a:latin typeface="Cambria" panose="02040503050406030204" pitchFamily="18" charset="0"/>
              </a:rPr>
              <a:t> </a:t>
            </a:r>
            <a:r>
              <a:rPr lang="ru-RU" sz="2000" dirty="0" err="1">
                <a:latin typeface="Cambria" panose="02040503050406030204" pitchFamily="18" charset="0"/>
              </a:rPr>
              <a:t>загальної</a:t>
            </a:r>
            <a:r>
              <a:rPr lang="ru-RU" sz="2000" dirty="0">
                <a:latin typeface="Cambria" panose="02040503050406030204" pitchFamily="18" charset="0"/>
              </a:rPr>
              <a:t> </a:t>
            </a:r>
            <a:r>
              <a:rPr lang="ru-RU" sz="2000" dirty="0" err="1">
                <a:latin typeface="Cambria" panose="02040503050406030204" pitchFamily="18" charset="0"/>
              </a:rPr>
              <a:t>кількості</a:t>
            </a:r>
            <a:r>
              <a:rPr lang="ru-RU" sz="2000" dirty="0">
                <a:latin typeface="Cambria" panose="02040503050406030204" pitchFamily="18" charset="0"/>
              </a:rPr>
              <a:t> </a:t>
            </a:r>
            <a:r>
              <a:rPr lang="ru-RU" sz="2000" dirty="0" err="1" smtClean="0">
                <a:latin typeface="Cambria" panose="02040503050406030204" pitchFamily="18" charset="0"/>
              </a:rPr>
              <a:t>міжнародних</a:t>
            </a:r>
            <a:r>
              <a:rPr lang="ru-RU" sz="2000" dirty="0" smtClean="0">
                <a:latin typeface="Cambria" panose="02040503050406030204" pitchFamily="18" charset="0"/>
              </a:rPr>
              <a:t> </a:t>
            </a:r>
            <a:r>
              <a:rPr lang="ru-RU" sz="2000" dirty="0" err="1" smtClean="0">
                <a:latin typeface="Cambria" panose="02040503050406030204" pitchFamily="18" charset="0"/>
              </a:rPr>
              <a:t>мігрантів</a:t>
            </a:r>
            <a:r>
              <a:rPr lang="ru-RU" sz="2000" dirty="0">
                <a:latin typeface="Cambria" panose="02040503050406030204" pitchFamily="18" charset="0"/>
              </a:rPr>
              <a:t>. </a:t>
            </a:r>
            <a:r>
              <a:rPr lang="ru-RU" sz="2000" dirty="0" err="1">
                <a:latin typeface="Cambria" panose="02040503050406030204" pitchFamily="18" charset="0"/>
              </a:rPr>
              <a:t>Хоча</a:t>
            </a:r>
            <a:r>
              <a:rPr lang="ru-RU" sz="2000" dirty="0">
                <a:latin typeface="Cambria" panose="02040503050406030204" pitchFamily="18" charset="0"/>
              </a:rPr>
              <a:t> </a:t>
            </a:r>
            <a:r>
              <a:rPr lang="ru-RU" sz="2000" dirty="0" err="1">
                <a:latin typeface="Cambria" panose="02040503050406030204" pitchFamily="18" charset="0"/>
              </a:rPr>
              <a:t>більшість</a:t>
            </a:r>
            <a:r>
              <a:rPr lang="ru-RU" sz="2000" dirty="0">
                <a:latin typeface="Cambria" panose="02040503050406030204" pitchFamily="18" charset="0"/>
              </a:rPr>
              <a:t> </a:t>
            </a:r>
            <a:r>
              <a:rPr lang="ru-RU" sz="2000" dirty="0" err="1">
                <a:latin typeface="Cambria" panose="02040503050406030204" pitchFamily="18" charset="0"/>
              </a:rPr>
              <a:t>проживає</a:t>
            </a:r>
            <a:r>
              <a:rPr lang="ru-RU" sz="2000" dirty="0">
                <a:latin typeface="Cambria" panose="02040503050406030204" pitchFamily="18" charset="0"/>
              </a:rPr>
              <a:t> в </a:t>
            </a:r>
            <a:r>
              <a:rPr lang="ru-RU" sz="2000" dirty="0" err="1">
                <a:latin typeface="Cambria" panose="02040503050406030204" pitchFamily="18" charset="0"/>
              </a:rPr>
              <a:t>країнах</a:t>
            </a:r>
            <a:r>
              <a:rPr lang="ru-RU" sz="2000" dirty="0">
                <a:latin typeface="Cambria" panose="02040503050406030204" pitchFamily="18" charset="0"/>
              </a:rPr>
              <a:t> з </a:t>
            </a:r>
            <a:r>
              <a:rPr lang="ru-RU" sz="2000" dirty="0" err="1">
                <a:latin typeface="Cambria" panose="02040503050406030204" pitchFamily="18" charset="0"/>
              </a:rPr>
              <a:t>високим</a:t>
            </a:r>
            <a:r>
              <a:rPr lang="ru-RU" sz="2000" dirty="0">
                <a:latin typeface="Cambria" panose="02040503050406030204" pitchFamily="18" charset="0"/>
              </a:rPr>
              <a:t> </a:t>
            </a:r>
            <a:r>
              <a:rPr lang="ru-RU" sz="2000" dirty="0" err="1">
                <a:latin typeface="Cambria" panose="02040503050406030204" pitchFamily="18" charset="0"/>
              </a:rPr>
              <a:t>рівнем</a:t>
            </a:r>
            <a:r>
              <a:rPr lang="ru-RU" sz="2000" dirty="0">
                <a:latin typeface="Cambria" panose="02040503050406030204" pitchFamily="18" charset="0"/>
              </a:rPr>
              <a:t> доходу (67%), </a:t>
            </a:r>
            <a:r>
              <a:rPr lang="ru-RU" sz="2000" dirty="0" err="1">
                <a:latin typeface="Cambria" panose="02040503050406030204" pitchFamily="18" charset="0"/>
              </a:rPr>
              <a:t>відбувся</a:t>
            </a:r>
            <a:r>
              <a:rPr lang="ru-RU" sz="2000" dirty="0">
                <a:latin typeface="Cambria" panose="02040503050406030204" pitchFamily="18" charset="0"/>
              </a:rPr>
              <a:t> </a:t>
            </a:r>
            <a:r>
              <a:rPr lang="ru-RU" sz="2000" dirty="0" err="1">
                <a:latin typeface="Cambria" panose="02040503050406030204" pitchFamily="18" charset="0"/>
              </a:rPr>
              <a:t>зсув</a:t>
            </a:r>
            <a:r>
              <a:rPr lang="ru-RU" sz="2000" dirty="0">
                <a:latin typeface="Cambria" panose="02040503050406030204" pitchFamily="18" charset="0"/>
              </a:rPr>
              <a:t> </a:t>
            </a:r>
            <a:r>
              <a:rPr lang="ru-RU" sz="2000" dirty="0" smtClean="0">
                <a:latin typeface="Cambria" panose="02040503050406030204" pitchFamily="18" charset="0"/>
              </a:rPr>
              <a:t>до</a:t>
            </a:r>
            <a:r>
              <a:rPr lang="en-US" sz="2000" dirty="0" smtClean="0">
                <a:latin typeface="Cambria" panose="02040503050406030204" pitchFamily="18" charset="0"/>
              </a:rPr>
              <a:t> </a:t>
            </a:r>
            <a:r>
              <a:rPr lang="ru-RU" sz="2000" dirty="0" err="1" smtClean="0">
                <a:latin typeface="Cambria" panose="02040503050406030204" pitchFamily="18" charset="0"/>
              </a:rPr>
              <a:t>країни</a:t>
            </a:r>
            <a:r>
              <a:rPr lang="ru-RU" sz="2000" dirty="0" smtClean="0">
                <a:latin typeface="Cambria" panose="02040503050406030204" pitchFamily="18" charset="0"/>
              </a:rPr>
              <a:t> </a:t>
            </a:r>
            <a:r>
              <a:rPr lang="ru-RU" sz="2000" dirty="0">
                <a:latin typeface="Cambria" panose="02040503050406030204" pitchFamily="18" charset="0"/>
              </a:rPr>
              <a:t>з доходом </a:t>
            </a:r>
            <a:r>
              <a:rPr lang="ru-RU" sz="2000" dirty="0" err="1">
                <a:latin typeface="Cambria" panose="02040503050406030204" pitchFamily="18" charset="0"/>
              </a:rPr>
              <a:t>вище</a:t>
            </a:r>
            <a:r>
              <a:rPr lang="ru-RU" sz="2000" dirty="0">
                <a:latin typeface="Cambria" panose="02040503050406030204" pitchFamily="18" charset="0"/>
              </a:rPr>
              <a:t> </a:t>
            </a:r>
            <a:r>
              <a:rPr lang="ru-RU" sz="2000" dirty="0" err="1">
                <a:latin typeface="Cambria" panose="02040503050406030204" pitchFamily="18" charset="0"/>
              </a:rPr>
              <a:t>середнього</a:t>
            </a:r>
            <a:r>
              <a:rPr lang="ru-RU" sz="2000" dirty="0">
                <a:latin typeface="Cambria" panose="02040503050406030204" pitchFamily="18" charset="0"/>
              </a:rPr>
              <a:t>, </a:t>
            </a:r>
            <a:r>
              <a:rPr lang="ru-RU" sz="2000" dirty="0" err="1">
                <a:latin typeface="Cambria" panose="02040503050406030204" pitchFamily="18" charset="0"/>
              </a:rPr>
              <a:t>ймовірно</a:t>
            </a:r>
            <a:r>
              <a:rPr lang="ru-RU" sz="2000" dirty="0">
                <a:latin typeface="Cambria" panose="02040503050406030204" pitchFamily="18" charset="0"/>
              </a:rPr>
              <a:t>, через </a:t>
            </a:r>
            <a:r>
              <a:rPr lang="ru-RU" sz="2000" dirty="0" err="1">
                <a:latin typeface="Cambria" panose="02040503050406030204" pitchFamily="18" charset="0"/>
              </a:rPr>
              <a:t>економічне</a:t>
            </a:r>
            <a:r>
              <a:rPr lang="ru-RU" sz="2000" dirty="0">
                <a:latin typeface="Cambria" panose="02040503050406030204" pitchFamily="18" charset="0"/>
              </a:rPr>
              <a:t> </a:t>
            </a:r>
            <a:r>
              <a:rPr lang="ru-RU" sz="2000" dirty="0" err="1">
                <a:latin typeface="Cambria" panose="02040503050406030204" pitchFamily="18" charset="0"/>
              </a:rPr>
              <a:t>зростання</a:t>
            </a:r>
            <a:r>
              <a:rPr lang="ru-RU" sz="2000" dirty="0">
                <a:latin typeface="Cambria" panose="02040503050406030204" pitchFamily="18" charset="0"/>
              </a:rPr>
              <a:t> в </a:t>
            </a:r>
            <a:r>
              <a:rPr lang="ru-RU" sz="2000" dirty="0" err="1">
                <a:latin typeface="Cambria" panose="02040503050406030204" pitchFamily="18" charset="0"/>
              </a:rPr>
              <a:t>країнах</a:t>
            </a:r>
            <a:r>
              <a:rPr lang="ru-RU" sz="2000" dirty="0">
                <a:latin typeface="Cambria" panose="02040503050406030204" pitchFamily="18" charset="0"/>
              </a:rPr>
              <a:t> </a:t>
            </a:r>
            <a:r>
              <a:rPr lang="ru-RU" sz="2000" dirty="0" err="1">
                <a:latin typeface="Cambria" panose="02040503050406030204" pitchFamily="18" charset="0"/>
              </a:rPr>
              <a:t>із</a:t>
            </a:r>
            <a:r>
              <a:rPr lang="ru-RU" sz="2000" dirty="0">
                <a:latin typeface="Cambria" panose="02040503050406030204" pitchFamily="18" charset="0"/>
              </a:rPr>
              <a:t> </a:t>
            </a:r>
            <a:r>
              <a:rPr lang="ru-RU" sz="2000" dirty="0" err="1">
                <a:latin typeface="Cambria" panose="02040503050406030204" pitchFamily="18" charset="0"/>
              </a:rPr>
              <a:t>середнім</a:t>
            </a:r>
            <a:r>
              <a:rPr lang="ru-RU" sz="2000" dirty="0">
                <a:latin typeface="Cambria" panose="02040503050406030204" pitchFamily="18" charset="0"/>
              </a:rPr>
              <a:t> </a:t>
            </a:r>
            <a:r>
              <a:rPr lang="ru-RU" sz="2000" dirty="0" smtClean="0">
                <a:latin typeface="Cambria" panose="02040503050406030204" pitchFamily="18" charset="0"/>
              </a:rPr>
              <a:t>доходом</a:t>
            </a:r>
            <a:r>
              <a:rPr lang="en-US" sz="2000" dirty="0" smtClean="0">
                <a:latin typeface="Cambria" panose="02040503050406030204" pitchFamily="18" charset="0"/>
              </a:rPr>
              <a:t> </a:t>
            </a:r>
            <a:r>
              <a:rPr lang="ru-RU" sz="2000" dirty="0" err="1" smtClean="0">
                <a:latin typeface="Cambria" panose="02040503050406030204" pitchFamily="18" charset="0"/>
              </a:rPr>
              <a:t>країн</a:t>
            </a:r>
            <a:r>
              <a:rPr lang="ru-RU" sz="2000" dirty="0" smtClean="0">
                <a:latin typeface="Cambria" panose="02040503050406030204" pitchFamily="18" charset="0"/>
              </a:rPr>
              <a:t> </a:t>
            </a:r>
            <a:r>
              <a:rPr lang="ru-RU" sz="2000" dirty="0">
                <a:latin typeface="Cambria" panose="02040503050406030204" pitchFamily="18" charset="0"/>
              </a:rPr>
              <a:t>і </a:t>
            </a:r>
            <a:r>
              <a:rPr lang="ru-RU" sz="2000" dirty="0" err="1">
                <a:latin typeface="Cambria" panose="02040503050406030204" pitchFamily="18" charset="0"/>
              </a:rPr>
              <a:t>зміни</a:t>
            </a:r>
            <a:r>
              <a:rPr lang="ru-RU" sz="2000" dirty="0">
                <a:latin typeface="Cambria" panose="02040503050406030204" pitchFamily="18" charset="0"/>
              </a:rPr>
              <a:t> </a:t>
            </a:r>
            <a:r>
              <a:rPr lang="ru-RU" sz="2000" dirty="0" err="1">
                <a:latin typeface="Cambria" panose="02040503050406030204" pitchFamily="18" charset="0"/>
              </a:rPr>
              <a:t>імміграційних</a:t>
            </a:r>
            <a:r>
              <a:rPr lang="ru-RU" sz="2000" dirty="0">
                <a:latin typeface="Cambria" panose="02040503050406030204" pitchFamily="18" charset="0"/>
              </a:rPr>
              <a:t> правил у </a:t>
            </a:r>
            <a:r>
              <a:rPr lang="ru-RU" sz="2000" dirty="0" err="1">
                <a:latin typeface="Cambria" panose="02040503050406030204" pitchFamily="18" charset="0"/>
              </a:rPr>
              <a:t>країнах</a:t>
            </a:r>
            <a:r>
              <a:rPr lang="ru-RU" sz="2000" dirty="0">
                <a:latin typeface="Cambria" panose="02040503050406030204" pitchFamily="18" charset="0"/>
              </a:rPr>
              <a:t> з </a:t>
            </a:r>
            <a:r>
              <a:rPr lang="ru-RU" sz="2000" dirty="0" err="1">
                <a:latin typeface="Cambria" panose="02040503050406030204" pitchFamily="18" charset="0"/>
              </a:rPr>
              <a:t>високим</a:t>
            </a:r>
            <a:r>
              <a:rPr lang="ru-RU" sz="2000" dirty="0">
                <a:latin typeface="Cambria" panose="02040503050406030204" pitchFamily="18" charset="0"/>
              </a:rPr>
              <a:t> </a:t>
            </a:r>
            <a:r>
              <a:rPr lang="ru-RU" sz="2000" dirty="0" err="1">
                <a:latin typeface="Cambria" panose="02040503050406030204" pitchFamily="18" charset="0"/>
              </a:rPr>
              <a:t>рівнем</a:t>
            </a:r>
            <a:r>
              <a:rPr lang="ru-RU" sz="2000" dirty="0">
                <a:latin typeface="Cambria" panose="02040503050406030204" pitchFamily="18" charset="0"/>
              </a:rPr>
              <a:t> доходу</a:t>
            </a:r>
            <a:r>
              <a:rPr lang="ru-RU" sz="2000" dirty="0" smtClean="0">
                <a:latin typeface="Cambria" panose="02040503050406030204" pitchFamily="18" charset="0"/>
              </a:rPr>
              <a:t>.</a:t>
            </a:r>
            <a:endParaRPr lang="en-US" sz="2000" dirty="0" smtClean="0">
              <a:latin typeface="Cambria" panose="02040503050406030204" pitchFamily="18" charset="0"/>
            </a:endParaRPr>
          </a:p>
          <a:p>
            <a:pPr algn="just"/>
            <a:endParaRPr lang="en-US" sz="2000" dirty="0">
              <a:latin typeface="Cambria" panose="02040503050406030204" pitchFamily="18" charset="0"/>
            </a:endParaRPr>
          </a:p>
          <a:p>
            <a:pPr algn="just"/>
            <a:r>
              <a:rPr lang="ru-RU" sz="2000" dirty="0" smtClean="0">
                <a:latin typeface="Cambria" panose="02040503050406030204" pitchFamily="18" charset="0"/>
              </a:rPr>
              <a:t>• </a:t>
            </a:r>
            <a:r>
              <a:rPr lang="ru-RU" sz="2000" dirty="0" err="1" smtClean="0">
                <a:latin typeface="Cambria" panose="02040503050406030204" pitchFamily="18" charset="0"/>
              </a:rPr>
              <a:t>Обмеження</a:t>
            </a:r>
            <a:r>
              <a:rPr lang="ru-RU" sz="2000" dirty="0" smtClean="0">
                <a:latin typeface="Cambria" panose="02040503050406030204" pitchFamily="18" charset="0"/>
              </a:rPr>
              <a:t> </a:t>
            </a:r>
            <a:r>
              <a:rPr lang="ru-RU" sz="2000" dirty="0">
                <a:latin typeface="Cambria" panose="02040503050406030204" pitchFamily="18" charset="0"/>
              </a:rPr>
              <a:t>на </a:t>
            </a:r>
            <a:r>
              <a:rPr lang="ru-RU" sz="2000" dirty="0" err="1">
                <a:latin typeface="Cambria" panose="02040503050406030204" pitchFamily="18" charset="0"/>
              </a:rPr>
              <a:t>подорожі</a:t>
            </a:r>
            <a:r>
              <a:rPr lang="ru-RU" sz="2000" dirty="0">
                <a:latin typeface="Cambria" panose="02040503050406030204" pitchFamily="18" charset="0"/>
              </a:rPr>
              <a:t>, </a:t>
            </a:r>
            <a:r>
              <a:rPr lang="ru-RU" sz="2000" dirty="0" err="1">
                <a:latin typeface="Cambria" panose="02040503050406030204" pitchFamily="18" charset="0"/>
              </a:rPr>
              <a:t>пов’язані</a:t>
            </a:r>
            <a:r>
              <a:rPr lang="ru-RU" sz="2000" dirty="0">
                <a:latin typeface="Cambria" panose="02040503050406030204" pitchFamily="18" charset="0"/>
              </a:rPr>
              <a:t> з </a:t>
            </a:r>
            <a:r>
              <a:rPr lang="en-GB" sz="2000" dirty="0">
                <a:latin typeface="Cambria" panose="02040503050406030204" pitchFamily="18" charset="0"/>
              </a:rPr>
              <a:t>COVID-19, </a:t>
            </a:r>
            <a:r>
              <a:rPr lang="ru-RU" sz="2000" dirty="0" err="1">
                <a:latin typeface="Cambria" panose="02040503050406030204" pitchFamily="18" charset="0"/>
              </a:rPr>
              <a:t>мали</a:t>
            </a:r>
            <a:r>
              <a:rPr lang="ru-RU" sz="2000" dirty="0">
                <a:latin typeface="Cambria" panose="02040503050406030204" pitchFamily="18" charset="0"/>
              </a:rPr>
              <a:t> </a:t>
            </a:r>
            <a:r>
              <a:rPr lang="ru-RU" sz="2000" dirty="0" err="1">
                <a:latin typeface="Cambria" panose="02040503050406030204" pitchFamily="18" charset="0"/>
              </a:rPr>
              <a:t>величезний</a:t>
            </a:r>
            <a:r>
              <a:rPr lang="ru-RU" sz="2000" dirty="0">
                <a:latin typeface="Cambria" panose="02040503050406030204" pitchFamily="18" charset="0"/>
              </a:rPr>
              <a:t> </a:t>
            </a:r>
            <a:r>
              <a:rPr lang="ru-RU" sz="2000" dirty="0" err="1">
                <a:latin typeface="Cambria" panose="02040503050406030204" pitchFamily="18" charset="0"/>
              </a:rPr>
              <a:t>вплив</a:t>
            </a:r>
            <a:r>
              <a:rPr lang="ru-RU" sz="2000" dirty="0">
                <a:latin typeface="Cambria" panose="02040503050406030204" pitchFamily="18" charset="0"/>
              </a:rPr>
              <a:t>, </a:t>
            </a:r>
            <a:r>
              <a:rPr lang="ru-RU" sz="2000" dirty="0" err="1">
                <a:latin typeface="Cambria" panose="02040503050406030204" pitchFamily="18" charset="0"/>
              </a:rPr>
              <a:t>що</a:t>
            </a:r>
            <a:r>
              <a:rPr lang="ru-RU" sz="2000" dirty="0">
                <a:latin typeface="Cambria" panose="02040503050406030204" pitchFamily="18" charset="0"/>
              </a:rPr>
              <a:t> </a:t>
            </a:r>
            <a:r>
              <a:rPr lang="ru-RU" sz="2000" dirty="0" err="1">
                <a:latin typeface="Cambria" panose="02040503050406030204" pitchFamily="18" charset="0"/>
              </a:rPr>
              <a:t>призвело</a:t>
            </a:r>
            <a:r>
              <a:rPr lang="ru-RU" sz="2000" dirty="0">
                <a:latin typeface="Cambria" panose="02040503050406030204" pitchFamily="18" charset="0"/>
              </a:rPr>
              <a:t> до </a:t>
            </a:r>
            <a:r>
              <a:rPr lang="ru-RU" sz="2000" dirty="0" err="1" smtClean="0">
                <a:latin typeface="Cambria" panose="02040503050406030204" pitchFamily="18" charset="0"/>
              </a:rPr>
              <a:t>безпрецедентно</a:t>
            </a:r>
            <a:r>
              <a:rPr lang="uk-UA" sz="2000" dirty="0" smtClean="0">
                <a:latin typeface="Cambria" panose="02040503050406030204" pitchFamily="18" charset="0"/>
              </a:rPr>
              <a:t>ї</a:t>
            </a:r>
            <a:r>
              <a:rPr lang="en-US" sz="2000" dirty="0" smtClean="0">
                <a:latin typeface="Cambria" panose="02040503050406030204" pitchFamily="18" charset="0"/>
              </a:rPr>
              <a:t> </a:t>
            </a:r>
            <a:r>
              <a:rPr lang="ru-RU" sz="2000" dirty="0" err="1" smtClean="0">
                <a:latin typeface="Cambria" panose="02040503050406030204" pitchFamily="18" charset="0"/>
              </a:rPr>
              <a:t>вимушеної</a:t>
            </a:r>
            <a:r>
              <a:rPr lang="ru-RU" sz="2000" dirty="0" smtClean="0">
                <a:latin typeface="Cambria" panose="02040503050406030204" pitchFamily="18" charset="0"/>
              </a:rPr>
              <a:t> «</a:t>
            </a:r>
            <a:r>
              <a:rPr lang="ru-RU" sz="2000" dirty="0" err="1" smtClean="0">
                <a:latin typeface="Cambria" panose="02040503050406030204" pitchFamily="18" charset="0"/>
              </a:rPr>
              <a:t>нерухомості</a:t>
            </a:r>
            <a:r>
              <a:rPr lang="ru-RU" sz="2000" dirty="0" smtClean="0">
                <a:latin typeface="Cambria" panose="02040503050406030204" pitchFamily="18" charset="0"/>
              </a:rPr>
              <a:t>» </a:t>
            </a:r>
            <a:r>
              <a:rPr lang="ru-RU" sz="2000" dirty="0">
                <a:latin typeface="Cambria" panose="02040503050406030204" pitchFamily="18" charset="0"/>
              </a:rPr>
              <a:t>по </a:t>
            </a:r>
            <a:r>
              <a:rPr lang="ru-RU" sz="2000" dirty="0" err="1">
                <a:latin typeface="Cambria" panose="02040503050406030204" pitchFamily="18" charset="0"/>
              </a:rPr>
              <a:t>всьому</a:t>
            </a:r>
            <a:r>
              <a:rPr lang="ru-RU" sz="2000" dirty="0">
                <a:latin typeface="Cambria" panose="02040503050406030204" pitchFamily="18" charset="0"/>
              </a:rPr>
              <a:t> </a:t>
            </a:r>
            <a:r>
              <a:rPr lang="ru-RU" sz="2000" dirty="0" err="1">
                <a:latin typeface="Cambria" panose="02040503050406030204" pitchFamily="18" charset="0"/>
              </a:rPr>
              <a:t>світу</a:t>
            </a:r>
            <a:r>
              <a:rPr lang="ru-RU" sz="2000" dirty="0">
                <a:latin typeface="Cambria" panose="02040503050406030204" pitchFamily="18" charset="0"/>
              </a:rPr>
              <a:t>. У 2020 </a:t>
            </a:r>
            <a:r>
              <a:rPr lang="ru-RU" sz="2000" dirty="0" err="1">
                <a:latin typeface="Cambria" panose="02040503050406030204" pitchFamily="18" charset="0"/>
              </a:rPr>
              <a:t>році</a:t>
            </a:r>
            <a:r>
              <a:rPr lang="ru-RU" sz="2000" dirty="0">
                <a:latin typeface="Cambria" panose="02040503050406030204" pitchFamily="18" charset="0"/>
              </a:rPr>
              <a:t> </a:t>
            </a:r>
            <a:r>
              <a:rPr lang="ru-RU" sz="2000" dirty="0" err="1">
                <a:latin typeface="Cambria" panose="02040503050406030204" pitchFamily="18" charset="0"/>
              </a:rPr>
              <a:t>загальна</a:t>
            </a:r>
            <a:r>
              <a:rPr lang="ru-RU" sz="2000" dirty="0">
                <a:latin typeface="Cambria" panose="02040503050406030204" pitchFamily="18" charset="0"/>
              </a:rPr>
              <a:t> </a:t>
            </a:r>
            <a:r>
              <a:rPr lang="ru-RU" sz="2000" dirty="0" err="1">
                <a:latin typeface="Cambria" panose="02040503050406030204" pitchFamily="18" charset="0"/>
              </a:rPr>
              <a:t>кількість</a:t>
            </a:r>
            <a:r>
              <a:rPr lang="ru-RU" sz="2000" dirty="0">
                <a:latin typeface="Cambria" panose="02040503050406030204" pitchFamily="18" charset="0"/>
              </a:rPr>
              <a:t> </a:t>
            </a:r>
            <a:r>
              <a:rPr lang="ru-RU" sz="2000" dirty="0" err="1">
                <a:latin typeface="Cambria" panose="02040503050406030204" pitchFamily="18" charset="0"/>
              </a:rPr>
              <a:t>авіапасажирів</a:t>
            </a:r>
            <a:r>
              <a:rPr lang="ru-RU" sz="2000" dirty="0">
                <a:latin typeface="Cambria" panose="02040503050406030204" pitchFamily="18" charset="0"/>
              </a:rPr>
              <a:t> у </a:t>
            </a:r>
            <a:r>
              <a:rPr lang="ru-RU" sz="2000" dirty="0" err="1">
                <a:latin typeface="Cambria" panose="02040503050406030204" pitchFamily="18" charset="0"/>
              </a:rPr>
              <a:t>всьому</a:t>
            </a:r>
            <a:r>
              <a:rPr lang="ru-RU" sz="2000" dirty="0">
                <a:latin typeface="Cambria" panose="02040503050406030204" pitchFamily="18" charset="0"/>
              </a:rPr>
              <a:t> </a:t>
            </a:r>
            <a:r>
              <a:rPr lang="ru-RU" sz="2000" dirty="0" err="1">
                <a:latin typeface="Cambria" panose="02040503050406030204" pitchFamily="18" charset="0"/>
              </a:rPr>
              <a:t>світі</a:t>
            </a:r>
            <a:r>
              <a:rPr lang="ru-RU" sz="2000" dirty="0">
                <a:latin typeface="Cambria" panose="02040503050406030204" pitchFamily="18" charset="0"/>
              </a:rPr>
              <a:t> </a:t>
            </a:r>
            <a:r>
              <a:rPr lang="ru-RU" sz="2000" dirty="0" err="1" smtClean="0">
                <a:latin typeface="Cambria" panose="02040503050406030204" pitchFamily="18" charset="0"/>
              </a:rPr>
              <a:t>скоротилася</a:t>
            </a:r>
            <a:r>
              <a:rPr lang="ru-RU" sz="2000" dirty="0" smtClean="0">
                <a:latin typeface="Cambria" panose="02040503050406030204" pitchFamily="18" charset="0"/>
              </a:rPr>
              <a:t> на </a:t>
            </a:r>
            <a:r>
              <a:rPr lang="ru-RU" sz="2000" dirty="0">
                <a:latin typeface="Cambria" panose="02040503050406030204" pitchFamily="18" charset="0"/>
              </a:rPr>
              <a:t>60 </a:t>
            </a:r>
            <a:r>
              <a:rPr lang="ru-RU" sz="2000" dirty="0" err="1">
                <a:latin typeface="Cambria" panose="02040503050406030204" pitchFamily="18" charset="0"/>
              </a:rPr>
              <a:t>відсотків</a:t>
            </a:r>
            <a:r>
              <a:rPr lang="ru-RU" sz="2000" dirty="0">
                <a:latin typeface="Cambria" panose="02040503050406030204" pitchFamily="18" charset="0"/>
              </a:rPr>
              <a:t> з </a:t>
            </a:r>
            <a:r>
              <a:rPr lang="ru-RU" sz="2000" dirty="0" err="1">
                <a:latin typeface="Cambria" panose="02040503050406030204" pitchFamily="18" charset="0"/>
              </a:rPr>
              <a:t>приблизно</a:t>
            </a:r>
            <a:r>
              <a:rPr lang="ru-RU" sz="2000" dirty="0">
                <a:latin typeface="Cambria" panose="02040503050406030204" pitchFamily="18" charset="0"/>
              </a:rPr>
              <a:t> 4,5 </a:t>
            </a:r>
            <a:r>
              <a:rPr lang="ru-RU" sz="2000" dirty="0" err="1">
                <a:latin typeface="Cambria" panose="02040503050406030204" pitchFamily="18" charset="0"/>
              </a:rPr>
              <a:t>мільярдів</a:t>
            </a:r>
            <a:r>
              <a:rPr lang="ru-RU" sz="2000" dirty="0">
                <a:latin typeface="Cambria" panose="02040503050406030204" pitchFamily="18" charset="0"/>
              </a:rPr>
              <a:t> у 2019 </a:t>
            </a:r>
            <a:r>
              <a:rPr lang="ru-RU" sz="2000" dirty="0" err="1">
                <a:latin typeface="Cambria" panose="02040503050406030204" pitchFamily="18" charset="0"/>
              </a:rPr>
              <a:t>році</a:t>
            </a:r>
            <a:r>
              <a:rPr lang="ru-RU" sz="2000" dirty="0">
                <a:latin typeface="Cambria" panose="02040503050406030204" pitchFamily="18" charset="0"/>
              </a:rPr>
              <a:t> до 1,8 </a:t>
            </a:r>
            <a:r>
              <a:rPr lang="ru-RU" sz="2000" dirty="0" err="1">
                <a:latin typeface="Cambria" panose="02040503050406030204" pitchFamily="18" charset="0"/>
              </a:rPr>
              <a:t>мільярдів</a:t>
            </a:r>
            <a:r>
              <a:rPr lang="ru-RU" sz="2000" dirty="0">
                <a:latin typeface="Cambria" panose="02040503050406030204" pitchFamily="18" charset="0"/>
              </a:rPr>
              <a:t> у 2020 </a:t>
            </a:r>
            <a:r>
              <a:rPr lang="ru-RU" sz="2000" dirty="0" err="1" smtClean="0">
                <a:latin typeface="Cambria" panose="02040503050406030204" pitchFamily="18" charset="0"/>
              </a:rPr>
              <a:t>році</a:t>
            </a:r>
            <a:endParaRPr lang="ru-RU" sz="2000" dirty="0">
              <a:latin typeface="Cambria" panose="02040503050406030204" pitchFamily="18" charset="0"/>
            </a:endParaRPr>
          </a:p>
        </p:txBody>
      </p:sp>
    </p:spTree>
    <p:extLst>
      <p:ext uri="{BB962C8B-B14F-4D97-AF65-F5344CB8AC3E}">
        <p14:creationId xmlns:p14="http://schemas.microsoft.com/office/powerpoint/2010/main" val="1280329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0896" y="956259"/>
            <a:ext cx="10181969" cy="5016758"/>
          </a:xfrm>
          <a:prstGeom prst="rect">
            <a:avLst/>
          </a:prstGeom>
          <a:solidFill>
            <a:schemeClr val="accent2">
              <a:lumMod val="20000"/>
              <a:lumOff val="80000"/>
            </a:schemeClr>
          </a:solidFill>
        </p:spPr>
        <p:txBody>
          <a:bodyPr wrap="square">
            <a:spAutoFit/>
          </a:bodyPr>
          <a:lstStyle/>
          <a:p>
            <a:pPr lvl="0"/>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Близько</a:t>
            </a:r>
            <a:r>
              <a:rPr lang="ru-RU" sz="2000" dirty="0">
                <a:solidFill>
                  <a:prstClr val="black"/>
                </a:solidFill>
                <a:latin typeface="Cambria" panose="02040503050406030204" pitchFamily="18" charset="0"/>
              </a:rPr>
              <a:t> 3900 </a:t>
            </a:r>
            <a:r>
              <a:rPr lang="ru-RU" sz="2000" dirty="0" err="1">
                <a:solidFill>
                  <a:prstClr val="black"/>
                </a:solidFill>
                <a:latin typeface="Cambria" panose="02040503050406030204" pitchFamily="18" charset="0"/>
              </a:rPr>
              <a:t>мігрантів</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загинули</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під</a:t>
            </a:r>
            <a:r>
              <a:rPr lang="ru-RU" sz="2000" dirty="0">
                <a:solidFill>
                  <a:prstClr val="black"/>
                </a:solidFill>
                <a:latin typeface="Cambria" panose="02040503050406030204" pitchFamily="18" charset="0"/>
              </a:rPr>
              <a:t> час </a:t>
            </a:r>
            <a:r>
              <a:rPr lang="ru-RU" sz="2000" dirty="0" err="1">
                <a:solidFill>
                  <a:prstClr val="black"/>
                </a:solidFill>
                <a:latin typeface="Cambria" panose="02040503050406030204" pitchFamily="18" charset="0"/>
              </a:rPr>
              <a:t>своєї</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подорожі</a:t>
            </a:r>
            <a:r>
              <a:rPr lang="ru-RU" sz="2000" dirty="0">
                <a:solidFill>
                  <a:prstClr val="black"/>
                </a:solidFill>
                <a:latin typeface="Cambria" panose="02040503050406030204" pitchFamily="18" charset="0"/>
              </a:rPr>
              <a:t> у 2020 </a:t>
            </a:r>
            <a:r>
              <a:rPr lang="ru-RU" sz="2000" dirty="0" err="1">
                <a:solidFill>
                  <a:prstClr val="black"/>
                </a:solidFill>
                <a:latin typeface="Cambria" panose="02040503050406030204" pitchFamily="18" charset="0"/>
              </a:rPr>
              <a:t>році</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порівняно</a:t>
            </a:r>
            <a:r>
              <a:rPr lang="ru-RU" sz="2000" dirty="0">
                <a:solidFill>
                  <a:prstClr val="black"/>
                </a:solidFill>
                <a:latin typeface="Cambria" panose="02040503050406030204" pitchFamily="18" charset="0"/>
              </a:rPr>
              <a:t> з </a:t>
            </a:r>
            <a:r>
              <a:rPr lang="ru-RU" sz="2000" dirty="0" err="1">
                <a:solidFill>
                  <a:prstClr val="black"/>
                </a:solidFill>
                <a:latin typeface="Cambria" panose="02040503050406030204" pitchFamily="18" charset="0"/>
              </a:rPr>
              <a:t>майже</a:t>
            </a:r>
            <a:r>
              <a:rPr lang="ru-RU" sz="2000" dirty="0">
                <a:solidFill>
                  <a:prstClr val="black"/>
                </a:solidFill>
                <a:latin typeface="Cambria" panose="02040503050406030204" pitchFamily="18" charset="0"/>
              </a:rPr>
              <a:t> </a:t>
            </a:r>
            <a:r>
              <a:rPr lang="ru-RU" sz="2000" dirty="0" smtClean="0">
                <a:solidFill>
                  <a:prstClr val="black"/>
                </a:solidFill>
                <a:latin typeface="Cambria" panose="02040503050406030204" pitchFamily="18" charset="0"/>
              </a:rPr>
              <a:t>5400 роком </a:t>
            </a:r>
            <a:r>
              <a:rPr lang="ru-RU" sz="2000" dirty="0" err="1">
                <a:solidFill>
                  <a:prstClr val="black"/>
                </a:solidFill>
                <a:latin typeface="Cambria" panose="02040503050406030204" pitchFamily="18" charset="0"/>
              </a:rPr>
              <a:t>раніше</a:t>
            </a:r>
            <a:r>
              <a:rPr lang="ru-RU" sz="2000" dirty="0">
                <a:solidFill>
                  <a:prstClr val="black"/>
                </a:solidFill>
                <a:latin typeface="Cambria" panose="02040503050406030204" pitchFamily="18" charset="0"/>
              </a:rPr>
              <a:t>, і </a:t>
            </a:r>
            <a:r>
              <a:rPr lang="ru-RU" sz="2000" dirty="0" err="1">
                <a:solidFill>
                  <a:prstClr val="black"/>
                </a:solidFill>
                <a:latin typeface="Cambria" panose="02040503050406030204" pitchFamily="18" charset="0"/>
              </a:rPr>
              <a:t>це</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найменше</a:t>
            </a:r>
            <a:r>
              <a:rPr lang="ru-RU" sz="2000" dirty="0">
                <a:solidFill>
                  <a:prstClr val="black"/>
                </a:solidFill>
                <a:latin typeface="Cambria" panose="02040503050406030204" pitchFamily="18" charset="0"/>
              </a:rPr>
              <a:t> число за </a:t>
            </a:r>
            <a:r>
              <a:rPr lang="ru-RU" sz="2000" dirty="0" err="1">
                <a:solidFill>
                  <a:prstClr val="black"/>
                </a:solidFill>
                <a:latin typeface="Cambria" panose="02040503050406030204" pitchFamily="18" charset="0"/>
              </a:rPr>
              <a:t>шість</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років</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збору</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даних</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Багато</a:t>
            </a:r>
            <a:r>
              <a:rPr lang="ru-RU" sz="2000" dirty="0">
                <a:solidFill>
                  <a:prstClr val="black"/>
                </a:solidFill>
                <a:latin typeface="Cambria" panose="02040503050406030204" pitchFamily="18" charset="0"/>
              </a:rPr>
              <a:t> в </a:t>
            </a:r>
            <a:r>
              <a:rPr lang="ru-RU" sz="2000" dirty="0" err="1">
                <a:solidFill>
                  <a:prstClr val="black"/>
                </a:solidFill>
                <a:latin typeface="Cambria" panose="02040503050406030204" pitchFamily="18" charset="0"/>
              </a:rPr>
              <a:t>чому</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це</a:t>
            </a:r>
            <a:r>
              <a:rPr lang="ru-RU" sz="2000" dirty="0">
                <a:solidFill>
                  <a:prstClr val="black"/>
                </a:solidFill>
                <a:latin typeface="Cambria" panose="02040503050406030204" pitchFamily="18" charset="0"/>
              </a:rPr>
              <a:t> </a:t>
            </a:r>
            <a:r>
              <a:rPr lang="ru-RU" sz="2000" dirty="0" err="1" smtClean="0">
                <a:solidFill>
                  <a:prstClr val="black"/>
                </a:solidFill>
                <a:latin typeface="Cambria" panose="02040503050406030204" pitchFamily="18" charset="0"/>
              </a:rPr>
              <a:t>пояснюється</a:t>
            </a:r>
            <a:r>
              <a:rPr lang="ru-RU" sz="2000" dirty="0" smtClean="0">
                <a:solidFill>
                  <a:prstClr val="black"/>
                </a:solidFill>
                <a:latin typeface="Cambria" panose="02040503050406030204" pitchFamily="18" charset="0"/>
              </a:rPr>
              <a:t> </a:t>
            </a:r>
            <a:r>
              <a:rPr lang="ru-RU" sz="2000" dirty="0" err="1" smtClean="0">
                <a:solidFill>
                  <a:prstClr val="black"/>
                </a:solidFill>
                <a:latin typeface="Cambria" panose="02040503050406030204" pitchFamily="18" charset="0"/>
              </a:rPr>
              <a:t>скорочення</a:t>
            </a:r>
            <a:r>
              <a:rPr lang="ru-RU" sz="2000" dirty="0" smtClean="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міграції</a:t>
            </a:r>
            <a:r>
              <a:rPr lang="ru-RU" sz="2000" dirty="0">
                <a:solidFill>
                  <a:prstClr val="black"/>
                </a:solidFill>
                <a:latin typeface="Cambria" panose="02040503050406030204" pitchFamily="18" charset="0"/>
              </a:rPr>
              <a:t> через </a:t>
            </a:r>
            <a:r>
              <a:rPr lang="ru-RU" sz="2000" dirty="0" err="1">
                <a:solidFill>
                  <a:prstClr val="black"/>
                </a:solidFill>
                <a:latin typeface="Cambria" panose="02040503050406030204" pitchFamily="18" charset="0"/>
              </a:rPr>
              <a:t>обмеження</a:t>
            </a:r>
            <a:r>
              <a:rPr lang="ru-RU" sz="2000" dirty="0">
                <a:solidFill>
                  <a:prstClr val="black"/>
                </a:solidFill>
                <a:latin typeface="Cambria" panose="02040503050406030204" pitchFamily="18" charset="0"/>
              </a:rPr>
              <a:t> </a:t>
            </a:r>
            <a:r>
              <a:rPr lang="en-GB" sz="2000" dirty="0">
                <a:solidFill>
                  <a:prstClr val="black"/>
                </a:solidFill>
                <a:latin typeface="Cambria" panose="02040503050406030204" pitchFamily="18" charset="0"/>
              </a:rPr>
              <a:t>COVID-19</a:t>
            </a:r>
            <a:r>
              <a:rPr lang="en-GB" sz="2000" dirty="0" smtClean="0">
                <a:solidFill>
                  <a:prstClr val="black"/>
                </a:solidFill>
                <a:latin typeface="Cambria" panose="02040503050406030204" pitchFamily="18" charset="0"/>
              </a:rPr>
              <a:t>.</a:t>
            </a:r>
            <a:endParaRPr lang="uk-UA" sz="2000" dirty="0" smtClean="0">
              <a:solidFill>
                <a:prstClr val="black"/>
              </a:solidFill>
              <a:latin typeface="Cambria" panose="02040503050406030204" pitchFamily="18" charset="0"/>
            </a:endParaRPr>
          </a:p>
          <a:p>
            <a:pPr lvl="0"/>
            <a:endParaRPr lang="uk-UA" sz="2000" dirty="0">
              <a:solidFill>
                <a:prstClr val="black"/>
              </a:solidFill>
              <a:latin typeface="Cambria" panose="02040503050406030204" pitchFamily="18" charset="0"/>
            </a:endParaRPr>
          </a:p>
          <a:p>
            <a:pPr lvl="0"/>
            <a:r>
              <a:rPr lang="en-GB" sz="2000" dirty="0" smtClean="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Міжнародні</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грошові</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перекази</a:t>
            </a:r>
            <a:r>
              <a:rPr lang="ru-RU" sz="2000" dirty="0">
                <a:solidFill>
                  <a:prstClr val="black"/>
                </a:solidFill>
                <a:latin typeface="Cambria" panose="02040503050406030204" pitchFamily="18" charset="0"/>
              </a:rPr>
              <a:t> – </a:t>
            </a:r>
            <a:r>
              <a:rPr lang="ru-RU" sz="2000" dirty="0" err="1">
                <a:solidFill>
                  <a:prstClr val="black"/>
                </a:solidFill>
                <a:latin typeface="Cambria" panose="02040503050406030204" pitchFamily="18" charset="0"/>
              </a:rPr>
              <a:t>це</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грошові</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перекази</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або</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перекази</a:t>
            </a:r>
            <a:r>
              <a:rPr lang="ru-RU" sz="2000" dirty="0">
                <a:solidFill>
                  <a:prstClr val="black"/>
                </a:solidFill>
                <a:latin typeface="Cambria" panose="02040503050406030204" pitchFamily="18" charset="0"/>
              </a:rPr>
              <a:t> в </a:t>
            </a:r>
            <a:r>
              <a:rPr lang="ru-RU" sz="2000" dirty="0" err="1">
                <a:solidFill>
                  <a:prstClr val="black"/>
                </a:solidFill>
                <a:latin typeface="Cambria" panose="02040503050406030204" pitchFamily="18" charset="0"/>
              </a:rPr>
              <a:t>натуральній</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формі</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які</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здійснюють</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мігранти</a:t>
            </a:r>
            <a:r>
              <a:rPr lang="ru-RU" sz="2000" dirty="0">
                <a:solidFill>
                  <a:prstClr val="black"/>
                </a:solidFill>
                <a:latin typeface="Cambria" panose="02040503050406030204" pitchFamily="18" charset="0"/>
              </a:rPr>
              <a:t> </a:t>
            </a:r>
            <a:r>
              <a:rPr lang="ru-RU" sz="2000" dirty="0" smtClean="0">
                <a:solidFill>
                  <a:prstClr val="black"/>
                </a:solidFill>
                <a:latin typeface="Cambria" panose="02040503050406030204" pitchFamily="18" charset="0"/>
              </a:rPr>
              <a:t>та </a:t>
            </a:r>
            <a:r>
              <a:rPr lang="ru-RU" sz="2000" dirty="0" err="1" smtClean="0">
                <a:solidFill>
                  <a:prstClr val="black"/>
                </a:solidFill>
                <a:latin typeface="Cambria" panose="02040503050406030204" pitchFamily="18" charset="0"/>
              </a:rPr>
              <a:t>діаспори</a:t>
            </a:r>
            <a:r>
              <a:rPr lang="ru-RU" sz="2000" dirty="0" smtClean="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безпосередньо</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сім’ям</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чи</a:t>
            </a:r>
            <a:r>
              <a:rPr lang="ru-RU" sz="2000" dirty="0">
                <a:solidFill>
                  <a:prstClr val="black"/>
                </a:solidFill>
                <a:latin typeface="Cambria" panose="02040503050406030204" pitchFamily="18" charset="0"/>
              </a:rPr>
              <a:t> громадам у </a:t>
            </a:r>
            <a:r>
              <a:rPr lang="ru-RU" sz="2000" dirty="0" err="1">
                <a:solidFill>
                  <a:prstClr val="black"/>
                </a:solidFill>
                <a:latin typeface="Cambria" panose="02040503050406030204" pitchFamily="18" charset="0"/>
              </a:rPr>
              <a:t>їхніх</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країнах</a:t>
            </a:r>
            <a:r>
              <a:rPr lang="ru-RU" sz="2000" dirty="0">
                <a:solidFill>
                  <a:prstClr val="black"/>
                </a:solidFill>
                <a:latin typeface="Cambria" panose="02040503050406030204" pitchFamily="18" charset="0"/>
              </a:rPr>
              <a:t> </a:t>
            </a:r>
            <a:r>
              <a:rPr lang="ru-RU" sz="2000" dirty="0" err="1" smtClean="0">
                <a:solidFill>
                  <a:prstClr val="black"/>
                </a:solidFill>
                <a:latin typeface="Cambria" panose="02040503050406030204" pitchFamily="18" charset="0"/>
              </a:rPr>
              <a:t>походження</a:t>
            </a:r>
            <a:r>
              <a:rPr lang="ru-RU" sz="2000" dirty="0" smtClean="0">
                <a:solidFill>
                  <a:prstClr val="black"/>
                </a:solidFill>
                <a:latin typeface="Cambria" panose="02040503050406030204" pitchFamily="18" charset="0"/>
              </a:rPr>
              <a:t>. </a:t>
            </a:r>
            <a:r>
              <a:rPr lang="ru-RU" sz="2000" dirty="0" err="1" smtClean="0">
                <a:solidFill>
                  <a:prstClr val="black"/>
                </a:solidFill>
                <a:latin typeface="Cambria" panose="02040503050406030204" pitchFamily="18" charset="0"/>
              </a:rPr>
              <a:t>Грошові</a:t>
            </a:r>
            <a:r>
              <a:rPr lang="ru-RU" sz="2000" dirty="0" smtClean="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перекази</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склали</a:t>
            </a:r>
            <a:r>
              <a:rPr lang="ru-RU" sz="2000" dirty="0">
                <a:solidFill>
                  <a:prstClr val="black"/>
                </a:solidFill>
                <a:latin typeface="Cambria" panose="02040503050406030204" pitchFamily="18" charset="0"/>
              </a:rPr>
              <a:t> 702 </a:t>
            </a:r>
            <a:r>
              <a:rPr lang="ru-RU" sz="2000" dirty="0" err="1">
                <a:solidFill>
                  <a:prstClr val="black"/>
                </a:solidFill>
                <a:latin typeface="Cambria" panose="02040503050406030204" pitchFamily="18" charset="0"/>
              </a:rPr>
              <a:t>мільярди</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доларів</a:t>
            </a:r>
            <a:r>
              <a:rPr lang="ru-RU" sz="2000" dirty="0">
                <a:solidFill>
                  <a:prstClr val="black"/>
                </a:solidFill>
                <a:latin typeface="Cambria" panose="02040503050406030204" pitchFamily="18" charset="0"/>
              </a:rPr>
              <a:t> США в </a:t>
            </a:r>
            <a:r>
              <a:rPr lang="ru-RU" sz="2000" dirty="0" err="1">
                <a:solidFill>
                  <a:prstClr val="black"/>
                </a:solidFill>
                <a:latin typeface="Cambria" panose="02040503050406030204" pitchFamily="18" charset="0"/>
              </a:rPr>
              <a:t>усьому</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світі</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помітно</a:t>
            </a:r>
            <a:r>
              <a:rPr lang="ru-RU" sz="2000" dirty="0">
                <a:solidFill>
                  <a:prstClr val="black"/>
                </a:solidFill>
                <a:latin typeface="Cambria" panose="02040503050406030204" pitchFamily="18" charset="0"/>
              </a:rPr>
              <a:t> </a:t>
            </a:r>
            <a:r>
              <a:rPr lang="ru-RU" sz="2000" dirty="0" err="1" smtClean="0">
                <a:solidFill>
                  <a:prstClr val="black"/>
                </a:solidFill>
                <a:latin typeface="Cambria" panose="02040503050406030204" pitchFamily="18" charset="0"/>
              </a:rPr>
              <a:t>збільшились</a:t>
            </a:r>
            <a:r>
              <a:rPr lang="ru-RU" sz="2000" dirty="0" smtClean="0">
                <a:solidFill>
                  <a:prstClr val="black"/>
                </a:solidFill>
                <a:latin typeface="Cambria" panose="02040503050406030204" pitchFamily="18" charset="0"/>
              </a:rPr>
              <a:t> </a:t>
            </a:r>
            <a:r>
              <a:rPr lang="ru-RU" sz="2000" dirty="0">
                <a:solidFill>
                  <a:prstClr val="black"/>
                </a:solidFill>
                <a:latin typeface="Cambria" panose="02040503050406030204" pitchFamily="18" charset="0"/>
              </a:rPr>
              <a:t>з 2000 року, коли </a:t>
            </a:r>
            <a:r>
              <a:rPr lang="ru-RU" sz="2000" dirty="0" smtClean="0">
                <a:solidFill>
                  <a:prstClr val="black"/>
                </a:solidFill>
                <a:latin typeface="Cambria" panose="02040503050406030204" pitchFamily="18" charset="0"/>
              </a:rPr>
              <a:t>вони </a:t>
            </a:r>
            <a:r>
              <a:rPr lang="ru-RU" sz="2000" dirty="0" err="1" smtClean="0">
                <a:solidFill>
                  <a:prstClr val="black"/>
                </a:solidFill>
                <a:latin typeface="Cambria" panose="02040503050406030204" pitchFamily="18" charset="0"/>
              </a:rPr>
              <a:t>складали</a:t>
            </a:r>
            <a:r>
              <a:rPr lang="ru-RU" sz="2000" dirty="0" smtClean="0">
                <a:solidFill>
                  <a:prstClr val="black"/>
                </a:solidFill>
                <a:latin typeface="Cambria" panose="02040503050406030204" pitchFamily="18" charset="0"/>
              </a:rPr>
              <a:t> </a:t>
            </a:r>
            <a:r>
              <a:rPr lang="ru-RU" sz="2000" dirty="0">
                <a:solidFill>
                  <a:prstClr val="black"/>
                </a:solidFill>
                <a:latin typeface="Cambria" panose="02040503050406030204" pitchFamily="18" charset="0"/>
              </a:rPr>
              <a:t>126 млрд дол. </a:t>
            </a:r>
            <a:r>
              <a:rPr lang="ru-RU" sz="2000" dirty="0" err="1">
                <a:solidFill>
                  <a:prstClr val="black"/>
                </a:solidFill>
                <a:latin typeface="Cambria" panose="02040503050406030204" pitchFamily="18" charset="0"/>
              </a:rPr>
              <a:t>Цей</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показник</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дещо</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знизився</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порівняно</a:t>
            </a:r>
            <a:r>
              <a:rPr lang="ru-RU" sz="2000" dirty="0">
                <a:solidFill>
                  <a:prstClr val="black"/>
                </a:solidFill>
                <a:latin typeface="Cambria" panose="02040503050406030204" pitchFamily="18" charset="0"/>
              </a:rPr>
              <a:t> з 2019 роком через </a:t>
            </a:r>
            <a:r>
              <a:rPr lang="en-GB" sz="2000" dirty="0">
                <a:solidFill>
                  <a:prstClr val="black"/>
                </a:solidFill>
                <a:latin typeface="Cambria" panose="02040503050406030204" pitchFamily="18" charset="0"/>
              </a:rPr>
              <a:t>COVID, </a:t>
            </a:r>
            <a:r>
              <a:rPr lang="ru-RU" sz="2000" dirty="0" smtClean="0">
                <a:solidFill>
                  <a:prstClr val="black"/>
                </a:solidFill>
                <a:latin typeface="Cambria" panose="02040503050406030204" pitchFamily="18" charset="0"/>
              </a:rPr>
              <a:t>але </a:t>
            </a:r>
            <a:r>
              <a:rPr lang="ru-RU" sz="2000" dirty="0" err="1" smtClean="0">
                <a:solidFill>
                  <a:prstClr val="black"/>
                </a:solidFill>
                <a:latin typeface="Cambria" panose="02040503050406030204" pitchFamily="18" charset="0"/>
              </a:rPr>
              <a:t>зниження</a:t>
            </a:r>
            <a:r>
              <a:rPr lang="ru-RU" sz="2000" dirty="0" smtClean="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було</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набагато</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меншим</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ніж</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очікувалося</a:t>
            </a:r>
            <a:r>
              <a:rPr lang="ru-RU" sz="2000" dirty="0" smtClean="0">
                <a:solidFill>
                  <a:prstClr val="black"/>
                </a:solidFill>
                <a:latin typeface="Cambria" panose="02040503050406030204" pitchFamily="18" charset="0"/>
              </a:rPr>
              <a:t>.</a:t>
            </a:r>
          </a:p>
          <a:p>
            <a:pPr lvl="0"/>
            <a:endParaRPr lang="ru-RU" sz="2000" dirty="0">
              <a:solidFill>
                <a:prstClr val="black"/>
              </a:solidFill>
              <a:latin typeface="Cambria" panose="02040503050406030204" pitchFamily="18" charset="0"/>
            </a:endParaRPr>
          </a:p>
          <a:p>
            <a:pPr lvl="0"/>
            <a:r>
              <a:rPr lang="ru-RU" sz="2000" dirty="0" smtClean="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Кількість</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біженців</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продовжує</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зростати</a:t>
            </a:r>
            <a:r>
              <a:rPr lang="ru-RU" sz="2000" dirty="0">
                <a:solidFill>
                  <a:prstClr val="black"/>
                </a:solidFill>
                <a:latin typeface="Cambria" panose="02040503050406030204" pitchFamily="18" charset="0"/>
              </a:rPr>
              <a:t> та </a:t>
            </a:r>
            <a:r>
              <a:rPr lang="ru-RU" sz="2000" dirty="0" err="1">
                <a:solidFill>
                  <a:prstClr val="black"/>
                </a:solidFill>
                <a:latin typeface="Cambria" panose="02040503050406030204" pitchFamily="18" charset="0"/>
              </a:rPr>
              <a:t>досягає</a:t>
            </a:r>
            <a:r>
              <a:rPr lang="ru-RU" sz="2000" dirty="0">
                <a:solidFill>
                  <a:prstClr val="black"/>
                </a:solidFill>
                <a:latin typeface="Cambria" panose="02040503050406030204" pitchFamily="18" charset="0"/>
              </a:rPr>
              <a:t> рекордного </a:t>
            </a:r>
            <a:r>
              <a:rPr lang="ru-RU" sz="2000" dirty="0" err="1">
                <a:solidFill>
                  <a:prstClr val="black"/>
                </a:solidFill>
                <a:latin typeface="Cambria" panose="02040503050406030204" pitchFamily="18" charset="0"/>
              </a:rPr>
              <a:t>рівня</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налічуючи</a:t>
            </a:r>
            <a:r>
              <a:rPr lang="ru-RU" sz="2000" dirty="0">
                <a:solidFill>
                  <a:prstClr val="black"/>
                </a:solidFill>
                <a:latin typeface="Cambria" panose="02040503050406030204" pitchFamily="18" charset="0"/>
              </a:rPr>
              <a:t> 26,4 </a:t>
            </a:r>
            <a:r>
              <a:rPr lang="ru-RU" sz="2000" dirty="0" err="1">
                <a:solidFill>
                  <a:prstClr val="black"/>
                </a:solidFill>
                <a:latin typeface="Cambria" panose="02040503050406030204" pitchFamily="18" charset="0"/>
              </a:rPr>
              <a:t>мільйона</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біженціву</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світі</a:t>
            </a:r>
            <a:r>
              <a:rPr lang="ru-RU" sz="2000" dirty="0">
                <a:solidFill>
                  <a:prstClr val="black"/>
                </a:solidFill>
                <a:latin typeface="Cambria" panose="02040503050406030204" pitchFamily="18" charset="0"/>
              </a:rPr>
              <a:t> у 2020 р. </a:t>
            </a:r>
            <a:r>
              <a:rPr lang="ru-RU" sz="2000" dirty="0" smtClean="0">
                <a:solidFill>
                  <a:prstClr val="black"/>
                </a:solidFill>
                <a:latin typeface="Cambria" panose="02040503050406030204" pitchFamily="18" charset="0"/>
              </a:rPr>
              <a:t> У </a:t>
            </a:r>
            <a:r>
              <a:rPr lang="ru-RU" sz="2000" dirty="0" err="1">
                <a:solidFill>
                  <a:prstClr val="black"/>
                </a:solidFill>
                <a:latin typeface="Cambria" panose="02040503050406030204" pitchFamily="18" charset="0"/>
              </a:rPr>
              <a:t>світі</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також</a:t>
            </a:r>
            <a:r>
              <a:rPr lang="ru-RU" sz="2000" dirty="0">
                <a:solidFill>
                  <a:prstClr val="black"/>
                </a:solidFill>
                <a:latin typeface="Cambria" panose="02040503050406030204" pitchFamily="18" charset="0"/>
              </a:rPr>
              <a:t> є 4,1 </a:t>
            </a:r>
            <a:r>
              <a:rPr lang="ru-RU" sz="2000" dirty="0" err="1">
                <a:solidFill>
                  <a:prstClr val="black"/>
                </a:solidFill>
                <a:latin typeface="Cambria" panose="02040503050406030204" pitchFamily="18" charset="0"/>
              </a:rPr>
              <a:t>мільйона</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шукачів</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притулку</a:t>
            </a:r>
            <a:r>
              <a:rPr lang="ru-RU" sz="2000" dirty="0">
                <a:solidFill>
                  <a:prstClr val="black"/>
                </a:solidFill>
                <a:latin typeface="Cambria" panose="02040503050406030204" pitchFamily="18" charset="0"/>
              </a:rPr>
              <a:t>, </a:t>
            </a:r>
            <a:r>
              <a:rPr lang="ru-RU" sz="2000" dirty="0" err="1" smtClean="0">
                <a:solidFill>
                  <a:prstClr val="black"/>
                </a:solidFill>
                <a:latin typeface="Cambria" panose="02040503050406030204" pitchFamily="18" charset="0"/>
              </a:rPr>
              <a:t>хоча</a:t>
            </a:r>
            <a:r>
              <a:rPr lang="ru-RU" sz="2000" dirty="0" smtClean="0">
                <a:solidFill>
                  <a:prstClr val="black"/>
                </a:solidFill>
                <a:latin typeface="Cambria" panose="02040503050406030204" pitchFamily="18" charset="0"/>
              </a:rPr>
              <a:t> </a:t>
            </a:r>
            <a:r>
              <a:rPr lang="ru-RU" sz="2000" dirty="0" err="1" smtClean="0">
                <a:solidFill>
                  <a:prstClr val="black"/>
                </a:solidFill>
                <a:latin typeface="Cambria" panose="02040503050406030204" pitchFamily="18" charset="0"/>
              </a:rPr>
              <a:t>кількість</a:t>
            </a:r>
            <a:r>
              <a:rPr lang="ru-RU" sz="2000" dirty="0" smtClean="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заяв</a:t>
            </a:r>
            <a:r>
              <a:rPr lang="ru-RU" sz="2000" dirty="0">
                <a:solidFill>
                  <a:prstClr val="black"/>
                </a:solidFill>
                <a:latin typeface="Cambria" panose="02040503050406030204" pitchFamily="18" charset="0"/>
              </a:rPr>
              <a:t> про </a:t>
            </a:r>
            <a:r>
              <a:rPr lang="ru-RU" sz="2000" dirty="0" err="1">
                <a:solidFill>
                  <a:prstClr val="black"/>
                </a:solidFill>
                <a:latin typeface="Cambria" panose="02040503050406030204" pitchFamily="18" charset="0"/>
              </a:rPr>
              <a:t>надання</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притулку</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поданих</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вперше</a:t>
            </a:r>
            <a:r>
              <a:rPr lang="ru-RU" sz="2000" dirty="0">
                <a:solidFill>
                  <a:prstClr val="black"/>
                </a:solidFill>
                <a:latin typeface="Cambria" panose="02040503050406030204" pitchFamily="18" charset="0"/>
              </a:rPr>
              <a:t> у 2020 </a:t>
            </a:r>
            <a:r>
              <a:rPr lang="ru-RU" sz="2000" dirty="0" err="1">
                <a:solidFill>
                  <a:prstClr val="black"/>
                </a:solidFill>
                <a:latin typeface="Cambria" panose="02040503050406030204" pitchFamily="18" charset="0"/>
              </a:rPr>
              <a:t>році</a:t>
            </a:r>
            <a:r>
              <a:rPr lang="ru-RU" sz="2000" dirty="0">
                <a:solidFill>
                  <a:prstClr val="black"/>
                </a:solidFill>
                <a:latin typeface="Cambria" panose="02040503050406030204" pitchFamily="18" charset="0"/>
              </a:rPr>
              <a:t> (1,1 млн), зменшилася45 </a:t>
            </a:r>
            <a:r>
              <a:rPr lang="ru-RU" sz="2000" dirty="0" err="1">
                <a:solidFill>
                  <a:prstClr val="black"/>
                </a:solidFill>
                <a:latin typeface="Cambria" panose="02040503050406030204" pitchFamily="18" charset="0"/>
              </a:rPr>
              <a:t>відсотків</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порівняно</a:t>
            </a:r>
            <a:r>
              <a:rPr lang="ru-RU" sz="2000" dirty="0">
                <a:solidFill>
                  <a:prstClr val="black"/>
                </a:solidFill>
                <a:latin typeface="Cambria" panose="02040503050406030204" pitchFamily="18" charset="0"/>
              </a:rPr>
              <a:t> з </a:t>
            </a:r>
            <a:r>
              <a:rPr lang="ru-RU" sz="2000" dirty="0" err="1">
                <a:solidFill>
                  <a:prstClr val="black"/>
                </a:solidFill>
                <a:latin typeface="Cambria" panose="02040503050406030204" pitchFamily="18" charset="0"/>
              </a:rPr>
              <a:t>попереднім</a:t>
            </a:r>
            <a:r>
              <a:rPr lang="ru-RU" sz="2000" dirty="0">
                <a:solidFill>
                  <a:prstClr val="black"/>
                </a:solidFill>
                <a:latin typeface="Cambria" panose="02040503050406030204" pitchFamily="18" charset="0"/>
              </a:rPr>
              <a:t> роком через </a:t>
            </a:r>
            <a:r>
              <a:rPr lang="ru-RU" sz="2000" dirty="0" err="1">
                <a:solidFill>
                  <a:prstClr val="black"/>
                </a:solidFill>
                <a:latin typeface="Cambria" panose="02040503050406030204" pitchFamily="18" charset="0"/>
              </a:rPr>
              <a:t>обмеження</a:t>
            </a:r>
            <a:r>
              <a:rPr lang="ru-RU" sz="2000" dirty="0">
                <a:solidFill>
                  <a:prstClr val="black"/>
                </a:solidFill>
                <a:latin typeface="Cambria" panose="02040503050406030204" pitchFamily="18" charset="0"/>
              </a:rPr>
              <a:t> </a:t>
            </a:r>
            <a:r>
              <a:rPr lang="ru-RU" sz="2000" dirty="0" err="1">
                <a:solidFill>
                  <a:prstClr val="black"/>
                </a:solidFill>
                <a:latin typeface="Cambria" panose="02040503050406030204" pitchFamily="18" charset="0"/>
              </a:rPr>
              <a:t>мобільності</a:t>
            </a:r>
            <a:r>
              <a:rPr lang="ru-RU" sz="2000" dirty="0">
                <a:solidFill>
                  <a:prstClr val="black"/>
                </a:solidFill>
                <a:latin typeface="Cambria" panose="02040503050406030204" pitchFamily="18" charset="0"/>
              </a:rPr>
              <a:t> через </a:t>
            </a:r>
            <a:r>
              <a:rPr lang="en-GB" sz="2000" dirty="0">
                <a:solidFill>
                  <a:prstClr val="black"/>
                </a:solidFill>
                <a:latin typeface="Cambria" panose="02040503050406030204" pitchFamily="18" charset="0"/>
              </a:rPr>
              <a:t>COVID-19</a:t>
            </a:r>
            <a:r>
              <a:rPr lang="en-GB" sz="2000" dirty="0" smtClean="0">
                <a:solidFill>
                  <a:prstClr val="black"/>
                </a:solidFill>
                <a:latin typeface="Cambria" panose="02040503050406030204" pitchFamily="18" charset="0"/>
              </a:rPr>
              <a:t>.</a:t>
            </a:r>
            <a:r>
              <a:rPr lang="ru-RU" sz="2000" dirty="0" smtClean="0">
                <a:solidFill>
                  <a:prstClr val="black"/>
                </a:solidFill>
                <a:latin typeface="Cambria" panose="02040503050406030204" pitchFamily="18" charset="0"/>
              </a:rPr>
              <a:t> </a:t>
            </a:r>
          </a:p>
        </p:txBody>
      </p:sp>
    </p:spTree>
    <p:extLst>
      <p:ext uri="{BB962C8B-B14F-4D97-AF65-F5344CB8AC3E}">
        <p14:creationId xmlns:p14="http://schemas.microsoft.com/office/powerpoint/2010/main" val="4161236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25612" y="908887"/>
            <a:ext cx="10033686" cy="3785652"/>
          </a:xfrm>
          <a:prstGeom prst="rect">
            <a:avLst/>
          </a:prstGeom>
          <a:solidFill>
            <a:schemeClr val="accent2">
              <a:lumMod val="20000"/>
              <a:lumOff val="80000"/>
            </a:schemeClr>
          </a:solidFill>
        </p:spPr>
        <p:txBody>
          <a:bodyPr wrap="square">
            <a:spAutoFit/>
          </a:bodyPr>
          <a:lstStyle/>
          <a:p>
            <a:pPr algn="just"/>
            <a:r>
              <a:rPr lang="ru-RU" sz="2000" dirty="0">
                <a:latin typeface="Cambria" panose="02040503050406030204" pitchFamily="18" charset="0"/>
              </a:rPr>
              <a:t>• </a:t>
            </a:r>
            <a:r>
              <a:rPr lang="ru-RU" sz="2000" dirty="0" err="1">
                <a:latin typeface="Cambria" panose="02040503050406030204" pitchFamily="18" charset="0"/>
              </a:rPr>
              <a:t>Понад</a:t>
            </a:r>
            <a:r>
              <a:rPr lang="ru-RU" sz="2000" dirty="0">
                <a:latin typeface="Cambria" panose="02040503050406030204" pitchFamily="18" charset="0"/>
              </a:rPr>
              <a:t> 80 </a:t>
            </a:r>
            <a:r>
              <a:rPr lang="ru-RU" sz="2000" dirty="0" err="1">
                <a:latin typeface="Cambria" panose="02040503050406030204" pitchFamily="18" charset="0"/>
              </a:rPr>
              <a:t>відсотків</a:t>
            </a:r>
            <a:r>
              <a:rPr lang="ru-RU" sz="2000" dirty="0">
                <a:latin typeface="Cambria" panose="02040503050406030204" pitchFamily="18" charset="0"/>
              </a:rPr>
              <a:t> </a:t>
            </a:r>
            <a:r>
              <a:rPr lang="ru-RU" sz="2000" dirty="0" err="1" smtClean="0">
                <a:latin typeface="Cambria" panose="02040503050406030204" pitchFamily="18" charset="0"/>
              </a:rPr>
              <a:t>світових</a:t>
            </a:r>
            <a:r>
              <a:rPr lang="ru-RU" sz="2000" dirty="0" smtClean="0">
                <a:latin typeface="Cambria" panose="02040503050406030204" pitchFamily="18" charset="0"/>
              </a:rPr>
              <a:t> </a:t>
            </a:r>
            <a:r>
              <a:rPr lang="ru-RU" sz="2000" dirty="0" err="1" smtClean="0">
                <a:latin typeface="Cambria" panose="02040503050406030204" pitchFamily="18" charset="0"/>
              </a:rPr>
              <a:t>біженців</a:t>
            </a:r>
            <a:r>
              <a:rPr lang="ru-RU" sz="2000" dirty="0" smtClean="0">
                <a:latin typeface="Cambria" panose="02040503050406030204" pitchFamily="18" charset="0"/>
              </a:rPr>
              <a:t> </a:t>
            </a:r>
            <a:r>
              <a:rPr lang="ru-RU" sz="2000" dirty="0" err="1">
                <a:latin typeface="Cambria" panose="02040503050406030204" pitchFamily="18" charset="0"/>
              </a:rPr>
              <a:t>походять</a:t>
            </a:r>
            <a:r>
              <a:rPr lang="ru-RU" sz="2000" dirty="0">
                <a:latin typeface="Cambria" panose="02040503050406030204" pitchFamily="18" charset="0"/>
              </a:rPr>
              <a:t> </a:t>
            </a:r>
            <a:r>
              <a:rPr lang="ru-RU" sz="2000" dirty="0" err="1">
                <a:latin typeface="Cambria" panose="02040503050406030204" pitchFamily="18" charset="0"/>
              </a:rPr>
              <a:t>із</a:t>
            </a:r>
            <a:r>
              <a:rPr lang="ru-RU" sz="2000" dirty="0">
                <a:latin typeface="Cambria" panose="02040503050406030204" pitchFamily="18" charset="0"/>
              </a:rPr>
              <a:t> 10 </a:t>
            </a:r>
            <a:r>
              <a:rPr lang="ru-RU" sz="2000" dirty="0" err="1">
                <a:latin typeface="Cambria" panose="02040503050406030204" pitchFamily="18" charset="0"/>
              </a:rPr>
              <a:t>країн</a:t>
            </a:r>
            <a:r>
              <a:rPr lang="ru-RU" sz="2000" dirty="0">
                <a:latin typeface="Cambria" panose="02040503050406030204" pitchFamily="18" charset="0"/>
              </a:rPr>
              <a:t>, </a:t>
            </a:r>
            <a:r>
              <a:rPr lang="ru-RU" sz="2000" dirty="0" err="1" smtClean="0">
                <a:latin typeface="Cambria" panose="02040503050406030204" pitchFamily="18" charset="0"/>
              </a:rPr>
              <a:t>яким</a:t>
            </a:r>
            <a:r>
              <a:rPr lang="ru-RU" sz="2000" dirty="0" smtClean="0">
                <a:latin typeface="Cambria" panose="02040503050406030204" pitchFamily="18" charset="0"/>
              </a:rPr>
              <a:t> </a:t>
            </a:r>
            <a:r>
              <a:rPr lang="ru-RU" sz="2000" dirty="0" err="1">
                <a:latin typeface="Cambria" panose="02040503050406030204" pitchFamily="18" charset="0"/>
              </a:rPr>
              <a:t>найбільше</a:t>
            </a:r>
            <a:r>
              <a:rPr lang="ru-RU" sz="2000" dirty="0">
                <a:latin typeface="Cambria" panose="02040503050406030204" pitchFamily="18" charset="0"/>
              </a:rPr>
              <a:t> </a:t>
            </a:r>
            <a:r>
              <a:rPr lang="ru-RU" sz="2000" dirty="0" err="1">
                <a:latin typeface="Cambria" panose="02040503050406030204" pitchFamily="18" charset="0"/>
              </a:rPr>
              <a:t>надають</a:t>
            </a:r>
            <a:r>
              <a:rPr lang="ru-RU" sz="2000" dirty="0">
                <a:latin typeface="Cambria" panose="02040503050406030204" pitchFamily="18" charset="0"/>
              </a:rPr>
              <a:t> </a:t>
            </a:r>
            <a:r>
              <a:rPr lang="ru-RU" sz="2000" dirty="0" err="1" smtClean="0">
                <a:latin typeface="Cambria" panose="02040503050406030204" pitchFamily="18" charset="0"/>
              </a:rPr>
              <a:t>притулок</a:t>
            </a:r>
            <a:r>
              <a:rPr lang="ru-RU" sz="2000" dirty="0" smtClean="0">
                <a:latin typeface="Cambria" panose="02040503050406030204" pitchFamily="18" charset="0"/>
              </a:rPr>
              <a:t>. У 2020р. </a:t>
            </a:r>
            <a:r>
              <a:rPr lang="ru-RU" sz="2000" dirty="0" err="1">
                <a:latin typeface="Cambria" panose="02040503050406030204" pitchFamily="18" charset="0"/>
              </a:rPr>
              <a:t>їх</a:t>
            </a:r>
            <a:r>
              <a:rPr lang="ru-RU" sz="2000" dirty="0">
                <a:latin typeface="Cambria" panose="02040503050406030204" pitchFamily="18" charset="0"/>
              </a:rPr>
              <a:t> </a:t>
            </a:r>
            <a:r>
              <a:rPr lang="ru-RU" sz="2000" dirty="0" err="1" smtClean="0">
                <a:latin typeface="Cambria" panose="02040503050406030204" pitchFamily="18" charset="0"/>
              </a:rPr>
              <a:t>очолювала</a:t>
            </a:r>
            <a:r>
              <a:rPr lang="ru-RU" sz="2000" dirty="0" smtClean="0">
                <a:latin typeface="Cambria" panose="02040503050406030204" pitchFamily="18" charset="0"/>
              </a:rPr>
              <a:t> </a:t>
            </a:r>
            <a:r>
              <a:rPr lang="ru-RU" sz="2000" dirty="0" err="1" smtClean="0">
                <a:latin typeface="Cambria" panose="02040503050406030204" pitchFamily="18" charset="0"/>
              </a:rPr>
              <a:t>Сирійська</a:t>
            </a:r>
            <a:r>
              <a:rPr lang="ru-RU" sz="2000" dirty="0" smtClean="0">
                <a:latin typeface="Cambria" panose="02040503050406030204" pitchFamily="18" charset="0"/>
              </a:rPr>
              <a:t> </a:t>
            </a:r>
            <a:r>
              <a:rPr lang="ru-RU" sz="2000" dirty="0" err="1">
                <a:latin typeface="Cambria" panose="02040503050406030204" pitchFamily="18" charset="0"/>
              </a:rPr>
              <a:t>Арабська</a:t>
            </a:r>
            <a:r>
              <a:rPr lang="ru-RU" sz="2000" dirty="0">
                <a:latin typeface="Cambria" panose="02040503050406030204" pitchFamily="18" charset="0"/>
              </a:rPr>
              <a:t> </a:t>
            </a:r>
            <a:r>
              <a:rPr lang="ru-RU" sz="2000" dirty="0" err="1">
                <a:latin typeface="Cambria" panose="02040503050406030204" pitchFamily="18" charset="0"/>
              </a:rPr>
              <a:t>Республіка</a:t>
            </a:r>
            <a:r>
              <a:rPr lang="ru-RU" sz="2000" dirty="0">
                <a:latin typeface="Cambria" panose="02040503050406030204" pitchFamily="18" charset="0"/>
              </a:rPr>
              <a:t>, </a:t>
            </a:r>
            <a:r>
              <a:rPr lang="ru-RU" sz="2000" dirty="0" err="1">
                <a:latin typeface="Cambria" panose="02040503050406030204" pitchFamily="18" charset="0"/>
              </a:rPr>
              <a:t>країна</a:t>
            </a:r>
            <a:r>
              <a:rPr lang="ru-RU" sz="2000" dirty="0">
                <a:latin typeface="Cambria" panose="02040503050406030204" pitchFamily="18" charset="0"/>
              </a:rPr>
              <a:t> </a:t>
            </a:r>
            <a:r>
              <a:rPr lang="ru-RU" sz="2000" dirty="0" err="1" smtClean="0">
                <a:latin typeface="Cambria" panose="02040503050406030204" pitchFamily="18" charset="0"/>
              </a:rPr>
              <a:t>походження</a:t>
            </a:r>
            <a:r>
              <a:rPr lang="ru-RU" sz="2000" dirty="0" smtClean="0">
                <a:latin typeface="Cambria" panose="02040503050406030204" pitchFamily="18" charset="0"/>
              </a:rPr>
              <a:t> - 6,7 </a:t>
            </a:r>
            <a:r>
              <a:rPr lang="ru-RU" sz="2000" dirty="0" err="1">
                <a:latin typeface="Cambria" panose="02040503050406030204" pitchFamily="18" charset="0"/>
              </a:rPr>
              <a:t>мільйонів</a:t>
            </a:r>
            <a:r>
              <a:rPr lang="ru-RU" sz="2000" dirty="0">
                <a:latin typeface="Cambria" panose="02040503050406030204" pitchFamily="18" charset="0"/>
              </a:rPr>
              <a:t> </a:t>
            </a:r>
            <a:r>
              <a:rPr lang="ru-RU" sz="2000" dirty="0" err="1">
                <a:latin typeface="Cambria" panose="02040503050406030204" pitchFamily="18" charset="0"/>
              </a:rPr>
              <a:t>біженців</a:t>
            </a:r>
            <a:r>
              <a:rPr lang="ru-RU" sz="2000" dirty="0">
                <a:latin typeface="Cambria" panose="02040503050406030204" pitchFamily="18" charset="0"/>
              </a:rPr>
              <a:t>. На другому </a:t>
            </a:r>
            <a:r>
              <a:rPr lang="ru-RU" sz="2000" dirty="0" err="1">
                <a:latin typeface="Cambria" panose="02040503050406030204" pitchFamily="18" charset="0"/>
              </a:rPr>
              <a:t>місці</a:t>
            </a:r>
            <a:r>
              <a:rPr lang="ru-RU" sz="2000" dirty="0">
                <a:latin typeface="Cambria" panose="02040503050406030204" pitchFamily="18" charset="0"/>
              </a:rPr>
              <a:t> </a:t>
            </a:r>
            <a:r>
              <a:rPr lang="ru-RU" sz="2000" dirty="0" err="1" smtClean="0">
                <a:latin typeface="Cambria" panose="02040503050406030204" pitchFamily="18" charset="0"/>
              </a:rPr>
              <a:t>був</a:t>
            </a:r>
            <a:r>
              <a:rPr lang="ru-RU" sz="2000" dirty="0" smtClean="0">
                <a:latin typeface="Cambria" panose="02040503050406030204" pitchFamily="18" charset="0"/>
              </a:rPr>
              <a:t> </a:t>
            </a:r>
            <a:r>
              <a:rPr lang="ru-RU" sz="2000" dirty="0" err="1" smtClean="0">
                <a:latin typeface="Cambria" panose="02040503050406030204" pitchFamily="18" charset="0"/>
              </a:rPr>
              <a:t>Афганістан</a:t>
            </a:r>
            <a:r>
              <a:rPr lang="ru-RU" sz="2000" dirty="0">
                <a:latin typeface="Cambria" panose="02040503050406030204" pitchFamily="18" charset="0"/>
              </a:rPr>
              <a:t>, за ним </a:t>
            </a:r>
            <a:r>
              <a:rPr lang="ru-RU" sz="2000" dirty="0" err="1">
                <a:latin typeface="Cambria" panose="02040503050406030204" pitchFamily="18" charset="0"/>
              </a:rPr>
              <a:t>Південний</a:t>
            </a:r>
            <a:r>
              <a:rPr lang="ru-RU" sz="2000" dirty="0">
                <a:latin typeface="Cambria" panose="02040503050406030204" pitchFamily="18" charset="0"/>
              </a:rPr>
              <a:t> Судан. </a:t>
            </a:r>
            <a:endParaRPr lang="ru-RU" sz="2000" dirty="0" smtClean="0">
              <a:latin typeface="Cambria" panose="02040503050406030204" pitchFamily="18" charset="0"/>
            </a:endParaRPr>
          </a:p>
          <a:p>
            <a:pPr algn="just"/>
            <a:r>
              <a:rPr lang="ru-RU" sz="2000" dirty="0" err="1" smtClean="0">
                <a:latin typeface="Cambria" panose="02040503050406030204" pitchFamily="18" charset="0"/>
              </a:rPr>
              <a:t>Найбільш</a:t>
            </a:r>
            <a:r>
              <a:rPr lang="ru-RU" sz="2000" dirty="0" smtClean="0">
                <a:latin typeface="Cambria" panose="02040503050406030204" pitchFamily="18" charset="0"/>
              </a:rPr>
              <a:t> </a:t>
            </a:r>
            <a:r>
              <a:rPr lang="ru-RU" sz="2000" dirty="0" err="1" smtClean="0">
                <a:latin typeface="Cambria" panose="02040503050406030204" pitchFamily="18" charset="0"/>
              </a:rPr>
              <a:t>приймаючою</a:t>
            </a:r>
            <a:r>
              <a:rPr lang="ru-RU" sz="2000" dirty="0" smtClean="0">
                <a:latin typeface="Cambria" panose="02040503050406030204" pitchFamily="18" charset="0"/>
              </a:rPr>
              <a:t> </a:t>
            </a:r>
            <a:r>
              <a:rPr lang="ru-RU" sz="2000" dirty="0" err="1">
                <a:latin typeface="Cambria" panose="02040503050406030204" pitchFamily="18" charset="0"/>
              </a:rPr>
              <a:t>країною</a:t>
            </a:r>
            <a:r>
              <a:rPr lang="ru-RU" sz="2000" dirty="0">
                <a:latin typeface="Cambria" panose="02040503050406030204" pitchFamily="18" charset="0"/>
              </a:rPr>
              <a:t> </a:t>
            </a:r>
            <a:r>
              <a:rPr lang="ru-RU" sz="2000" dirty="0" err="1" smtClean="0">
                <a:latin typeface="Cambria" panose="02040503050406030204" pitchFamily="18" charset="0"/>
              </a:rPr>
              <a:t>була</a:t>
            </a:r>
            <a:r>
              <a:rPr lang="ru-RU" sz="2000" dirty="0" smtClean="0">
                <a:latin typeface="Cambria" panose="02040503050406030204" pitchFamily="18" charset="0"/>
              </a:rPr>
              <a:t> </a:t>
            </a:r>
            <a:r>
              <a:rPr lang="ru-RU" sz="2000" dirty="0" err="1" smtClean="0">
                <a:latin typeface="Cambria" panose="02040503050406030204" pitchFamily="18" charset="0"/>
              </a:rPr>
              <a:t>Туреччина</a:t>
            </a:r>
            <a:r>
              <a:rPr lang="ru-RU" sz="2000" dirty="0" smtClean="0">
                <a:latin typeface="Cambria" panose="02040503050406030204" pitchFamily="18" charset="0"/>
              </a:rPr>
              <a:t>.  </a:t>
            </a:r>
            <a:r>
              <a:rPr lang="ru-RU" sz="2000" dirty="0">
                <a:latin typeface="Cambria" panose="02040503050406030204" pitchFamily="18" charset="0"/>
              </a:rPr>
              <a:t>73 </a:t>
            </a:r>
            <a:r>
              <a:rPr lang="ru-RU" sz="2000" dirty="0" err="1">
                <a:latin typeface="Cambria" panose="02040503050406030204" pitchFamily="18" charset="0"/>
              </a:rPr>
              <a:t>відсотки</a:t>
            </a:r>
            <a:r>
              <a:rPr lang="ru-RU" sz="2000" dirty="0">
                <a:latin typeface="Cambria" panose="02040503050406030204" pitchFamily="18" charset="0"/>
              </a:rPr>
              <a:t> </a:t>
            </a:r>
            <a:r>
              <a:rPr lang="ru-RU" sz="2000" dirty="0" err="1">
                <a:latin typeface="Cambria" panose="02040503050406030204" pitchFamily="18" charset="0"/>
              </a:rPr>
              <a:t>всіх</a:t>
            </a:r>
            <a:r>
              <a:rPr lang="ru-RU" sz="2000" dirty="0">
                <a:latin typeface="Cambria" panose="02040503050406030204" pitchFamily="18" charset="0"/>
              </a:rPr>
              <a:t> </a:t>
            </a:r>
            <a:r>
              <a:rPr lang="ru-RU" sz="2000" u="sng" dirty="0" err="1">
                <a:latin typeface="Cambria" panose="02040503050406030204" pitchFamily="18" charset="0"/>
              </a:rPr>
              <a:t>біженців</a:t>
            </a:r>
            <a:r>
              <a:rPr lang="ru-RU" sz="2000" u="sng" dirty="0">
                <a:latin typeface="Cambria" panose="02040503050406030204" pitchFamily="18" charset="0"/>
              </a:rPr>
              <a:t> </a:t>
            </a:r>
            <a:r>
              <a:rPr lang="ru-RU" sz="2000" u="sng" dirty="0" err="1">
                <a:latin typeface="Cambria" panose="02040503050406030204" pitchFamily="18" charset="0"/>
              </a:rPr>
              <a:t>живуть</a:t>
            </a:r>
            <a:r>
              <a:rPr lang="ru-RU" sz="2000" u="sng" dirty="0">
                <a:latin typeface="Cambria" panose="02040503050406030204" pitchFamily="18" charset="0"/>
              </a:rPr>
              <a:t> у </a:t>
            </a:r>
            <a:r>
              <a:rPr lang="ru-RU" sz="2000" u="sng" dirty="0" err="1">
                <a:latin typeface="Cambria" panose="02040503050406030204" pitchFamily="18" charset="0"/>
              </a:rPr>
              <a:t>сусідніх</a:t>
            </a:r>
            <a:r>
              <a:rPr lang="ru-RU" sz="2000" u="sng" dirty="0">
                <a:latin typeface="Cambria" panose="02040503050406030204" pitchFamily="18" charset="0"/>
              </a:rPr>
              <a:t> </a:t>
            </a:r>
            <a:r>
              <a:rPr lang="ru-RU" sz="2000" u="sng" dirty="0" err="1" smtClean="0">
                <a:latin typeface="Cambria" panose="02040503050406030204" pitchFamily="18" charset="0"/>
              </a:rPr>
              <a:t>країнах</a:t>
            </a:r>
            <a:r>
              <a:rPr lang="ru-RU" sz="2000" u="sng" dirty="0" smtClean="0">
                <a:latin typeface="Cambria" panose="02040503050406030204" pitchFamily="18" charset="0"/>
              </a:rPr>
              <a:t> </a:t>
            </a:r>
            <a:r>
              <a:rPr lang="ru-RU" sz="2000" u="sng" dirty="0" err="1" smtClean="0">
                <a:latin typeface="Cambria" panose="02040503050406030204" pitchFamily="18" charset="0"/>
              </a:rPr>
              <a:t>країни</a:t>
            </a:r>
            <a:r>
              <a:rPr lang="ru-RU" sz="2000" u="sng" dirty="0" smtClean="0">
                <a:latin typeface="Cambria" panose="02040503050406030204" pitchFamily="18" charset="0"/>
              </a:rPr>
              <a:t> </a:t>
            </a:r>
            <a:r>
              <a:rPr lang="ru-RU" sz="2000" u="sng" dirty="0" err="1">
                <a:latin typeface="Cambria" panose="02040503050406030204" pitchFamily="18" charset="0"/>
              </a:rPr>
              <a:t>народження</a:t>
            </a:r>
            <a:r>
              <a:rPr lang="ru-RU" sz="2000" u="sng" dirty="0" smtClean="0">
                <a:latin typeface="Cambria" panose="02040503050406030204" pitchFamily="18" charset="0"/>
              </a:rPr>
              <a:t>.</a:t>
            </a:r>
          </a:p>
          <a:p>
            <a:pPr algn="just"/>
            <a:r>
              <a:rPr lang="ru-RU" sz="2000" dirty="0" smtClean="0">
                <a:latin typeface="Cambria" panose="02040503050406030204" pitchFamily="18" charset="0"/>
              </a:rPr>
              <a:t>• </a:t>
            </a:r>
            <a:r>
              <a:rPr lang="ru-RU" sz="2000" dirty="0" err="1">
                <a:latin typeface="Cambria" panose="02040503050406030204" pitchFamily="18" charset="0"/>
              </a:rPr>
              <a:t>Кількість</a:t>
            </a:r>
            <a:r>
              <a:rPr lang="ru-RU" sz="2000" dirty="0">
                <a:latin typeface="Cambria" panose="02040503050406030204" pitchFamily="18" charset="0"/>
              </a:rPr>
              <a:t> </a:t>
            </a:r>
            <a:r>
              <a:rPr lang="ru-RU" sz="2000" dirty="0" err="1">
                <a:latin typeface="Cambria" panose="02040503050406030204" pitchFamily="18" charset="0"/>
              </a:rPr>
              <a:t>біженців</a:t>
            </a:r>
            <a:r>
              <a:rPr lang="ru-RU" sz="2000" dirty="0">
                <a:latin typeface="Cambria" panose="02040503050406030204" pitchFamily="18" charset="0"/>
              </a:rPr>
              <a:t>, </a:t>
            </a:r>
            <a:r>
              <a:rPr lang="ru-RU" sz="2000" dirty="0" err="1">
                <a:latin typeface="Cambria" panose="02040503050406030204" pitchFamily="18" charset="0"/>
              </a:rPr>
              <a:t>які</a:t>
            </a:r>
            <a:r>
              <a:rPr lang="ru-RU" sz="2000" dirty="0">
                <a:latin typeface="Cambria" panose="02040503050406030204" pitchFamily="18" charset="0"/>
              </a:rPr>
              <a:t> </a:t>
            </a:r>
            <a:r>
              <a:rPr lang="ru-RU" sz="2000" dirty="0" err="1">
                <a:latin typeface="Cambria" panose="02040503050406030204" pitchFamily="18" charset="0"/>
              </a:rPr>
              <a:t>потребують</a:t>
            </a:r>
            <a:r>
              <a:rPr lang="ru-RU" sz="2000" dirty="0">
                <a:latin typeface="Cambria" panose="02040503050406030204" pitchFamily="18" charset="0"/>
              </a:rPr>
              <a:t> </a:t>
            </a:r>
            <a:r>
              <a:rPr lang="ru-RU" sz="2000" dirty="0" err="1">
                <a:latin typeface="Cambria" panose="02040503050406030204" pitchFamily="18" charset="0"/>
              </a:rPr>
              <a:t>переселення</a:t>
            </a:r>
            <a:r>
              <a:rPr lang="ru-RU" sz="2000" dirty="0">
                <a:latin typeface="Cambria" panose="02040503050406030204" pitchFamily="18" charset="0"/>
              </a:rPr>
              <a:t>, </a:t>
            </a:r>
            <a:r>
              <a:rPr lang="ru-RU" sz="2000" dirty="0" err="1" smtClean="0">
                <a:latin typeface="Cambria" panose="02040503050406030204" pitchFamily="18" charset="0"/>
              </a:rPr>
              <a:t>зросла</a:t>
            </a:r>
            <a:r>
              <a:rPr lang="ru-RU" sz="2000" dirty="0" smtClean="0">
                <a:latin typeface="Cambria" panose="02040503050406030204" pitchFamily="18" charset="0"/>
              </a:rPr>
              <a:t>. </a:t>
            </a:r>
            <a:endParaRPr lang="uk-UA" sz="2000" dirty="0" smtClean="0">
              <a:latin typeface="Cambria" panose="02040503050406030204" pitchFamily="18" charset="0"/>
            </a:endParaRPr>
          </a:p>
          <a:p>
            <a:pPr algn="just"/>
            <a:r>
              <a:rPr lang="ru-RU" sz="2000" dirty="0" smtClean="0">
                <a:latin typeface="Cambria" panose="02040503050406030204" pitchFamily="18" charset="0"/>
              </a:rPr>
              <a:t>• </a:t>
            </a:r>
            <a:r>
              <a:rPr lang="ru-RU" sz="2000" dirty="0" err="1">
                <a:latin typeface="Cambria" panose="02040503050406030204" pitchFamily="18" charset="0"/>
              </a:rPr>
              <a:t>Кількість</a:t>
            </a:r>
            <a:r>
              <a:rPr lang="ru-RU" sz="2000" dirty="0">
                <a:latin typeface="Cambria" panose="02040503050406030204" pitchFamily="18" charset="0"/>
              </a:rPr>
              <a:t> </a:t>
            </a:r>
            <a:r>
              <a:rPr lang="ru-RU" sz="2000" dirty="0" err="1">
                <a:latin typeface="Cambria" panose="02040503050406030204" pitchFamily="18" charset="0"/>
              </a:rPr>
              <a:t>внутрішньо</a:t>
            </a:r>
            <a:r>
              <a:rPr lang="ru-RU" sz="2000" dirty="0">
                <a:latin typeface="Cambria" panose="02040503050406030204" pitchFamily="18" charset="0"/>
              </a:rPr>
              <a:t> </a:t>
            </a:r>
            <a:r>
              <a:rPr lang="ru-RU" sz="2000" dirty="0" err="1">
                <a:latin typeface="Cambria" panose="02040503050406030204" pitchFamily="18" charset="0"/>
              </a:rPr>
              <a:t>переміщених</a:t>
            </a:r>
            <a:r>
              <a:rPr lang="ru-RU" sz="2000" dirty="0">
                <a:latin typeface="Cambria" panose="02040503050406030204" pitchFamily="18" charset="0"/>
              </a:rPr>
              <a:t> </a:t>
            </a:r>
            <a:r>
              <a:rPr lang="ru-RU" sz="2000" dirty="0" err="1">
                <a:latin typeface="Cambria" panose="02040503050406030204" pitchFamily="18" charset="0"/>
              </a:rPr>
              <a:t>осіб</a:t>
            </a:r>
            <a:r>
              <a:rPr lang="ru-RU" sz="2000" dirty="0">
                <a:latin typeface="Cambria" panose="02040503050406030204" pitchFamily="18" charset="0"/>
              </a:rPr>
              <a:t> (ВПО) </a:t>
            </a:r>
            <a:r>
              <a:rPr lang="ru-RU" sz="2000" dirty="0" err="1">
                <a:latin typeface="Cambria" panose="02040503050406030204" pitchFamily="18" charset="0"/>
              </a:rPr>
              <a:t>також</a:t>
            </a:r>
            <a:r>
              <a:rPr lang="ru-RU" sz="2000" dirty="0">
                <a:latin typeface="Cambria" panose="02040503050406030204" pitchFamily="18" charset="0"/>
              </a:rPr>
              <a:t> </a:t>
            </a:r>
            <a:r>
              <a:rPr lang="ru-RU" sz="2000" dirty="0" err="1">
                <a:latin typeface="Cambria" panose="02040503050406030204" pitchFamily="18" charset="0"/>
              </a:rPr>
              <a:t>зростає</a:t>
            </a:r>
            <a:r>
              <a:rPr lang="ru-RU" sz="2000" dirty="0">
                <a:latin typeface="Cambria" panose="02040503050406030204" pitchFamily="18" charset="0"/>
              </a:rPr>
              <a:t> до рекордного </a:t>
            </a:r>
            <a:r>
              <a:rPr lang="ru-RU" sz="2000" dirty="0" err="1" smtClean="0">
                <a:latin typeface="Cambria" panose="02040503050406030204" pitchFamily="18" charset="0"/>
              </a:rPr>
              <a:t>рівня</a:t>
            </a:r>
            <a:r>
              <a:rPr lang="ru-RU" sz="2000" dirty="0" smtClean="0">
                <a:latin typeface="Cambria" panose="02040503050406030204" pitchFamily="18" charset="0"/>
              </a:rPr>
              <a:t>, </a:t>
            </a:r>
            <a:r>
              <a:rPr lang="ru-RU" sz="2000" dirty="0">
                <a:latin typeface="Cambria" panose="02040503050406030204" pitchFamily="18" charset="0"/>
              </a:rPr>
              <a:t>48 </a:t>
            </a:r>
            <a:r>
              <a:rPr lang="ru-RU" sz="2000" dirty="0" err="1">
                <a:latin typeface="Cambria" panose="02040503050406030204" pitchFamily="18" charset="0"/>
              </a:rPr>
              <a:t>мільйонів</a:t>
            </a:r>
            <a:r>
              <a:rPr lang="ru-RU" sz="2000" dirty="0">
                <a:latin typeface="Cambria" panose="02040503050406030204" pitchFamily="18" charset="0"/>
              </a:rPr>
              <a:t> людей є </a:t>
            </a:r>
            <a:r>
              <a:rPr lang="ru-RU" sz="2000" dirty="0" err="1">
                <a:latin typeface="Cambria" panose="02040503050406030204" pitchFamily="18" charset="0"/>
              </a:rPr>
              <a:t>внутрішньо</a:t>
            </a:r>
            <a:r>
              <a:rPr lang="ru-RU" sz="2000" dirty="0">
                <a:latin typeface="Cambria" panose="02040503050406030204" pitchFamily="18" charset="0"/>
              </a:rPr>
              <a:t> </a:t>
            </a:r>
            <a:r>
              <a:rPr lang="ru-RU" sz="2000" dirty="0" err="1">
                <a:latin typeface="Cambria" panose="02040503050406030204" pitchFamily="18" charset="0"/>
              </a:rPr>
              <a:t>переміщеними</a:t>
            </a:r>
            <a:r>
              <a:rPr lang="ru-RU" sz="2000" dirty="0">
                <a:latin typeface="Cambria" panose="02040503050406030204" pitchFamily="18" charset="0"/>
              </a:rPr>
              <a:t> особами через </a:t>
            </a:r>
            <a:r>
              <a:rPr lang="ru-RU" sz="2000" dirty="0" err="1">
                <a:latin typeface="Cambria" panose="02040503050406030204" pitchFamily="18" charset="0"/>
              </a:rPr>
              <a:t>конфлікти</a:t>
            </a:r>
            <a:r>
              <a:rPr lang="ru-RU" sz="2000" dirty="0">
                <a:latin typeface="Cambria" panose="02040503050406030204" pitchFamily="18" charset="0"/>
              </a:rPr>
              <a:t> та </a:t>
            </a:r>
            <a:r>
              <a:rPr lang="ru-RU" sz="2000" dirty="0" err="1">
                <a:latin typeface="Cambria" panose="02040503050406030204" pitchFamily="18" charset="0"/>
              </a:rPr>
              <a:t>насильство</a:t>
            </a:r>
            <a:r>
              <a:rPr lang="ru-RU" sz="2000" dirty="0">
                <a:latin typeface="Cambria" panose="02040503050406030204" pitchFamily="18" charset="0"/>
              </a:rPr>
              <a:t> в </a:t>
            </a:r>
            <a:r>
              <a:rPr lang="ru-RU" sz="2000" u="sng" dirty="0">
                <a:latin typeface="Cambria" panose="02040503050406030204" pitchFamily="18" charset="0"/>
              </a:rPr>
              <a:t>59 </a:t>
            </a:r>
            <a:r>
              <a:rPr lang="ru-RU" sz="2000" u="sng" dirty="0" err="1" smtClean="0">
                <a:latin typeface="Cambria" panose="02040503050406030204" pitchFamily="18" charset="0"/>
              </a:rPr>
              <a:t>країнах</a:t>
            </a:r>
            <a:r>
              <a:rPr lang="ru-RU" sz="2000" u="sng" dirty="0" smtClean="0">
                <a:latin typeface="Cambria" panose="02040503050406030204" pitchFamily="18" charset="0"/>
              </a:rPr>
              <a:t> </a:t>
            </a:r>
            <a:r>
              <a:rPr lang="ru-RU" sz="2000" dirty="0" smtClean="0">
                <a:latin typeface="Cambria" panose="02040503050406030204" pitchFamily="18" charset="0"/>
              </a:rPr>
              <a:t>і </a:t>
            </a:r>
            <a:r>
              <a:rPr lang="ru-RU" sz="2000" dirty="0" err="1" smtClean="0">
                <a:latin typeface="Cambria" panose="02040503050406030204" pitchFamily="18" charset="0"/>
              </a:rPr>
              <a:t>територіях</a:t>
            </a:r>
            <a:r>
              <a:rPr lang="ru-RU" sz="2000" dirty="0" smtClean="0">
                <a:latin typeface="Cambria" panose="02040503050406030204" pitchFamily="18" charset="0"/>
              </a:rPr>
              <a:t>. </a:t>
            </a:r>
            <a:r>
              <a:rPr lang="ru-RU" sz="2000" dirty="0" err="1">
                <a:latin typeface="Cambria" panose="02040503050406030204" pitchFamily="18" charset="0"/>
              </a:rPr>
              <a:t>Це</a:t>
            </a:r>
            <a:r>
              <a:rPr lang="ru-RU" sz="2000" dirty="0">
                <a:latin typeface="Cambria" panose="02040503050406030204" pitchFamily="18" charset="0"/>
              </a:rPr>
              <a:t> </a:t>
            </a:r>
            <a:r>
              <a:rPr lang="ru-RU" sz="2000" dirty="0" err="1">
                <a:latin typeface="Cambria" panose="02040503050406030204" pitchFamily="18" charset="0"/>
              </a:rPr>
              <a:t>майже</a:t>
            </a:r>
            <a:r>
              <a:rPr lang="ru-RU" sz="2000" dirty="0">
                <a:latin typeface="Cambria" panose="02040503050406030204" pitchFamily="18" charset="0"/>
              </a:rPr>
              <a:t> </a:t>
            </a:r>
            <a:r>
              <a:rPr lang="ru-RU" sz="2000" dirty="0" err="1">
                <a:latin typeface="Cambria" panose="02040503050406030204" pitchFamily="18" charset="0"/>
              </a:rPr>
              <a:t>вдвічі</a:t>
            </a:r>
            <a:r>
              <a:rPr lang="ru-RU" sz="2000" dirty="0">
                <a:latin typeface="Cambria" panose="02040503050406030204" pitchFamily="18" charset="0"/>
              </a:rPr>
              <a:t> </a:t>
            </a:r>
            <a:r>
              <a:rPr lang="ru-RU" sz="2000" dirty="0" err="1">
                <a:latin typeface="Cambria" panose="02040503050406030204" pitchFamily="18" charset="0"/>
              </a:rPr>
              <a:t>більше</a:t>
            </a:r>
            <a:r>
              <a:rPr lang="ru-RU" sz="2000" dirty="0">
                <a:latin typeface="Cambria" panose="02040503050406030204" pitchFamily="18" charset="0"/>
              </a:rPr>
              <a:t>, </a:t>
            </a:r>
            <a:r>
              <a:rPr lang="ru-RU" sz="2000" dirty="0" err="1">
                <a:latin typeface="Cambria" panose="02040503050406030204" pitchFamily="18" charset="0"/>
              </a:rPr>
              <a:t>ніж</a:t>
            </a:r>
            <a:r>
              <a:rPr lang="ru-RU" sz="2000" dirty="0">
                <a:latin typeface="Cambria" panose="02040503050406030204" pitchFamily="18" charset="0"/>
              </a:rPr>
              <a:t> у 2000 </a:t>
            </a:r>
            <a:r>
              <a:rPr lang="ru-RU" sz="2000" dirty="0" err="1">
                <a:latin typeface="Cambria" panose="02040503050406030204" pitchFamily="18" charset="0"/>
              </a:rPr>
              <a:t>році</a:t>
            </a:r>
            <a:r>
              <a:rPr lang="ru-RU" sz="2000" dirty="0">
                <a:latin typeface="Cambria" panose="02040503050406030204" pitchFamily="18" charset="0"/>
              </a:rPr>
              <a:t>. </a:t>
            </a:r>
            <a:r>
              <a:rPr lang="ru-RU" sz="2000" dirty="0" err="1">
                <a:latin typeface="Cambria" panose="02040503050406030204" pitchFamily="18" charset="0"/>
              </a:rPr>
              <a:t>Близько</a:t>
            </a:r>
            <a:r>
              <a:rPr lang="ru-RU" sz="2000" dirty="0">
                <a:latin typeface="Cambria" panose="02040503050406030204" pitchFamily="18" charset="0"/>
              </a:rPr>
              <a:t> 7 </a:t>
            </a:r>
            <a:r>
              <a:rPr lang="ru-RU" sz="2000" dirty="0" err="1" smtClean="0">
                <a:latin typeface="Cambria" panose="02040503050406030204" pitchFamily="18" charset="0"/>
              </a:rPr>
              <a:t>мільйонів</a:t>
            </a:r>
            <a:r>
              <a:rPr lang="ru-RU" sz="2000" dirty="0" smtClean="0">
                <a:latin typeface="Cambria" panose="02040503050406030204" pitchFamily="18" charset="0"/>
              </a:rPr>
              <a:t> людей </a:t>
            </a:r>
            <a:r>
              <a:rPr lang="ru-RU" sz="2000" dirty="0" err="1">
                <a:latin typeface="Cambria" panose="02040503050406030204" pitchFamily="18" charset="0"/>
              </a:rPr>
              <a:t>також</a:t>
            </a:r>
            <a:r>
              <a:rPr lang="ru-RU" sz="2000" dirty="0">
                <a:latin typeface="Cambria" panose="02040503050406030204" pitchFamily="18" charset="0"/>
              </a:rPr>
              <a:t> </a:t>
            </a:r>
            <a:r>
              <a:rPr lang="ru-RU" sz="2000" dirty="0" err="1">
                <a:latin typeface="Cambria" panose="02040503050406030204" pitchFamily="18" charset="0"/>
              </a:rPr>
              <a:t>було</a:t>
            </a:r>
            <a:r>
              <a:rPr lang="ru-RU" sz="2000" dirty="0">
                <a:latin typeface="Cambria" panose="02040503050406030204" pitchFamily="18" charset="0"/>
              </a:rPr>
              <a:t> </a:t>
            </a:r>
            <a:r>
              <a:rPr lang="ru-RU" sz="2000" dirty="0" err="1">
                <a:latin typeface="Cambria" panose="02040503050406030204" pitchFamily="18" charset="0"/>
              </a:rPr>
              <a:t>переміщено</a:t>
            </a:r>
            <a:r>
              <a:rPr lang="ru-RU" sz="2000" dirty="0">
                <a:latin typeface="Cambria" panose="02040503050406030204" pitchFamily="18" charset="0"/>
              </a:rPr>
              <a:t> через </a:t>
            </a:r>
            <a:r>
              <a:rPr lang="ru-RU" sz="2000" dirty="0" err="1">
                <a:latin typeface="Cambria" panose="02040503050406030204" pitchFamily="18" charset="0"/>
              </a:rPr>
              <a:t>стихійні</a:t>
            </a:r>
            <a:r>
              <a:rPr lang="ru-RU" sz="2000" dirty="0">
                <a:latin typeface="Cambria" panose="02040503050406030204" pitchFamily="18" charset="0"/>
              </a:rPr>
              <a:t> лиха у 2020 </a:t>
            </a:r>
            <a:r>
              <a:rPr lang="ru-RU" sz="2000" dirty="0" err="1">
                <a:latin typeface="Cambria" panose="02040503050406030204" pitchFamily="18" charset="0"/>
              </a:rPr>
              <a:t>році</a:t>
            </a:r>
            <a:r>
              <a:rPr lang="ru-RU" sz="2000" dirty="0" smtClean="0">
                <a:latin typeface="Cambria" panose="02040503050406030204" pitchFamily="18" charset="0"/>
              </a:rPr>
              <a:t>.</a:t>
            </a:r>
          </a:p>
          <a:p>
            <a:pPr algn="just"/>
            <a:r>
              <a:rPr lang="ru-RU" sz="2000" dirty="0" smtClean="0">
                <a:latin typeface="Cambria" panose="02040503050406030204" pitchFamily="18" charset="0"/>
              </a:rPr>
              <a:t>• У </a:t>
            </a:r>
            <a:r>
              <a:rPr lang="ru-RU" sz="2000" dirty="0">
                <a:latin typeface="Cambria" panose="02040503050406030204" pitchFamily="18" charset="0"/>
              </a:rPr>
              <a:t>2020 </a:t>
            </a:r>
            <a:r>
              <a:rPr lang="ru-RU" sz="2000" dirty="0" err="1">
                <a:latin typeface="Cambria" panose="02040503050406030204" pitchFamily="18" charset="0"/>
              </a:rPr>
              <a:t>році</a:t>
            </a:r>
            <a:r>
              <a:rPr lang="ru-RU" sz="2000" dirty="0">
                <a:latin typeface="Cambria" panose="02040503050406030204" pitchFamily="18" charset="0"/>
              </a:rPr>
              <a:t> </a:t>
            </a:r>
            <a:r>
              <a:rPr lang="ru-RU" sz="2000" dirty="0" err="1">
                <a:latin typeface="Cambria" panose="02040503050406030204" pitchFamily="18" charset="0"/>
              </a:rPr>
              <a:t>переміщення</a:t>
            </a:r>
            <a:r>
              <a:rPr lang="ru-RU" sz="2000" dirty="0">
                <a:latin typeface="Cambria" panose="02040503050406030204" pitchFamily="18" charset="0"/>
              </a:rPr>
              <a:t> через </a:t>
            </a:r>
            <a:r>
              <a:rPr lang="ru-RU" sz="2000" dirty="0" err="1">
                <a:latin typeface="Cambria" panose="02040503050406030204" pitchFamily="18" charset="0"/>
              </a:rPr>
              <a:t>конфлікти</a:t>
            </a:r>
            <a:r>
              <a:rPr lang="ru-RU" sz="2000" dirty="0">
                <a:latin typeface="Cambria" panose="02040503050406030204" pitchFamily="18" charset="0"/>
              </a:rPr>
              <a:t> та </a:t>
            </a:r>
            <a:r>
              <a:rPr lang="ru-RU" sz="2000" dirty="0" err="1">
                <a:latin typeface="Cambria" panose="02040503050406030204" pitchFamily="18" charset="0"/>
              </a:rPr>
              <a:t>насильство</a:t>
            </a:r>
            <a:r>
              <a:rPr lang="ru-RU" sz="2000" dirty="0">
                <a:latin typeface="Cambria" panose="02040503050406030204" pitchFamily="18" charset="0"/>
              </a:rPr>
              <a:t> </a:t>
            </a:r>
            <a:r>
              <a:rPr lang="ru-RU" sz="2000" dirty="0" err="1">
                <a:latin typeface="Cambria" panose="02040503050406030204" pitchFamily="18" charset="0"/>
              </a:rPr>
              <a:t>відбулося</a:t>
            </a:r>
            <a:r>
              <a:rPr lang="ru-RU" sz="2000" dirty="0">
                <a:latin typeface="Cambria" panose="02040503050406030204" pitchFamily="18" charset="0"/>
              </a:rPr>
              <a:t> в 42 </a:t>
            </a:r>
            <a:r>
              <a:rPr lang="ru-RU" sz="2000" dirty="0" err="1" smtClean="0">
                <a:latin typeface="Cambria" panose="02040503050406030204" pitchFamily="18" charset="0"/>
              </a:rPr>
              <a:t>країнах</a:t>
            </a:r>
            <a:r>
              <a:rPr lang="ru-RU" sz="2000" dirty="0" smtClean="0">
                <a:latin typeface="Cambria" panose="02040503050406030204" pitchFamily="18" charset="0"/>
              </a:rPr>
              <a:t> </a:t>
            </a:r>
            <a:r>
              <a:rPr lang="ru-RU" sz="2000" dirty="0" err="1" smtClean="0">
                <a:latin typeface="Cambria" panose="02040503050406030204" pitchFamily="18" charset="0"/>
              </a:rPr>
              <a:t>тоді</a:t>
            </a:r>
            <a:r>
              <a:rPr lang="ru-RU" sz="2000" dirty="0" smtClean="0">
                <a:latin typeface="Cambria" panose="02040503050406030204" pitchFamily="18" charset="0"/>
              </a:rPr>
              <a:t> </a:t>
            </a:r>
            <a:r>
              <a:rPr lang="ru-RU" sz="2000" dirty="0">
                <a:latin typeface="Cambria" panose="02040503050406030204" pitchFamily="18" charset="0"/>
              </a:rPr>
              <a:t>як </a:t>
            </a:r>
            <a:r>
              <a:rPr lang="ru-RU" sz="2000" dirty="0" err="1">
                <a:latin typeface="Cambria" panose="02040503050406030204" pitchFamily="18" charset="0"/>
              </a:rPr>
              <a:t>переміщення</a:t>
            </a:r>
            <a:r>
              <a:rPr lang="ru-RU" sz="2000" dirty="0">
                <a:latin typeface="Cambria" panose="02040503050406030204" pitchFamily="18" charset="0"/>
              </a:rPr>
              <a:t> через катастрофу </a:t>
            </a:r>
            <a:r>
              <a:rPr lang="ru-RU" sz="2000" dirty="0" err="1">
                <a:latin typeface="Cambria" panose="02040503050406030204" pitchFamily="18" charset="0"/>
              </a:rPr>
              <a:t>відбулося</a:t>
            </a:r>
            <a:r>
              <a:rPr lang="ru-RU" sz="2000" dirty="0">
                <a:latin typeface="Cambria" panose="02040503050406030204" pitchFamily="18" charset="0"/>
              </a:rPr>
              <a:t> в 144 </a:t>
            </a:r>
            <a:r>
              <a:rPr lang="ru-RU" sz="2000" dirty="0" err="1">
                <a:latin typeface="Cambria" panose="02040503050406030204" pitchFamily="18" charset="0"/>
              </a:rPr>
              <a:t>країнах</a:t>
            </a:r>
            <a:r>
              <a:rPr lang="ru-RU" sz="2000" dirty="0">
                <a:latin typeface="Cambria" panose="02040503050406030204" pitchFamily="18" charset="0"/>
              </a:rPr>
              <a:t>.</a:t>
            </a:r>
          </a:p>
        </p:txBody>
      </p:sp>
    </p:spTree>
    <p:extLst>
      <p:ext uri="{BB962C8B-B14F-4D97-AF65-F5344CB8AC3E}">
        <p14:creationId xmlns:p14="http://schemas.microsoft.com/office/powerpoint/2010/main" val="26993453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877</TotalTime>
  <Words>2638</Words>
  <Application>Microsoft Office PowerPoint</Application>
  <PresentationFormat>Широкоэкранный</PresentationFormat>
  <Paragraphs>176</Paragraphs>
  <Slides>26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26</vt:i4>
      </vt:variant>
    </vt:vector>
  </HeadingPairs>
  <TitlesOfParts>
    <vt:vector size="33" baseType="lpstr">
      <vt:lpstr>Arial</vt:lpstr>
      <vt:lpstr>Cambria</vt:lpstr>
      <vt:lpstr>Garamond</vt:lpstr>
      <vt:lpstr>Helmet</vt:lpstr>
      <vt:lpstr>Open Sans</vt:lpstr>
      <vt:lpstr>Times New Roman</vt:lpstr>
      <vt:lpstr>Натуральные материалы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МудрийКористувач</cp:lastModifiedBy>
  <cp:revision>57</cp:revision>
  <dcterms:created xsi:type="dcterms:W3CDTF">2021-03-31T15:46:00Z</dcterms:created>
  <dcterms:modified xsi:type="dcterms:W3CDTF">2024-04-03T08:01:33Z</dcterms:modified>
</cp:coreProperties>
</file>