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140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Тема 5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i="1" dirty="0" smtClean="0"/>
              <a:t>Конкурентоспроможність товару та її показники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2089936"/>
          </a:xfrm>
        </p:spPr>
        <p:txBody>
          <a:bodyPr/>
          <a:lstStyle/>
          <a:p>
            <a:r>
              <a:rPr lang="vi-VN" b="1" dirty="0" smtClean="0"/>
              <a:t>Конкурентоспромо́жність това́ру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                          </a:t>
            </a:r>
            <a:r>
              <a:rPr lang="vi-VN" dirty="0" smtClean="0"/>
              <a:t> — це здатність продукції бути привабливішою для покупця в порівнянні з іншими виробами аналогічного виду й призначення, завдяки кращій відповідності її якісних і вартісних характеристик вимогам ринку й споживчим оцінкам.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399032"/>
          </a:xfrm>
        </p:spPr>
        <p:txBody>
          <a:bodyPr/>
          <a:lstStyle/>
          <a:p>
            <a:r>
              <a:rPr lang="uk-UA" dirty="0" smtClean="0"/>
              <a:t>Чинники конкурентоспроможності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357298"/>
          <a:ext cx="9144000" cy="5224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28"/>
                <a:gridCol w="7715272"/>
              </a:tblGrid>
              <a:tr h="813272">
                <a:tc>
                  <a:txBody>
                    <a:bodyPr/>
                    <a:lstStyle/>
                    <a:p>
                      <a:pPr algn="ctr"/>
                      <a:r>
                        <a:rPr kumimoji="0" lang="ru-RU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фактор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характеристика </a:t>
                      </a:r>
                      <a:r>
                        <a:rPr kumimoji="0" lang="ru-RU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критеріїв</a:t>
                      </a:r>
                      <a:endParaRPr lang="ru-RU" dirty="0"/>
                    </a:p>
                  </a:txBody>
                  <a:tcPr/>
                </a:tc>
              </a:tr>
              <a:tr h="1268633"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Ціна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Співвідношення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рівня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ціни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цінами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основних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конкурентів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Розвиненість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системи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диференціації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цін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залежно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від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співвідношення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попиту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і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пропозиції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а </a:t>
                      </a: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також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політики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конкурентів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Привабливість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для </a:t>
                      </a: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споживачів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системи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знижок</a:t>
                      </a:r>
                      <a:endParaRPr lang="ru-RU" sz="1600" dirty="0"/>
                    </a:p>
                  </a:txBody>
                  <a:tcPr/>
                </a:tc>
              </a:tr>
              <a:tr h="813272"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якість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Техніко-експлуатаційні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характеристики </a:t>
                      </a: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продукції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функціональність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надійність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зручність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експлуатації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і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т.д.). </a:t>
                      </a: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Престижність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дизайн, </a:t>
                      </a: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екологічність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товару</a:t>
                      </a:r>
                      <a:endParaRPr lang="ru-RU" sz="1600" dirty="0"/>
                    </a:p>
                  </a:txBody>
                  <a:tcPr/>
                </a:tc>
              </a:tr>
              <a:tr h="813272"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сервіс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Якість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поставки товару. </a:t>
                      </a: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Рівень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торговельного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обслуговування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Наявність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запасних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матеріалів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і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центрів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по </a:t>
                      </a: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сервісному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обслуговуванню</a:t>
                      </a:r>
                      <a:endParaRPr lang="ru-RU" sz="1600" dirty="0"/>
                    </a:p>
                  </a:txBody>
                  <a:tcPr/>
                </a:tc>
              </a:tr>
              <a:tr h="1506501"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маркетингове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оточення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Рівень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організації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маркетинг-логістики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Ефективність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рекламних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заходів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Рівень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дизайну </a:t>
                      </a: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і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змістовності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упаковки. </a:t>
                      </a: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Розробленість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брендингу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товару. </a:t>
                      </a: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Рівень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гарантійного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обслуговування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покупців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до </a:t>
                      </a: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і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після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придбання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товару. </a:t>
                      </a: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Можливість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покупки товару за </a:t>
                      </a: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допомогою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засобів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мультимедіа-технологій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Показники к</a:t>
            </a:r>
            <a:r>
              <a:rPr lang="vi-V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онкурентоспромо́жн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vi-V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vi-VN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товару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err="1" smtClean="0"/>
              <a:t>показники</a:t>
            </a:r>
            <a:r>
              <a:rPr lang="ru-RU" dirty="0" smtClean="0"/>
              <a:t> </a:t>
            </a:r>
            <a:r>
              <a:rPr lang="ru-RU" dirty="0" err="1" smtClean="0"/>
              <a:t>споживчих</a:t>
            </a:r>
            <a:r>
              <a:rPr lang="ru-RU" dirty="0" smtClean="0"/>
              <a:t> </a:t>
            </a:r>
            <a:r>
              <a:rPr lang="ru-RU" dirty="0" err="1" smtClean="0"/>
              <a:t>якостей</a:t>
            </a:r>
            <a:r>
              <a:rPr lang="ru-RU" dirty="0" smtClean="0"/>
              <a:t> товару: </a:t>
            </a:r>
            <a:r>
              <a:rPr lang="ru-RU" dirty="0" err="1" smtClean="0"/>
              <a:t>технічні</a:t>
            </a:r>
            <a:r>
              <a:rPr lang="ru-RU" dirty="0" smtClean="0"/>
              <a:t>, </a:t>
            </a:r>
            <a:r>
              <a:rPr lang="ru-RU" dirty="0" err="1" smtClean="0"/>
              <a:t>смакові</a:t>
            </a:r>
            <a:r>
              <a:rPr lang="ru-RU" dirty="0" smtClean="0"/>
              <a:t> та </a:t>
            </a:r>
            <a:r>
              <a:rPr lang="ru-RU" dirty="0" err="1" smtClean="0"/>
              <a:t>ін</a:t>
            </a:r>
            <a:r>
              <a:rPr lang="ru-RU" dirty="0" smtClean="0"/>
              <a:t>. характеристики (у </a:t>
            </a:r>
            <a:r>
              <a:rPr lang="ru-RU" dirty="0" err="1" smtClean="0"/>
              <a:t>залежності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виду товару);</a:t>
            </a:r>
          </a:p>
          <a:p>
            <a:r>
              <a:rPr lang="ru-RU" dirty="0" err="1" smtClean="0"/>
              <a:t>показники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характеризують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передпродажного</a:t>
            </a:r>
            <a:r>
              <a:rPr lang="ru-RU" dirty="0" smtClean="0"/>
              <a:t> (</a:t>
            </a:r>
            <a:r>
              <a:rPr lang="ru-RU" dirty="0" err="1" smtClean="0"/>
              <a:t>оперативність</a:t>
            </a:r>
            <a:r>
              <a:rPr lang="ru-RU" dirty="0" smtClean="0"/>
              <a:t> </a:t>
            </a:r>
            <a:r>
              <a:rPr lang="ru-RU" dirty="0" err="1" smtClean="0"/>
              <a:t>постачання</a:t>
            </a:r>
            <a:r>
              <a:rPr lang="ru-RU" dirty="0" smtClean="0"/>
              <a:t>, </a:t>
            </a:r>
            <a:r>
              <a:rPr lang="ru-RU" dirty="0" err="1" smtClean="0"/>
              <a:t>навчання</a:t>
            </a:r>
            <a:r>
              <a:rPr lang="ru-RU" dirty="0" smtClean="0"/>
              <a:t> </a:t>
            </a:r>
            <a:r>
              <a:rPr lang="ru-RU" dirty="0" err="1" smtClean="0"/>
              <a:t>споживачів</a:t>
            </a:r>
            <a:r>
              <a:rPr lang="ru-RU" dirty="0" smtClean="0"/>
              <a:t>, </a:t>
            </a:r>
            <a:r>
              <a:rPr lang="ru-RU" dirty="0" err="1" smtClean="0"/>
              <a:t>підготовка</a:t>
            </a:r>
            <a:r>
              <a:rPr lang="ru-RU" dirty="0" smtClean="0"/>
              <a:t> </a:t>
            </a:r>
            <a:r>
              <a:rPr lang="ru-RU" dirty="0" err="1" smtClean="0"/>
              <a:t>виробу</a:t>
            </a:r>
            <a:r>
              <a:rPr lang="ru-RU" dirty="0" smtClean="0"/>
              <a:t> до </a:t>
            </a:r>
            <a:r>
              <a:rPr lang="ru-RU" dirty="0" err="1" smtClean="0"/>
              <a:t>експлуатації</a:t>
            </a:r>
            <a:r>
              <a:rPr lang="ru-RU" dirty="0" smtClean="0"/>
              <a:t>) та </a:t>
            </a:r>
            <a:r>
              <a:rPr lang="ru-RU" dirty="0" err="1" smtClean="0"/>
              <a:t>післяпродажного</a:t>
            </a:r>
            <a:r>
              <a:rPr lang="ru-RU" dirty="0" smtClean="0"/>
              <a:t> (монтаж на </a:t>
            </a:r>
            <a:r>
              <a:rPr lang="ru-RU" dirty="0" err="1" smtClean="0"/>
              <a:t>місці</a:t>
            </a:r>
            <a:r>
              <a:rPr lang="ru-RU" dirty="0" smtClean="0"/>
              <a:t> </a:t>
            </a:r>
            <a:r>
              <a:rPr lang="ru-RU" dirty="0" err="1" smtClean="0"/>
              <a:t>експлуатації</a:t>
            </a:r>
            <a:r>
              <a:rPr lang="ru-RU" dirty="0" smtClean="0"/>
              <a:t>, </a:t>
            </a:r>
            <a:r>
              <a:rPr lang="ru-RU" dirty="0" err="1" smtClean="0"/>
              <a:t>гарантії</a:t>
            </a:r>
            <a:r>
              <a:rPr lang="ru-RU" dirty="0" smtClean="0"/>
              <a:t>, ремонт) </a:t>
            </a:r>
            <a:r>
              <a:rPr lang="ru-RU" dirty="0" err="1" smtClean="0"/>
              <a:t>сервісу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показники</a:t>
            </a:r>
            <a:r>
              <a:rPr lang="ru-RU" dirty="0" smtClean="0"/>
              <a:t> </a:t>
            </a:r>
            <a:r>
              <a:rPr lang="ru-RU" dirty="0" err="1" smtClean="0"/>
              <a:t>іміджу</a:t>
            </a:r>
            <a:r>
              <a:rPr lang="ru-RU" dirty="0" smtClean="0"/>
              <a:t> товару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товаровиробника</a:t>
            </a:r>
            <a:r>
              <a:rPr lang="ru-RU" dirty="0" smtClean="0"/>
              <a:t>: </a:t>
            </a:r>
            <a:r>
              <a:rPr lang="ru-RU" dirty="0" err="1" smtClean="0"/>
              <a:t>репутація</a:t>
            </a:r>
            <a:r>
              <a:rPr lang="ru-RU" dirty="0" smtClean="0"/>
              <a:t>, "</a:t>
            </a:r>
            <a:r>
              <a:rPr lang="ru-RU" dirty="0" err="1" smtClean="0"/>
              <a:t>розкрученість</a:t>
            </a:r>
            <a:r>
              <a:rPr lang="ru-RU" dirty="0" smtClean="0"/>
              <a:t>" </a:t>
            </a:r>
            <a:r>
              <a:rPr lang="ru-RU" dirty="0" err="1" smtClean="0"/>
              <a:t>товарної</a:t>
            </a:r>
            <a:r>
              <a:rPr lang="ru-RU" dirty="0" smtClean="0"/>
              <a:t> марки, </a:t>
            </a:r>
            <a:r>
              <a:rPr lang="ru-RU" dirty="0" err="1" smtClean="0"/>
              <a:t>стимулювання</a:t>
            </a:r>
            <a:r>
              <a:rPr lang="ru-RU" dirty="0" smtClean="0"/>
              <a:t> </a:t>
            </a:r>
            <a:r>
              <a:rPr lang="ru-RU" dirty="0" err="1" smtClean="0"/>
              <a:t>збуту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вартісні</a:t>
            </a:r>
            <a:r>
              <a:rPr lang="ru-RU" dirty="0" smtClean="0"/>
              <a:t> </a:t>
            </a:r>
            <a:r>
              <a:rPr lang="ru-RU" dirty="0" err="1" smtClean="0"/>
              <a:t>показники</a:t>
            </a:r>
            <a:r>
              <a:rPr lang="ru-RU" dirty="0" smtClean="0"/>
              <a:t> </a:t>
            </a:r>
            <a:r>
              <a:rPr lang="ru-RU" dirty="0" err="1" smtClean="0"/>
              <a:t>придбання</a:t>
            </a:r>
            <a:r>
              <a:rPr lang="ru-RU" dirty="0" smtClean="0"/>
              <a:t>: </a:t>
            </a:r>
            <a:r>
              <a:rPr lang="ru-RU" dirty="0" err="1" smtClean="0"/>
              <a:t>ціна</a:t>
            </a:r>
            <a:r>
              <a:rPr lang="ru-RU" dirty="0" smtClean="0"/>
              <a:t> товару, </a:t>
            </a:r>
            <a:r>
              <a:rPr lang="ru-RU" dirty="0" err="1" smtClean="0"/>
              <a:t>знижки</a:t>
            </a:r>
            <a:r>
              <a:rPr lang="ru-RU" dirty="0" smtClean="0"/>
              <a:t> та надбавки;</a:t>
            </a:r>
          </a:p>
          <a:p>
            <a:r>
              <a:rPr lang="ru-RU" dirty="0" err="1" smtClean="0"/>
              <a:t>вартісні</a:t>
            </a:r>
            <a:r>
              <a:rPr lang="ru-RU" dirty="0" smtClean="0"/>
              <a:t> </a:t>
            </a:r>
            <a:r>
              <a:rPr lang="ru-RU" dirty="0" err="1" smtClean="0"/>
              <a:t>показники</a:t>
            </a:r>
            <a:r>
              <a:rPr lang="ru-RU" dirty="0" smtClean="0"/>
              <a:t> </a:t>
            </a:r>
            <a:r>
              <a:rPr lang="ru-RU" dirty="0" err="1" smtClean="0"/>
              <a:t>споживання</a:t>
            </a:r>
            <a:r>
              <a:rPr lang="ru-RU" dirty="0" smtClean="0"/>
              <a:t> та </a:t>
            </a:r>
            <a:r>
              <a:rPr lang="ru-RU" dirty="0" err="1" smtClean="0"/>
              <a:t>утилізації</a:t>
            </a:r>
            <a:r>
              <a:rPr lang="ru-RU" dirty="0" smtClean="0"/>
              <a:t>, 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витрати</a:t>
            </a:r>
            <a:r>
              <a:rPr lang="ru-RU" dirty="0" smtClean="0"/>
              <a:t> на </a:t>
            </a:r>
            <a:r>
              <a:rPr lang="ru-RU" dirty="0" err="1" smtClean="0"/>
              <a:t>утримання</a:t>
            </a:r>
            <a:r>
              <a:rPr lang="ru-RU" dirty="0" smtClean="0"/>
              <a:t> </a:t>
            </a:r>
            <a:r>
              <a:rPr lang="ru-RU" dirty="0" err="1" smtClean="0"/>
              <a:t>автомобіля</a:t>
            </a:r>
            <a:r>
              <a:rPr lang="ru-RU" dirty="0" smtClean="0"/>
              <a:t> та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утилізацію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571480"/>
            <a:ext cx="7043758" cy="1399032"/>
          </a:xfrm>
        </p:spPr>
        <p:txBody>
          <a:bodyPr/>
          <a:lstStyle/>
          <a:p>
            <a:r>
              <a:rPr lang="ru-RU" dirty="0" err="1" smtClean="0"/>
              <a:t>Конкуре́нтна</a:t>
            </a:r>
            <a:r>
              <a:rPr lang="ru-RU" dirty="0" smtClean="0"/>
              <a:t> </a:t>
            </a:r>
            <a:r>
              <a:rPr lang="ru-RU" dirty="0" err="1" smtClean="0"/>
              <a:t>перева́га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                              — </a:t>
            </a:r>
            <a:r>
              <a:rPr lang="ru-RU" dirty="0" err="1" smtClean="0"/>
              <a:t>перевага</a:t>
            </a:r>
            <a:r>
              <a:rPr lang="ru-RU" dirty="0" smtClean="0"/>
              <a:t> над конкурентами,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досягається</a:t>
            </a:r>
            <a:r>
              <a:rPr lang="ru-RU" dirty="0" smtClean="0"/>
              <a:t> за </a:t>
            </a:r>
            <a:r>
              <a:rPr lang="ru-RU" dirty="0" err="1" smtClean="0"/>
              <a:t>рахунок</a:t>
            </a:r>
            <a:r>
              <a:rPr lang="ru-RU" dirty="0" smtClean="0"/>
              <a:t> </a:t>
            </a:r>
            <a:r>
              <a:rPr lang="ru-RU" dirty="0" err="1" smtClean="0"/>
              <a:t>пропонування</a:t>
            </a:r>
            <a:r>
              <a:rPr lang="ru-RU" dirty="0" smtClean="0"/>
              <a:t> </a:t>
            </a:r>
            <a:r>
              <a:rPr lang="ru-RU" dirty="0" err="1" smtClean="0"/>
              <a:t>споживачам</a:t>
            </a:r>
            <a:r>
              <a:rPr lang="ru-RU" dirty="0" smtClean="0"/>
              <a:t> </a:t>
            </a:r>
            <a:r>
              <a:rPr lang="ru-RU" dirty="0" err="1" smtClean="0"/>
              <a:t>товарів</a:t>
            </a:r>
            <a:r>
              <a:rPr lang="ru-RU" dirty="0" smtClean="0"/>
              <a:t> </a:t>
            </a:r>
            <a:r>
              <a:rPr lang="ru-RU" dirty="0" err="1" smtClean="0"/>
              <a:t>вищої</a:t>
            </a:r>
            <a:r>
              <a:rPr lang="ru-RU" dirty="0" smtClean="0"/>
              <a:t> </a:t>
            </a:r>
            <a:r>
              <a:rPr lang="ru-RU" dirty="0" err="1" smtClean="0"/>
              <a:t>якості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завдяки</a:t>
            </a:r>
            <a:r>
              <a:rPr lang="ru-RU" dirty="0" smtClean="0"/>
              <a:t> </a:t>
            </a:r>
            <a:r>
              <a:rPr lang="ru-RU" dirty="0" err="1" smtClean="0"/>
              <a:t>низьким</a:t>
            </a:r>
            <a:r>
              <a:rPr lang="ru-RU" dirty="0" smtClean="0"/>
              <a:t> </a:t>
            </a:r>
            <a:r>
              <a:rPr lang="ru-RU" dirty="0" err="1" smtClean="0"/>
              <a:t>цінам</a:t>
            </a:r>
            <a:r>
              <a:rPr lang="ru-RU" dirty="0" smtClean="0"/>
              <a:t>, </a:t>
            </a:r>
            <a:r>
              <a:rPr lang="ru-RU" dirty="0" err="1" smtClean="0"/>
              <a:t>або</a:t>
            </a:r>
            <a:r>
              <a:rPr lang="ru-RU" dirty="0" smtClean="0"/>
              <a:t> через </a:t>
            </a:r>
            <a:r>
              <a:rPr lang="ru-RU" dirty="0" err="1" smtClean="0"/>
              <a:t>надання</a:t>
            </a:r>
            <a:r>
              <a:rPr lang="ru-RU" dirty="0" smtClean="0"/>
              <a:t> великих </a:t>
            </a:r>
            <a:r>
              <a:rPr lang="ru-RU" dirty="0" err="1" smtClean="0"/>
              <a:t>вигод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компенсують</a:t>
            </a:r>
            <a:r>
              <a:rPr lang="ru-RU" dirty="0" smtClean="0"/>
              <a:t> </a:t>
            </a:r>
            <a:r>
              <a:rPr lang="ru-RU" dirty="0" err="1" smtClean="0"/>
              <a:t>високі</a:t>
            </a:r>
            <a:r>
              <a:rPr lang="ru-RU" dirty="0" smtClean="0"/>
              <a:t> </a:t>
            </a:r>
            <a:r>
              <a:rPr lang="ru-RU" dirty="0" err="1" smtClean="0"/>
              <a:t>ціни</a:t>
            </a:r>
            <a:r>
              <a:rPr lang="ru-RU" dirty="0" smtClean="0"/>
              <a:t> на </a:t>
            </a:r>
            <a:r>
              <a:rPr lang="ru-RU" dirty="0" err="1" smtClean="0"/>
              <a:t>товари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послуги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32746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Метод оцінювання конкурентоспроможності товару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14353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 1. </a:t>
            </a:r>
            <a:r>
              <a:rPr lang="ru-RU" dirty="0" err="1" smtClean="0"/>
              <a:t>Збирання</a:t>
            </a:r>
            <a:r>
              <a:rPr lang="ru-RU" dirty="0" smtClean="0"/>
              <a:t> та </a:t>
            </a:r>
            <a:r>
              <a:rPr lang="ru-RU" dirty="0" err="1" smtClean="0"/>
              <a:t>аналіз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 про </a:t>
            </a:r>
            <a:r>
              <a:rPr lang="ru-RU" dirty="0" err="1" smtClean="0"/>
              <a:t>споживачів</a:t>
            </a:r>
            <a:r>
              <a:rPr lang="ru-RU" dirty="0" smtClean="0"/>
              <a:t> (</a:t>
            </a:r>
            <a:r>
              <a:rPr lang="ru-RU" dirty="0" err="1" smtClean="0"/>
              <a:t>покупців</a:t>
            </a:r>
            <a:r>
              <a:rPr lang="ru-RU" dirty="0" smtClean="0"/>
              <a:t>), </a:t>
            </a:r>
            <a:r>
              <a:rPr lang="ru-RU" dirty="0" err="1" smtClean="0"/>
              <a:t>мотиви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поведінки</a:t>
            </a:r>
            <a:r>
              <a:rPr lang="ru-RU" dirty="0" smtClean="0"/>
              <a:t>, </a:t>
            </a:r>
            <a:r>
              <a:rPr lang="ru-RU" dirty="0" err="1" smtClean="0"/>
              <a:t>тенденції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ситуації</a:t>
            </a:r>
            <a:r>
              <a:rPr lang="ru-RU" dirty="0" smtClean="0"/>
              <a:t> на ринку, </a:t>
            </a:r>
            <a:r>
              <a:rPr lang="ru-RU" dirty="0" err="1" smtClean="0"/>
              <a:t>конкурентів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    2. </a:t>
            </a:r>
            <a:r>
              <a:rPr lang="ru-RU" dirty="0" err="1" smtClean="0"/>
              <a:t>Вибір</a:t>
            </a:r>
            <a:r>
              <a:rPr lang="ru-RU" dirty="0" smtClean="0"/>
              <a:t> </a:t>
            </a:r>
            <a:r>
              <a:rPr lang="ru-RU" dirty="0" err="1" smtClean="0"/>
              <a:t>оціночних</a:t>
            </a:r>
            <a:r>
              <a:rPr lang="ru-RU" dirty="0" smtClean="0"/>
              <a:t> </a:t>
            </a:r>
            <a:r>
              <a:rPr lang="ru-RU" dirty="0" err="1" smtClean="0"/>
              <a:t>показників</a:t>
            </a:r>
            <a:r>
              <a:rPr lang="ru-RU" dirty="0" smtClean="0"/>
              <a:t> </a:t>
            </a:r>
            <a:r>
              <a:rPr lang="ru-RU" dirty="0" err="1" smtClean="0"/>
              <a:t>конкурентоспроможності</a:t>
            </a:r>
            <a:r>
              <a:rPr lang="ru-RU" dirty="0" smtClean="0"/>
              <a:t>, </a:t>
            </a:r>
            <a:r>
              <a:rPr lang="ru-RU" dirty="0" err="1" smtClean="0"/>
              <a:t>виходячи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специфіки</a:t>
            </a:r>
            <a:r>
              <a:rPr lang="ru-RU" dirty="0" smtClean="0"/>
              <a:t> товару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споживацьких</a:t>
            </a:r>
            <a:r>
              <a:rPr lang="ru-RU" dirty="0" smtClean="0"/>
              <a:t> </a:t>
            </a:r>
            <a:r>
              <a:rPr lang="ru-RU" dirty="0" err="1" smtClean="0"/>
              <a:t>запитів</a:t>
            </a:r>
            <a:r>
              <a:rPr lang="ru-RU" dirty="0" smtClean="0"/>
              <a:t> (</a:t>
            </a:r>
            <a:r>
              <a:rPr lang="ru-RU" dirty="0" err="1" smtClean="0"/>
              <a:t>техніко-економічні</a:t>
            </a:r>
            <a:r>
              <a:rPr lang="ru-RU" dirty="0" smtClean="0"/>
              <a:t> </a:t>
            </a:r>
            <a:r>
              <a:rPr lang="ru-RU" dirty="0" err="1" smtClean="0"/>
              <a:t>показники</a:t>
            </a:r>
            <a:r>
              <a:rPr lang="ru-RU" dirty="0" smtClean="0"/>
              <a:t>, </a:t>
            </a:r>
            <a:r>
              <a:rPr lang="ru-RU" dirty="0" err="1" smtClean="0"/>
              <a:t>показники</a:t>
            </a:r>
            <a:r>
              <a:rPr lang="ru-RU" dirty="0" smtClean="0"/>
              <a:t> </a:t>
            </a:r>
            <a:r>
              <a:rPr lang="ru-RU" dirty="0" err="1" smtClean="0"/>
              <a:t>рівня</a:t>
            </a:r>
            <a:r>
              <a:rPr lang="ru-RU" dirty="0" smtClean="0"/>
              <a:t> </a:t>
            </a:r>
            <a:r>
              <a:rPr lang="ru-RU" dirty="0" err="1" smtClean="0"/>
              <a:t>сервісу</a:t>
            </a:r>
            <a:r>
              <a:rPr lang="ru-RU" dirty="0" smtClean="0"/>
              <a:t>, </a:t>
            </a:r>
            <a:r>
              <a:rPr lang="ru-RU" dirty="0" err="1" smtClean="0"/>
              <a:t>іміджу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),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вимог</a:t>
            </a:r>
            <a:r>
              <a:rPr lang="ru-RU" dirty="0" smtClean="0"/>
              <a:t> </a:t>
            </a:r>
            <a:r>
              <a:rPr lang="ru-RU" dirty="0" err="1" smtClean="0"/>
              <a:t>стандартів</a:t>
            </a:r>
            <a:r>
              <a:rPr lang="ru-RU" dirty="0" smtClean="0"/>
              <a:t> (</a:t>
            </a:r>
            <a:r>
              <a:rPr lang="ru-RU" dirty="0" err="1" smtClean="0"/>
              <a:t>нормативні</a:t>
            </a:r>
            <a:r>
              <a:rPr lang="ru-RU" dirty="0" smtClean="0"/>
              <a:t> </a:t>
            </a:r>
            <a:r>
              <a:rPr lang="ru-RU" dirty="0" err="1" smtClean="0"/>
              <a:t>показники</a:t>
            </a:r>
            <a:r>
              <a:rPr lang="ru-RU" dirty="0" smtClean="0"/>
              <a:t>). Так, для </a:t>
            </a:r>
            <a:r>
              <a:rPr lang="ru-RU" dirty="0" err="1" smtClean="0"/>
              <a:t>товарів</a:t>
            </a:r>
            <a:r>
              <a:rPr lang="ru-RU" dirty="0" smtClean="0"/>
              <a:t> </a:t>
            </a:r>
            <a:r>
              <a:rPr lang="ru-RU" dirty="0" err="1" smtClean="0"/>
              <a:t>продуктів</a:t>
            </a:r>
            <a:r>
              <a:rPr lang="ru-RU" dirty="0" smtClean="0"/>
              <a:t> </a:t>
            </a:r>
            <a:r>
              <a:rPr lang="ru-RU" dirty="0" err="1" smtClean="0"/>
              <a:t>харчування</a:t>
            </a:r>
            <a:r>
              <a:rPr lang="ru-RU" dirty="0" smtClean="0"/>
              <a:t> </a:t>
            </a:r>
            <a:r>
              <a:rPr lang="ru-RU" dirty="0" err="1" smtClean="0"/>
              <a:t>показниками</a:t>
            </a:r>
            <a:r>
              <a:rPr lang="ru-RU" dirty="0" smtClean="0"/>
              <a:t> </a:t>
            </a:r>
            <a:r>
              <a:rPr lang="ru-RU" dirty="0" err="1" smtClean="0"/>
              <a:t>конкурентоспроможності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бути смак, </a:t>
            </a:r>
            <a:r>
              <a:rPr lang="ru-RU" dirty="0" err="1" smtClean="0"/>
              <a:t>вміст</a:t>
            </a:r>
            <a:r>
              <a:rPr lang="ru-RU" dirty="0" smtClean="0"/>
              <a:t> </a:t>
            </a:r>
            <a:r>
              <a:rPr lang="ru-RU" dirty="0" err="1" smtClean="0"/>
              <a:t>певних</a:t>
            </a:r>
            <a:r>
              <a:rPr lang="ru-RU" dirty="0" smtClean="0"/>
              <a:t> </a:t>
            </a:r>
            <a:r>
              <a:rPr lang="ru-RU" dirty="0" err="1" smtClean="0"/>
              <a:t>інгредієнтів</a:t>
            </a:r>
            <a:r>
              <a:rPr lang="ru-RU" dirty="0" smtClean="0"/>
              <a:t>, </a:t>
            </a:r>
            <a:r>
              <a:rPr lang="ru-RU" dirty="0" err="1" smtClean="0"/>
              <a:t>зовнішній</a:t>
            </a:r>
            <a:r>
              <a:rPr lang="ru-RU" dirty="0" smtClean="0"/>
              <a:t> </a:t>
            </a:r>
            <a:r>
              <a:rPr lang="ru-RU" dirty="0" err="1" smtClean="0"/>
              <a:t>вигляд</a:t>
            </a:r>
            <a:r>
              <a:rPr lang="ru-RU" dirty="0" smtClean="0"/>
              <a:t>, </a:t>
            </a:r>
            <a:r>
              <a:rPr lang="ru-RU" dirty="0" err="1" smtClean="0"/>
              <a:t>термін</a:t>
            </a:r>
            <a:r>
              <a:rPr lang="ru-RU" dirty="0" smtClean="0"/>
              <a:t> </a:t>
            </a:r>
            <a:r>
              <a:rPr lang="ru-RU" dirty="0" err="1" smtClean="0"/>
              <a:t>зберігання</a:t>
            </a:r>
            <a:r>
              <a:rPr lang="ru-RU" dirty="0" smtClean="0"/>
              <a:t>, </a:t>
            </a:r>
            <a:r>
              <a:rPr lang="ru-RU" dirty="0" err="1" smtClean="0"/>
              <a:t>ціна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т.п. Для </a:t>
            </a:r>
            <a:r>
              <a:rPr lang="ru-RU" dirty="0" err="1" smtClean="0"/>
              <a:t>металорізальних</a:t>
            </a:r>
            <a:r>
              <a:rPr lang="ru-RU" dirty="0" smtClean="0"/>
              <a:t> </a:t>
            </a:r>
            <a:r>
              <a:rPr lang="ru-RU" dirty="0" err="1" smtClean="0"/>
              <a:t>верстатів</a:t>
            </a:r>
            <a:r>
              <a:rPr lang="ru-RU" dirty="0" smtClean="0"/>
              <a:t> - </a:t>
            </a:r>
            <a:r>
              <a:rPr lang="ru-RU" dirty="0" err="1" smtClean="0"/>
              <a:t>споживання</a:t>
            </a:r>
            <a:r>
              <a:rPr lang="ru-RU" dirty="0" smtClean="0"/>
              <a:t> </a:t>
            </a:r>
            <a:r>
              <a:rPr lang="ru-RU" dirty="0" err="1" smtClean="0"/>
              <a:t>енергії</a:t>
            </a:r>
            <a:r>
              <a:rPr lang="ru-RU" dirty="0" smtClean="0"/>
              <a:t>, </a:t>
            </a:r>
            <a:r>
              <a:rPr lang="ru-RU" dirty="0" err="1" smtClean="0"/>
              <a:t>виконувані</a:t>
            </a:r>
            <a:r>
              <a:rPr lang="ru-RU" dirty="0" smtClean="0"/>
              <a:t> </a:t>
            </a:r>
            <a:r>
              <a:rPr lang="ru-RU" dirty="0" err="1" smtClean="0"/>
              <a:t>функції</a:t>
            </a:r>
            <a:r>
              <a:rPr lang="ru-RU" dirty="0" smtClean="0"/>
              <a:t>, </a:t>
            </a:r>
            <a:r>
              <a:rPr lang="ru-RU" dirty="0" err="1" smtClean="0"/>
              <a:t>ремонтопридатність</a:t>
            </a:r>
            <a:r>
              <a:rPr lang="ru-RU" dirty="0" smtClean="0"/>
              <a:t>, </a:t>
            </a:r>
            <a:r>
              <a:rPr lang="ru-RU" dirty="0" err="1" smtClean="0"/>
              <a:t>напрацювання</a:t>
            </a:r>
            <a:r>
              <a:rPr lang="ru-RU" dirty="0" smtClean="0"/>
              <a:t> на </a:t>
            </a:r>
            <a:r>
              <a:rPr lang="ru-RU" dirty="0" err="1" smtClean="0"/>
              <a:t>відмову</a:t>
            </a:r>
            <a:r>
              <a:rPr lang="ru-RU" dirty="0" smtClean="0"/>
              <a:t>, </a:t>
            </a:r>
            <a:r>
              <a:rPr lang="ru-RU" dirty="0" err="1" smtClean="0"/>
              <a:t>безпечність</a:t>
            </a:r>
            <a:r>
              <a:rPr lang="ru-RU" dirty="0" smtClean="0"/>
              <a:t> </a:t>
            </a:r>
            <a:r>
              <a:rPr lang="ru-RU" dirty="0" err="1" smtClean="0"/>
              <a:t>експлуатації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т.д.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720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3. </a:t>
            </a:r>
            <a:r>
              <a:rPr lang="ru-RU" dirty="0" err="1" smtClean="0"/>
              <a:t>Визначення</a:t>
            </a:r>
            <a:r>
              <a:rPr lang="ru-RU" dirty="0" smtClean="0"/>
              <a:t> </a:t>
            </a:r>
            <a:r>
              <a:rPr lang="ru-RU" dirty="0" err="1" smtClean="0"/>
              <a:t>вагомості</a:t>
            </a:r>
            <a:r>
              <a:rPr lang="ru-RU" dirty="0" smtClean="0"/>
              <a:t> </a:t>
            </a:r>
            <a:r>
              <a:rPr lang="ru-RU" dirty="0" err="1" smtClean="0"/>
              <a:t>оціночних</a:t>
            </a:r>
            <a:r>
              <a:rPr lang="ru-RU" dirty="0" smtClean="0"/>
              <a:t> </a:t>
            </a:r>
            <a:r>
              <a:rPr lang="ru-RU" dirty="0" err="1" smtClean="0"/>
              <a:t>показників</a:t>
            </a:r>
            <a:r>
              <a:rPr lang="ru-RU" dirty="0" smtClean="0"/>
              <a:t> (В) </a:t>
            </a:r>
            <a:r>
              <a:rPr lang="ru-RU" dirty="0" err="1" smtClean="0"/>
              <a:t>Оскільки</a:t>
            </a:r>
            <a:r>
              <a:rPr lang="ru-RU" dirty="0" smtClean="0"/>
              <a:t> </a:t>
            </a:r>
            <a:r>
              <a:rPr lang="ru-RU" dirty="0" err="1" smtClean="0"/>
              <a:t>якість</a:t>
            </a:r>
            <a:r>
              <a:rPr lang="ru-RU" dirty="0" smtClean="0"/>
              <a:t> товару </a:t>
            </a:r>
            <a:r>
              <a:rPr lang="ru-RU" dirty="0" err="1" smtClean="0"/>
              <a:t>оцінюють</a:t>
            </a:r>
            <a:r>
              <a:rPr lang="ru-RU" dirty="0" smtClean="0"/>
              <a:t> </a:t>
            </a:r>
            <a:r>
              <a:rPr lang="ru-RU" dirty="0" err="1" smtClean="0"/>
              <a:t>споживачі</a:t>
            </a:r>
            <a:r>
              <a:rPr lang="ru-RU" dirty="0" smtClean="0"/>
              <a:t> (</a:t>
            </a:r>
            <a:r>
              <a:rPr lang="ru-RU" dirty="0" err="1" smtClean="0"/>
              <a:t>сприймають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не </a:t>
            </a:r>
            <a:r>
              <a:rPr lang="ru-RU" dirty="0" err="1" smtClean="0"/>
              <a:t>сприймають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), то </a:t>
            </a:r>
            <a:r>
              <a:rPr lang="ru-RU" dirty="0" err="1" smtClean="0"/>
              <a:t>кращим</a:t>
            </a:r>
            <a:r>
              <a:rPr lang="ru-RU" dirty="0" smtClean="0"/>
              <a:t> способом </a:t>
            </a:r>
            <a:r>
              <a:rPr lang="ru-RU" dirty="0" err="1" smtClean="0"/>
              <a:t>визначення</a:t>
            </a:r>
            <a:r>
              <a:rPr lang="ru-RU" dirty="0" smtClean="0"/>
              <a:t> </a:t>
            </a:r>
            <a:r>
              <a:rPr lang="ru-RU" dirty="0" err="1" smtClean="0"/>
              <a:t>вагомості</a:t>
            </a:r>
            <a:r>
              <a:rPr lang="ru-RU" dirty="0" smtClean="0"/>
              <a:t> </a:t>
            </a:r>
            <a:r>
              <a:rPr lang="ru-RU" dirty="0" err="1" smtClean="0"/>
              <a:t>оціночних</a:t>
            </a:r>
            <a:r>
              <a:rPr lang="ru-RU" dirty="0" smtClean="0"/>
              <a:t> </a:t>
            </a:r>
            <a:r>
              <a:rPr lang="ru-RU" dirty="0" err="1" smtClean="0"/>
              <a:t>показників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опитування</a:t>
            </a:r>
            <a:r>
              <a:rPr lang="ru-RU" dirty="0" smtClean="0"/>
              <a:t> </a:t>
            </a:r>
            <a:r>
              <a:rPr lang="ru-RU" dirty="0" err="1" smtClean="0"/>
              <a:t>споживачів</a:t>
            </a:r>
            <a:r>
              <a:rPr lang="ru-RU" dirty="0" smtClean="0"/>
              <a:t>. При </a:t>
            </a:r>
            <a:r>
              <a:rPr lang="ru-RU" dirty="0" err="1" smtClean="0"/>
              <a:t>цьому</a:t>
            </a:r>
            <a:r>
              <a:rPr lang="ru-RU" dirty="0" smtClean="0"/>
              <a:t>, </a:t>
            </a:r>
            <a:r>
              <a:rPr lang="ru-RU" dirty="0" err="1" smtClean="0"/>
              <a:t>звичайно</a:t>
            </a:r>
            <a:r>
              <a:rPr lang="ru-RU" dirty="0" smtClean="0"/>
              <a:t>, до </a:t>
            </a:r>
            <a:r>
              <a:rPr lang="ru-RU" dirty="0" err="1" smtClean="0"/>
              <a:t>уваги</a:t>
            </a:r>
            <a:r>
              <a:rPr lang="ru-RU" dirty="0" smtClean="0"/>
              <a:t> </a:t>
            </a:r>
            <a:r>
              <a:rPr lang="ru-RU" dirty="0" err="1" smtClean="0"/>
              <a:t>слід</a:t>
            </a:r>
            <a:r>
              <a:rPr lang="ru-RU" dirty="0" smtClean="0"/>
              <a:t> </a:t>
            </a:r>
            <a:r>
              <a:rPr lang="ru-RU" dirty="0" err="1" smtClean="0"/>
              <a:t>брати</a:t>
            </a:r>
            <a:r>
              <a:rPr lang="ru-RU" dirty="0" smtClean="0"/>
              <a:t> думку </a:t>
            </a:r>
            <a:r>
              <a:rPr lang="ru-RU" dirty="0" err="1" smtClean="0"/>
              <a:t>розробників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товаровиробників</a:t>
            </a:r>
            <a:r>
              <a:rPr lang="ru-RU" dirty="0" smtClean="0"/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Одиничні показники конкурентоспроможності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якість</a:t>
            </a:r>
            <a:r>
              <a:rPr lang="ru-RU" dirty="0" smtClean="0"/>
              <a:t> </a:t>
            </a:r>
            <a:r>
              <a:rPr lang="ru-RU" dirty="0" err="1" smtClean="0"/>
              <a:t>продукції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цін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надання</a:t>
            </a:r>
            <a:r>
              <a:rPr lang="ru-RU" dirty="0" smtClean="0"/>
              <a:t> </a:t>
            </a:r>
            <a:r>
              <a:rPr lang="ru-RU" dirty="0" err="1" smtClean="0"/>
              <a:t>знижок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пільг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комплектація</a:t>
            </a:r>
            <a:r>
              <a:rPr lang="ru-RU" dirty="0" smtClean="0"/>
              <a:t> на </a:t>
            </a:r>
            <a:r>
              <a:rPr lang="ru-RU" dirty="0" err="1" smtClean="0"/>
              <a:t>вимогу</a:t>
            </a:r>
            <a:r>
              <a:rPr lang="ru-RU" dirty="0" smtClean="0"/>
              <a:t> </a:t>
            </a:r>
            <a:r>
              <a:rPr lang="ru-RU" dirty="0" err="1" smtClean="0"/>
              <a:t>замовника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розвиненість</a:t>
            </a:r>
            <a:r>
              <a:rPr lang="ru-RU" dirty="0" smtClean="0"/>
              <a:t> </a:t>
            </a:r>
            <a:r>
              <a:rPr lang="ru-RU" dirty="0" err="1" smtClean="0"/>
              <a:t>збутової</a:t>
            </a:r>
            <a:r>
              <a:rPr lang="ru-RU" dirty="0" smtClean="0"/>
              <a:t> </a:t>
            </a:r>
            <a:r>
              <a:rPr lang="ru-RU" dirty="0" err="1" smtClean="0"/>
              <a:t>мережі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термін</a:t>
            </a:r>
            <a:r>
              <a:rPr lang="ru-RU" dirty="0" smtClean="0"/>
              <a:t> </a:t>
            </a:r>
            <a:r>
              <a:rPr lang="ru-RU" dirty="0" err="1" smtClean="0"/>
              <a:t>гарантійного</a:t>
            </a:r>
            <a:r>
              <a:rPr lang="ru-RU" dirty="0" smtClean="0"/>
              <a:t> </a:t>
            </a:r>
            <a:r>
              <a:rPr lang="ru-RU" dirty="0" err="1" smtClean="0"/>
              <a:t>обслуговування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сервісу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Імідж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Багатокутник конкурентоспроможності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1026" name="Picture 2" descr="C:\Users\User\Downloads\unnamed-file-6 (1)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2000240"/>
            <a:ext cx="6543680" cy="44586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17</TotalTime>
  <Words>420</Words>
  <Application>Microsoft Office PowerPoint</Application>
  <PresentationFormat>Экран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Яркая</vt:lpstr>
      <vt:lpstr>Тема 5</vt:lpstr>
      <vt:lpstr>Конкурентоспромо́жність това́ру</vt:lpstr>
      <vt:lpstr>Чинники конкурентоспроможності </vt:lpstr>
      <vt:lpstr>Показники конкурентоспромо́жності товару</vt:lpstr>
      <vt:lpstr>Конкуре́нтна перева́га</vt:lpstr>
      <vt:lpstr>Метод оцінювання конкурентоспроможності товару</vt:lpstr>
      <vt:lpstr>Презентация PowerPoint</vt:lpstr>
      <vt:lpstr>Одиничні показники конкурентоспроможності</vt:lpstr>
      <vt:lpstr>Багатокутник конкурентоспроможності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5</dc:title>
  <dc:creator>User</dc:creator>
  <cp:lastModifiedBy>RePack by Diakov</cp:lastModifiedBy>
  <cp:revision>5</cp:revision>
  <dcterms:created xsi:type="dcterms:W3CDTF">2021-10-11T13:14:28Z</dcterms:created>
  <dcterms:modified xsi:type="dcterms:W3CDTF">2021-10-13T06:49:27Z</dcterms:modified>
</cp:coreProperties>
</file>