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0" r:id="rId3"/>
    <p:sldId id="261" r:id="rId4"/>
    <p:sldId id="263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nicheck.co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cs typeface="FrankRuehl" panose="020E0503060101010101" pitchFamily="34" charset="-79"/>
              </a:rPr>
              <a:t>ВАЖЛИВО!</a:t>
            </a:r>
            <a:endParaRPr lang="ru-RU" sz="4400" dirty="0">
              <a:cs typeface="FrankRuehl" panose="020E0503060101010101" pitchFamily="34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35015"/>
            <a:ext cx="8596668" cy="430634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>
                <a:latin typeface="Times New Roman"/>
                <a:ea typeface="MS Mincho"/>
              </a:rPr>
              <a:t>ІСТОРІЯ ЗАРУБІЖНОЇ ЛІТЕРАТУРИ </a:t>
            </a:r>
            <a:r>
              <a:rPr lang="ru-RU" b="1" i="1" dirty="0" smtClean="0">
                <a:latin typeface="Times New Roman"/>
                <a:ea typeface="MS Mincho"/>
              </a:rPr>
              <a:t>(к</a:t>
            </a:r>
            <a:r>
              <a:rPr lang="uk-UA" b="1" i="1" dirty="0" err="1" smtClean="0">
                <a:latin typeface="Times New Roman"/>
                <a:ea typeface="MS Mincho"/>
              </a:rPr>
              <a:t>інця</a:t>
            </a:r>
            <a:r>
              <a:rPr lang="ru-RU" b="1" i="1" dirty="0" smtClean="0">
                <a:latin typeface="Times New Roman"/>
                <a:ea typeface="MS Mincho"/>
              </a:rPr>
              <a:t> </a:t>
            </a:r>
            <a:r>
              <a:rPr lang="ru-RU" b="1" i="1" dirty="0">
                <a:latin typeface="Times New Roman"/>
                <a:ea typeface="MS Mincho"/>
              </a:rPr>
              <a:t>ХІХ </a:t>
            </a:r>
            <a:r>
              <a:rPr lang="ru-RU" b="1" i="1" dirty="0" smtClean="0">
                <a:latin typeface="Times New Roman"/>
                <a:ea typeface="MS Mincho"/>
              </a:rPr>
              <a:t> - початку ХХ ст.)</a:t>
            </a:r>
            <a:endParaRPr lang="ru-RU" b="1" i="1" dirty="0">
              <a:latin typeface="Times New Roman"/>
              <a:ea typeface="MS Mincho"/>
            </a:endParaRPr>
          </a:p>
          <a:p>
            <a:pPr algn="ctr"/>
            <a:endParaRPr lang="ru-RU" dirty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Викладач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>
                <a:latin typeface="Times New Roman"/>
                <a:ea typeface="MS Mincho"/>
              </a:rPr>
              <a:t>доктор філологічних наук,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 smtClean="0">
                <a:latin typeface="Times New Roman"/>
                <a:ea typeface="MS Mincho"/>
              </a:rPr>
              <a:t>професор, </a:t>
            </a:r>
            <a:r>
              <a:rPr lang="uk-UA" i="1" dirty="0" smtClean="0">
                <a:latin typeface="Times New Roman"/>
                <a:ea typeface="MS Mincho"/>
              </a:rPr>
              <a:t>професор кафедри  </a:t>
            </a:r>
            <a:r>
              <a:rPr lang="uk-UA" b="1" i="1" dirty="0" smtClean="0">
                <a:latin typeface="Times New Roman"/>
                <a:ea typeface="MS Mincho"/>
              </a:rPr>
              <a:t>Ніколова </a:t>
            </a:r>
            <a:r>
              <a:rPr lang="uk-UA" b="1" i="1" dirty="0">
                <a:latin typeface="Times New Roman"/>
                <a:ea typeface="MS Mincho"/>
              </a:rPr>
              <a:t>Олександра Олександрівна</a:t>
            </a:r>
            <a:endParaRPr lang="ru-RU" b="1" dirty="0">
              <a:latin typeface="Times New Roman"/>
              <a:ea typeface="MS Mincho"/>
            </a:endParaRPr>
          </a:p>
          <a:p>
            <a:r>
              <a:rPr lang="uk-UA" b="1" i="1" dirty="0">
                <a:latin typeface="Times New Roman"/>
                <a:ea typeface="MS Mincho"/>
              </a:rPr>
              <a:t>Кафедра: </a:t>
            </a:r>
            <a:r>
              <a:rPr lang="uk-UA" i="1" dirty="0">
                <a:latin typeface="Times New Roman"/>
                <a:ea typeface="MS Mincho"/>
              </a:rPr>
              <a:t>німецької філології </a:t>
            </a:r>
            <a:r>
              <a:rPr lang="uk-UA" i="1" dirty="0" smtClean="0">
                <a:latin typeface="Times New Roman"/>
                <a:ea typeface="MS Mincho"/>
              </a:rPr>
              <a:t>, перекладу та світової літератури , ІІ </a:t>
            </a:r>
            <a:r>
              <a:rPr lang="uk-UA" i="1" dirty="0">
                <a:latin typeface="Times New Roman"/>
                <a:ea typeface="MS Mincho"/>
              </a:rPr>
              <a:t>корпус, </a:t>
            </a:r>
            <a:r>
              <a:rPr lang="uk-UA" i="1" dirty="0" err="1">
                <a:latin typeface="Times New Roman"/>
                <a:ea typeface="MS Mincho"/>
              </a:rPr>
              <a:t>ауд</a:t>
            </a:r>
            <a:r>
              <a:rPr lang="uk-UA" i="1" dirty="0">
                <a:latin typeface="Times New Roman"/>
                <a:ea typeface="MS Mincho"/>
              </a:rPr>
              <a:t>. 307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Телефон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i="1" dirty="0">
                <a:latin typeface="Times New Roman"/>
                <a:ea typeface="MS Mincho"/>
              </a:rPr>
              <a:t> (061) 289-12-71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>
                <a:latin typeface="Times New Roman"/>
                <a:ea typeface="MS Mincho"/>
              </a:rPr>
              <a:t>Інші засоби зв’язку: </a:t>
            </a:r>
            <a:r>
              <a:rPr lang="en-US" i="1" dirty="0">
                <a:latin typeface="Times New Roman"/>
                <a:ea typeface="MS Mincho"/>
              </a:rPr>
              <a:t>Moodle</a:t>
            </a:r>
            <a:r>
              <a:rPr lang="uk-UA" i="1" dirty="0">
                <a:latin typeface="Times New Roman"/>
                <a:ea typeface="MS Mincho"/>
              </a:rPr>
              <a:t> (форум курсу, приватні повідомлення)</a:t>
            </a:r>
            <a:endParaRPr lang="ru-RU" dirty="0">
              <a:latin typeface="Times New Roman"/>
              <a:ea typeface="MS Minch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806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538" y="609600"/>
            <a:ext cx="7984464" cy="703385"/>
          </a:xfrm>
        </p:spPr>
        <p:txBody>
          <a:bodyPr/>
          <a:lstStyle/>
          <a:p>
            <a:pPr algn="ctr"/>
            <a:r>
              <a:rPr lang="uk-UA" b="1" i="1" dirty="0" smtClean="0"/>
              <a:t>МЕТА КУРСУ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631" y="1293081"/>
            <a:ext cx="8863694" cy="556491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філолога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XVII, XVIII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культурно-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ерудиції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фонових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художніх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складностей адекватного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переносного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підтексту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перекладачеві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креативного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лексикон.</a:t>
            </a:r>
          </a:p>
          <a:p>
            <a:pPr marL="0" indent="0" algn="just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критично та нестандартно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компаративного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міжкультурної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перекладу – переклад-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переклад-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415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7168" y="93785"/>
            <a:ext cx="11172093" cy="773723"/>
          </a:xfrm>
        </p:spPr>
        <p:txBody>
          <a:bodyPr>
            <a:noAutofit/>
          </a:bodyPr>
          <a:lstStyle/>
          <a:p>
            <a:pPr algn="ctr"/>
            <a:r>
              <a:rPr lang="uk-UA" sz="3200" b="1" i="1" dirty="0" smtClean="0"/>
              <a:t>Завдання</a:t>
            </a:r>
            <a:endParaRPr lang="ru-RU" sz="32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42597"/>
              </p:ext>
            </p:extLst>
          </p:nvPr>
        </p:nvGraphicFramePr>
        <p:xfrm>
          <a:off x="269630" y="1133887"/>
          <a:ext cx="11922371" cy="5098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4242"/>
                <a:gridCol w="3424821"/>
                <a:gridCol w="5053308"/>
              </a:tblGrid>
              <a:tr h="274518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завдання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необхідні ресурси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Функція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951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в групах (практичне завдання)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– завдання видає викладач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Формуванням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вмінь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механізмів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образної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тексту,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колективної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системно-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аналітичного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8655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Опитування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– базові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підручники, посібники, </a:t>
                      </a:r>
                      <a:r>
                        <a:rPr lang="uk-UA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Інтернет-ресурси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фонових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знань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рерайтингу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системно-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аналітичного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мовної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реактивності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81463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Колективний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проєкт-презентація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Підготовка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колективного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проекту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потребує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об’єднання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до 10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студентів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одній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для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спільної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яка у схематичному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вигляді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представляє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порівняння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художнього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курсу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культурним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продуктом (продуктами)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сучасності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файли «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вміння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працювати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виконуючи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колективні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проєкти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критично та нестандартно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мислити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сприяє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компаративного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розуміння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трансформації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адаптації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текстів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372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612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4030" y="609600"/>
            <a:ext cx="8089971" cy="855785"/>
          </a:xfrm>
        </p:spPr>
        <p:txBody>
          <a:bodyPr/>
          <a:lstStyle/>
          <a:p>
            <a:pPr algn="ctr"/>
            <a:r>
              <a:rPr lang="uk-UA" b="1" i="1" dirty="0" smtClean="0"/>
              <a:t>Контрольні заходи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262" y="1277815"/>
            <a:ext cx="4322107" cy="4763546"/>
          </a:xfrm>
        </p:spPr>
        <p:txBody>
          <a:bodyPr>
            <a:noAutofit/>
          </a:bodyPr>
          <a:lstStyle/>
          <a:p>
            <a:pPr algn="just"/>
            <a:r>
              <a:rPr lang="uk-UA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Письмова контрольна робота (</a:t>
            </a:r>
            <a:r>
              <a:rPr lang="uk-UA" sz="2400" b="1" i="1" dirty="0" err="1">
                <a:solidFill>
                  <a:srgbClr val="000000"/>
                </a:solidFill>
                <a:latin typeface="Times New Roman"/>
                <a:ea typeface="MS Mincho"/>
              </a:rPr>
              <a:t>аудиторно</a:t>
            </a:r>
            <a:r>
              <a:rPr lang="uk-UA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) або тестування (дистанційно) в залежності від форми навчання 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MS Mincho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Times New Roman"/>
                <a:ea typeface="MS Mincho"/>
              </a:rPr>
              <a:t>max </a:t>
            </a: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MS Mincho"/>
              </a:rPr>
              <a:t>9</a:t>
            </a:r>
            <a:r>
              <a:rPr lang="ru-RU" sz="2400" b="1" i="1" dirty="0" smtClean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балів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MS Mincho"/>
              </a:rPr>
              <a:t>)</a:t>
            </a:r>
            <a:r>
              <a:rPr lang="uk-UA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MS Mincho"/>
              </a:rPr>
              <a:t>– двічі на семестр (</a:t>
            </a:r>
            <a:r>
              <a:rPr lang="uk-UA" sz="2400" i="1" dirty="0" err="1">
                <a:solidFill>
                  <a:srgbClr val="000000"/>
                </a:solidFill>
                <a:latin typeface="Times New Roman"/>
                <a:ea typeface="MS Mincho"/>
              </a:rPr>
              <a:t>max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sz="2400" b="1" i="1" dirty="0" smtClean="0">
                <a:solidFill>
                  <a:srgbClr val="000000"/>
                </a:solidFill>
                <a:latin typeface="Times New Roman"/>
                <a:ea typeface="MS Mincho"/>
              </a:rPr>
              <a:t>18 </a:t>
            </a:r>
            <a:r>
              <a:rPr lang="uk-UA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балів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MS Mincho"/>
              </a:rPr>
              <a:t>). Контрольна робота/тестування </a:t>
            </a: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MS Mincho"/>
              </a:rPr>
              <a:t> спрямовані 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MS Mincho"/>
              </a:rPr>
              <a:t>на перевірку знань, отриманих на лекціях та семінарах, вмінь та навичок аналітичної роботи з образною текстовою інформацією. </a:t>
            </a:r>
            <a:endParaRPr lang="ru-RU" sz="2400" dirty="0">
              <a:latin typeface="Times New Roman"/>
              <a:ea typeface="MS Mincho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17477" y="1395046"/>
            <a:ext cx="6412523" cy="546295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u="sng" dirty="0" err="1">
                <a:latin typeface="Times New Roman"/>
                <a:ea typeface="MS Mincho"/>
              </a:rPr>
              <a:t>Підсумкові</a:t>
            </a:r>
            <a:r>
              <a:rPr lang="ru-RU" b="1" i="1" u="sng" dirty="0">
                <a:latin typeface="Times New Roman"/>
                <a:ea typeface="MS Mincho"/>
              </a:rPr>
              <a:t> </a:t>
            </a:r>
            <a:r>
              <a:rPr lang="ru-RU" b="1" i="1" u="sng" dirty="0" err="1">
                <a:latin typeface="Times New Roman"/>
                <a:ea typeface="MS Mincho"/>
              </a:rPr>
              <a:t>контрольні</a:t>
            </a:r>
            <a:r>
              <a:rPr lang="ru-RU" b="1" i="1" u="sng" dirty="0">
                <a:latin typeface="Times New Roman"/>
                <a:ea typeface="MS Mincho"/>
              </a:rPr>
              <a:t> заходи:</a:t>
            </a:r>
            <a:endParaRPr lang="ru-RU" dirty="0">
              <a:latin typeface="Times New Roman"/>
              <a:ea typeface="MS Mincho"/>
            </a:endParaRPr>
          </a:p>
          <a:p>
            <a:pPr algn="just"/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Письмова відповідь на екзамені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(</a:t>
            </a:r>
            <a:r>
              <a:rPr lang="uk-UA" b="1" i="1" dirty="0" err="1">
                <a:solidFill>
                  <a:srgbClr val="000000"/>
                </a:solidFill>
                <a:latin typeface="Times New Roman"/>
                <a:ea typeface="MS Mincho"/>
              </a:rPr>
              <a:t>аудиторно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) або тестування (дистанційно) в залежності від форми навчання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(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max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20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балів). Письмова відповідь передбачає розгорнуте висвітлення двох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питань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max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10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балів кожне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).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Перелік питань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див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. на сторінці курсу у 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endParaRPr lang="uk-UA" i="1" dirty="0" smtClean="0">
              <a:solidFill>
                <a:srgbClr val="000000"/>
              </a:solidFill>
              <a:latin typeface="Times New Roman"/>
              <a:ea typeface="MS Mincho"/>
            </a:endParaRPr>
          </a:p>
          <a:p>
            <a:pPr algn="just"/>
            <a:r>
              <a:rPr lang="uk-UA" b="1" i="1" dirty="0" smtClean="0">
                <a:solidFill>
                  <a:srgbClr val="000000"/>
                </a:solidFill>
                <a:latin typeface="Times New Roman"/>
                <a:ea typeface="MS Mincho"/>
              </a:rPr>
              <a:t>Індивідуальне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дослідницьке завдання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max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20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балів).  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Укладання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читацького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щоденника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співбесіда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його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матеріалами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(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аудиторно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)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колективний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проєкт-презентація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(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дистанційно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) в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залежності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від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форми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навчання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(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max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20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балів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).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MS Mincho"/>
              </a:rPr>
              <a:t>У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читацькому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щоденнику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мають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обов’язково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бути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представлені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цитати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що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аргументовано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доводять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наявність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у кожному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творі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рис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певного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літературного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напрямку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(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доповнені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усним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коментарем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із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відповідним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поясненням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), 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бажання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–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стислий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зміст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прочитаних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творів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імена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прізвища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головних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персонажів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</a:p>
          <a:p>
            <a:pPr marL="0" indent="0" algn="just">
              <a:buNone/>
            </a:pPr>
            <a:endParaRPr lang="ru-RU" dirty="0">
              <a:effectLst/>
              <a:latin typeface="Times New Roman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4426093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0615" y="1008185"/>
            <a:ext cx="83233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занять. Регуляція пропусків.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усіх занять є обов’язковим. Відпрацювання занять, пропущених з поважної причини, здійснюється на консультаціях (усна співбесіда за питаннями, визначеними планом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заняття /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виконання письмових завдань – диктанту, практичного завдання, тестування) / через дистанційне виконання завдань, виданих викладачем та пов’язаних із темою пропущеного заняття, впродовж двох тижнів після пропуску.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ru-RU" dirty="0">
                <a:latin typeface="Times New Roman"/>
                <a:ea typeface="MS Mincho"/>
              </a:rPr>
              <a:t>«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Накопичення» відпрацювань неприпустиме! За умови систематичних пропусків може бути застосована процедура повторного вивчення дисципліни (див. посилання на Положення у додатку до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силабусу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667" y="3853229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2518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" y="199292"/>
            <a:ext cx="1109003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Політика академічної </a:t>
            </a:r>
            <a:r>
              <a:rPr lang="uk-UA" b="1" dirty="0" smtClean="0">
                <a:solidFill>
                  <a:srgbClr val="000000"/>
                </a:solidFill>
                <a:latin typeface="Times New Roman"/>
                <a:ea typeface="MS Mincho"/>
              </a:rPr>
              <a:t>доброчесності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</a:rPr>
              <a:t>АКАДЕМІЧНА ДОБРОЧЕСНІСТЬ. </a:t>
            </a:r>
            <a:r>
              <a:rPr lang="ru-RU" dirty="0" err="1">
                <a:latin typeface="Times New Roman"/>
                <a:ea typeface="MS Mincho"/>
              </a:rPr>
              <a:t>Студенти</a:t>
            </a:r>
            <a:r>
              <a:rPr lang="ru-RU" dirty="0">
                <a:latin typeface="Times New Roman"/>
                <a:ea typeface="MS Mincho"/>
              </a:rPr>
              <a:t> і </a:t>
            </a:r>
            <a:r>
              <a:rPr lang="ru-RU" dirty="0" err="1">
                <a:latin typeface="Times New Roman"/>
                <a:ea typeface="MS Mincho"/>
              </a:rPr>
              <a:t>викладачі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Запорізького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національного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університету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несуть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персональну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відповідальність</a:t>
            </a:r>
            <a:r>
              <a:rPr lang="ru-RU" dirty="0">
                <a:latin typeface="Times New Roman"/>
                <a:ea typeface="MS Mincho"/>
              </a:rPr>
              <a:t> за </a:t>
            </a:r>
            <a:r>
              <a:rPr lang="ru-RU" dirty="0" err="1">
                <a:latin typeface="Times New Roman"/>
                <a:ea typeface="MS Mincho"/>
              </a:rPr>
              <a:t>дотримання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принципів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, </a:t>
            </a:r>
            <a:r>
              <a:rPr lang="ru-RU" dirty="0" err="1">
                <a:latin typeface="Times New Roman"/>
                <a:ea typeface="MS Mincho"/>
              </a:rPr>
              <a:t>затверджених</a:t>
            </a:r>
            <a:r>
              <a:rPr lang="ru-RU" dirty="0">
                <a:latin typeface="Times New Roman"/>
                <a:ea typeface="MS Mincho"/>
              </a:rPr>
              <a:t> Кодексом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smtClean="0">
                <a:latin typeface="Times New Roman"/>
                <a:ea typeface="MS Mincho"/>
              </a:rPr>
              <a:t>ЗНУ</a:t>
            </a:r>
            <a:r>
              <a:rPr lang="ru-RU" dirty="0">
                <a:latin typeface="Times New Roman"/>
                <a:ea typeface="MS Mincho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Усі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письмові роботи, що виконуються слухачами під час проходження курсу, перевіряються на наявність плагіату. </a:t>
            </a:r>
            <a:r>
              <a:rPr lang="ru-RU" i="1" dirty="0" err="1" smtClean="0">
                <a:solidFill>
                  <a:srgbClr val="000000"/>
                </a:solidFill>
                <a:latin typeface="Times New Roman"/>
                <a:ea typeface="MS Mincho"/>
              </a:rPr>
              <a:t>Запорізьким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університетом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укладено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Договір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про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співпрацю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компанією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Антиплагіат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». Документ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передбачає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вільний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сервісу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 (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https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://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.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com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/)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перевірки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матеріалів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може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бути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використане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також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програмне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забезпечення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онлайн-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яких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надає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бібліотека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Запорізького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Відповідно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до чинних правових норм, плагіатом вважатиметься: копіювання чужої наукової роботи чи декількох робіт та оприлюднення результату під своїм іменем; створення суміші власного та запозиченого тексту без належного цитування джерел;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рерайт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(перефразування чужої праці без згадування оригінального автора). Будь-яка ідея, думка чи речення, ілюстрація чи фото, яке ви запозичуєте, має супроводжуватися посиланням на першоджерело.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Роботи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, у яких виявлено ознаки плагіату, до розгляду не приймаються і відхиляються без права перескладання. Якщо ви не впевнені, чи підпадають зроблені вами запозичення під визначення плагіату, будь ласка, проконсультуйтеся з викладачем. </a:t>
            </a:r>
            <a:endParaRPr lang="ru-RU" dirty="0"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285" y="4790894"/>
            <a:ext cx="2620963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7136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831" y="574431"/>
            <a:ext cx="84171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Використання комп’ютерів/телефонів на занятті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Будь ласка,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вимкніть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беззвучний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режим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свої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мобільні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телефони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не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користуйтеся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ними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під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час занять.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Мобільні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телефони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відволікають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викладача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ваших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колег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Під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час занять заборонено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надсилання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текстових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повідомлень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прослуховування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музики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пошти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соціальних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мереж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тощо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пристрої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можна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використовувати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лише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умови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виробничої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необхідності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в них (за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погодженням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викладачем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Під час виконання заходів контролю (термінологічних диктантів, контрольних робіт, іспитів) використання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гаджетів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також заборонено. У разі порушення цієї заборони роботу буде анульовано без права перескладання.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385" y="3990751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21935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585" y="197346"/>
            <a:ext cx="107148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Базовою платформою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для комунікації викладача зі студентами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Важливі повідомлення загального характеру – зокрема, оголошення про терміни подання контрольних робіт, коди доступу до сесій у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Cisco 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Webex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Zoom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та ін. – регулярно розміщуються викладачем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форумі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курсу. Будь ласка,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перевіряйте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повідомлення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вчасно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персональних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запитів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використовується сервіс приватних повідомлень. Відповіді на запити студентів подаються викладачем впродовж трьох робочих днів. Для оперативного отримання повідомлень про оцінки та нову інформацію, розміщену на сторінці курсу у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будь ласка, переконайтеся, що адреса електронної пошти, зазначена у вашому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профайлі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актуальною, та регулярно перевіряйте папку «Спам». 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Якщо за технічних причин доступ до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є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неможливим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ваше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питання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потребує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термінового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розгляду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направте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листа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позначкою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Важливо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 на адресу 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anikolova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@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ukr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net</a:t>
            </a:r>
            <a:r>
              <a:rPr lang="uk-UA" i="1" dirty="0">
                <a:latin typeface="Times New Roman"/>
                <a:ea typeface="MS Mincho"/>
              </a:rPr>
              <a:t>. У листі обов’язково вкажіть ваше прізвище та ім’я, курс та шифр академічної групи.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 err="1">
                <a:latin typeface="Times New Roman"/>
                <a:ea typeface="MS Mincho"/>
              </a:rPr>
              <a:t>Ел</a:t>
            </a:r>
            <a:r>
              <a:rPr lang="uk-UA" i="1" dirty="0">
                <a:latin typeface="Times New Roman"/>
                <a:ea typeface="MS Mincho"/>
              </a:rPr>
              <a:t>. пошта має бути підписана справжнім ім’ям і прізвищем! Адреси типу user123@</a:t>
            </a:r>
            <a:r>
              <a:rPr lang="uk-UA" i="1" dirty="0" err="1">
                <a:latin typeface="Times New Roman"/>
                <a:ea typeface="MS Mincho"/>
              </a:rPr>
              <a:t>gmail.com</a:t>
            </a:r>
            <a:r>
              <a:rPr lang="uk-UA" i="1" dirty="0">
                <a:latin typeface="Times New Roman"/>
                <a:ea typeface="MS Mincho"/>
              </a:rPr>
              <a:t> не приймаються!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532" y="3908548"/>
            <a:ext cx="27336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286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845</Words>
  <Application>Microsoft Office PowerPoint</Application>
  <PresentationFormat>Произвольный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Facet</vt:lpstr>
      <vt:lpstr>ВАЖЛИВО!</vt:lpstr>
      <vt:lpstr>МЕТА КУРСУ</vt:lpstr>
      <vt:lpstr>Завдання</vt:lpstr>
      <vt:lpstr>Контрольні заходи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User</cp:lastModifiedBy>
  <cp:revision>19</cp:revision>
  <dcterms:created xsi:type="dcterms:W3CDTF">2020-07-12T10:11:17Z</dcterms:created>
  <dcterms:modified xsi:type="dcterms:W3CDTF">2024-01-02T13:46:12Z</dcterms:modified>
</cp:coreProperties>
</file>