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_6HgNqimR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321968-C32B-2766-D672-CF2435545F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Різновиди</a:t>
            </a:r>
            <a:r>
              <a:rPr lang="ru-RU" dirty="0"/>
              <a:t> </a:t>
            </a:r>
            <a:r>
              <a:rPr lang="ru-RU" dirty="0" err="1"/>
              <a:t>корпоративної</a:t>
            </a:r>
            <a:r>
              <a:rPr lang="ru-RU" dirty="0"/>
              <a:t> </a:t>
            </a:r>
            <a:r>
              <a:rPr lang="ru-RU" dirty="0" err="1"/>
              <a:t>добродійності</a:t>
            </a:r>
            <a:r>
              <a:rPr lang="ru-RU" dirty="0"/>
              <a:t> 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5AAB8F-217B-8B92-4868-5B7B4B1F49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Соціальне підприємництво </a:t>
            </a:r>
            <a:r>
              <a:rPr lang="en-US" dirty="0"/>
              <a:t>https://www.youtube.com/watch?v=KoPhFnbM6hc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15905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41B470-1ADE-1BBC-A06F-C1A1022E4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Терміни на позначення корпоративної соціально-відповідальної діяльності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9AB405-0615-4CF5-1F8F-8A795189D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err="1"/>
              <a:t>Серед</a:t>
            </a:r>
            <a:r>
              <a:rPr lang="ru-RU" sz="2800" dirty="0"/>
              <a:t> </a:t>
            </a:r>
            <a:r>
              <a:rPr lang="ru-RU" sz="2800" dirty="0" err="1"/>
              <a:t>найуживаніших</a:t>
            </a:r>
            <a:r>
              <a:rPr lang="ru-RU" sz="2800" dirty="0"/>
              <a:t> </a:t>
            </a:r>
            <a:r>
              <a:rPr lang="ru-RU" sz="2800" dirty="0" err="1"/>
              <a:t>українські</a:t>
            </a:r>
            <a:r>
              <a:rPr lang="ru-RU" sz="2800" dirty="0"/>
              <a:t> </a:t>
            </a:r>
            <a:r>
              <a:rPr lang="ru-RU" sz="2800" dirty="0" err="1"/>
              <a:t>дослідники</a:t>
            </a:r>
            <a:r>
              <a:rPr lang="ru-RU" sz="2800" dirty="0"/>
              <a:t> </a:t>
            </a:r>
            <a:r>
              <a:rPr lang="ru-RU" sz="2800" dirty="0" err="1"/>
              <a:t>називають</a:t>
            </a:r>
            <a:r>
              <a:rPr lang="ru-RU" sz="2800" dirty="0"/>
              <a:t> </a:t>
            </a:r>
            <a:r>
              <a:rPr lang="ru-RU" sz="2800" dirty="0" err="1"/>
              <a:t>такі</a:t>
            </a:r>
            <a:r>
              <a:rPr lang="ru-RU" sz="2800" dirty="0"/>
              <a:t>: </a:t>
            </a:r>
            <a:r>
              <a:rPr lang="ru-RU" sz="2800" dirty="0" err="1"/>
              <a:t>благодійність</a:t>
            </a:r>
            <a:r>
              <a:rPr lang="ru-RU" sz="2800" dirty="0"/>
              <a:t> </a:t>
            </a:r>
            <a:r>
              <a:rPr lang="ru-RU" sz="2800" dirty="0" err="1"/>
              <a:t>бізнесу</a:t>
            </a:r>
            <a:r>
              <a:rPr lang="ru-RU" sz="2800" dirty="0"/>
              <a:t>, корпоративна </a:t>
            </a:r>
            <a:r>
              <a:rPr lang="ru-RU" sz="2800" dirty="0" err="1"/>
              <a:t>філантропія</a:t>
            </a:r>
            <a:r>
              <a:rPr lang="ru-RU" sz="2800" dirty="0"/>
              <a:t>, </a:t>
            </a:r>
            <a:r>
              <a:rPr lang="ru-RU" sz="2800" dirty="0" err="1"/>
              <a:t>стратегічна</a:t>
            </a:r>
            <a:r>
              <a:rPr lang="ru-RU" sz="2800" dirty="0"/>
              <a:t> корпоративна </a:t>
            </a:r>
            <a:r>
              <a:rPr lang="ru-RU" sz="2800" dirty="0" err="1"/>
              <a:t>філантропія</a:t>
            </a:r>
            <a:r>
              <a:rPr lang="ru-RU" sz="2800" dirty="0"/>
              <a:t>, </a:t>
            </a:r>
            <a:r>
              <a:rPr lang="ru-RU" sz="2800" dirty="0" err="1"/>
              <a:t>корпоративне</a:t>
            </a:r>
            <a:r>
              <a:rPr lang="ru-RU" sz="2800" dirty="0"/>
              <a:t> </a:t>
            </a:r>
            <a:r>
              <a:rPr lang="ru-RU" sz="2800" dirty="0" err="1"/>
              <a:t>громадянство</a:t>
            </a:r>
            <a:r>
              <a:rPr lang="ru-RU" sz="2800" dirty="0"/>
              <a:t>, корпоративна </a:t>
            </a:r>
            <a:r>
              <a:rPr lang="ru-RU" sz="2800" dirty="0" err="1"/>
              <a:t>соціальна</a:t>
            </a:r>
            <a:r>
              <a:rPr lang="ru-RU" sz="2800" dirty="0"/>
              <a:t> </a:t>
            </a:r>
            <a:r>
              <a:rPr lang="ru-RU" sz="2800" dirty="0" err="1"/>
              <a:t>відповідальність</a:t>
            </a:r>
            <a:r>
              <a:rPr lang="ru-RU" sz="2800" dirty="0"/>
              <a:t>, </a:t>
            </a:r>
            <a:r>
              <a:rPr lang="ru-RU" sz="2800" dirty="0" err="1"/>
              <a:t>соціальні</a:t>
            </a:r>
            <a:r>
              <a:rPr lang="ru-RU" sz="2800" dirty="0"/>
              <a:t> </a:t>
            </a:r>
            <a:r>
              <a:rPr lang="ru-RU" sz="2800" dirty="0" err="1"/>
              <a:t>інвестиції</a:t>
            </a:r>
            <a:r>
              <a:rPr lang="ru-RU" sz="2800" dirty="0"/>
              <a:t>, </a:t>
            </a:r>
            <a:r>
              <a:rPr lang="ru-RU" sz="2800" dirty="0" err="1"/>
              <a:t>соціальна</a:t>
            </a:r>
            <a:r>
              <a:rPr lang="ru-RU" sz="2800" dirty="0"/>
              <a:t> </a:t>
            </a:r>
            <a:r>
              <a:rPr lang="ru-RU" sz="2800" dirty="0" err="1"/>
              <a:t>венчурна</a:t>
            </a:r>
            <a:r>
              <a:rPr lang="ru-RU" sz="2800" dirty="0"/>
              <a:t> </a:t>
            </a:r>
            <a:r>
              <a:rPr lang="ru-RU" sz="2800" dirty="0" err="1"/>
              <a:t>філантропія</a:t>
            </a:r>
            <a:r>
              <a:rPr lang="ru-RU" sz="2800" dirty="0"/>
              <a:t> </a:t>
            </a:r>
            <a:r>
              <a:rPr lang="ru-RU" sz="2800" dirty="0" err="1"/>
              <a:t>тощо</a:t>
            </a:r>
            <a:r>
              <a:rPr lang="ru-RU" dirty="0"/>
              <a:t>.    </a:t>
            </a:r>
          </a:p>
          <a:p>
            <a:endParaRPr lang="ru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C07490E-7CBE-E5D9-B413-1697F4274A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6958" y="2897274"/>
            <a:ext cx="4065042" cy="191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77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57862E-A0E0-B49C-B246-2B085AF0E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Корпоративна </a:t>
            </a:r>
            <a:r>
              <a:rPr lang="ru-RU" dirty="0" err="1"/>
              <a:t>філантропія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7228FD-FFDC-DF07-A5E4-B1CBA5C65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Корпоративна </a:t>
            </a:r>
            <a:r>
              <a:rPr lang="ru-RU" dirty="0" err="1"/>
              <a:t>філантропія</a:t>
            </a:r>
            <a:r>
              <a:rPr lang="ru-RU" dirty="0"/>
              <a:t> – </a:t>
            </a:r>
            <a:r>
              <a:rPr lang="ru-RU" dirty="0" err="1"/>
              <a:t>добровільне</a:t>
            </a:r>
            <a:r>
              <a:rPr lang="ru-RU" dirty="0"/>
              <a:t> </a:t>
            </a:r>
            <a:r>
              <a:rPr lang="ru-RU" dirty="0" err="1"/>
              <a:t>пожертвування</a:t>
            </a:r>
            <a:r>
              <a:rPr lang="ru-RU" dirty="0"/>
              <a:t> </a:t>
            </a:r>
            <a:r>
              <a:rPr lang="ru-RU" dirty="0" err="1"/>
              <a:t>компанією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 </a:t>
            </a:r>
          </a:p>
          <a:p>
            <a:r>
              <a:rPr lang="ru-RU" dirty="0"/>
              <a:t>Корпоративна </a:t>
            </a:r>
            <a:r>
              <a:rPr lang="ru-RU" dirty="0" err="1"/>
              <a:t>філантропія</a:t>
            </a:r>
            <a:r>
              <a:rPr lang="ru-RU" dirty="0"/>
              <a:t> в широкому </a:t>
            </a:r>
            <a:r>
              <a:rPr lang="ru-RU" dirty="0" err="1"/>
              <a:t>розумінні</a:t>
            </a:r>
            <a:r>
              <a:rPr lang="ru-RU" dirty="0"/>
              <a:t> (як корпоративна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корпоративна </a:t>
            </a:r>
            <a:r>
              <a:rPr lang="ru-RU" dirty="0" err="1"/>
              <a:t>добродійність</a:t>
            </a:r>
            <a:r>
              <a:rPr lang="ru-RU" dirty="0"/>
              <a:t>) </a:t>
            </a:r>
            <a:r>
              <a:rPr lang="ru-RU" dirty="0" err="1"/>
              <a:t>охоплює</a:t>
            </a:r>
            <a:r>
              <a:rPr lang="ru-RU" dirty="0"/>
              <a:t> меценатство, </a:t>
            </a:r>
            <a:r>
              <a:rPr lang="ru-RU" dirty="0" err="1"/>
              <a:t>благодійництво</a:t>
            </a:r>
            <a:r>
              <a:rPr lang="ru-RU" dirty="0"/>
              <a:t> та спонсорство.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540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7367BB-494F-8C1F-66A9-D736F97FC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Благодійництво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AE4362-344B-7FB0-966F-5F1393A6A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Благодійництво</a:t>
            </a:r>
            <a:r>
              <a:rPr lang="ru-RU" dirty="0"/>
              <a:t> – </a:t>
            </a:r>
            <a:r>
              <a:rPr lang="ru-RU" dirty="0" err="1"/>
              <a:t>безкорисливе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фізичним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юридичним</a:t>
            </a:r>
            <a:r>
              <a:rPr lang="ru-RU" dirty="0"/>
              <a:t> особам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матеріальної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яка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купівлі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благодійника</a:t>
            </a:r>
            <a:r>
              <a:rPr lang="ru-RU" dirty="0"/>
              <a:t> </a:t>
            </a:r>
            <a:r>
              <a:rPr lang="ru-RU" dirty="0" err="1"/>
              <a:t>потрібних</a:t>
            </a:r>
            <a:r>
              <a:rPr lang="ru-RU" dirty="0"/>
              <a:t> </a:t>
            </a:r>
            <a:r>
              <a:rPr lang="ru-RU" dirty="0" err="1"/>
              <a:t>об’єкту</a:t>
            </a:r>
            <a:r>
              <a:rPr lang="ru-RU" dirty="0"/>
              <a:t> </a:t>
            </a:r>
            <a:r>
              <a:rPr lang="ru-RU" dirty="0" err="1"/>
              <a:t>благодійництва</a:t>
            </a:r>
            <a:r>
              <a:rPr lang="ru-RU" dirty="0"/>
              <a:t> речей. </a:t>
            </a:r>
            <a:r>
              <a:rPr lang="ru-RU" dirty="0" err="1"/>
              <a:t>Об’єктами</a:t>
            </a:r>
            <a:r>
              <a:rPr lang="ru-RU" dirty="0"/>
              <a:t> </a:t>
            </a:r>
            <a:r>
              <a:rPr lang="ru-RU" dirty="0" err="1"/>
              <a:t>благодійництва</a:t>
            </a:r>
            <a:r>
              <a:rPr lang="ru-RU" dirty="0"/>
              <a:t>, як правило, є люди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обмежені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для </a:t>
            </a:r>
            <a:r>
              <a:rPr lang="ru-RU" dirty="0" err="1"/>
              <a:t>існування</a:t>
            </a:r>
            <a:r>
              <a:rPr lang="ru-RU" dirty="0"/>
              <a:t>: </a:t>
            </a:r>
            <a:r>
              <a:rPr lang="ru-RU" dirty="0" err="1"/>
              <a:t>діти</a:t>
            </a:r>
            <a:r>
              <a:rPr lang="ru-RU" dirty="0"/>
              <a:t>, </a:t>
            </a:r>
            <a:r>
              <a:rPr lang="ru-RU" dirty="0" err="1"/>
              <a:t>хворі</a:t>
            </a:r>
            <a:r>
              <a:rPr lang="ru-RU" dirty="0"/>
              <a:t>, </a:t>
            </a:r>
            <a:r>
              <a:rPr lang="ru-RU" dirty="0" err="1"/>
              <a:t>інваліди</a:t>
            </a:r>
            <a:r>
              <a:rPr lang="ru-RU" dirty="0"/>
              <a:t>, </a:t>
            </a:r>
            <a:r>
              <a:rPr lang="ru-RU" dirty="0" err="1"/>
              <a:t>заклади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, </a:t>
            </a:r>
            <a:r>
              <a:rPr lang="ru-RU" dirty="0" err="1"/>
              <a:t>будинки</a:t>
            </a:r>
            <a:r>
              <a:rPr lang="ru-RU" dirty="0"/>
              <a:t> для людей </a:t>
            </a:r>
            <a:r>
              <a:rPr lang="ru-RU" dirty="0" err="1"/>
              <a:t>похилого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Суб’єктами</a:t>
            </a:r>
            <a:r>
              <a:rPr lang="ru-RU" dirty="0"/>
              <a:t> </a:t>
            </a:r>
            <a:r>
              <a:rPr lang="ru-RU" dirty="0" err="1"/>
              <a:t>благодійництва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як </a:t>
            </a:r>
            <a:r>
              <a:rPr lang="ru-RU" dirty="0" err="1"/>
              <a:t>окремі</a:t>
            </a:r>
            <a:r>
              <a:rPr lang="ru-RU" dirty="0"/>
              <a:t> особи, так і установи (не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комерційні</a:t>
            </a:r>
            <a:r>
              <a:rPr lang="ru-RU" dirty="0"/>
              <a:t>).   </a:t>
            </a:r>
          </a:p>
          <a:p>
            <a:r>
              <a:rPr lang="en-US" dirty="0"/>
              <a:t>https://www.youtube.com/watch?v=IVohlx9goJE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123635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0E2FC1-91A4-2286-702F-22241A451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Меценатство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F37352-36FA-9C5C-AE65-112D034E8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фінансова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матеріальна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 </a:t>
            </a:r>
            <a:r>
              <a:rPr lang="ru-RU" dirty="0" err="1"/>
              <a:t>працівникам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та </a:t>
            </a:r>
            <a:r>
              <a:rPr lang="ru-RU" dirty="0" err="1"/>
              <a:t>мистецтва</a:t>
            </a:r>
            <a:r>
              <a:rPr lang="ru-RU" dirty="0"/>
              <a:t> (артистам, художникам, </a:t>
            </a:r>
            <a:r>
              <a:rPr lang="ru-RU" dirty="0" err="1"/>
              <a:t>письменникамтощо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вкладання</a:t>
            </a:r>
            <a:r>
              <a:rPr lang="ru-RU" dirty="0"/>
              <a:t> грошей у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–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музеїв</a:t>
            </a:r>
            <a:r>
              <a:rPr lang="ru-RU" dirty="0"/>
              <a:t>, галерей, </a:t>
            </a:r>
            <a:r>
              <a:rPr lang="ru-RU" dirty="0" err="1"/>
              <a:t>виставок</a:t>
            </a:r>
            <a:r>
              <a:rPr lang="ru-RU" dirty="0"/>
              <a:t>, </a:t>
            </a:r>
            <a:r>
              <a:rPr lang="ru-RU" dirty="0" err="1"/>
              <a:t>поновлення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новими</a:t>
            </a:r>
            <a:r>
              <a:rPr lang="ru-RU" dirty="0"/>
              <a:t> </a:t>
            </a:r>
            <a:r>
              <a:rPr lang="ru-RU" dirty="0" err="1"/>
              <a:t>експонатами</a:t>
            </a:r>
            <a:r>
              <a:rPr lang="ru-RU" dirty="0"/>
              <a:t>.   </a:t>
            </a:r>
          </a:p>
          <a:p>
            <a:r>
              <a:rPr lang="ru-RU" dirty="0"/>
              <a:t>Меценатство (</a:t>
            </a:r>
            <a:r>
              <a:rPr lang="ru-RU" dirty="0" err="1"/>
              <a:t>відео</a:t>
            </a:r>
            <a:r>
              <a:rPr lang="ru-RU" dirty="0"/>
              <a:t> </a:t>
            </a:r>
            <a:r>
              <a:rPr lang="ru-RU" dirty="0" err="1"/>
              <a:t>російською</a:t>
            </a:r>
            <a:r>
              <a:rPr lang="ru-RU" dirty="0"/>
              <a:t>) </a:t>
            </a:r>
            <a:r>
              <a:rPr lang="en-US" dirty="0">
                <a:hlinkClick r:id="rId2"/>
              </a:rPr>
              <a:t>https://www.youtube.com/watch?v=E_6HgNqimRM</a:t>
            </a:r>
            <a:r>
              <a:rPr lang="uk-UA" dirty="0"/>
              <a:t>  </a:t>
            </a:r>
          </a:p>
          <a:p>
            <a:r>
              <a:rPr lang="uk-UA" dirty="0"/>
              <a:t>Ток-шоу «Культура благодійництва» </a:t>
            </a:r>
            <a:r>
              <a:rPr lang="en-US" dirty="0"/>
              <a:t>https://www.youtube.com/watch?v=RelGwF0qbe4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83669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CDDD7E-28D2-7BFC-3D1B-293EFF05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70" y="4980373"/>
            <a:ext cx="8570542" cy="2032986"/>
          </a:xfrm>
        </p:spPr>
        <p:txBody>
          <a:bodyPr/>
          <a:lstStyle/>
          <a:p>
            <a:r>
              <a:rPr lang="uk-UA" dirty="0"/>
              <a:t>Спонсорство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C7B0AD-6C42-82EC-CE68-9B34E2AF1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70" y="685800"/>
            <a:ext cx="8570542" cy="4916010"/>
          </a:xfrm>
        </p:spPr>
        <p:txBody>
          <a:bodyPr>
            <a:normAutofit fontScale="40000" lnSpcReduction="20000"/>
          </a:bodyPr>
          <a:lstStyle/>
          <a:p>
            <a:r>
              <a:rPr lang="ru-RU" sz="3800" dirty="0" err="1"/>
              <a:t>Це</a:t>
            </a:r>
            <a:r>
              <a:rPr lang="ru-RU" sz="3800" dirty="0"/>
              <a:t> </a:t>
            </a:r>
            <a:r>
              <a:rPr lang="ru-RU" sz="3800" dirty="0" err="1"/>
              <a:t>фінансова</a:t>
            </a:r>
            <a:r>
              <a:rPr lang="ru-RU" sz="3800" dirty="0"/>
              <a:t> </a:t>
            </a:r>
            <a:r>
              <a:rPr lang="ru-RU" sz="3800" dirty="0" err="1"/>
              <a:t>чи</a:t>
            </a:r>
            <a:r>
              <a:rPr lang="ru-RU" sz="3800" dirty="0"/>
              <a:t> </a:t>
            </a:r>
            <a:r>
              <a:rPr lang="ru-RU" sz="3800" dirty="0" err="1"/>
              <a:t>матеріальна</a:t>
            </a:r>
            <a:r>
              <a:rPr lang="ru-RU" sz="3800" dirty="0"/>
              <a:t> </a:t>
            </a:r>
            <a:r>
              <a:rPr lang="ru-RU" sz="3800" dirty="0" err="1"/>
              <a:t>підтримка</a:t>
            </a:r>
            <a:r>
              <a:rPr lang="ru-RU" sz="3800" dirty="0"/>
              <a:t> </a:t>
            </a:r>
            <a:r>
              <a:rPr lang="ru-RU" sz="3800" dirty="0" err="1"/>
              <a:t>фізичних</a:t>
            </a:r>
            <a:r>
              <a:rPr lang="ru-RU" sz="3800" dirty="0"/>
              <a:t> </a:t>
            </a:r>
            <a:r>
              <a:rPr lang="ru-RU" sz="3800" dirty="0" err="1"/>
              <a:t>або</a:t>
            </a:r>
            <a:r>
              <a:rPr lang="ru-RU" sz="3800" dirty="0"/>
              <a:t> </a:t>
            </a:r>
            <a:r>
              <a:rPr lang="ru-RU" sz="3800" dirty="0" err="1"/>
              <a:t>юридичних</a:t>
            </a:r>
            <a:r>
              <a:rPr lang="ru-RU" sz="3800" dirty="0"/>
              <a:t> </a:t>
            </a:r>
            <a:r>
              <a:rPr lang="ru-RU" sz="3800" dirty="0" err="1"/>
              <a:t>осіб</a:t>
            </a:r>
            <a:r>
              <a:rPr lang="ru-RU" sz="3800" dirty="0"/>
              <a:t> у </a:t>
            </a:r>
            <a:r>
              <a:rPr lang="ru-RU" sz="3800" dirty="0" err="1"/>
              <a:t>різних</a:t>
            </a:r>
            <a:r>
              <a:rPr lang="ru-RU" sz="3800" dirty="0"/>
              <a:t> сферах </a:t>
            </a:r>
            <a:r>
              <a:rPr lang="ru-RU" sz="3800" dirty="0" err="1"/>
              <a:t>суспільного</a:t>
            </a:r>
            <a:r>
              <a:rPr lang="ru-RU" sz="3800" dirty="0"/>
              <a:t> </a:t>
            </a:r>
            <a:r>
              <a:rPr lang="ru-RU" sz="3800" dirty="0" err="1"/>
              <a:t>життя</a:t>
            </a:r>
            <a:r>
              <a:rPr lang="ru-RU" sz="3800" dirty="0"/>
              <a:t>. </a:t>
            </a:r>
            <a:r>
              <a:rPr lang="ru-RU" sz="3800" dirty="0" err="1"/>
              <a:t>Служби</a:t>
            </a:r>
            <a:r>
              <a:rPr lang="ru-RU" sz="3800" dirty="0"/>
              <a:t> ПР </a:t>
            </a:r>
            <a:r>
              <a:rPr lang="ru-RU" sz="3800" dirty="0" err="1"/>
              <a:t>можуть</a:t>
            </a:r>
            <a:r>
              <a:rPr lang="ru-RU" sz="3800" dirty="0"/>
              <a:t> </a:t>
            </a:r>
            <a:r>
              <a:rPr lang="ru-RU" sz="3800" dirty="0" err="1"/>
              <a:t>виконувати</a:t>
            </a:r>
            <a:r>
              <a:rPr lang="ru-RU" sz="3800" dirty="0"/>
              <a:t> </a:t>
            </a:r>
            <a:r>
              <a:rPr lang="ru-RU" sz="3800" dirty="0" err="1"/>
              <a:t>різні</a:t>
            </a:r>
            <a:r>
              <a:rPr lang="ru-RU" sz="3800" dirty="0"/>
              <a:t> </a:t>
            </a:r>
            <a:r>
              <a:rPr lang="ru-RU" sz="3800" dirty="0" err="1"/>
              <a:t>функції</a:t>
            </a:r>
            <a:r>
              <a:rPr lang="ru-RU" sz="3800" dirty="0"/>
              <a:t> </a:t>
            </a:r>
            <a:r>
              <a:rPr lang="ru-RU" sz="3800" dirty="0" err="1"/>
              <a:t>щодо</a:t>
            </a:r>
            <a:r>
              <a:rPr lang="ru-RU" sz="3800" dirty="0"/>
              <a:t> спонсорства: </a:t>
            </a:r>
          </a:p>
          <a:p>
            <a:r>
              <a:rPr lang="ru-RU" sz="3800" dirty="0"/>
              <a:t>• </a:t>
            </a:r>
            <a:r>
              <a:rPr lang="en-US" sz="3800" dirty="0"/>
              <a:t>PR-</a:t>
            </a:r>
            <a:r>
              <a:rPr lang="ru-RU" sz="3800" dirty="0" err="1"/>
              <a:t>мени</a:t>
            </a:r>
            <a:r>
              <a:rPr lang="ru-RU" sz="3800" dirty="0"/>
              <a:t> </a:t>
            </a:r>
            <a:r>
              <a:rPr lang="ru-RU" sz="3800" dirty="0" err="1"/>
              <a:t>комерційних</a:t>
            </a:r>
            <a:r>
              <a:rPr lang="ru-RU" sz="3800" dirty="0"/>
              <a:t> </a:t>
            </a:r>
            <a:r>
              <a:rPr lang="ru-RU" sz="3800" dirty="0" err="1"/>
              <a:t>установ</a:t>
            </a:r>
            <a:r>
              <a:rPr lang="ru-RU" sz="3800" dirty="0"/>
              <a:t> </a:t>
            </a:r>
            <a:r>
              <a:rPr lang="ru-RU" sz="3800" dirty="0" err="1"/>
              <a:t>шукають</a:t>
            </a:r>
            <a:r>
              <a:rPr lang="ru-RU" sz="3800" dirty="0"/>
              <a:t> </a:t>
            </a:r>
            <a:r>
              <a:rPr lang="ru-RU" sz="3800" dirty="0" err="1"/>
              <a:t>кращі</a:t>
            </a:r>
            <a:r>
              <a:rPr lang="ru-RU" sz="3800" dirty="0"/>
              <a:t> </a:t>
            </a:r>
            <a:r>
              <a:rPr lang="ru-RU" sz="3800" dirty="0" err="1"/>
              <a:t>можливості</a:t>
            </a:r>
            <a:r>
              <a:rPr lang="ru-RU" sz="3800" dirty="0"/>
              <a:t> для </a:t>
            </a:r>
            <a:r>
              <a:rPr lang="ru-RU" sz="3800" dirty="0" err="1"/>
              <a:t>вкладання</a:t>
            </a:r>
            <a:r>
              <a:rPr lang="ru-RU" sz="3800" dirty="0"/>
              <a:t> грошей, </a:t>
            </a:r>
            <a:r>
              <a:rPr lang="ru-RU" sz="3800" dirty="0" err="1"/>
              <a:t>некомерційних</a:t>
            </a:r>
            <a:r>
              <a:rPr lang="ru-RU" sz="3800" dirty="0"/>
              <a:t> – </a:t>
            </a:r>
            <a:r>
              <a:rPr lang="ru-RU" sz="3800" dirty="0" err="1"/>
              <a:t>кращих</a:t>
            </a:r>
            <a:r>
              <a:rPr lang="ru-RU" sz="3800" dirty="0"/>
              <a:t> </a:t>
            </a:r>
            <a:r>
              <a:rPr lang="ru-RU" sz="3800" dirty="0" err="1"/>
              <a:t>спонсорів</a:t>
            </a:r>
            <a:r>
              <a:rPr lang="ru-RU" sz="3800" dirty="0"/>
              <a:t> для </a:t>
            </a:r>
            <a:r>
              <a:rPr lang="ru-RU" sz="3800" dirty="0" err="1"/>
              <a:t>забезпечення</a:t>
            </a:r>
            <a:r>
              <a:rPr lang="ru-RU" sz="3800" dirty="0"/>
              <a:t> </a:t>
            </a:r>
            <a:r>
              <a:rPr lang="ru-RU" sz="3800" dirty="0" err="1"/>
              <a:t>діяльності</a:t>
            </a:r>
            <a:r>
              <a:rPr lang="ru-RU" sz="3800" dirty="0"/>
              <a:t> </a:t>
            </a:r>
            <a:r>
              <a:rPr lang="ru-RU" sz="3800" dirty="0" err="1"/>
              <a:t>своєї</a:t>
            </a:r>
            <a:r>
              <a:rPr lang="ru-RU" sz="3800" dirty="0"/>
              <a:t> </a:t>
            </a:r>
            <a:r>
              <a:rPr lang="ru-RU" sz="3800" dirty="0" err="1"/>
              <a:t>організації</a:t>
            </a:r>
            <a:r>
              <a:rPr lang="ru-RU" sz="3800" dirty="0"/>
              <a:t>; </a:t>
            </a:r>
          </a:p>
          <a:p>
            <a:r>
              <a:rPr lang="ru-RU" sz="3800" dirty="0"/>
              <a:t>• і </a:t>
            </a:r>
            <a:r>
              <a:rPr lang="ru-RU" sz="3800" dirty="0" err="1"/>
              <a:t>перші</a:t>
            </a:r>
            <a:r>
              <a:rPr lang="ru-RU" sz="3800" dirty="0"/>
              <a:t>, і </a:t>
            </a:r>
            <a:r>
              <a:rPr lang="ru-RU" sz="3800" dirty="0" err="1"/>
              <a:t>другі</a:t>
            </a:r>
            <a:r>
              <a:rPr lang="ru-RU" sz="3800" dirty="0"/>
              <a:t> </a:t>
            </a:r>
            <a:r>
              <a:rPr lang="ru-RU" sz="3800" dirty="0" err="1"/>
              <a:t>можуть</a:t>
            </a:r>
            <a:r>
              <a:rPr lang="ru-RU" sz="3800" dirty="0"/>
              <a:t> у </a:t>
            </a:r>
            <a:r>
              <a:rPr lang="ru-RU" sz="3800" dirty="0" err="1"/>
              <a:t>певних</a:t>
            </a:r>
            <a:r>
              <a:rPr lang="ru-RU" sz="3800" dirty="0"/>
              <a:t> </a:t>
            </a:r>
            <a:r>
              <a:rPr lang="ru-RU" sz="3800" dirty="0" err="1"/>
              <a:t>умовах</a:t>
            </a:r>
            <a:r>
              <a:rPr lang="ru-RU" sz="3800" dirty="0"/>
              <a:t> </a:t>
            </a:r>
            <a:r>
              <a:rPr lang="ru-RU" sz="3800" dirty="0" err="1"/>
              <a:t>виступати</a:t>
            </a:r>
            <a:r>
              <a:rPr lang="ru-RU" sz="3800" dirty="0"/>
              <a:t> як </a:t>
            </a:r>
            <a:r>
              <a:rPr lang="ru-RU" sz="3800" dirty="0" err="1"/>
              <a:t>об’єкти</a:t>
            </a:r>
            <a:r>
              <a:rPr lang="ru-RU" sz="3800" dirty="0"/>
              <a:t> та </a:t>
            </a:r>
            <a:r>
              <a:rPr lang="ru-RU" sz="3800" dirty="0" err="1"/>
              <a:t>суб’єкти</a:t>
            </a:r>
            <a:r>
              <a:rPr lang="ru-RU" sz="3800" dirty="0"/>
              <a:t> </a:t>
            </a:r>
            <a:r>
              <a:rPr lang="ru-RU" sz="3800" dirty="0" err="1"/>
              <a:t>спонсорської</a:t>
            </a:r>
            <a:r>
              <a:rPr lang="ru-RU" sz="3800" dirty="0"/>
              <a:t> </a:t>
            </a:r>
            <a:r>
              <a:rPr lang="ru-RU" sz="3800" dirty="0" err="1"/>
              <a:t>діяльності</a:t>
            </a:r>
            <a:r>
              <a:rPr lang="ru-RU" sz="3800" dirty="0"/>
              <a:t>. </a:t>
            </a:r>
          </a:p>
          <a:p>
            <a:r>
              <a:rPr lang="ru-RU" sz="3800" dirty="0" err="1"/>
              <a:t>Форми</a:t>
            </a:r>
            <a:r>
              <a:rPr lang="ru-RU" sz="3800" dirty="0"/>
              <a:t> спонсорства: 1. </a:t>
            </a:r>
            <a:r>
              <a:rPr lang="ru-RU" sz="3800" dirty="0" err="1"/>
              <a:t>Інвестування</a:t>
            </a:r>
            <a:r>
              <a:rPr lang="ru-RU" sz="3800" dirty="0"/>
              <a:t>, </a:t>
            </a:r>
            <a:r>
              <a:rPr lang="ru-RU" sz="3800" dirty="0" err="1"/>
              <a:t>тобто</a:t>
            </a:r>
            <a:r>
              <a:rPr lang="ru-RU" sz="3800" dirty="0"/>
              <a:t> </a:t>
            </a:r>
            <a:r>
              <a:rPr lang="ru-RU" sz="3800" dirty="0" err="1"/>
              <a:t>повне</a:t>
            </a:r>
            <a:r>
              <a:rPr lang="ru-RU" sz="3800" dirty="0"/>
              <a:t> </a:t>
            </a:r>
            <a:r>
              <a:rPr lang="ru-RU" sz="3800" dirty="0" err="1"/>
              <a:t>або</a:t>
            </a:r>
            <a:r>
              <a:rPr lang="ru-RU" sz="3800" dirty="0"/>
              <a:t> </a:t>
            </a:r>
            <a:r>
              <a:rPr lang="ru-RU" sz="3800" dirty="0" err="1"/>
              <a:t>часткове</a:t>
            </a:r>
            <a:r>
              <a:rPr lang="ru-RU" sz="3800" dirty="0"/>
              <a:t> </a:t>
            </a:r>
            <a:r>
              <a:rPr lang="ru-RU" sz="3800" dirty="0" err="1"/>
              <a:t>фінансування</a:t>
            </a:r>
            <a:r>
              <a:rPr lang="ru-RU" sz="3800" dirty="0"/>
              <a:t> тих </a:t>
            </a:r>
            <a:r>
              <a:rPr lang="ru-RU" sz="3800" dirty="0" err="1"/>
              <a:t>чи</a:t>
            </a:r>
            <a:r>
              <a:rPr lang="ru-RU" sz="3800" dirty="0"/>
              <a:t> </a:t>
            </a:r>
            <a:r>
              <a:rPr lang="ru-RU" sz="3800" dirty="0" err="1"/>
              <a:t>інших</a:t>
            </a:r>
            <a:r>
              <a:rPr lang="ru-RU" sz="3800" dirty="0"/>
              <a:t> </a:t>
            </a:r>
            <a:r>
              <a:rPr lang="ru-RU" sz="3800" dirty="0" err="1"/>
              <a:t>проектів</a:t>
            </a:r>
            <a:r>
              <a:rPr lang="ru-RU" sz="3800" dirty="0"/>
              <a:t>, </a:t>
            </a:r>
            <a:r>
              <a:rPr lang="ru-RU" sz="3800" dirty="0" err="1"/>
              <a:t>заходів</a:t>
            </a:r>
            <a:r>
              <a:rPr lang="ru-RU" sz="3800" dirty="0"/>
              <a:t>. </a:t>
            </a:r>
          </a:p>
          <a:p>
            <a:r>
              <a:rPr lang="ru-RU" sz="3800" dirty="0"/>
              <a:t>2. </a:t>
            </a:r>
            <a:r>
              <a:rPr lang="ru-RU" sz="3800" dirty="0" err="1"/>
              <a:t>Створення</a:t>
            </a:r>
            <a:r>
              <a:rPr lang="ru-RU" sz="3800" dirty="0"/>
              <a:t> </a:t>
            </a:r>
            <a:r>
              <a:rPr lang="ru-RU" sz="3800" dirty="0" err="1"/>
              <a:t>фондів</a:t>
            </a:r>
            <a:r>
              <a:rPr lang="ru-RU" sz="3800" dirty="0"/>
              <a:t> </a:t>
            </a:r>
            <a:r>
              <a:rPr lang="ru-RU" sz="3800" dirty="0" err="1"/>
              <a:t>чи</a:t>
            </a:r>
            <a:r>
              <a:rPr lang="ru-RU" sz="3800" dirty="0"/>
              <a:t> </a:t>
            </a:r>
            <a:r>
              <a:rPr lang="ru-RU" sz="3800" dirty="0" err="1"/>
              <a:t>асоціацій</a:t>
            </a:r>
            <a:r>
              <a:rPr lang="ru-RU" sz="3800" dirty="0"/>
              <a:t>, </a:t>
            </a:r>
            <a:r>
              <a:rPr lang="ru-RU" sz="3800" dirty="0" err="1"/>
              <a:t>які</a:t>
            </a:r>
            <a:r>
              <a:rPr lang="ru-RU" sz="3800" dirty="0"/>
              <a:t> б </a:t>
            </a:r>
            <a:r>
              <a:rPr lang="ru-RU" sz="3800" dirty="0" err="1"/>
              <a:t>займалися</a:t>
            </a:r>
            <a:r>
              <a:rPr lang="ru-RU" sz="3800" dirty="0"/>
              <a:t> </a:t>
            </a:r>
            <a:r>
              <a:rPr lang="ru-RU" sz="3800" dirty="0" err="1"/>
              <a:t>благодійництвом</a:t>
            </a:r>
            <a:r>
              <a:rPr lang="ru-RU" sz="3800" dirty="0"/>
              <a:t> </a:t>
            </a:r>
            <a:r>
              <a:rPr lang="ru-RU" sz="3800" dirty="0" err="1"/>
              <a:t>або</a:t>
            </a:r>
            <a:r>
              <a:rPr lang="ru-RU" sz="3800" dirty="0"/>
              <a:t> спонсорством. </a:t>
            </a:r>
          </a:p>
          <a:p>
            <a:r>
              <a:rPr lang="ru-RU" sz="3800" dirty="0"/>
              <a:t>3. </a:t>
            </a:r>
            <a:r>
              <a:rPr lang="ru-RU" sz="3800" dirty="0" err="1"/>
              <a:t>Подарункова</a:t>
            </a:r>
            <a:r>
              <a:rPr lang="ru-RU" sz="3800" dirty="0"/>
              <a:t> </a:t>
            </a:r>
            <a:r>
              <a:rPr lang="ru-RU" sz="3800" dirty="0" err="1"/>
              <a:t>діяльність</a:t>
            </a:r>
            <a:r>
              <a:rPr lang="ru-RU" sz="3800" dirty="0"/>
              <a:t> (</a:t>
            </a:r>
            <a:r>
              <a:rPr lang="ru-RU" sz="3800" dirty="0" err="1"/>
              <a:t>допомога</a:t>
            </a:r>
            <a:r>
              <a:rPr lang="ru-RU" sz="3800" dirty="0"/>
              <a:t> не </a:t>
            </a:r>
            <a:r>
              <a:rPr lang="ru-RU" sz="3800" dirty="0" err="1"/>
              <a:t>грошима</a:t>
            </a:r>
            <a:r>
              <a:rPr lang="ru-RU" sz="3800" dirty="0"/>
              <a:t>, а речами: </a:t>
            </a:r>
            <a:r>
              <a:rPr lang="ru-RU" sz="3800" dirty="0" err="1"/>
              <a:t>школі</a:t>
            </a:r>
            <a:r>
              <a:rPr lang="ru-RU" sz="3800" dirty="0"/>
              <a:t> – </a:t>
            </a:r>
            <a:r>
              <a:rPr lang="ru-RU" sz="3800" dirty="0" err="1"/>
              <a:t>комп’ютери</a:t>
            </a:r>
            <a:r>
              <a:rPr lang="ru-RU" sz="3800" dirty="0"/>
              <a:t>, книги, музею – </a:t>
            </a:r>
            <a:r>
              <a:rPr lang="ru-RU" sz="3800" dirty="0" err="1"/>
              <a:t>експонат</a:t>
            </a:r>
            <a:r>
              <a:rPr lang="ru-RU" sz="3800" dirty="0"/>
              <a:t>, </a:t>
            </a:r>
            <a:r>
              <a:rPr lang="ru-RU" sz="3800" dirty="0" err="1"/>
              <a:t>картинній</a:t>
            </a:r>
            <a:r>
              <a:rPr lang="ru-RU" sz="3800" dirty="0"/>
              <a:t> </a:t>
            </a:r>
            <a:r>
              <a:rPr lang="ru-RU" sz="3800" dirty="0" err="1"/>
              <a:t>галереї</a:t>
            </a:r>
            <a:r>
              <a:rPr lang="ru-RU" sz="3800" dirty="0"/>
              <a:t> – полотно художника </a:t>
            </a:r>
            <a:r>
              <a:rPr lang="ru-RU" sz="3800" dirty="0" err="1"/>
              <a:t>тощо</a:t>
            </a:r>
            <a:r>
              <a:rPr lang="ru-RU" sz="3800" dirty="0"/>
              <a:t>). </a:t>
            </a:r>
          </a:p>
          <a:p>
            <a:r>
              <a:rPr lang="ru-RU" sz="3800" dirty="0"/>
              <a:t>4. </a:t>
            </a:r>
            <a:r>
              <a:rPr lang="ru-RU" sz="3800" dirty="0" err="1"/>
              <a:t>Створення</a:t>
            </a:r>
            <a:r>
              <a:rPr lang="ru-RU" sz="3800" dirty="0"/>
              <a:t> </a:t>
            </a:r>
            <a:r>
              <a:rPr lang="ru-RU" sz="3800" dirty="0" err="1"/>
              <a:t>преміальних</a:t>
            </a:r>
            <a:r>
              <a:rPr lang="ru-RU" sz="3800" dirty="0"/>
              <a:t> </a:t>
            </a:r>
            <a:r>
              <a:rPr lang="ru-RU" sz="3800" dirty="0" err="1"/>
              <a:t>фондів</a:t>
            </a:r>
            <a:r>
              <a:rPr lang="ru-RU" sz="3800" dirty="0"/>
              <a:t> (</a:t>
            </a:r>
            <a:r>
              <a:rPr lang="ru-RU" sz="3800" dirty="0" err="1"/>
              <a:t>стипендії</a:t>
            </a:r>
            <a:r>
              <a:rPr lang="ru-RU" sz="3800" dirty="0"/>
              <a:t>, нагороди, </a:t>
            </a:r>
            <a:r>
              <a:rPr lang="ru-RU" sz="3800" dirty="0" err="1"/>
              <a:t>призи</a:t>
            </a:r>
            <a:r>
              <a:rPr lang="ru-RU" sz="3800" dirty="0"/>
              <a:t> </a:t>
            </a:r>
            <a:r>
              <a:rPr lang="ru-RU" sz="3800" dirty="0" err="1"/>
              <a:t>тощо</a:t>
            </a:r>
            <a:r>
              <a:rPr lang="ru-RU" sz="3800" dirty="0"/>
              <a:t>). </a:t>
            </a:r>
          </a:p>
          <a:p>
            <a:r>
              <a:rPr lang="ru-RU" sz="3800" dirty="0"/>
              <a:t>5. </a:t>
            </a:r>
            <a:r>
              <a:rPr lang="ru-RU" sz="3800" dirty="0" err="1"/>
              <a:t>Надання</a:t>
            </a:r>
            <a:r>
              <a:rPr lang="ru-RU" sz="3800" dirty="0"/>
              <a:t> </a:t>
            </a:r>
            <a:r>
              <a:rPr lang="ru-RU" sz="3800" dirty="0" err="1"/>
              <a:t>безкоштовних</a:t>
            </a:r>
            <a:r>
              <a:rPr lang="ru-RU" sz="3800" dirty="0"/>
              <a:t> </a:t>
            </a:r>
            <a:r>
              <a:rPr lang="ru-RU" sz="3800" dirty="0" err="1"/>
              <a:t>рекламних</a:t>
            </a:r>
            <a:r>
              <a:rPr lang="ru-RU" sz="3800" dirty="0"/>
              <a:t> </a:t>
            </a:r>
            <a:r>
              <a:rPr lang="ru-RU" sz="3800" dirty="0" err="1"/>
              <a:t>або</a:t>
            </a:r>
            <a:r>
              <a:rPr lang="ru-RU" sz="3800" dirty="0"/>
              <a:t> </a:t>
            </a:r>
            <a:r>
              <a:rPr lang="ru-RU" sz="3800" dirty="0" err="1"/>
              <a:t>інформаційних</a:t>
            </a:r>
            <a:r>
              <a:rPr lang="ru-RU" sz="3800" dirty="0"/>
              <a:t> </a:t>
            </a:r>
            <a:r>
              <a:rPr lang="ru-RU" sz="3800" dirty="0" err="1"/>
              <a:t>послуг</a:t>
            </a:r>
            <a:r>
              <a:rPr lang="ru-RU" sz="3800" dirty="0"/>
              <a:t> (</a:t>
            </a:r>
            <a:r>
              <a:rPr lang="ru-RU" sz="3800" dirty="0" err="1"/>
              <a:t>безкоштовні</a:t>
            </a:r>
            <a:r>
              <a:rPr lang="ru-RU" sz="3800" dirty="0"/>
              <a:t> </a:t>
            </a:r>
            <a:r>
              <a:rPr lang="ru-RU" sz="3800" dirty="0" err="1"/>
              <a:t>інформаційні</a:t>
            </a:r>
            <a:r>
              <a:rPr lang="ru-RU" sz="3800" dirty="0"/>
              <a:t> </a:t>
            </a:r>
            <a:r>
              <a:rPr lang="ru-RU" sz="3800" dirty="0" err="1"/>
              <a:t>повідомлення</a:t>
            </a:r>
            <a:r>
              <a:rPr lang="ru-RU" sz="3800" dirty="0"/>
              <a:t> про заходи </a:t>
            </a:r>
            <a:r>
              <a:rPr lang="ru-RU" sz="3800" dirty="0" err="1"/>
              <a:t>чи</a:t>
            </a:r>
            <a:r>
              <a:rPr lang="ru-RU" sz="3800" dirty="0"/>
              <a:t> </a:t>
            </a:r>
            <a:r>
              <a:rPr lang="ru-RU" sz="3800" dirty="0" err="1"/>
              <a:t>події</a:t>
            </a:r>
            <a:r>
              <a:rPr lang="ru-RU" sz="3800" dirty="0"/>
              <a:t> часто </a:t>
            </a:r>
            <a:r>
              <a:rPr lang="ru-RU" sz="3800" dirty="0" err="1"/>
              <a:t>називають</a:t>
            </a:r>
            <a:r>
              <a:rPr lang="ru-RU" sz="3800" dirty="0"/>
              <a:t> </a:t>
            </a:r>
            <a:r>
              <a:rPr lang="ru-RU" sz="3800" dirty="0" err="1"/>
              <a:t>інформаційним</a:t>
            </a:r>
            <a:r>
              <a:rPr lang="ru-RU" sz="3800" dirty="0"/>
              <a:t> спонсорством). </a:t>
            </a:r>
          </a:p>
          <a:p>
            <a:r>
              <a:rPr lang="ru-RU" sz="3800" dirty="0"/>
              <a:t>6. </a:t>
            </a:r>
            <a:r>
              <a:rPr lang="ru-RU" sz="3800" dirty="0" err="1"/>
              <a:t>Надання</a:t>
            </a:r>
            <a:r>
              <a:rPr lang="ru-RU" sz="3800" dirty="0"/>
              <a:t> </a:t>
            </a:r>
            <a:r>
              <a:rPr lang="ru-RU" sz="3800" dirty="0" err="1"/>
              <a:t>безкоштовних</a:t>
            </a:r>
            <a:r>
              <a:rPr lang="ru-RU" sz="3800" dirty="0"/>
              <a:t> </a:t>
            </a:r>
            <a:r>
              <a:rPr lang="ru-RU" sz="3800" dirty="0" err="1"/>
              <a:t>послуг</a:t>
            </a:r>
            <a:r>
              <a:rPr lang="ru-RU" sz="3800" dirty="0"/>
              <a:t> (</a:t>
            </a:r>
            <a:r>
              <a:rPr lang="ru-RU" sz="3800" dirty="0" err="1"/>
              <a:t>безкоштовні</a:t>
            </a:r>
            <a:r>
              <a:rPr lang="ru-RU" sz="3800" dirty="0"/>
              <a:t> </a:t>
            </a:r>
            <a:r>
              <a:rPr lang="ru-RU" sz="3800" dirty="0" err="1"/>
              <a:t>відвідування</a:t>
            </a:r>
            <a:r>
              <a:rPr lang="ru-RU" sz="3800" dirty="0"/>
              <a:t> </a:t>
            </a:r>
            <a:r>
              <a:rPr lang="ru-RU" sz="3800" dirty="0" err="1"/>
              <a:t>музеїв</a:t>
            </a:r>
            <a:r>
              <a:rPr lang="ru-RU" sz="3800" dirty="0"/>
              <a:t>, </a:t>
            </a:r>
            <a:r>
              <a:rPr lang="ru-RU" sz="3800" dirty="0" err="1"/>
              <a:t>театрів</a:t>
            </a:r>
            <a:r>
              <a:rPr lang="ru-RU" sz="3800" dirty="0"/>
              <a:t>, </a:t>
            </a:r>
            <a:r>
              <a:rPr lang="ru-RU" sz="3800" dirty="0" err="1"/>
              <a:t>кінотеатрів</a:t>
            </a:r>
            <a:r>
              <a:rPr lang="ru-RU" sz="3800" dirty="0"/>
              <a:t>, </a:t>
            </a:r>
            <a:r>
              <a:rPr lang="ru-RU" sz="3800" dirty="0" err="1"/>
              <a:t>здійснення</a:t>
            </a:r>
            <a:r>
              <a:rPr lang="ru-RU" sz="3800" dirty="0"/>
              <a:t> </a:t>
            </a:r>
            <a:r>
              <a:rPr lang="ru-RU" sz="3800" dirty="0" err="1"/>
              <a:t>поїздок</a:t>
            </a:r>
            <a:r>
              <a:rPr lang="ru-RU" sz="3800" dirty="0"/>
              <a:t>, </a:t>
            </a:r>
            <a:r>
              <a:rPr lang="ru-RU" sz="3800" dirty="0" err="1"/>
              <a:t>екскурсій</a:t>
            </a:r>
            <a:r>
              <a:rPr lang="ru-RU" sz="3800" dirty="0"/>
              <a:t> </a:t>
            </a:r>
            <a:r>
              <a:rPr lang="ru-RU" sz="3800" dirty="0" err="1"/>
              <a:t>тощо</a:t>
            </a:r>
            <a:r>
              <a:rPr lang="ru-RU" sz="3800" dirty="0"/>
              <a:t>).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97011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109AB-7AFB-E6C7-CE7A-7CD4031AD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Корпоративне</a:t>
            </a:r>
            <a:r>
              <a:rPr lang="ru-RU" dirty="0"/>
              <a:t> волонтерство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CD04EF-3006-1C10-866B-7911D2901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Корпоративне</a:t>
            </a:r>
            <a:r>
              <a:rPr lang="ru-RU" dirty="0"/>
              <a:t> волонтерство –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до </a:t>
            </a:r>
            <a:r>
              <a:rPr lang="ru-RU" dirty="0" err="1"/>
              <a:t>благодійної</a:t>
            </a:r>
            <a:r>
              <a:rPr lang="ru-RU" dirty="0"/>
              <a:t> та </a:t>
            </a:r>
            <a:r>
              <a:rPr lang="ru-RU" dirty="0" err="1"/>
              <a:t>волонтерської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не просто </a:t>
            </a:r>
            <a:r>
              <a:rPr lang="ru-RU" dirty="0" err="1"/>
              <a:t>організація</a:t>
            </a:r>
            <a:r>
              <a:rPr lang="ru-RU" dirty="0"/>
              <a:t> одноразового </a:t>
            </a:r>
            <a:r>
              <a:rPr lang="ru-RU" dirty="0" err="1"/>
              <a:t>суботника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спільний</a:t>
            </a:r>
            <a:r>
              <a:rPr lang="ru-RU" dirty="0"/>
              <a:t> </a:t>
            </a:r>
            <a:r>
              <a:rPr lang="ru-RU" dirty="0" err="1"/>
              <a:t>похід</a:t>
            </a:r>
            <a:r>
              <a:rPr lang="ru-RU" dirty="0"/>
              <a:t> до </a:t>
            </a:r>
            <a:r>
              <a:rPr lang="ru-RU" dirty="0" err="1"/>
              <a:t>дитячого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. </a:t>
            </a:r>
            <a:r>
              <a:rPr lang="ru-RU" dirty="0" err="1"/>
              <a:t>Корпоративне</a:t>
            </a:r>
            <a:r>
              <a:rPr lang="ru-RU" dirty="0"/>
              <a:t> волонтерство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корпоративної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гуманістичних</a:t>
            </a:r>
            <a:r>
              <a:rPr lang="ru-RU" dirty="0"/>
              <a:t> </a:t>
            </a:r>
            <a:r>
              <a:rPr lang="ru-RU" dirty="0" err="1"/>
              <a:t>цінностях</a:t>
            </a:r>
            <a:r>
              <a:rPr lang="ru-RU" dirty="0"/>
              <a:t>, </a:t>
            </a:r>
            <a:r>
              <a:rPr lang="ru-RU" dirty="0" err="1"/>
              <a:t>усвідомленні</a:t>
            </a:r>
            <a:r>
              <a:rPr lang="ru-RU" dirty="0"/>
              <a:t> </a:t>
            </a:r>
            <a:r>
              <a:rPr lang="ru-RU" dirty="0" err="1"/>
              <a:t>важливості</a:t>
            </a:r>
            <a:r>
              <a:rPr lang="ru-RU" dirty="0"/>
              <a:t> </a:t>
            </a:r>
            <a:r>
              <a:rPr lang="ru-RU" dirty="0" err="1"/>
              <a:t>ініціативи</a:t>
            </a:r>
            <a:r>
              <a:rPr lang="ru-RU" dirty="0"/>
              <a:t>, </a:t>
            </a:r>
            <a:r>
              <a:rPr lang="ru-RU" dirty="0" err="1"/>
              <a:t>солідарності</a:t>
            </a:r>
            <a:r>
              <a:rPr lang="ru-RU" dirty="0"/>
              <a:t> та </a:t>
            </a:r>
            <a:r>
              <a:rPr lang="ru-RU" dirty="0" err="1"/>
              <a:t>відповідальності</a:t>
            </a:r>
            <a:r>
              <a:rPr lang="ru-RU" dirty="0"/>
              <a:t>.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 </a:t>
            </a:r>
            <a:r>
              <a:rPr lang="en-US" dirty="0"/>
              <a:t>https://www.youtube.com/watch?v=WN18kGdPHzk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457984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78B05F-9B98-9391-696B-B267D27CC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Варіанти </a:t>
            </a:r>
            <a:r>
              <a:rPr lang="uk-UA" dirty="0" err="1"/>
              <a:t>волонтерства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7C4C75-1536-854E-A32C-CB3AC0116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2300" dirty="0" err="1"/>
              <a:t>Базове</a:t>
            </a:r>
            <a:r>
              <a:rPr lang="ru-RU" sz="2300" dirty="0"/>
              <a:t> волонтерство – участь у проектах </a:t>
            </a:r>
            <a:r>
              <a:rPr lang="ru-RU" sz="2300" dirty="0" err="1"/>
              <a:t>із</a:t>
            </a:r>
            <a:r>
              <a:rPr lang="ru-RU" sz="2300" dirty="0"/>
              <a:t> </a:t>
            </a:r>
            <a:r>
              <a:rPr lang="ru-RU" sz="2300" dirty="0" err="1"/>
              <a:t>різних</a:t>
            </a:r>
            <a:r>
              <a:rPr lang="ru-RU" sz="2300" dirty="0"/>
              <a:t> сфер, не </a:t>
            </a:r>
            <a:r>
              <a:rPr lang="ru-RU" sz="2300" dirty="0" err="1"/>
              <a:t>пов’язаних</a:t>
            </a:r>
            <a:r>
              <a:rPr lang="ru-RU" sz="2300" dirty="0"/>
              <a:t> з </a:t>
            </a:r>
            <a:r>
              <a:rPr lang="ru-RU" sz="2300" dirty="0" err="1"/>
              <a:t>бізнес-цілями</a:t>
            </a:r>
            <a:r>
              <a:rPr lang="ru-RU" sz="2300" dirty="0"/>
              <a:t> </a:t>
            </a:r>
            <a:r>
              <a:rPr lang="ru-RU" sz="2300" dirty="0" err="1"/>
              <a:t>підприємства</a:t>
            </a:r>
            <a:r>
              <a:rPr lang="ru-RU" sz="2300" dirty="0"/>
              <a:t>. </a:t>
            </a:r>
            <a:r>
              <a:rPr lang="ru-RU" sz="2300" dirty="0" err="1"/>
              <a:t>Така</a:t>
            </a:r>
            <a:r>
              <a:rPr lang="ru-RU" sz="2300" dirty="0"/>
              <a:t> </a:t>
            </a:r>
            <a:r>
              <a:rPr lang="ru-RU" sz="2300" dirty="0" err="1"/>
              <a:t>активність</a:t>
            </a:r>
            <a:r>
              <a:rPr lang="ru-RU" sz="2300" dirty="0"/>
              <a:t> </a:t>
            </a:r>
            <a:r>
              <a:rPr lang="ru-RU" sz="2300" dirty="0" err="1"/>
              <a:t>здійснюється</a:t>
            </a:r>
            <a:r>
              <a:rPr lang="ru-RU" sz="2300" dirty="0"/>
              <a:t>, як правило, у </a:t>
            </a:r>
            <a:r>
              <a:rPr lang="ru-RU" sz="2300" dirty="0" err="1"/>
              <a:t>вільний</a:t>
            </a:r>
            <a:r>
              <a:rPr lang="ru-RU" sz="2300" dirty="0"/>
              <a:t> час, а </a:t>
            </a:r>
            <a:r>
              <a:rPr lang="ru-RU" sz="2300" dirty="0" err="1"/>
              <a:t>компанія</a:t>
            </a:r>
            <a:r>
              <a:rPr lang="ru-RU" sz="2300" dirty="0"/>
              <a:t> не </a:t>
            </a:r>
            <a:r>
              <a:rPr lang="ru-RU" sz="2300" dirty="0" err="1"/>
              <a:t>займається</a:t>
            </a:r>
            <a:r>
              <a:rPr lang="ru-RU" sz="2300" dirty="0"/>
              <a:t> </a:t>
            </a:r>
            <a:r>
              <a:rPr lang="ru-RU" sz="2300" dirty="0" err="1"/>
              <a:t>обліком</a:t>
            </a:r>
            <a:r>
              <a:rPr lang="ru-RU" sz="2300" dirty="0"/>
              <a:t> </a:t>
            </a:r>
            <a:r>
              <a:rPr lang="ru-RU" sz="2300" dirty="0" err="1"/>
              <a:t>витрачених</a:t>
            </a:r>
            <a:r>
              <a:rPr lang="ru-RU" sz="2300" dirty="0"/>
              <a:t> </a:t>
            </a:r>
            <a:r>
              <a:rPr lang="ru-RU" sz="2300" dirty="0" err="1"/>
              <a:t>коштів</a:t>
            </a:r>
            <a:r>
              <a:rPr lang="ru-RU" sz="2300" dirty="0"/>
              <a:t> і </a:t>
            </a:r>
            <a:r>
              <a:rPr lang="ru-RU" sz="2300" dirty="0" err="1"/>
              <a:t>підведенням</a:t>
            </a:r>
            <a:r>
              <a:rPr lang="ru-RU" sz="2300" dirty="0"/>
              <a:t> </a:t>
            </a:r>
            <a:r>
              <a:rPr lang="ru-RU" sz="2300" dirty="0" err="1"/>
              <a:t>підсумків</a:t>
            </a:r>
            <a:r>
              <a:rPr lang="ru-RU" sz="2300" dirty="0"/>
              <a:t>. </a:t>
            </a:r>
          </a:p>
          <a:p>
            <a:r>
              <a:rPr lang="ru-RU" sz="2300" dirty="0" err="1"/>
              <a:t>Стратегічне</a:t>
            </a:r>
            <a:r>
              <a:rPr lang="ru-RU" sz="2300" dirty="0"/>
              <a:t> волонтерство </a:t>
            </a:r>
            <a:r>
              <a:rPr lang="ru-RU" sz="2300" dirty="0" err="1"/>
              <a:t>реалізується</a:t>
            </a:r>
            <a:r>
              <a:rPr lang="ru-RU" sz="2300" dirty="0"/>
              <a:t> </a:t>
            </a:r>
            <a:r>
              <a:rPr lang="ru-RU" sz="2300" dirty="0" err="1"/>
              <a:t>завжди</a:t>
            </a:r>
            <a:r>
              <a:rPr lang="ru-RU" sz="2300" dirty="0"/>
              <a:t> </a:t>
            </a:r>
            <a:r>
              <a:rPr lang="ru-RU" sz="2300" dirty="0" err="1"/>
              <a:t>згідно</a:t>
            </a:r>
            <a:r>
              <a:rPr lang="ru-RU" sz="2300" dirty="0"/>
              <a:t> з </a:t>
            </a:r>
            <a:r>
              <a:rPr lang="ru-RU" sz="2300" dirty="0" err="1"/>
              <a:t>головними</a:t>
            </a:r>
            <a:r>
              <a:rPr lang="ru-RU" sz="2300" dirty="0"/>
              <a:t> </a:t>
            </a:r>
            <a:r>
              <a:rPr lang="ru-RU" sz="2300" dirty="0" err="1"/>
              <a:t>пріоритетами</a:t>
            </a:r>
            <a:r>
              <a:rPr lang="ru-RU" sz="2300" dirty="0"/>
              <a:t> </a:t>
            </a:r>
            <a:r>
              <a:rPr lang="ru-RU" sz="2300" dirty="0" err="1"/>
              <a:t>роботи</a:t>
            </a:r>
            <a:r>
              <a:rPr lang="ru-RU" sz="2300" dirty="0"/>
              <a:t> </a:t>
            </a:r>
            <a:r>
              <a:rPr lang="ru-RU" sz="2300" dirty="0" err="1"/>
              <a:t>організації</a:t>
            </a:r>
            <a:r>
              <a:rPr lang="ru-RU" sz="2300" dirty="0"/>
              <a:t>, а </a:t>
            </a:r>
            <a:r>
              <a:rPr lang="ru-RU" sz="2300" dirty="0" err="1"/>
              <a:t>обрані</a:t>
            </a:r>
            <a:r>
              <a:rPr lang="ru-RU" sz="2300" dirty="0"/>
              <a:t> </a:t>
            </a:r>
            <a:r>
              <a:rPr lang="ru-RU" sz="2300" dirty="0" err="1"/>
              <a:t>програми</a:t>
            </a:r>
            <a:r>
              <a:rPr lang="ru-RU" sz="2300" dirty="0"/>
              <a:t> </a:t>
            </a:r>
            <a:r>
              <a:rPr lang="ru-RU" sz="2300" dirty="0" err="1"/>
              <a:t>мають</a:t>
            </a:r>
            <a:r>
              <a:rPr lang="ru-RU" sz="2300" dirty="0"/>
              <a:t> </a:t>
            </a:r>
            <a:r>
              <a:rPr lang="ru-RU" sz="2300" dirty="0" err="1"/>
              <a:t>підтримку</a:t>
            </a:r>
            <a:r>
              <a:rPr lang="ru-RU" sz="2300" dirty="0"/>
              <a:t> на </a:t>
            </a:r>
            <a:r>
              <a:rPr lang="ru-RU" sz="2300" dirty="0" err="1"/>
              <a:t>всіх</a:t>
            </a:r>
            <a:r>
              <a:rPr lang="ru-RU" sz="2300" dirty="0"/>
              <a:t> </a:t>
            </a:r>
            <a:r>
              <a:rPr lang="ru-RU" sz="2300" dirty="0" err="1"/>
              <a:t>рівнях</a:t>
            </a:r>
            <a:r>
              <a:rPr lang="ru-RU" sz="2300" dirty="0"/>
              <a:t>: </a:t>
            </a:r>
            <a:r>
              <a:rPr lang="ru-RU" sz="2300" dirty="0" err="1"/>
              <a:t>від</a:t>
            </a:r>
            <a:r>
              <a:rPr lang="ru-RU" sz="2300" dirty="0"/>
              <a:t> </a:t>
            </a:r>
            <a:r>
              <a:rPr lang="ru-RU" sz="2300" dirty="0" err="1"/>
              <a:t>рядових</a:t>
            </a:r>
            <a:r>
              <a:rPr lang="ru-RU" sz="2300" dirty="0"/>
              <a:t> </a:t>
            </a:r>
            <a:r>
              <a:rPr lang="ru-RU" sz="2300" dirty="0" err="1"/>
              <a:t>співробітників</a:t>
            </a:r>
            <a:r>
              <a:rPr lang="ru-RU" sz="2300" dirty="0"/>
              <a:t> до топ-</a:t>
            </a:r>
            <a:r>
              <a:rPr lang="ru-RU" sz="2300" dirty="0" err="1"/>
              <a:t>менеджерів</a:t>
            </a:r>
            <a:r>
              <a:rPr lang="ru-RU" sz="2300" dirty="0"/>
              <a:t>. </a:t>
            </a:r>
            <a:r>
              <a:rPr lang="ru-RU" sz="2300" dirty="0" err="1"/>
              <a:t>Компанія</a:t>
            </a:r>
            <a:r>
              <a:rPr lang="ru-RU" sz="2300" dirty="0"/>
              <a:t> активно </a:t>
            </a:r>
            <a:r>
              <a:rPr lang="ru-RU" sz="2300" dirty="0" err="1"/>
              <a:t>будує</a:t>
            </a:r>
            <a:r>
              <a:rPr lang="ru-RU" sz="2300" dirty="0"/>
              <a:t> </a:t>
            </a:r>
            <a:r>
              <a:rPr lang="ru-RU" sz="2300" dirty="0" err="1"/>
              <a:t>партнерські</a:t>
            </a:r>
            <a:r>
              <a:rPr lang="ru-RU" sz="2300" dirty="0"/>
              <a:t> </a:t>
            </a:r>
            <a:r>
              <a:rPr lang="ru-RU" sz="2300" dirty="0" err="1"/>
              <a:t>взаємини</a:t>
            </a:r>
            <a:r>
              <a:rPr lang="ru-RU" sz="2300" dirty="0"/>
              <a:t> з </a:t>
            </a:r>
            <a:r>
              <a:rPr lang="ru-RU" sz="2300" dirty="0" err="1"/>
              <a:t>іншими</a:t>
            </a:r>
            <a:r>
              <a:rPr lang="ru-RU" sz="2300" dirty="0"/>
              <a:t> </a:t>
            </a:r>
            <a:r>
              <a:rPr lang="ru-RU" sz="2300" dirty="0" err="1"/>
              <a:t>фірмами</a:t>
            </a:r>
            <a:r>
              <a:rPr lang="ru-RU" sz="2300" dirty="0"/>
              <a:t> й </a:t>
            </a:r>
            <a:r>
              <a:rPr lang="ru-RU" sz="2300" dirty="0" err="1"/>
              <a:t>усілякими</a:t>
            </a:r>
            <a:r>
              <a:rPr lang="ru-RU" sz="2300" dirty="0"/>
              <a:t> способами </a:t>
            </a:r>
            <a:r>
              <a:rPr lang="ru-RU" sz="2300" dirty="0" err="1"/>
              <a:t>заохочує</a:t>
            </a:r>
            <a:r>
              <a:rPr lang="ru-RU" sz="2300" dirty="0"/>
              <a:t> </a:t>
            </a:r>
            <a:r>
              <a:rPr lang="ru-RU" sz="2300" dirty="0" err="1"/>
              <a:t>своїх</a:t>
            </a:r>
            <a:r>
              <a:rPr lang="ru-RU" sz="2300" dirty="0"/>
              <a:t> </a:t>
            </a:r>
            <a:r>
              <a:rPr lang="ru-RU" sz="2300" dirty="0" err="1"/>
              <a:t>працівників</a:t>
            </a:r>
            <a:r>
              <a:rPr lang="ru-RU" sz="2300" dirty="0"/>
              <a:t>, </a:t>
            </a:r>
            <a:r>
              <a:rPr lang="ru-RU" sz="2300" dirty="0" err="1"/>
              <a:t>які</a:t>
            </a:r>
            <a:r>
              <a:rPr lang="ru-RU" sz="2300" dirty="0"/>
              <a:t> </a:t>
            </a:r>
            <a:r>
              <a:rPr lang="ru-RU" sz="2300" dirty="0" err="1"/>
              <a:t>беруть</a:t>
            </a:r>
            <a:r>
              <a:rPr lang="ru-RU" sz="2300" dirty="0"/>
              <a:t> участь у </a:t>
            </a:r>
            <a:r>
              <a:rPr lang="ru-RU" sz="2300" dirty="0" err="1"/>
              <a:t>благодійних</a:t>
            </a:r>
            <a:r>
              <a:rPr lang="ru-RU" sz="2300" dirty="0"/>
              <a:t> проектах. </a:t>
            </a:r>
          </a:p>
          <a:p>
            <a:r>
              <a:rPr lang="ru-RU" sz="2300" dirty="0" err="1"/>
              <a:t>Інтегроване</a:t>
            </a:r>
            <a:r>
              <a:rPr lang="ru-RU" sz="2300" dirty="0"/>
              <a:t> волонтерство </a:t>
            </a:r>
            <a:r>
              <a:rPr lang="ru-RU" sz="2300" dirty="0" err="1"/>
              <a:t>характеризується</a:t>
            </a:r>
            <a:r>
              <a:rPr lang="ru-RU" sz="2300" dirty="0"/>
              <a:t> </a:t>
            </a:r>
            <a:r>
              <a:rPr lang="ru-RU" sz="2300" dirty="0" err="1"/>
              <a:t>якісними</a:t>
            </a:r>
            <a:r>
              <a:rPr lang="ru-RU" sz="2300" dirty="0"/>
              <a:t> </a:t>
            </a:r>
            <a:r>
              <a:rPr lang="ru-RU" sz="2300" dirty="0" err="1"/>
              <a:t>відмінностями</a:t>
            </a:r>
            <a:r>
              <a:rPr lang="ru-RU" sz="2300" dirty="0"/>
              <a:t> </a:t>
            </a:r>
            <a:r>
              <a:rPr lang="ru-RU" sz="2300" dirty="0" err="1"/>
              <a:t>від</a:t>
            </a:r>
            <a:r>
              <a:rPr lang="ru-RU" sz="2300" dirty="0"/>
              <a:t> </a:t>
            </a:r>
            <a:r>
              <a:rPr lang="ru-RU" sz="2300" dirty="0" err="1"/>
              <a:t>попередніх</a:t>
            </a:r>
            <a:r>
              <a:rPr lang="ru-RU" sz="2300" dirty="0"/>
              <a:t> </a:t>
            </a:r>
            <a:r>
              <a:rPr lang="ru-RU" sz="2300" dirty="0" err="1"/>
              <a:t>двох</a:t>
            </a:r>
            <a:r>
              <a:rPr lang="ru-RU" sz="2300" dirty="0"/>
              <a:t> форм </a:t>
            </a:r>
            <a:r>
              <a:rPr lang="ru-RU" sz="2300" dirty="0" err="1"/>
              <a:t>добродійності</a:t>
            </a:r>
            <a:r>
              <a:rPr lang="ru-RU" sz="2300" dirty="0"/>
              <a:t>: </a:t>
            </a:r>
            <a:r>
              <a:rPr lang="ru-RU" sz="2300" dirty="0" err="1"/>
              <a:t>чітка</a:t>
            </a:r>
            <a:r>
              <a:rPr lang="ru-RU" sz="2300" dirty="0"/>
              <a:t> </a:t>
            </a:r>
            <a:r>
              <a:rPr lang="ru-RU" sz="2300" dirty="0" err="1"/>
              <a:t>спрямованість</a:t>
            </a:r>
            <a:r>
              <a:rPr lang="ru-RU" sz="2300" dirty="0"/>
              <a:t> </a:t>
            </a:r>
            <a:r>
              <a:rPr lang="ru-RU" sz="2300" dirty="0" err="1"/>
              <a:t>програм</a:t>
            </a:r>
            <a:r>
              <a:rPr lang="ru-RU" sz="2300" dirty="0"/>
              <a:t> на </a:t>
            </a:r>
            <a:r>
              <a:rPr lang="ru-RU" sz="2300" dirty="0" err="1"/>
              <a:t>реалізацію</a:t>
            </a:r>
            <a:r>
              <a:rPr lang="ru-RU" sz="2300" dirty="0"/>
              <a:t> </a:t>
            </a:r>
            <a:r>
              <a:rPr lang="ru-RU" sz="2300" dirty="0" err="1"/>
              <a:t>бізнес-цілей</a:t>
            </a:r>
            <a:r>
              <a:rPr lang="ru-RU" sz="2300" dirty="0"/>
              <a:t> та </a:t>
            </a:r>
            <a:r>
              <a:rPr lang="ru-RU" sz="2300" dirty="0" err="1"/>
              <a:t>одержання</a:t>
            </a:r>
            <a:r>
              <a:rPr lang="ru-RU" sz="2300" dirty="0"/>
              <a:t> </a:t>
            </a:r>
            <a:r>
              <a:rPr lang="ru-RU" sz="2300" dirty="0" err="1"/>
              <a:t>конкретної</a:t>
            </a:r>
            <a:r>
              <a:rPr lang="ru-RU" sz="2300" dirty="0"/>
              <a:t> </a:t>
            </a:r>
            <a:r>
              <a:rPr lang="ru-RU" sz="2300" dirty="0" err="1"/>
              <a:t>вигоди</a:t>
            </a:r>
            <a:r>
              <a:rPr lang="ru-RU" sz="2300" dirty="0"/>
              <a:t>; </a:t>
            </a:r>
            <a:r>
              <a:rPr lang="ru-RU" sz="2300" dirty="0" err="1"/>
              <a:t>залучення</a:t>
            </a:r>
            <a:r>
              <a:rPr lang="ru-RU" sz="2300" dirty="0"/>
              <a:t> </a:t>
            </a:r>
            <a:r>
              <a:rPr lang="ru-RU" sz="2300" dirty="0" err="1"/>
              <a:t>всіх</a:t>
            </a:r>
            <a:r>
              <a:rPr lang="ru-RU" sz="2300" dirty="0"/>
              <a:t> </a:t>
            </a:r>
            <a:r>
              <a:rPr lang="ru-RU" sz="2300" dirty="0" err="1"/>
              <a:t>рівнів</a:t>
            </a:r>
            <a:r>
              <a:rPr lang="ru-RU" sz="2300" dirty="0"/>
              <a:t> </a:t>
            </a:r>
            <a:r>
              <a:rPr lang="ru-RU" sz="2300" dirty="0" err="1"/>
              <a:t>співробітників</a:t>
            </a:r>
            <a:r>
              <a:rPr lang="ru-RU" sz="2300" dirty="0"/>
              <a:t>; </a:t>
            </a:r>
            <a:r>
              <a:rPr lang="ru-RU" sz="2300" dirty="0" err="1"/>
              <a:t>облік</a:t>
            </a:r>
            <a:r>
              <a:rPr lang="ru-RU" sz="2300" dirty="0"/>
              <a:t> </a:t>
            </a:r>
            <a:r>
              <a:rPr lang="ru-RU" sz="2300" dirty="0" err="1"/>
              <a:t>ролі</a:t>
            </a:r>
            <a:r>
              <a:rPr lang="ru-RU" sz="2300" dirty="0"/>
              <a:t> </a:t>
            </a:r>
            <a:r>
              <a:rPr lang="ru-RU" sz="2300" dirty="0" err="1"/>
              <a:t>стейкхолдерів</a:t>
            </a:r>
            <a:r>
              <a:rPr lang="ru-RU" sz="2300" dirty="0"/>
              <a:t> і </a:t>
            </a:r>
            <a:r>
              <a:rPr lang="ru-RU" sz="2300" dirty="0" err="1"/>
              <a:t>ступеня</a:t>
            </a:r>
            <a:r>
              <a:rPr lang="ru-RU" sz="2300" dirty="0"/>
              <a:t> </a:t>
            </a:r>
            <a:r>
              <a:rPr lang="ru-RU" sz="2300" dirty="0" err="1"/>
              <a:t>їх</a:t>
            </a:r>
            <a:r>
              <a:rPr lang="ru-RU" sz="2300" dirty="0"/>
              <a:t> </a:t>
            </a:r>
            <a:r>
              <a:rPr lang="ru-RU" sz="2300" dirty="0" err="1"/>
              <a:t>впливу</a:t>
            </a:r>
            <a:r>
              <a:rPr lang="ru-RU" sz="2300" dirty="0"/>
              <a:t> на </a:t>
            </a:r>
            <a:r>
              <a:rPr lang="ru-RU" sz="2300" dirty="0" err="1"/>
              <a:t>бізнес</a:t>
            </a:r>
            <a:r>
              <a:rPr lang="ru-RU" sz="2300" dirty="0"/>
              <a:t>; </a:t>
            </a:r>
            <a:r>
              <a:rPr lang="ru-RU" sz="2300" dirty="0" err="1"/>
              <a:t>розвиток</a:t>
            </a:r>
            <a:r>
              <a:rPr lang="ru-RU" sz="2300" dirty="0"/>
              <a:t> персоналу та </a:t>
            </a:r>
            <a:r>
              <a:rPr lang="ru-RU" sz="2300" dirty="0" err="1"/>
              <a:t>підвищеннівпізнаваності</a:t>
            </a:r>
            <a:r>
              <a:rPr lang="ru-RU" sz="2300" dirty="0"/>
              <a:t> бренда; </a:t>
            </a:r>
            <a:r>
              <a:rPr lang="ru-RU" sz="2300" dirty="0" err="1"/>
              <a:t>обов’язкова</a:t>
            </a:r>
            <a:r>
              <a:rPr lang="ru-RU" sz="2300" dirty="0"/>
              <a:t> </a:t>
            </a:r>
            <a:r>
              <a:rPr lang="ru-RU" sz="2300" dirty="0" err="1"/>
              <a:t>оцінка</a:t>
            </a:r>
            <a:r>
              <a:rPr lang="ru-RU" sz="2300" dirty="0"/>
              <a:t> </a:t>
            </a:r>
            <a:r>
              <a:rPr lang="ru-RU" sz="2300" dirty="0" err="1"/>
              <a:t>ефективності</a:t>
            </a:r>
            <a:r>
              <a:rPr lang="ru-RU" sz="2300" dirty="0"/>
              <a:t> та </a:t>
            </a:r>
            <a:r>
              <a:rPr lang="ru-RU" sz="2300" dirty="0" err="1"/>
              <a:t>користі</a:t>
            </a:r>
            <a:r>
              <a:rPr lang="ru-RU" sz="2300" dirty="0"/>
              <a:t> </a:t>
            </a:r>
            <a:r>
              <a:rPr lang="ru-RU" sz="2300" dirty="0" err="1"/>
              <a:t>волонтерських</a:t>
            </a:r>
            <a:r>
              <a:rPr lang="ru-RU" sz="2300" dirty="0"/>
              <a:t> </a:t>
            </a:r>
            <a:r>
              <a:rPr lang="ru-RU" sz="2300" dirty="0" err="1"/>
              <a:t>програм</a:t>
            </a:r>
            <a:r>
              <a:rPr lang="ru-RU" sz="2300" dirty="0"/>
              <a:t>.   </a:t>
            </a:r>
          </a:p>
          <a:p>
            <a:r>
              <a:rPr lang="ru-RU" sz="2300" dirty="0"/>
              <a:t>Онлайн-курс для </a:t>
            </a:r>
            <a:r>
              <a:rPr lang="ru-RU" sz="2300" dirty="0" err="1"/>
              <a:t>волонтерів</a:t>
            </a:r>
            <a:r>
              <a:rPr lang="ru-RU" sz="2300" dirty="0"/>
              <a:t> </a:t>
            </a:r>
          </a:p>
          <a:p>
            <a:r>
              <a:rPr lang="en-US" sz="2300"/>
              <a:t>https://befriend.volunteer.country/online-course</a:t>
            </a:r>
            <a:endParaRPr lang="ru-RU" sz="2300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5330694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66</TotalTime>
  <Words>664</Words>
  <Application>Microsoft Office PowerPoint</Application>
  <PresentationFormat>Широкоэкранный</PresentationFormat>
  <Paragraphs>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Сектор</vt:lpstr>
      <vt:lpstr>Різновиди корпоративної добродійності </vt:lpstr>
      <vt:lpstr>Терміни на позначення корпоративної соціально-відповідальної діяльності</vt:lpstr>
      <vt:lpstr>Корпоративна філантропія</vt:lpstr>
      <vt:lpstr>Благодійництво</vt:lpstr>
      <vt:lpstr>Меценатство</vt:lpstr>
      <vt:lpstr>Спонсорство</vt:lpstr>
      <vt:lpstr>Корпоративне волонтерство</vt:lpstr>
      <vt:lpstr>Варіанти волонтерства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Різновиди корпоративної добродійності </dc:title>
  <dc:creator>Людмила Чернявская</dc:creator>
  <cp:lastModifiedBy>Людмила Чернявская</cp:lastModifiedBy>
  <cp:revision>1</cp:revision>
  <dcterms:created xsi:type="dcterms:W3CDTF">2022-05-23T17:02:36Z</dcterms:created>
  <dcterms:modified xsi:type="dcterms:W3CDTF">2022-05-23T18:09:10Z</dcterms:modified>
</cp:coreProperties>
</file>