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0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7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CDF4-C9E4-4F76-89B7-6CCB3E9B8905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#_Toc41280837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 навчальної дисципліни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«Зв'язки з громадськістю як умова розвитку демократичних засад сучасного українського суспільства»</a:t>
            </a:r>
            <a:endParaRPr lang="uk-UA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КУРСУ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07569" y="1417639"/>
          <a:ext cx="7776863" cy="4173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6511">
                  <a:extLst>
                    <a:ext uri="{9D8B030D-6E8A-4147-A177-3AD203B41FA5}">
                      <a16:colId xmlns:a16="http://schemas.microsoft.com/office/drawing/2014/main" val="1707815342"/>
                    </a:ext>
                  </a:extLst>
                </a:gridCol>
                <a:gridCol w="5435082">
                  <a:extLst>
                    <a:ext uri="{9D8B030D-6E8A-4147-A177-3AD203B41FA5}">
                      <a16:colId xmlns:a16="http://schemas.microsoft.com/office/drawing/2014/main" val="4220979029"/>
                    </a:ext>
                  </a:extLst>
                </a:gridCol>
                <a:gridCol w="826511">
                  <a:extLst>
                    <a:ext uri="{9D8B030D-6E8A-4147-A177-3AD203B41FA5}">
                      <a16:colId xmlns:a16="http://schemas.microsoft.com/office/drawing/2014/main" val="3766572812"/>
                    </a:ext>
                  </a:extLst>
                </a:gridCol>
                <a:gridCol w="688759">
                  <a:extLst>
                    <a:ext uri="{9D8B030D-6E8A-4147-A177-3AD203B41FA5}">
                      <a16:colId xmlns:a16="http://schemas.microsoft.com/office/drawing/2014/main" val="800006182"/>
                    </a:ext>
                  </a:extLst>
                </a:gridCol>
              </a:tblGrid>
              <a:tr h="628054">
                <a:tc rowSpan="2"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RU" sz="1400">
                        <a:effectLst/>
                      </a:endParaRPr>
                    </a:p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Назва теми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991670"/>
                  </a:ext>
                </a:extLst>
              </a:tr>
              <a:tr h="375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704664"/>
                  </a:ext>
                </a:extLst>
              </a:tr>
              <a:tr h="300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Комунікації з громадськістю в громадянському суспільстві.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077710"/>
                  </a:ext>
                </a:extLst>
              </a:tr>
              <a:tr h="63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1200" spc="-5">
                          <a:effectLst/>
                        </a:rPr>
                        <a:t>Інституції громадянського суспільства та організація ними зв</a:t>
                      </a:r>
                      <a:r>
                        <a:rPr lang="ru-RU" sz="1200" spc="-5">
                          <a:effectLst/>
                        </a:rPr>
                        <a:t>’</a:t>
                      </a:r>
                      <a:r>
                        <a:rPr lang="uk-UA" sz="1200" spc="-5">
                          <a:effectLst/>
                        </a:rPr>
                        <a:t>язків з громадськістю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12052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Неурядові організації, соціальний маркетинг та зв’язки з громадськістю в громадянському суспільстві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0233"/>
                  </a:ext>
                </a:extLst>
              </a:tr>
              <a:tr h="30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Держава і громадянське суспільство: аспекти взаємовідносин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421480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Зв’язки з громадськістю в умовах сучасного  політичного процесу побудови громадянського суспільства в Україні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75870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875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/>
              <a:t>Основні </a:t>
            </a:r>
            <a:r>
              <a:rPr lang="uk-UA" b="1" dirty="0" smtClean="0"/>
              <a:t>поняття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Громадянське суспільство, PR</a:t>
            </a:r>
            <a:r>
              <a:rPr lang="uk-UA" i="1" dirty="0">
                <a:solidFill>
                  <a:srgbClr val="0070C0"/>
                </a:solidFill>
              </a:rPr>
              <a:t>,  PR-комунікація, </a:t>
            </a:r>
            <a:r>
              <a:rPr lang="uk-UA" i="1" dirty="0" smtClean="0">
                <a:solidFill>
                  <a:srgbClr val="0070C0"/>
                </a:solidFill>
              </a:rPr>
              <a:t>громадська думка,</a:t>
            </a:r>
            <a:r>
              <a:rPr lang="uk-UA" dirty="0"/>
              <a:t> </a:t>
            </a:r>
            <a:r>
              <a:rPr lang="uk-UA" i="1" dirty="0">
                <a:solidFill>
                  <a:srgbClr val="0070C0"/>
                </a:solidFill>
              </a:rPr>
              <a:t>"</a:t>
            </a:r>
            <a:r>
              <a:rPr lang="uk-UA" i="1" dirty="0" smtClean="0">
                <a:solidFill>
                  <a:srgbClr val="0070C0"/>
                </a:solidFill>
              </a:rPr>
              <a:t>спіраль </a:t>
            </a:r>
            <a:r>
              <a:rPr lang="uk-UA" i="1" dirty="0">
                <a:solidFill>
                  <a:srgbClr val="0070C0"/>
                </a:solidFill>
              </a:rPr>
              <a:t>мовчання" Е. </a:t>
            </a:r>
            <a:r>
              <a:rPr lang="uk-UA" i="1" dirty="0" err="1" smtClean="0">
                <a:solidFill>
                  <a:srgbClr val="0070C0"/>
                </a:solidFill>
              </a:rPr>
              <a:t>Ноель-Нойманн</a:t>
            </a:r>
            <a:r>
              <a:rPr lang="uk-UA" i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с</a:t>
            </a:r>
            <a:r>
              <a:rPr lang="uk-UA" i="1" dirty="0" smtClean="0">
                <a:solidFill>
                  <a:srgbClr val="0070C0"/>
                </a:solidFill>
              </a:rPr>
              <a:t>оціологічні дослідження, </a:t>
            </a:r>
            <a:r>
              <a:rPr lang="uk-UA" i="1" dirty="0" err="1" smtClean="0">
                <a:solidFill>
                  <a:srgbClr val="0070C0"/>
                </a:solidFill>
              </a:rPr>
              <a:t>дослідження</a:t>
            </a:r>
            <a:r>
              <a:rPr lang="uk-UA" i="1" dirty="0" smtClean="0">
                <a:solidFill>
                  <a:srgbClr val="0070C0"/>
                </a:solidFill>
              </a:rPr>
              <a:t> громадської думки,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ф</a:t>
            </a:r>
            <a:r>
              <a:rPr lang="uk-UA" i="1" dirty="0" smtClean="0">
                <a:solidFill>
                  <a:srgbClr val="0070C0"/>
                </a:solidFill>
              </a:rPr>
              <a:t>ункції громадської думки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7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МЕТА КУРСУ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Метою </a:t>
            </a:r>
            <a:r>
              <a:rPr lang="ru-RU" dirty="0" err="1">
                <a:solidFill>
                  <a:srgbClr val="002060"/>
                </a:solidFill>
              </a:rPr>
              <a:t>викладання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дисципліни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«Зв'язки з громадськістю як умова розвитку демократичних засад сучасного українського суспільства» є розгляд </a:t>
            </a:r>
            <a:r>
              <a:rPr lang="uk-UA" dirty="0" err="1">
                <a:solidFill>
                  <a:srgbClr val="002060"/>
                </a:solidFill>
              </a:rPr>
              <a:t>зв’язків</a:t>
            </a:r>
            <a:r>
              <a:rPr lang="uk-UA" dirty="0">
                <a:solidFill>
                  <a:srgbClr val="002060"/>
                </a:solidFill>
              </a:rPr>
              <a:t> з громадськістю як інформаційно-комунікативної системи, яка переводить демократію з рівня культурної цінності на рівень практичного забезпечення інтересів різних соціальних груп та організацій і утворює ефективний механізм реалізації завдань побудови відкритого суспільства через посередництво комунікацій з громадськістю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6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Основні завдання курсу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solidFill>
                  <a:srgbClr val="0070C0"/>
                </a:solidFill>
              </a:rPr>
              <a:t>Основні </a:t>
            </a:r>
            <a:r>
              <a:rPr lang="uk-UA" b="1" dirty="0">
                <a:solidFill>
                  <a:srgbClr val="0070C0"/>
                </a:solidFill>
              </a:rPr>
              <a:t>завдання</a:t>
            </a:r>
            <a:r>
              <a:rPr lang="uk-UA" dirty="0">
                <a:solidFill>
                  <a:srgbClr val="0070C0"/>
                </a:solidFill>
              </a:rPr>
              <a:t> курсу: ознайомлення з особливостями формування відкритого суспільства, з нормативною </a:t>
            </a:r>
            <a:r>
              <a:rPr lang="uk-UA" dirty="0" err="1">
                <a:solidFill>
                  <a:srgbClr val="0070C0"/>
                </a:solidFill>
              </a:rPr>
              <a:t>компонентою</a:t>
            </a:r>
            <a:r>
              <a:rPr lang="uk-UA" dirty="0">
                <a:solidFill>
                  <a:srgbClr val="0070C0"/>
                </a:solidFill>
              </a:rPr>
              <a:t> транспарентності, з інституційною базою транспарентності, з </a:t>
            </a:r>
            <a:r>
              <a:rPr lang="uk-UA" dirty="0">
                <a:solidFill>
                  <a:srgbClr val="0070C0"/>
                </a:solidFill>
                <a:hlinkClick r:id="rId2" action="ppaction://hlinkfile"/>
              </a:rPr>
              <a:t>місцем і статусом </a:t>
            </a:r>
            <a:r>
              <a:rPr lang="uk-UA" dirty="0" err="1">
                <a:solidFill>
                  <a:srgbClr val="0070C0"/>
                </a:solidFill>
                <a:hlinkClick r:id="rId2" action="ppaction://hlinkfile"/>
              </a:rPr>
              <a:t>зв’язків</a:t>
            </a:r>
            <a:r>
              <a:rPr lang="uk-UA" dirty="0">
                <a:solidFill>
                  <a:srgbClr val="0070C0"/>
                </a:solidFill>
                <a:hlinkClick r:id="rId2" action="ppaction://hlinkfile"/>
              </a:rPr>
              <a:t> з громадськістю в сучасному суспільстві</a:t>
            </a:r>
            <a:r>
              <a:rPr lang="uk-UA" dirty="0">
                <a:solidFill>
                  <a:srgbClr val="0070C0"/>
                </a:solidFill>
              </a:rPr>
              <a:t>; формування практичних навиків застосовування моделі комунікацій з громадськістю в політичній сфері та  планування шляхів здійснення політичних комунікацій  в умовах гібридних війн;  набуття навичок  реалізації технологій комунікацій з громадськістю у громадянському суспільстві, ведення комунікативної політики в умовах розвитку громадянського суспільства (принципам громадянської згоди, консенсусу послідовності, активного просування демократичних цінностей). 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Громадянське суспільство в умовах пандемії коронавірусу COVID-19: виклики  та перспективи розвитку | Національний інститут стратегічних досліджен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600" cy="414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5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576" y="587107"/>
            <a:ext cx="7848872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Головна мета курсу  </a:t>
            </a:r>
            <a:r>
              <a:rPr lang="ru-RU" sz="2800" dirty="0" err="1"/>
              <a:t>відображає</a:t>
            </a:r>
            <a:r>
              <a:rPr lang="ru-RU" sz="2800" dirty="0"/>
              <a:t> </a:t>
            </a:r>
            <a:r>
              <a:rPr lang="ru-RU" sz="2800" dirty="0" err="1"/>
              <a:t>реальний</a:t>
            </a:r>
            <a:r>
              <a:rPr lang="ru-RU" sz="2800" dirty="0"/>
              <a:t> стан </a:t>
            </a:r>
            <a:r>
              <a:rPr lang="ru-RU" sz="2800" dirty="0" err="1"/>
              <a:t>суспільної</a:t>
            </a:r>
            <a:r>
              <a:rPr lang="ru-RU" sz="2800" dirty="0"/>
              <a:t> </a:t>
            </a:r>
            <a:r>
              <a:rPr lang="ru-RU" sz="2800" dirty="0" err="1"/>
              <a:t>свідомості</a:t>
            </a:r>
            <a:r>
              <a:rPr lang="ru-RU" sz="2800" dirty="0"/>
              <a:t>, </a:t>
            </a:r>
            <a:r>
              <a:rPr lang="ru-RU" sz="2800" dirty="0" err="1"/>
              <a:t>інтереси</a:t>
            </a:r>
            <a:r>
              <a:rPr lang="ru-RU" sz="2800" dirty="0"/>
              <a:t>, </a:t>
            </a:r>
            <a:r>
              <a:rPr lang="ru-RU" sz="2800" dirty="0" err="1"/>
              <a:t>настрої</a:t>
            </a:r>
            <a:r>
              <a:rPr lang="ru-RU" sz="2800" dirty="0"/>
              <a:t> і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класів</a:t>
            </a:r>
            <a:r>
              <a:rPr lang="ru-RU" sz="2800" dirty="0"/>
              <a:t> і </a:t>
            </a:r>
            <a:r>
              <a:rPr lang="ru-RU" sz="2800" dirty="0" err="1"/>
              <a:t>соціальних</a:t>
            </a:r>
            <a:r>
              <a:rPr lang="ru-RU" sz="2800" dirty="0"/>
              <a:t> </a:t>
            </a:r>
            <a:r>
              <a:rPr lang="ru-RU" sz="2800" dirty="0" err="1"/>
              <a:t>груп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 в той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інший</a:t>
            </a:r>
            <a:r>
              <a:rPr lang="ru-RU" sz="2800" dirty="0"/>
              <a:t> </a:t>
            </a:r>
            <a:r>
              <a:rPr lang="ru-RU" sz="2800" dirty="0" err="1"/>
              <a:t>історичний</a:t>
            </a:r>
            <a:r>
              <a:rPr lang="ru-RU" sz="2800" dirty="0"/>
              <a:t> час. </a:t>
            </a:r>
          </a:p>
          <a:p>
            <a:endParaRPr lang="ru-RU" sz="2800" dirty="0"/>
          </a:p>
          <a:p>
            <a:r>
              <a:rPr lang="ru-RU" sz="2800" dirty="0"/>
              <a:t>Громадська думка і </a:t>
            </a:r>
            <a:r>
              <a:rPr lang="ru-RU" sz="2800" dirty="0" err="1"/>
              <a:t>суспільна</a:t>
            </a:r>
            <a:r>
              <a:rPr lang="ru-RU" sz="2800" dirty="0"/>
              <a:t> </a:t>
            </a:r>
            <a:r>
              <a:rPr lang="ru-RU" sz="2800" dirty="0" err="1"/>
              <a:t>свідомість</a:t>
            </a:r>
            <a:r>
              <a:rPr lang="ru-RU" sz="2800" dirty="0"/>
              <a:t> </a:t>
            </a:r>
            <a:r>
              <a:rPr lang="ru-RU" sz="2800" dirty="0" err="1"/>
              <a:t>перебувають</a:t>
            </a:r>
            <a:r>
              <a:rPr lang="ru-RU" sz="2800" dirty="0"/>
              <a:t> у </a:t>
            </a:r>
            <a:r>
              <a:rPr lang="ru-RU" sz="2800" dirty="0" err="1"/>
              <a:t>складних</a:t>
            </a:r>
            <a:r>
              <a:rPr lang="ru-RU" sz="2800" dirty="0"/>
              <a:t> </a:t>
            </a:r>
            <a:r>
              <a:rPr lang="ru-RU" sz="2800" dirty="0" err="1"/>
              <a:t>взаємозв'язках</a:t>
            </a:r>
            <a:r>
              <a:rPr lang="ru-RU" sz="2800" dirty="0"/>
              <a:t> і </a:t>
            </a:r>
            <a:r>
              <a:rPr lang="ru-RU" sz="2800" dirty="0" err="1"/>
              <a:t>відносинах</a:t>
            </a:r>
            <a:r>
              <a:rPr lang="ru-RU" sz="2800" dirty="0"/>
              <a:t>. Структура реального </a:t>
            </a:r>
            <a:r>
              <a:rPr lang="ru-RU" sz="2800" dirty="0" err="1"/>
              <a:t>змісту</a:t>
            </a:r>
            <a:r>
              <a:rPr lang="ru-RU" sz="2800" dirty="0"/>
              <a:t> </a:t>
            </a:r>
            <a:r>
              <a:rPr lang="ru-RU" sz="2800" dirty="0" err="1"/>
              <a:t>суспільної</a:t>
            </a:r>
            <a:r>
              <a:rPr lang="ru-RU" sz="2800" dirty="0"/>
              <a:t> </a:t>
            </a:r>
            <a:r>
              <a:rPr lang="ru-RU" sz="2800" dirty="0" err="1"/>
              <a:t>свідомості</a:t>
            </a:r>
            <a:r>
              <a:rPr lang="ru-RU" sz="2800" dirty="0"/>
              <a:t> </a:t>
            </a:r>
            <a:r>
              <a:rPr lang="ru-RU" sz="2800" dirty="0" err="1"/>
              <a:t>досить</a:t>
            </a:r>
            <a:r>
              <a:rPr lang="ru-RU" sz="2800" dirty="0"/>
              <a:t> складна. В </a:t>
            </a:r>
            <a:r>
              <a:rPr lang="ru-RU" sz="2800" dirty="0" err="1"/>
              <a:t>ній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виділити</a:t>
            </a:r>
            <a:r>
              <a:rPr lang="ru-RU" sz="2800" dirty="0"/>
              <a:t> </a:t>
            </a:r>
            <a:r>
              <a:rPr lang="ru-RU" sz="2800" dirty="0" err="1"/>
              <a:t>кілька</a:t>
            </a:r>
            <a:r>
              <a:rPr lang="ru-RU" sz="2800" dirty="0"/>
              <a:t> форм, як правило, </a:t>
            </a:r>
            <a:r>
              <a:rPr lang="ru-RU" sz="2800" dirty="0" err="1"/>
              <a:t>це</a:t>
            </a:r>
            <a:r>
              <a:rPr lang="ru-RU" sz="2800" dirty="0"/>
              <a:t>: </a:t>
            </a:r>
            <a:r>
              <a:rPr lang="ru-RU" sz="2800" b="1" dirty="0" err="1"/>
              <a:t>політичні</a:t>
            </a:r>
            <a:r>
              <a:rPr lang="ru-RU" sz="2800" b="1" dirty="0"/>
              <a:t> </a:t>
            </a:r>
            <a:r>
              <a:rPr lang="ru-RU" sz="2800" b="1" dirty="0" err="1"/>
              <a:t>ідеї</a:t>
            </a:r>
            <a:r>
              <a:rPr lang="ru-RU" sz="2800" b="1" dirty="0"/>
              <a:t>, </a:t>
            </a:r>
            <a:r>
              <a:rPr lang="ru-RU" sz="2800" b="1" dirty="0" err="1"/>
              <a:t>правова</a:t>
            </a:r>
            <a:r>
              <a:rPr lang="ru-RU" sz="2800" b="1" dirty="0"/>
              <a:t> </a:t>
            </a:r>
            <a:r>
              <a:rPr lang="ru-RU" sz="2800" b="1" dirty="0" err="1"/>
              <a:t>свідомість</a:t>
            </a:r>
            <a:r>
              <a:rPr lang="ru-RU" sz="2800" b="1" dirty="0"/>
              <a:t>, мораль, наука, </a:t>
            </a:r>
            <a:r>
              <a:rPr lang="ru-RU" sz="2800" b="1" dirty="0" err="1"/>
              <a:t>мистецтво</a:t>
            </a:r>
            <a:r>
              <a:rPr lang="ru-RU" sz="2800" b="1" dirty="0"/>
              <a:t>, </a:t>
            </a:r>
            <a:r>
              <a:rPr lang="ru-RU" sz="2800" b="1" dirty="0" err="1"/>
              <a:t>релігія</a:t>
            </a:r>
            <a:r>
              <a:rPr lang="ru-RU" sz="2800" b="1" dirty="0"/>
              <a:t>, </a:t>
            </a:r>
            <a:r>
              <a:rPr lang="ru-RU" sz="2800" b="1" dirty="0" err="1"/>
              <a:t>філософія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ПРОГРАМА НАВЧАЛЬНОЇ ДИСЦИПЛІНИ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rgbClr val="00206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FFFF00"/>
                </a:solidFill>
              </a:rPr>
              <a:t>Змістовий модуль </a:t>
            </a:r>
            <a:r>
              <a:rPr lang="ru-RU" b="1" i="1" dirty="0">
                <a:solidFill>
                  <a:srgbClr val="FFFF00"/>
                </a:solidFill>
              </a:rPr>
              <a:t>1</a:t>
            </a:r>
            <a:r>
              <a:rPr lang="uk-UA" b="1" i="1" dirty="0">
                <a:solidFill>
                  <a:srgbClr val="FFFF00"/>
                </a:solidFill>
              </a:rPr>
              <a:t>. Роль комунікацій з громадськістю у побудові громадянського суспільства 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Тема 1.</a:t>
            </a:r>
            <a:r>
              <a:rPr lang="uk-UA" b="1" dirty="0">
                <a:solidFill>
                  <a:srgbClr val="FFFF00"/>
                </a:solidFill>
              </a:rPr>
              <a:t> Комунікації з громадськістю в громадянському суспільстві</a:t>
            </a:r>
            <a:r>
              <a:rPr lang="uk-UA" i="1" dirty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FFFF00"/>
                </a:solidFill>
              </a:rPr>
              <a:t>Поняття «громадянське суспільство». Історія розвитку ідеї громадянського суспільства. </a:t>
            </a:r>
            <a:r>
              <a:rPr lang="ru-RU" dirty="0" err="1">
                <a:solidFill>
                  <a:srgbClr val="FFFF00"/>
                </a:solidFill>
              </a:rPr>
              <a:t>Аспекти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громадянського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суспільства</a:t>
            </a:r>
            <a:r>
              <a:rPr lang="uk-UA" dirty="0">
                <a:solidFill>
                  <a:srgbClr val="FFFF00"/>
                </a:solidFill>
              </a:rPr>
              <a:t>. Атрибути та ознаки громадянського суспільства. Роль </a:t>
            </a:r>
            <a:r>
              <a:rPr lang="uk-UA" dirty="0" err="1">
                <a:solidFill>
                  <a:srgbClr val="FFFF00"/>
                </a:solidFill>
              </a:rPr>
              <a:t>звязків</a:t>
            </a:r>
            <a:r>
              <a:rPr lang="uk-UA" dirty="0">
                <a:solidFill>
                  <a:srgbClr val="FFFF00"/>
                </a:solidFill>
              </a:rPr>
              <a:t> з громадськістю у формування громадянського суспільства.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uk-UA" b="1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Змістовий </a:t>
            </a:r>
            <a:r>
              <a:rPr lang="uk-UA" b="1" i="1" dirty="0">
                <a:solidFill>
                  <a:srgbClr val="FFFF00"/>
                </a:solidFill>
              </a:rPr>
              <a:t>модуль </a:t>
            </a:r>
            <a:r>
              <a:rPr lang="uk-UA" b="1" i="1" dirty="0">
                <a:solidFill>
                  <a:srgbClr val="FFFF00"/>
                </a:solidFill>
              </a:rPr>
              <a:t>2. Демократичні засади діяльності інституцій громадянського суспільства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Тема 2. Інституції громадянського суспільства та організація ними </a:t>
            </a:r>
            <a:r>
              <a:rPr lang="uk-UA" b="1" dirty="0" err="1">
                <a:solidFill>
                  <a:srgbClr val="FFFF00"/>
                </a:solidFill>
              </a:rPr>
              <a:t>зв’язків</a:t>
            </a:r>
            <a:r>
              <a:rPr lang="uk-UA" b="1" dirty="0">
                <a:solidFill>
                  <a:srgbClr val="FFFF00"/>
                </a:solidFill>
              </a:rPr>
              <a:t> з громадськістю.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FFFF00"/>
                </a:solidFill>
              </a:rPr>
              <a:t>Інституції громадянського суспільства .Умови життєздатності, рівні сформованості та принципи громадянського суспільства. Функції громадянського суспільства. Реалізація комунікативної функції.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>Структура громадянського суспільства. Місце </a:t>
            </a:r>
            <a:r>
              <a:rPr lang="uk-UA" dirty="0" err="1">
                <a:solidFill>
                  <a:srgbClr val="FFFF00"/>
                </a:solidFill>
              </a:rPr>
              <a:t>зв’язків</a:t>
            </a:r>
            <a:r>
              <a:rPr lang="uk-UA" dirty="0">
                <a:solidFill>
                  <a:srgbClr val="FFFF00"/>
                </a:solidFill>
              </a:rPr>
              <a:t> громадськістю в його структурі.  Громадянське суспільство в Україні.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FF00"/>
                </a:solidFill>
              </a:rPr>
              <a:t>Змістовий модуль 3.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b="1" i="1" dirty="0">
                <a:solidFill>
                  <a:srgbClr val="FFFF00"/>
                </a:solidFill>
              </a:rPr>
              <a:t>Моделі соціальних практик комунікацій з громадськістю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Тема 3. Неурядові організації, соціальний маркетинг та зв’язки з громадськістю в громадянському суспільстві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FFFF00"/>
                </a:solidFill>
              </a:rPr>
              <a:t>Відмінність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між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неурядовими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комерційними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організаціями</a:t>
            </a:r>
            <a:r>
              <a:rPr lang="uk-UA" dirty="0">
                <a:solidFill>
                  <a:srgbClr val="FFFF00"/>
                </a:solidFill>
              </a:rPr>
              <a:t>. Зв'язок між неурядовими організаціями і </a:t>
            </a:r>
            <a:r>
              <a:rPr lang="ru-RU" dirty="0">
                <a:solidFill>
                  <a:srgbClr val="FFFF00"/>
                </a:solidFill>
              </a:rPr>
              <a:t>PR</a:t>
            </a:r>
            <a:r>
              <a:rPr lang="uk-UA" dirty="0">
                <a:solidFill>
                  <a:srgbClr val="FFFF00"/>
                </a:solidFill>
              </a:rPr>
              <a:t>. Особливості </a:t>
            </a:r>
            <a:r>
              <a:rPr lang="uk-UA" dirty="0" err="1">
                <a:solidFill>
                  <a:srgbClr val="FFFF00"/>
                </a:solidFill>
              </a:rPr>
              <a:t>зв’язків</a:t>
            </a:r>
            <a:r>
              <a:rPr lang="uk-UA" dirty="0">
                <a:solidFill>
                  <a:srgbClr val="FFFF00"/>
                </a:solidFill>
              </a:rPr>
              <a:t> із громадськістю в неурядових організаціях. Моделі соціальних практик комунікацій з громадськістю в неурядових організаціях.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Змістовий </a:t>
            </a:r>
            <a:r>
              <a:rPr lang="uk-UA" b="1" i="1" dirty="0">
                <a:solidFill>
                  <a:srgbClr val="FFFF00"/>
                </a:solidFill>
              </a:rPr>
              <a:t>модуль </a:t>
            </a:r>
            <a:r>
              <a:rPr lang="ru-RU" b="1" i="1" dirty="0">
                <a:solidFill>
                  <a:srgbClr val="FFFF00"/>
                </a:solidFill>
              </a:rPr>
              <a:t>4</a:t>
            </a:r>
            <a:r>
              <a:rPr lang="uk-UA" b="1" i="1" dirty="0">
                <a:solidFill>
                  <a:srgbClr val="FFFF00"/>
                </a:solidFill>
              </a:rPr>
              <a:t>. Зв'язок громадянського суспільства з державою 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Тема 4. </a:t>
            </a:r>
            <a:r>
              <a:rPr lang="ru-RU" b="1" dirty="0">
                <a:solidFill>
                  <a:srgbClr val="FFFF00"/>
                </a:solidFill>
              </a:rPr>
              <a:t>Держава і </a:t>
            </a:r>
            <a:r>
              <a:rPr lang="ru-RU" b="1" dirty="0" err="1">
                <a:solidFill>
                  <a:srgbClr val="FFFF00"/>
                </a:solidFill>
              </a:rPr>
              <a:t>громадянське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суспільство</a:t>
            </a:r>
            <a:r>
              <a:rPr lang="ru-RU" b="1" dirty="0">
                <a:solidFill>
                  <a:srgbClr val="FFFF00"/>
                </a:solidFill>
              </a:rPr>
              <a:t>: </a:t>
            </a:r>
            <a:r>
              <a:rPr lang="ru-RU" b="1" dirty="0" err="1">
                <a:solidFill>
                  <a:srgbClr val="FFFF00"/>
                </a:solidFill>
              </a:rPr>
              <a:t>аспекти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взаємовідносин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FFFF00"/>
                </a:solidFill>
              </a:rPr>
              <a:t>Громадянське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суспільство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>як </a:t>
            </a:r>
            <a:r>
              <a:rPr lang="ru-RU" dirty="0" err="1">
                <a:solidFill>
                  <a:srgbClr val="FFFF00"/>
                </a:solidFill>
              </a:rPr>
              <a:t>сукупність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різноманітних</a:t>
            </a:r>
            <a:r>
              <a:rPr lang="ru-RU" dirty="0">
                <a:solidFill>
                  <a:srgbClr val="FFFF00"/>
                </a:solidFill>
              </a:rPr>
              <a:t> форм </a:t>
            </a:r>
            <a:r>
              <a:rPr lang="ru-RU" dirty="0" err="1">
                <a:solidFill>
                  <a:srgbClr val="FFFF00"/>
                </a:solidFill>
              </a:rPr>
              <a:t>соціальної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активності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населення</a:t>
            </a:r>
            <a:r>
              <a:rPr lang="uk-UA" dirty="0">
                <a:solidFill>
                  <a:srgbClr val="FFFF00"/>
                </a:solidFill>
              </a:rPr>
              <a:t>. Зв'язок громадянського суспільства з державою. Комунікації з громадськістю. Законодавчі основи регулювання діяльності громадянського суспільства в Україні.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Тема 5. Зв’язки з громадськістю в умовах сучасного  політичного процесу побудови громадянського суспільства  в Україні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FFFF00"/>
                </a:solidFill>
              </a:rPr>
              <a:t>З</a:t>
            </a:r>
            <a:r>
              <a:rPr lang="ru-RU" dirty="0" err="1">
                <a:solidFill>
                  <a:srgbClr val="FFFF00"/>
                </a:solidFill>
              </a:rPr>
              <a:t>в'язки</a:t>
            </a:r>
            <a:r>
              <a:rPr lang="ru-RU" dirty="0">
                <a:solidFill>
                  <a:srgbClr val="FFFF00"/>
                </a:solidFill>
              </a:rPr>
              <a:t> з </a:t>
            </a:r>
            <a:r>
              <a:rPr lang="ru-RU" dirty="0" err="1">
                <a:solidFill>
                  <a:srgbClr val="FFFF00"/>
                </a:solidFill>
              </a:rPr>
              <a:t>громадськістю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Україні</a:t>
            </a:r>
            <a:r>
              <a:rPr lang="ru-RU" dirty="0">
                <a:solidFill>
                  <a:srgbClr val="FFFF00"/>
                </a:solidFill>
              </a:rPr>
              <a:t> як од</a:t>
            </a:r>
            <a:r>
              <a:rPr lang="uk-UA" dirty="0">
                <a:solidFill>
                  <a:srgbClr val="FFFF00"/>
                </a:solidFill>
              </a:rPr>
              <a:t>и</a:t>
            </a:r>
            <a:r>
              <a:rPr lang="ru-RU" dirty="0">
                <a:solidFill>
                  <a:srgbClr val="FFFF00"/>
                </a:solidFill>
              </a:rPr>
              <a:t>н з </a:t>
            </a:r>
            <a:r>
              <a:rPr lang="ru-RU" dirty="0" err="1">
                <a:solidFill>
                  <a:srgbClr val="FFFF00"/>
                </a:solidFill>
              </a:rPr>
              <a:t>чинників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політичного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процесу</a:t>
            </a:r>
            <a:r>
              <a:rPr lang="uk-UA" dirty="0">
                <a:solidFill>
                  <a:srgbClr val="FFFF00"/>
                </a:solidFill>
              </a:rPr>
              <a:t>. Сучасний стан політичних </a:t>
            </a:r>
            <a:r>
              <a:rPr lang="uk-UA" dirty="0" err="1">
                <a:solidFill>
                  <a:srgbClr val="FFFF00"/>
                </a:solidFill>
              </a:rPr>
              <a:t>зв'язків</a:t>
            </a:r>
            <a:r>
              <a:rPr lang="uk-UA" dirty="0">
                <a:solidFill>
                  <a:srgbClr val="FFFF00"/>
                </a:solidFill>
              </a:rPr>
              <a:t> з громадськістю. Основні принципи політичних </a:t>
            </a:r>
            <a:r>
              <a:rPr lang="uk-UA" dirty="0" err="1">
                <a:solidFill>
                  <a:srgbClr val="FFFF00"/>
                </a:solidFill>
              </a:rPr>
              <a:t>зв'язків</a:t>
            </a:r>
            <a:r>
              <a:rPr lang="uk-UA" dirty="0">
                <a:solidFill>
                  <a:srgbClr val="FFFF00"/>
                </a:solidFill>
              </a:rPr>
              <a:t> з громадськістю в громадянському суспільстві. Форми взаємодії органів державної влади та громадянського суспільства. Співвідношення </a:t>
            </a:r>
            <a:r>
              <a:rPr lang="uk-UA" dirty="0" err="1">
                <a:solidFill>
                  <a:srgbClr val="FFFF00"/>
                </a:solidFill>
              </a:rPr>
              <a:t>зв'язків</a:t>
            </a:r>
            <a:r>
              <a:rPr lang="uk-UA" dirty="0">
                <a:solidFill>
                  <a:srgbClr val="FFFF00"/>
                </a:solidFill>
              </a:rPr>
              <a:t> з громадськістю та ЗМІ. Особливості </a:t>
            </a:r>
            <a:r>
              <a:rPr lang="uk-UA" dirty="0" err="1">
                <a:solidFill>
                  <a:srgbClr val="FFFF00"/>
                </a:solidFill>
              </a:rPr>
              <a:t>зв'язків</a:t>
            </a:r>
            <a:r>
              <a:rPr lang="uk-UA" dirty="0">
                <a:solidFill>
                  <a:srgbClr val="FFFF00"/>
                </a:solidFill>
              </a:rPr>
              <a:t> з громадськістю в умовах сучасного інформаційного суспільства: проблеми та протиріччя.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230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660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Презентація навчальної дисципліни</vt:lpstr>
      <vt:lpstr>ЗМІСТ КУРСУ</vt:lpstr>
      <vt:lpstr>Основні поняття курсу:</vt:lpstr>
      <vt:lpstr>МЕТА КУРСУ</vt:lpstr>
      <vt:lpstr>Основні завдання курсу</vt:lpstr>
      <vt:lpstr>Презентация PowerPoint</vt:lpstr>
      <vt:lpstr>ПРОГРАМА НАВЧАЛЬНОЇ ДИСЦИПЛІНИ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</dc:title>
  <dc:creator>admin</dc:creator>
  <cp:lastModifiedBy>user</cp:lastModifiedBy>
  <cp:revision>6</cp:revision>
  <dcterms:created xsi:type="dcterms:W3CDTF">2020-09-05T17:51:40Z</dcterms:created>
  <dcterms:modified xsi:type="dcterms:W3CDTF">2024-03-21T12:30:07Z</dcterms:modified>
</cp:coreProperties>
</file>