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0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1219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4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2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1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7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6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2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D7147-EFF9-4C36-A73F-F1A1EE19BC3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5FF9-98B1-47CE-899F-AE2C5539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47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Студії травми: літературознавчий дискурс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Викладач – </a:t>
            </a:r>
            <a:r>
              <a:rPr lang="uk-UA" dirty="0" err="1" smtClean="0"/>
              <a:t>д.філол.н</a:t>
            </a:r>
            <a:r>
              <a:rPr lang="uk-UA" dirty="0" smtClean="0"/>
              <a:t>., проф., </a:t>
            </a:r>
            <a:r>
              <a:rPr lang="uk-UA" dirty="0" err="1" smtClean="0"/>
              <a:t>зав.кафедри</a:t>
            </a:r>
            <a:r>
              <a:rPr lang="uk-UA" dirty="0" smtClean="0"/>
              <a:t> слов’янської філології</a:t>
            </a:r>
          </a:p>
          <a:p>
            <a:r>
              <a:rPr lang="uk-UA" dirty="0" smtClean="0"/>
              <a:t>Ірина Яківна Павленко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9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курсу: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55280" y="2274838"/>
            <a:ext cx="1188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5840" y="2346960"/>
            <a:ext cx="10078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/>
              <a:t>є формування у слухачів уявлень про становлення,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/>
              <a:t>розвиток, теорію та методологію міждисциплінарного поля досліджень - </a:t>
            </a:r>
            <a:r>
              <a:rPr lang="en-US" sz="2800" dirty="0" smtClean="0"/>
              <a:t>Trauma studies,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err="1" smtClean="0"/>
              <a:t>ознаймлення</a:t>
            </a:r>
            <a:r>
              <a:rPr lang="uk-UA" sz="2800" dirty="0" smtClean="0"/>
              <a:t> їх зі станом розвитку студій травми в </a:t>
            </a:r>
            <a:r>
              <a:rPr lang="uk-UA" sz="2800" dirty="0" err="1" smtClean="0"/>
              <a:t>гуманітаристиці</a:t>
            </a:r>
            <a:r>
              <a:rPr lang="uk-UA" sz="2800" dirty="0" smtClean="0"/>
              <a:t> України, літературознавстві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/>
              <a:t>зокрема, </a:t>
            </a:r>
            <a:endParaRPr lang="uk-UA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/>
              <a:t>сформувати навички аналізу вербального тексту як способу артикуляції колективного та/або індивідуального </a:t>
            </a:r>
            <a:r>
              <a:rPr lang="uk-UA" sz="2800" dirty="0" err="1" smtClean="0"/>
              <a:t>травматичого</a:t>
            </a:r>
            <a:r>
              <a:rPr lang="uk-UA" sz="2800" dirty="0" smtClean="0"/>
              <a:t> досвіду. </a:t>
            </a:r>
            <a:endParaRPr lang="en-US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322" y="375807"/>
            <a:ext cx="1975275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9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завданнями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 «</a:t>
            </a:r>
            <a:r>
              <a:rPr lang="ru-RU" dirty="0" err="1" smtClean="0"/>
              <a:t>Студії</a:t>
            </a:r>
            <a:r>
              <a:rPr lang="ru-RU" dirty="0" smtClean="0"/>
              <a:t> </a:t>
            </a:r>
            <a:r>
              <a:rPr lang="ru-RU" dirty="0" err="1" smtClean="0"/>
              <a:t>травми</a:t>
            </a:r>
            <a:r>
              <a:rPr lang="ru-RU" dirty="0" smtClean="0"/>
              <a:t>: </a:t>
            </a:r>
            <a:r>
              <a:rPr lang="ru-RU" dirty="0" err="1" smtClean="0"/>
              <a:t>літературознавчий</a:t>
            </a:r>
            <a:r>
              <a:rPr lang="ru-RU" dirty="0" smtClean="0"/>
              <a:t> аспект» є: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4720" y="1869439"/>
            <a:ext cx="10419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/>
              <a:t>осмислення причин та витоків формування міждисциплінарного поля дослідження травми,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/>
              <a:t>встановлення характеру кореляції </a:t>
            </a:r>
            <a:r>
              <a:rPr lang="en-US" sz="2400" dirty="0" smtClean="0"/>
              <a:t>Memory studies </a:t>
            </a:r>
            <a:r>
              <a:rPr lang="uk-UA" sz="2400" dirty="0" smtClean="0"/>
              <a:t>та </a:t>
            </a:r>
            <a:r>
              <a:rPr lang="en-US" sz="2400" dirty="0" smtClean="0"/>
              <a:t>Trauma studies; </a:t>
            </a:r>
            <a:endParaRPr lang="uk-UA" sz="2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/>
              <a:t>визначення місця літературознавства у системі </a:t>
            </a:r>
            <a:r>
              <a:rPr lang="en-US" sz="2400" dirty="0" smtClean="0"/>
              <a:t>Trauma studies; </a:t>
            </a:r>
            <a:endParaRPr lang="uk-UA" sz="2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/>
              <a:t>ознайомлення із національною специфікою артикуляції травми у літературах різних народів та особливостей українського літературного відтак й літературознавчого дискурсу;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/>
              <a:t>акцентування типологічних рис та специфіки вербалізації травми у художній літературі та літературі </a:t>
            </a:r>
            <a:r>
              <a:rPr lang="uk-UA" sz="2400" dirty="0" err="1" smtClean="0"/>
              <a:t>нон-фікшн</a:t>
            </a:r>
            <a:r>
              <a:rPr lang="uk-UA" sz="24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/>
              <a:t>окреслення сучасних фольклористичних </a:t>
            </a:r>
            <a:r>
              <a:rPr lang="uk-UA" sz="2400" dirty="0" err="1" smtClean="0"/>
              <a:t>проєкцій</a:t>
            </a:r>
            <a:r>
              <a:rPr lang="uk-UA" sz="2400" dirty="0" smtClean="0"/>
              <a:t> студій травми;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/>
              <a:t>з</a:t>
            </a:r>
            <a:r>
              <a:rPr lang="uk-UA" sz="2400" dirty="0" smtClean="0"/>
              <a:t>астосування методології </a:t>
            </a:r>
            <a:r>
              <a:rPr lang="en-US" sz="2400" dirty="0" smtClean="0"/>
              <a:t>Trauma</a:t>
            </a:r>
            <a:r>
              <a:rPr lang="uk-UA" sz="2400" dirty="0" smtClean="0"/>
              <a:t> </a:t>
            </a:r>
            <a:r>
              <a:rPr lang="en-US" sz="2400" dirty="0" smtClean="0"/>
              <a:t>studies </a:t>
            </a:r>
            <a:r>
              <a:rPr lang="uk-UA" sz="2400" dirty="0" smtClean="0"/>
              <a:t>для аналізу відповідних явищ літературного процесу.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акценти курсу: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1440" y="2499360"/>
            <a:ext cx="8839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Trauma </a:t>
            </a:r>
            <a:r>
              <a:rPr lang="en-US" sz="2400" dirty="0"/>
              <a:t>studies: </a:t>
            </a:r>
            <a:r>
              <a:rPr lang="uk-UA" sz="2400" dirty="0"/>
              <a:t>теорія та </a:t>
            </a:r>
            <a:r>
              <a:rPr lang="uk-UA" sz="2400" dirty="0" smtClean="0"/>
              <a:t>методологія.</a:t>
            </a:r>
          </a:p>
          <a:p>
            <a:pPr marL="342900" indent="-342900">
              <a:buAutoNum type="arabicPeriod"/>
            </a:pPr>
            <a:r>
              <a:rPr lang="ru-RU" sz="2400" dirty="0"/>
              <a:t>Травма та </a:t>
            </a:r>
            <a:r>
              <a:rPr lang="ru-RU" sz="2400" dirty="0" err="1"/>
              <a:t>соціальна</a:t>
            </a:r>
            <a:r>
              <a:rPr lang="ru-RU" sz="2400" dirty="0"/>
              <a:t> й </a:t>
            </a:r>
            <a:r>
              <a:rPr lang="ru-RU" sz="2400" dirty="0" err="1"/>
              <a:t>індивідуальна</a:t>
            </a:r>
            <a:r>
              <a:rPr lang="ru-RU" sz="2400" dirty="0"/>
              <a:t> </a:t>
            </a:r>
            <a:r>
              <a:rPr lang="ru-RU" sz="2400" dirty="0" err="1" smtClean="0"/>
              <a:t>пам’ять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400" dirty="0" err="1"/>
              <a:t>Пам’ять</a:t>
            </a:r>
            <a:r>
              <a:rPr lang="ru-RU" sz="2400" dirty="0"/>
              <a:t> та </a:t>
            </a:r>
            <a:r>
              <a:rPr lang="ru-RU" sz="2400" dirty="0" err="1"/>
              <a:t>поспам’ять</a:t>
            </a:r>
            <a:r>
              <a:rPr lang="ru-RU" sz="2400" dirty="0"/>
              <a:t>. Характер </a:t>
            </a:r>
            <a:r>
              <a:rPr lang="ru-RU" sz="2400" dirty="0" err="1"/>
              <a:t>артикуляції</a:t>
            </a:r>
            <a:r>
              <a:rPr lang="ru-RU" sz="2400" dirty="0"/>
              <a:t> </a:t>
            </a:r>
            <a:r>
              <a:rPr lang="ru-RU" sz="2400" dirty="0" err="1"/>
              <a:t>травми</a:t>
            </a:r>
            <a:r>
              <a:rPr lang="ru-RU" sz="2400" dirty="0"/>
              <a:t> </a:t>
            </a:r>
            <a:r>
              <a:rPr lang="ru-RU" sz="2400" dirty="0" smtClean="0"/>
              <a:t>у </a:t>
            </a:r>
            <a:r>
              <a:rPr lang="ru-RU" sz="2400" dirty="0" err="1" smtClean="0"/>
              <a:t>офіційній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неофіційній</a:t>
            </a:r>
            <a:r>
              <a:rPr lang="ru-RU" sz="2400" dirty="0"/>
              <a:t> </a:t>
            </a:r>
            <a:r>
              <a:rPr lang="ru-RU" sz="2400" dirty="0" err="1" smtClean="0"/>
              <a:t>культурі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4. </a:t>
            </a:r>
            <a:r>
              <a:rPr lang="ru-RU" sz="2400" dirty="0" err="1"/>
              <a:t>Специфіка</a:t>
            </a:r>
            <a:r>
              <a:rPr lang="ru-RU" sz="2400" dirty="0"/>
              <a:t> </a:t>
            </a:r>
            <a:r>
              <a:rPr lang="ru-RU" sz="2400" dirty="0" err="1"/>
              <a:t>рецепції</a:t>
            </a:r>
            <a:r>
              <a:rPr lang="ru-RU" sz="2400" dirty="0"/>
              <a:t> </a:t>
            </a:r>
            <a:r>
              <a:rPr lang="ru-RU" sz="2400" dirty="0" err="1"/>
              <a:t>травматичного</a:t>
            </a:r>
            <a:r>
              <a:rPr lang="ru-RU" sz="2400" dirty="0"/>
              <a:t> </a:t>
            </a:r>
            <a:r>
              <a:rPr lang="ru-RU" sz="2400" dirty="0" err="1"/>
              <a:t>досвіду</a:t>
            </a:r>
            <a:r>
              <a:rPr lang="ru-RU" sz="2400" dirty="0"/>
              <a:t> 20 ст. </a:t>
            </a:r>
            <a:r>
              <a:rPr lang="ru-RU" sz="2400" dirty="0" smtClean="0"/>
              <a:t>в </a:t>
            </a:r>
            <a:r>
              <a:rPr lang="ru-RU" sz="2400" dirty="0" err="1" smtClean="0"/>
              <a:t>українській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літературі</a:t>
            </a:r>
            <a:r>
              <a:rPr lang="ru-RU" sz="2400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874616"/>
            <a:ext cx="1714500" cy="2686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505" y="4510921"/>
            <a:ext cx="1611086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0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Письменник та психоаналітик Юрій </a:t>
            </a:r>
            <a:r>
              <a:rPr lang="uk-UA" dirty="0" err="1" smtClean="0"/>
              <a:t>Прохасько</a:t>
            </a:r>
            <a:r>
              <a:rPr lang="uk-UA" dirty="0" smtClean="0"/>
              <a:t> зауважив: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118" y="1196430"/>
            <a:ext cx="2904882" cy="19361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2320" y="2397760"/>
            <a:ext cx="8971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кожну психологічну травму треба дивитися, як на особливу</a:t>
            </a:r>
          </a:p>
          <a:p>
            <a:r>
              <a:rPr lang="uk-UA" dirty="0"/>
              <a:t>Дуже важко говорити про такі випробування, як про щось, що має в собі дещо корисне. Але для мене незаперечними є три речі: </a:t>
            </a:r>
          </a:p>
          <a:p>
            <a:r>
              <a:rPr lang="uk-UA" dirty="0"/>
              <a:t>ця війна – це наша спільна велика травма, яка крім завдавання болю, також робить нас окремою спільнотою.</a:t>
            </a:r>
          </a:p>
          <a:p>
            <a:endParaRPr lang="uk-UA" dirty="0"/>
          </a:p>
          <a:p>
            <a:r>
              <a:rPr lang="uk-UA" dirty="0"/>
              <a:t>Друга річ – під шатром великою спільної травми є безліч окремих травм, з якими треба давати раду індивідуально. Адже індивідуальний вимір травми війни є різний, і специфіка тих травм є різна. Бо одне, коли втрачаємо сон від сирен. Інше – коли гинуть наші рідні і близькі на фронті. Ще інше, коли ми самі перебуваємо на полі бою і є свідками загибелі наших побратимів. Ще інше, коли батьків зжирає тривога за своїх дітей, які воюють. І безліч інших.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Тому </a:t>
            </a:r>
            <a:r>
              <a:rPr lang="uk-UA" dirty="0"/>
              <a:t>треба дивитися на кожну травму, як на особливу. Й приділити їй стільки уваги, скільки можливо.</a:t>
            </a:r>
          </a:p>
        </p:txBody>
      </p:sp>
    </p:spTree>
    <p:extLst>
      <p:ext uri="{BB962C8B-B14F-4D97-AF65-F5344CB8AC3E}">
        <p14:creationId xmlns:p14="http://schemas.microsoft.com/office/powerpoint/2010/main" val="107606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75" y="1910080"/>
            <a:ext cx="10526365" cy="2204720"/>
          </a:xfrm>
        </p:spPr>
        <p:txBody>
          <a:bodyPr>
            <a:normAutofit/>
          </a:bodyPr>
          <a:lstStyle/>
          <a:p>
            <a:r>
              <a:rPr lang="uk-UA" dirty="0" smtClean="0"/>
              <a:t>При вивченні дисципліни враховуються особливості рецепції  травми в українській літературі та літературознавстві останніх років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00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33</TotalTime>
  <Words>391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Rockwell</vt:lpstr>
      <vt:lpstr>Wingdings</vt:lpstr>
      <vt:lpstr>Damask</vt:lpstr>
      <vt:lpstr>Студії травми: літературознавчий дискурс</vt:lpstr>
      <vt:lpstr>Мета курсу:</vt:lpstr>
      <vt:lpstr>Основними завданнями вивчення дисципліни «Студії травми: літературознавчий аспект» є:</vt:lpstr>
      <vt:lpstr>Основні акценти курсу:</vt:lpstr>
      <vt:lpstr>Письменник та психоаналітик Юрій Прохасько зауважив:</vt:lpstr>
      <vt:lpstr>При вивченні дисципліни враховуються особливості рецепції  травми в українській літературі та літературознавстві останніх років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Студії травми: літературознавчий дискурс</dc:title>
  <dc:creator>Ирина</dc:creator>
  <cp:lastModifiedBy>Ирина</cp:lastModifiedBy>
  <cp:revision>4</cp:revision>
  <dcterms:created xsi:type="dcterms:W3CDTF">2024-11-03T17:19:23Z</dcterms:created>
  <dcterms:modified xsi:type="dcterms:W3CDTF">2024-11-03T17:53:03Z</dcterms:modified>
</cp:coreProperties>
</file>