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279" r:id="rId4"/>
    <p:sldId id="280" r:id="rId5"/>
    <p:sldId id="283" r:id="rId6"/>
    <p:sldId id="273" r:id="rId7"/>
    <p:sldId id="282"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8" r:id="rId24"/>
    <p:sldId id="277" r:id="rId25"/>
    <p:sldId id="276" r:id="rId26"/>
    <p:sldId id="275" r:id="rId27"/>
    <p:sldId id="281"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4660"/>
  </p:normalViewPr>
  <p:slideViewPr>
    <p:cSldViewPr snapToGrid="0">
      <p:cViewPr>
        <p:scale>
          <a:sx n="70" d="100"/>
          <a:sy n="70" d="100"/>
        </p:scale>
        <p:origin x="91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360741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346392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1063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413541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703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3258463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170241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299156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88D31-6C49-40C3-A1FD-82FD11111D2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B2817B8-0000-4B6A-9D2E-5A4BF30B4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9ABADB5-0C83-4A5F-8F58-BF5753A08030}"/>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6FC0D2C0-2204-496F-BB7A-0E7C1CCBCD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49341F-6C10-4EDB-B2F4-6BB374FC4BBB}"/>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39434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8B952-974C-4A11-B623-F371AE3ED28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B9DE19-1721-456A-B456-289A96CC32C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41E380-DBE7-4121-9DA8-8F07A902D803}"/>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C6390F87-CC17-48AD-95C5-1467577FEC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11858E-C430-49A7-AAF0-6AA5FC4D1090}"/>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380768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6B9CB-5232-4FC6-9A62-788C8ED4AE2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6D4CD28-347A-4130-BFF0-EEE136572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6ABB870-7CF7-4920-8CF8-69AF5A0CA27B}"/>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6E866D02-9730-4C75-8A40-A8E1749943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4796B4-0933-4F73-92D5-F923C702FE48}"/>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172366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309623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A70B45-39B2-4380-8244-B798BF2A1C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1CCBB8-72F0-4A2D-9901-8414E19A73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439DD9-3EFA-4367-A6F7-FFC2F5C9C4A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D2B5BC3-54AE-4B03-B881-8747DDB5E3BF}"/>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6" name="Нижний колонтитул 5">
            <a:extLst>
              <a:ext uri="{FF2B5EF4-FFF2-40B4-BE49-F238E27FC236}">
                <a16:creationId xmlns:a16="http://schemas.microsoft.com/office/drawing/2014/main" id="{01216B8C-8764-46CD-8074-46E329E159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4E2AD23-BF04-4E50-89E3-4976A04CF19F}"/>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22184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4AC1E-E6D2-495F-8FD2-39261BB5BEE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3956FCA-6B32-4082-816A-4BD12B753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024368F-39F3-4A5C-8BF9-2160941053B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F778546-F979-42F3-98D4-604E21276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1087757-7C78-4058-8C58-30509DFB9D8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D83F9F0-B4A8-48C6-9D82-5A43999BD8E2}"/>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8" name="Нижний колонтитул 7">
            <a:extLst>
              <a:ext uri="{FF2B5EF4-FFF2-40B4-BE49-F238E27FC236}">
                <a16:creationId xmlns:a16="http://schemas.microsoft.com/office/drawing/2014/main" id="{4C7007BD-3E4A-46DE-8B8E-8A3090D4521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1978946-7508-4DA8-979D-C2694095BCFF}"/>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76999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639AA-7EBF-4781-A315-6BF754044A8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8CD692-0C42-4EA8-A86D-CEC5C8CF1672}"/>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4" name="Нижний колонтитул 3">
            <a:extLst>
              <a:ext uri="{FF2B5EF4-FFF2-40B4-BE49-F238E27FC236}">
                <a16:creationId xmlns:a16="http://schemas.microsoft.com/office/drawing/2014/main" id="{5863B30F-1DE1-4A52-BFD1-5EF78EF4046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FD48450-D586-4D98-847D-70B2B7FCC892}"/>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67391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589B4AE-7FA0-49B4-ACB8-63FB74C94A2B}"/>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3" name="Нижний колонтитул 2">
            <a:extLst>
              <a:ext uri="{FF2B5EF4-FFF2-40B4-BE49-F238E27FC236}">
                <a16:creationId xmlns:a16="http://schemas.microsoft.com/office/drawing/2014/main" id="{5A65F229-CFF0-4506-82B6-2556F2C3977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22928CC-5D5C-4843-8DDA-1517E1B8CFDD}"/>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72582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08127-F8B9-4F45-B316-E190B5DDD9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2A5C275-4133-44CB-9561-8CD7F66EB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0FB2162-8B42-4A6E-BFC2-F97898E9D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E7EF89A-7EAF-4134-8DAF-DA6FFCA78096}"/>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6" name="Нижний колонтитул 5">
            <a:extLst>
              <a:ext uri="{FF2B5EF4-FFF2-40B4-BE49-F238E27FC236}">
                <a16:creationId xmlns:a16="http://schemas.microsoft.com/office/drawing/2014/main" id="{5EA0D27F-7D29-4579-B067-6208174501F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5CFF8E-4147-450D-8FCF-04E737E6B949}"/>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417618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D12543-7A80-4029-A988-E05A32FAD5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4B7DCEB-7B3D-4701-9D67-9F3872DA4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974F156-8BBD-46DB-A0AE-276184949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B17B3DD-2587-49BF-BA8E-B1146D77BD98}"/>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6" name="Нижний колонтитул 5">
            <a:extLst>
              <a:ext uri="{FF2B5EF4-FFF2-40B4-BE49-F238E27FC236}">
                <a16:creationId xmlns:a16="http://schemas.microsoft.com/office/drawing/2014/main" id="{08378412-1143-4AAD-8291-F905ECA97A7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275D83E-277A-4149-9D37-AC3493D25EDB}"/>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3202013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88AD96-E444-4139-8556-9F7AD2D583C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03A249D-4176-43D3-857D-F17738E0DEA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A7F378-A64C-4417-86F3-9C007CC8BE0F}"/>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11815170-0027-442C-B2E3-F4FF30930B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2E8427-F589-4BFE-B5CD-906764D410CB}"/>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1300508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CD306D4-26D2-4F9B-8731-61EFC3E23B0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A70A7B-5400-4E3E-B2B1-F96C0492DD1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437FF1-A653-4884-9602-882AA7430197}"/>
              </a:ext>
            </a:extLst>
          </p:cNvPr>
          <p:cNvSpPr>
            <a:spLocks noGrp="1"/>
          </p:cNvSpPr>
          <p:nvPr>
            <p:ph type="dt" sz="half" idx="10"/>
          </p:nvPr>
        </p:nvSpPr>
        <p:spPr/>
        <p:txBody>
          <a:body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F7FBCC15-B0F9-4603-B96A-BF02630746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28C66A-D7A6-405C-AA78-1FF13C88943D}"/>
              </a:ext>
            </a:extLst>
          </p:cNvPr>
          <p:cNvSpPr>
            <a:spLocks noGrp="1"/>
          </p:cNvSpPr>
          <p:nvPr>
            <p:ph type="sldNum" sz="quarter" idx="12"/>
          </p:nvPr>
        </p:nvSpPr>
        <p:spPr/>
        <p:txBody>
          <a:bodyPr/>
          <a:lstStyle/>
          <a:p>
            <a:fld id="{1C91EF9C-979C-4696-82FD-23C347238175}" type="slidenum">
              <a:rPr lang="ru-RU" smtClean="0"/>
              <a:t>‹#›</a:t>
            </a:fld>
            <a:endParaRPr lang="ru-RU"/>
          </a:p>
        </p:txBody>
      </p:sp>
    </p:spTree>
    <p:extLst>
      <p:ext uri="{BB962C8B-B14F-4D97-AF65-F5344CB8AC3E}">
        <p14:creationId xmlns:p14="http://schemas.microsoft.com/office/powerpoint/2010/main" val="342791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CEE87E-E3B2-4B4A-BB30-ACEA5DDD75B2}"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168983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6CEE87E-E3B2-4B4A-BB30-ACEA5DDD75B2}"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311933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6CEE87E-E3B2-4B4A-BB30-ACEA5DDD75B2}" type="datetimeFigureOut">
              <a:rPr lang="ru-RU" smtClean="0"/>
              <a:t>24.11.2022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102986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6CEE87E-E3B2-4B4A-BB30-ACEA5DDD75B2}" type="datetimeFigureOut">
              <a:rPr lang="ru-RU" smtClean="0"/>
              <a:t>24.11.2022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414072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EE87E-E3B2-4B4A-BB30-ACEA5DDD75B2}" type="datetimeFigureOut">
              <a:rPr lang="ru-RU" smtClean="0"/>
              <a:t>24.11.2022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193165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6CEE87E-E3B2-4B4A-BB30-ACEA5DDD75B2}"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99879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CEE87E-E3B2-4B4A-BB30-ACEA5DDD75B2}"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50CFA2-1AA8-4703-B773-69976A946F1F}" type="slidenum">
              <a:rPr lang="ru-RU" smtClean="0"/>
              <a:t>‹#›</a:t>
            </a:fld>
            <a:endParaRPr lang="ru-RU"/>
          </a:p>
        </p:txBody>
      </p:sp>
    </p:spTree>
    <p:extLst>
      <p:ext uri="{BB962C8B-B14F-4D97-AF65-F5344CB8AC3E}">
        <p14:creationId xmlns:p14="http://schemas.microsoft.com/office/powerpoint/2010/main" val="294773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CEE87E-E3B2-4B4A-BB30-ACEA5DDD75B2}" type="datetimeFigureOut">
              <a:rPr lang="ru-RU" smtClean="0"/>
              <a:t>24.11.2022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50CFA2-1AA8-4703-B773-69976A946F1F}" type="slidenum">
              <a:rPr lang="ru-RU" smtClean="0"/>
              <a:t>‹#›</a:t>
            </a:fld>
            <a:endParaRPr lang="ru-RU"/>
          </a:p>
        </p:txBody>
      </p:sp>
    </p:spTree>
    <p:extLst>
      <p:ext uri="{BB962C8B-B14F-4D97-AF65-F5344CB8AC3E}">
        <p14:creationId xmlns:p14="http://schemas.microsoft.com/office/powerpoint/2010/main" val="21627978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702AF1-20BC-448C-A6F9-C3B5B8A278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305EC6F-4C1C-4696-8284-30F474E81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EF9023-3537-4CED-A8BC-1C6EEBBEF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DD251-7760-4D81-8774-76D1EA0D7700}" type="datetimeFigureOut">
              <a:rPr lang="ru-RU" smtClean="0"/>
              <a:t>24.11.2022</a:t>
            </a:fld>
            <a:endParaRPr lang="ru-RU"/>
          </a:p>
        </p:txBody>
      </p:sp>
      <p:sp>
        <p:nvSpPr>
          <p:cNvPr id="5" name="Нижний колонтитул 4">
            <a:extLst>
              <a:ext uri="{FF2B5EF4-FFF2-40B4-BE49-F238E27FC236}">
                <a16:creationId xmlns:a16="http://schemas.microsoft.com/office/drawing/2014/main" id="{FD55288C-33F3-48CD-A554-D32B03ADE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C9370FE-EBE2-4B0E-8CF5-45EDA736A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1EF9C-979C-4696-82FD-23C347238175}" type="slidenum">
              <a:rPr lang="ru-RU" smtClean="0"/>
              <a:t>‹#›</a:t>
            </a:fld>
            <a:endParaRPr lang="ru-RU"/>
          </a:p>
        </p:txBody>
      </p:sp>
    </p:spTree>
    <p:extLst>
      <p:ext uri="{BB962C8B-B14F-4D97-AF65-F5344CB8AC3E}">
        <p14:creationId xmlns:p14="http://schemas.microsoft.com/office/powerpoint/2010/main" val="20068561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uk.wikipedia.org/wiki/%D0%9F%D0%BB%D0%B0%D1%81%D1%82%D0%BC%D0%B0%D1%81%D0%B0" TargetMode="External"/><Relationship Id="rId7" Type="http://schemas.openxmlformats.org/officeDocument/2006/relationships/image" Target="../media/image6.jpeg"/><Relationship Id="rId2" Type="http://schemas.openxmlformats.org/officeDocument/2006/relationships/hyperlink" Target="http://uk.wikipedia.org/wiki/%D0%9B%D0%B0%D1%82%D0%B8%D0%BD%D1%81%D1%8C%D0%BA%D0%B0_%D0%BC%D0%BE%D0%B2%D0%B0" TargetMode="External"/><Relationship Id="rId1" Type="http://schemas.openxmlformats.org/officeDocument/2006/relationships/slideLayout" Target="../slideLayouts/slideLayout1.xml"/><Relationship Id="rId6" Type="http://schemas.openxmlformats.org/officeDocument/2006/relationships/hyperlink" Target="http://uk.wikipedia.org/wiki/%D0%A4%D0%B0%D0%B9%D0%BB:Linoleum_Querschnitt.jpg" TargetMode="External"/><Relationship Id="rId5" Type="http://schemas.openxmlformats.org/officeDocument/2006/relationships/hyperlink" Target="http://uk.wikipedia.org/wiki/%D0%92%D0%B0%D0%BF%D0%BD%D1%8F%D0%BA" TargetMode="External"/><Relationship Id="rId4" Type="http://schemas.openxmlformats.org/officeDocument/2006/relationships/hyperlink" Target="http://uk.wikipedia.org/wiki/%D0%9F%D0%92%D0%A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images.yandex.ua/yandsearch?source=wiz&amp;fp=0&amp;img_url=http://novalinia.com.ua/doc/images/l4.jpg&amp;text=%D0%BB%D1%96%D0%BD%D0%BE%D0%BB%D0%B5%D1%83%D0%BC%20%D0%B2%D0%BB%D0%B0%D1%81%D1%82%D0%B8%D0%B2%D0%BE%D1%81%D1%82%D1%96&amp;noreask=1&amp;pos=0&amp;lr=965&amp;rpt=simage" TargetMode="External"/><Relationship Id="rId7" Type="http://schemas.openxmlformats.org/officeDocument/2006/relationships/hyperlink" Target="http://images.yandex.ua/yandsearch?source=wiz&amp;fp=0&amp;img_url=http://images.tiu.ru/1517406_w200_h200_12274675870422.jpg&amp;text=%D0%BB%D1%96%D0%BD%D0%BE%D0%BB%D0%B5%D1%83%D0%BC%20%D0%B2%D0%BB%D0%B0%D1%81%D1%82%D0%B8%D0%B2%D0%BE%D1%81%D1%82%D1%96&amp;noreask=1&amp;pos=3&amp;lr=965&amp;rpt=simage" TargetMode="External"/><Relationship Id="rId2" Type="http://schemas.openxmlformats.org/officeDocument/2006/relationships/hyperlink" Target="http://uk.wikipedia.org/wiki/%D0%97%D0%BD%D0%BE%D1%81%D0%BE%D1%81%D1%82%D1%96%D0%B9%D0%BA%D1%96%D1%81%D1%82%D1%8C"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images.yandex.ua/yandsearch?source=wiz&amp;fp=0&amp;img_url=http://www.vashdom.ru/articles/image/altad71_07.jpg&amp;text=%D0%BB%D1%96%D0%BD%D0%BE%D0%BB%D0%B5%D1%83%D0%BC%20%D0%B2%D0%BB%D0%B0%D1%81%D1%82%D0%B8%D0%B2%D0%BE%D1%81%D1%82%D1%96&amp;noreask=1&amp;pos=1&amp;lr=965&amp;rpt=simage"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images.yandex.ua/yandsearch?source=wiz&amp;fp=0&amp;img_url=http://interias.ru/uploads/posts/2013-04/1365702437_linoleum.jpg&amp;text=%D0%BB%D1%96%D0%BD%D0%BE%D0%BB%D0%B5%D1%83%D0%BC%20%D0%B2%D0%BB%D0%B0%D1%81%D1%82%D0%B8%D0%B2%D0%BE%D1%81%D1%82%D1%96&amp;noreask=1&amp;pos=9&amp;lr=965&amp;rpt=sim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images.yandex.ua/yandsearch?source=wiz&amp;fp=0&amp;img_url=http://bron.moy.su/_ph/6/1/376373366.jpg&amp;text=%D0%BB%D1%96%D0%BD%D0%BE%D0%BB%D0%B5%D1%83%D0%BC%20%D0%B2%D0%BB%D0%B0%D1%81%D1%82%D0%B8%D0%B2%D0%BE%D1%81%D1%82%D1%96&amp;noreask=1&amp;pos=26&amp;lr=965&amp;rpt=simage" TargetMode="External"/><Relationship Id="rId3" Type="http://schemas.openxmlformats.org/officeDocument/2006/relationships/hyperlink" Target="http://uk.wikipedia.org/wiki/%D0%9F%D0%BE%D0%BB%D1%96%D0%B2%D1%96%D0%BD%D1%96%D0%BB%D1%85%D0%BB%D0%BE%D1%80%D0%B8%D0%B4" TargetMode="External"/><Relationship Id="rId7" Type="http://schemas.openxmlformats.org/officeDocument/2006/relationships/hyperlink" Target="http://images.yandex.ua/yandsearch?source=wiz&amp;fp=0&amp;img_url=http://napol.neobroker.ru/img-org/tovar-483082-small.jpg&amp;text=%D0%BB%D1%96%D0%BD%D0%BE%D0%BB%D0%B5%D1%83%D0%BC%20%D0%B2%D0%BB%D0%B0%D1%81%D1%82%D0%B8%D0%B2%D0%BE%D1%81%D1%82%D1%96&amp;noreask=1&amp;pos=11&amp;lr=965&amp;rpt=simage" TargetMode="External"/><Relationship Id="rId12" Type="http://schemas.openxmlformats.org/officeDocument/2006/relationships/image" Target="../media/image13.jpeg"/><Relationship Id="rId2" Type="http://schemas.openxmlformats.org/officeDocument/2006/relationships/hyperlink" Target="http://uk.wikipedia.org/wiki/%D0%A2%D0%B5%D0%BF%D0%BB%D0%BE%D1%96%D0%B7%D0%BE%D0%BB%D1%8F%D1%86%D1%96%D0%B9%D0%BD%D1%96_%D0%BC%D0%B0%D1%82%D0%B5%D1%80%D1%96%D0%B0%D0%BB%D0%B8" TargetMode="External"/><Relationship Id="rId1" Type="http://schemas.openxmlformats.org/officeDocument/2006/relationships/slideLayout" Target="../slideLayouts/slideLayout1.xml"/><Relationship Id="rId6" Type="http://schemas.openxmlformats.org/officeDocument/2006/relationships/hyperlink" Target="http://uk.wikipedia.org/wiki/%D0%9F%D0%BB%D1%96%D0%BD%D1%82%D1%83%D1%81" TargetMode="External"/><Relationship Id="rId11" Type="http://schemas.openxmlformats.org/officeDocument/2006/relationships/hyperlink" Target="http://images.yandex.ua/yandsearch?source=wiz&amp;fp=0&amp;img_url=http://gipsari.com/images/stories/marmoleym1.jpg&amp;text=%D0%BB%D1%96%D0%BD%D0%BE%D0%BB%D0%B5%D1%83%D0%BC%20%D0%B2%D0%BB%D0%B0%D1%81%D1%82%D0%B8%D0%B2%D0%BE%D1%81%D1%82%D1%96&amp;noreask=1&amp;pos=21&amp;lr=965&amp;rpt=simage" TargetMode="External"/><Relationship Id="rId5" Type="http://schemas.openxmlformats.org/officeDocument/2006/relationships/hyperlink" Target="http://uk.wikipedia.org/wiki/%D0%9A%D0%BB%D0%B5%D0%B9" TargetMode="External"/><Relationship Id="rId10" Type="http://schemas.openxmlformats.org/officeDocument/2006/relationships/image" Target="../media/image12.jpeg"/><Relationship Id="rId4" Type="http://schemas.openxmlformats.org/officeDocument/2006/relationships/hyperlink" Target="http://uk.wikipedia.org/wiki/%D0%86%D0%BC%D1%96%D1%82%D0%B0%D1%86%D1%96%D1%8F" TargetMode="External"/><Relationship Id="rId9" Type="http://schemas.openxmlformats.org/officeDocument/2006/relationships/hyperlink" Target="http://images.yandex.ua/yandsearch?source=wiz&amp;fp=0&amp;img_url=http://stroyonly.ru/wp-content/uploads/linoleum_stroyonly.jpg&amp;text=%D0%BB%D1%96%D0%BD%D0%BE%D0%BB%D0%B5%D1%83%D0%BC%20%D0%B2%D0%BB%D0%B0%D1%81%D1%82%D0%B8%D0%B2%D0%BE%D1%81%D1%82%D1%96&amp;noreask=1&amp;pos=22&amp;lr=965&amp;rpt=simage" TargetMode="External"/><Relationship Id="rId1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4540DC-8041-43A8-9278-4BF7A37CC5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40461" b="8338"/>
          <a:stretch/>
        </p:blipFill>
        <p:spPr bwMode="auto">
          <a:xfrm>
            <a:off x="-1" y="2180492"/>
            <a:ext cx="12181007" cy="467750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a:prstGeom prst="rect">
            <a:avLst/>
          </a:prstGeom>
        </p:spPr>
        <p:txBody>
          <a:bodyPr/>
          <a:lstStyle/>
          <a:p>
            <a:pPr algn="ctr"/>
            <a:r>
              <a:rPr lang="uk-UA" b="1" dirty="0">
                <a:solidFill>
                  <a:schemeClr val="bg2">
                    <a:lumMod val="10000"/>
                  </a:schemeClr>
                </a:solidFill>
                <a:ea typeface="Times New Roman" panose="02020603050405020304" pitchFamily="18" charset="0"/>
              </a:rPr>
              <a:t>БУДІВЕЛЬНІ МАТЕРІАЛИ НА ОСНОВІ ПОЛІМЕРІВ</a:t>
            </a:r>
            <a:endParaRPr lang="en-US" b="1" dirty="0">
              <a:solidFill>
                <a:schemeClr val="bg2">
                  <a:lumMod val="10000"/>
                </a:schemeClr>
              </a:solidFill>
              <a:ea typeface="Times New Roman" panose="02020603050405020304" pitchFamily="18" charset="0"/>
            </a:endParaRPr>
          </a:p>
          <a:p>
            <a:pPr algn="ctr">
              <a:lnSpc>
                <a:spcPct val="115000"/>
              </a:lnSpc>
              <a:spcAft>
                <a:spcPts val="0"/>
              </a:spcAft>
            </a:pPr>
            <a:r>
              <a:rPr lang="uk-UA" b="1" dirty="0">
                <a:solidFill>
                  <a:schemeClr val="bg2">
                    <a:lumMod val="10000"/>
                  </a:schemeClr>
                </a:solidFill>
                <a:ea typeface="Times New Roman" panose="02020603050405020304" pitchFamily="18" charset="0"/>
                <a:cs typeface="Times New Roman" panose="02020603050405020304" pitchFamily="18" charset="0"/>
              </a:rPr>
              <a:t>Полімери та пластмаси, їхня класифікація. Складові пластмас. </a:t>
            </a:r>
            <a:endParaRPr lang="ru-RU" dirty="0">
              <a:solidFill>
                <a:schemeClr val="bg2">
                  <a:lumMod val="10000"/>
                </a:schemeClr>
              </a:solidFill>
              <a:ea typeface="Times New Roman" panose="02020603050405020304" pitchFamily="18" charset="0"/>
              <a:cs typeface="Times New Roman" panose="02020603050405020304" pitchFamily="18" charset="0"/>
            </a:endParaRPr>
          </a:p>
          <a:p>
            <a:pPr algn="ctr">
              <a:lnSpc>
                <a:spcPct val="115000"/>
              </a:lnSpc>
              <a:spcAft>
                <a:spcPts val="0"/>
              </a:spcAft>
            </a:pPr>
            <a:r>
              <a:rPr lang="uk-UA" b="1" dirty="0">
                <a:solidFill>
                  <a:schemeClr val="bg2">
                    <a:lumMod val="10000"/>
                  </a:schemeClr>
                </a:solidFill>
                <a:ea typeface="Times New Roman" panose="02020603050405020304" pitchFamily="18" charset="0"/>
                <a:cs typeface="Times New Roman" panose="02020603050405020304" pitchFamily="18" charset="0"/>
              </a:rPr>
              <a:t>Властивості та застосування полімерів. Сучасні полімерні матеріали. </a:t>
            </a:r>
            <a:endParaRPr lang="ru-RU" dirty="0">
              <a:solidFill>
                <a:schemeClr val="bg2">
                  <a:lumMod val="10000"/>
                </a:schemeClr>
              </a:solidFill>
              <a:ea typeface="Times New Roman" panose="02020603050405020304" pitchFamily="18" charset="0"/>
              <a:cs typeface="Times New Roman" panose="02020603050405020304" pitchFamily="18" charset="0"/>
            </a:endParaRPr>
          </a:p>
          <a:p>
            <a:pPr algn="ctr">
              <a:lnSpc>
                <a:spcPct val="115000"/>
              </a:lnSpc>
              <a:spcAft>
                <a:spcPts val="0"/>
              </a:spcAft>
            </a:pPr>
            <a:r>
              <a:rPr lang="uk-UA" b="1" dirty="0">
                <a:solidFill>
                  <a:schemeClr val="bg2">
                    <a:lumMod val="10000"/>
                  </a:schemeClr>
                </a:solidFill>
                <a:ea typeface="Times New Roman" panose="02020603050405020304" pitchFamily="18" charset="0"/>
                <a:cs typeface="Times New Roman" panose="02020603050405020304" pitchFamily="18" charset="0"/>
              </a:rPr>
              <a:t>Рулонні полімерні матеріали.</a:t>
            </a:r>
            <a:endParaRPr lang="ru-RU" dirty="0">
              <a:solidFill>
                <a:schemeClr val="bg2">
                  <a:lumMod val="10000"/>
                </a:schemeClr>
              </a:solidFill>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uk-UA" b="1" i="1" dirty="0">
                <a:solidFill>
                  <a:schemeClr val="bg2">
                    <a:lumMod val="10000"/>
                  </a:schemeClr>
                </a:solidFill>
                <a:ea typeface="Times New Roman" panose="02020603050405020304" pitchFamily="18" charset="0"/>
                <a:cs typeface="Times New Roman" panose="02020603050405020304" pitchFamily="18" charset="0"/>
              </a:rPr>
              <a:t>Полімерними речовинами</a:t>
            </a:r>
            <a:r>
              <a:rPr lang="uk-UA" b="1" dirty="0">
                <a:solidFill>
                  <a:schemeClr val="bg2">
                    <a:lumMod val="10000"/>
                  </a:schemeClr>
                </a:solidFill>
                <a:ea typeface="Times New Roman" panose="02020603050405020304" pitchFamily="18" charset="0"/>
                <a:cs typeface="Times New Roman" panose="02020603050405020304" pitchFamily="18" charset="0"/>
              </a:rPr>
              <a:t> </a:t>
            </a:r>
            <a:r>
              <a:rPr lang="uk-UA" dirty="0">
                <a:solidFill>
                  <a:schemeClr val="bg2">
                    <a:lumMod val="10000"/>
                  </a:schemeClr>
                </a:solidFill>
                <a:ea typeface="Times New Roman" panose="02020603050405020304" pitchFamily="18" charset="0"/>
                <a:cs typeface="Times New Roman" panose="02020603050405020304" pitchFamily="18" charset="0"/>
              </a:rPr>
              <a:t>називають високомолекулярні сполуки, які складаються з елементарних (</a:t>
            </a:r>
            <a:r>
              <a:rPr lang="uk-UA" dirty="0" err="1">
                <a:solidFill>
                  <a:schemeClr val="bg2">
                    <a:lumMod val="10000"/>
                  </a:schemeClr>
                </a:solidFill>
                <a:ea typeface="Times New Roman" panose="02020603050405020304" pitchFamily="18" charset="0"/>
                <a:cs typeface="Times New Roman" panose="02020603050405020304" pitchFamily="18" charset="0"/>
              </a:rPr>
              <a:t>мономерних</a:t>
            </a:r>
            <a:r>
              <a:rPr lang="uk-UA" dirty="0">
                <a:solidFill>
                  <a:schemeClr val="bg2">
                    <a:lumMod val="10000"/>
                  </a:schemeClr>
                </a:solidFill>
                <a:ea typeface="Times New Roman" panose="02020603050405020304" pitchFamily="18" charset="0"/>
                <a:cs typeface="Times New Roman" panose="02020603050405020304" pitchFamily="18" charset="0"/>
              </a:rPr>
              <a:t>) ланок, об’єднаних у макромолекули різної будови.</a:t>
            </a:r>
            <a:endParaRPr lang="ru-RU" dirty="0">
              <a:solidFill>
                <a:schemeClr val="bg2">
                  <a:lumMod val="10000"/>
                </a:schemeClr>
              </a:solidFill>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uk-UA" dirty="0">
                <a:solidFill>
                  <a:schemeClr val="bg2">
                    <a:lumMod val="10000"/>
                  </a:schemeClr>
                </a:solidFill>
                <a:ea typeface="Times New Roman" panose="02020603050405020304" pitchFamily="18" charset="0"/>
                <a:cs typeface="Times New Roman" panose="02020603050405020304" pitchFamily="18" charset="0"/>
              </a:rPr>
              <a:t>Матеріали, що містять у своєму складі  полімери і мають пластичність на  певному етапі виробництва, що повністю втрачається  після затвердіння полімеру, називаються </a:t>
            </a:r>
            <a:r>
              <a:rPr lang="uk-UA" b="1" i="1" dirty="0">
                <a:solidFill>
                  <a:schemeClr val="bg2">
                    <a:lumMod val="10000"/>
                  </a:schemeClr>
                </a:solidFill>
                <a:ea typeface="Times New Roman" panose="02020603050405020304" pitchFamily="18" charset="0"/>
                <a:cs typeface="Times New Roman" panose="02020603050405020304" pitchFamily="18" charset="0"/>
              </a:rPr>
              <a:t>пластмасами.</a:t>
            </a:r>
            <a:endParaRPr lang="ru-RU" dirty="0">
              <a:solidFill>
                <a:schemeClr val="bg2">
                  <a:lumMod val="10000"/>
                </a:schemeClr>
              </a:solidFill>
              <a:ea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172215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i="1" dirty="0">
                <a:solidFill>
                  <a:schemeClr val="tx2"/>
                </a:solidFill>
                <a:latin typeface="Times New Roman" panose="02020603050405020304" pitchFamily="18" charset="0"/>
                <a:cs typeface="Times New Roman" panose="02020603050405020304" pitchFamily="18" charset="0"/>
              </a:rPr>
              <a:t>- </a:t>
            </a:r>
            <a:r>
              <a:rPr lang="uk-UA" sz="2000" b="1" i="1" dirty="0" err="1">
                <a:solidFill>
                  <a:schemeClr val="tx2"/>
                </a:solidFill>
                <a:latin typeface="Times New Roman" panose="02020603050405020304" pitchFamily="18" charset="0"/>
                <a:cs typeface="Times New Roman" panose="02020603050405020304" pitchFamily="18" charset="0"/>
              </a:rPr>
              <a:t>вальцево</a:t>
            </a:r>
            <a:r>
              <a:rPr lang="uk-UA" sz="2000" b="1" i="1" dirty="0">
                <a:solidFill>
                  <a:schemeClr val="tx2"/>
                </a:solidFill>
                <a:latin typeface="Times New Roman" panose="02020603050405020304" pitchFamily="18" charset="0"/>
                <a:cs typeface="Times New Roman" panose="02020603050405020304" pitchFamily="18" charset="0"/>
              </a:rPr>
              <a:t>-каландровим</a:t>
            </a:r>
            <a:r>
              <a:rPr lang="uk-UA" sz="2000" i="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що складається з ретельного перемішування компонентів на вальцях, наступної прокатки пластичної маси між  двома обертовими в різні сторони валками із зазором, що визначає товщину майбутнього виробу;</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 </a:t>
            </a:r>
            <a:r>
              <a:rPr lang="uk-UA" sz="2000" b="1" i="1" dirty="0" err="1">
                <a:solidFill>
                  <a:schemeClr val="tx2"/>
                </a:solidFill>
                <a:latin typeface="Times New Roman" panose="02020603050405020304" pitchFamily="18" charset="0"/>
                <a:cs typeface="Times New Roman" panose="02020603050405020304" pitchFamily="18" charset="0"/>
              </a:rPr>
              <a:t>вспінювання</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 полімерної маси за рахунок  інтенсивного механічного перемішування в сполученні з дією  перегрітої пари з наступним швидким охолодженням, заливанням і фіксуванням пористої структури виробу (</a:t>
            </a:r>
            <a:r>
              <a:rPr lang="uk-UA" sz="2000" dirty="0" err="1">
                <a:solidFill>
                  <a:schemeClr val="tx2"/>
                </a:solidFill>
                <a:latin typeface="Times New Roman" panose="02020603050405020304" pitchFamily="18" charset="0"/>
                <a:cs typeface="Times New Roman" panose="02020603050405020304" pitchFamily="18" charset="0"/>
              </a:rPr>
              <a:t>пінопласти</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endParaRPr lang="en-US" sz="2000" b="1" dirty="0">
              <a:solidFill>
                <a:schemeClr val="tx2"/>
              </a:solidFill>
              <a:latin typeface="Times New Roman" panose="02020603050405020304" pitchFamily="18" charset="0"/>
              <a:cs typeface="Times New Roman" panose="02020603050405020304" pitchFamily="18" charset="0"/>
            </a:endParaRPr>
          </a:p>
          <a:p>
            <a:pPr indent="457200" algn="just"/>
            <a:endParaRPr lang="en-US" sz="2000" b="1" dirty="0">
              <a:solidFill>
                <a:schemeClr val="tx2"/>
              </a:solidFill>
              <a:latin typeface="Times New Roman" panose="02020603050405020304" pitchFamily="18" charset="0"/>
              <a:cs typeface="Times New Roman" panose="02020603050405020304" pitchFamily="18" charset="0"/>
            </a:endParaRPr>
          </a:p>
          <a:p>
            <a:pPr indent="457200" algn="ctr"/>
            <a:r>
              <a:rPr lang="uk-UA" sz="2000" b="1" dirty="0">
                <a:solidFill>
                  <a:schemeClr val="tx2"/>
                </a:solidFill>
                <a:latin typeface="Times New Roman" panose="02020603050405020304" pitchFamily="18" charset="0"/>
                <a:cs typeface="Times New Roman" panose="02020603050405020304" pitchFamily="18" charset="0"/>
              </a:rPr>
              <a:t>Застосування полімерних матеріалів і виробів</a:t>
            </a:r>
            <a:endParaRPr lang="en-US" sz="2000" b="1" dirty="0">
              <a:solidFill>
                <a:schemeClr val="tx2"/>
              </a:solidFill>
              <a:latin typeface="Times New Roman" panose="02020603050405020304" pitchFamily="18" charset="0"/>
              <a:cs typeface="Times New Roman" panose="02020603050405020304" pitchFamily="18" charset="0"/>
            </a:endParaRPr>
          </a:p>
          <a:p>
            <a:pPr indent="457200"/>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Аналіз всіх властивостей полімерних матеріалів показав, що в будівництві економічно доцільне їх використання при виготовлені несучих  конструкцій високої  корозійної стійкості, покриттів підлог, обробки стін, теплоізоляції огороджень і технологічного устаткування, герметизації  стиків і швів у великопанельних будинках, гідроізоляції покрівлі й фундаментної частини будинку, виготовленні санітарно-технічного встаткування і труб.</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endParaRPr lang="ru-RU" dirty="0"/>
          </a:p>
        </p:txBody>
      </p:sp>
    </p:spTree>
    <p:extLst>
      <p:ext uri="{BB962C8B-B14F-4D97-AF65-F5344CB8AC3E}">
        <p14:creationId xmlns:p14="http://schemas.microsoft.com/office/powerpoint/2010/main" val="130034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lgn="ctr"/>
            <a:r>
              <a:rPr lang="uk-UA" sz="2000" b="1" dirty="0">
                <a:solidFill>
                  <a:schemeClr val="tx2"/>
                </a:solidFill>
              </a:rPr>
              <a:t>Конструкційні полімерні матеріали</a:t>
            </a:r>
            <a:endParaRPr lang="ru-RU" sz="2000" dirty="0">
              <a:solidFill>
                <a:schemeClr val="tx2"/>
              </a:solidFill>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Склопластики </a:t>
            </a:r>
            <a:r>
              <a:rPr lang="uk-UA" sz="2000" dirty="0">
                <a:solidFill>
                  <a:schemeClr val="tx2"/>
                </a:solidFill>
                <a:latin typeface="Times New Roman" panose="02020603050405020304" pitchFamily="18" charset="0"/>
                <a:cs typeface="Times New Roman" panose="02020603050405020304" pitchFamily="18" charset="0"/>
              </a:rPr>
              <a:t>-</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листові композиційні матеріали, одержувані шляхом просочення скляних волокон або тканин  (</a:t>
            </a:r>
            <a:r>
              <a:rPr lang="uk-UA" sz="2000" dirty="0" err="1">
                <a:solidFill>
                  <a:schemeClr val="tx2"/>
                </a:solidFill>
                <a:latin typeface="Times New Roman" panose="02020603050405020304" pitchFamily="18" charset="0"/>
                <a:cs typeface="Times New Roman" panose="02020603050405020304" pitchFamily="18" charset="0"/>
              </a:rPr>
              <a:t>армуючих</a:t>
            </a:r>
            <a:r>
              <a:rPr lang="uk-UA" sz="2000" dirty="0">
                <a:solidFill>
                  <a:schemeClr val="tx2"/>
                </a:solidFill>
                <a:latin typeface="Times New Roman" panose="02020603050405020304" pitchFamily="18" charset="0"/>
                <a:cs typeface="Times New Roman" panose="02020603050405020304" pitchFamily="18" charset="0"/>
              </a:rPr>
              <a:t> компонентів) полімером. Склопластикова арматура має високу міцність, є хімічно стійкою. Зв'язувальною речовиною у склопластиках служать  </a:t>
            </a:r>
            <a:r>
              <a:rPr lang="uk-UA" sz="2000" dirty="0" err="1">
                <a:solidFill>
                  <a:schemeClr val="tx2"/>
                </a:solidFill>
                <a:latin typeface="Times New Roman" panose="02020603050405020304" pitchFamily="18" charset="0"/>
                <a:cs typeface="Times New Roman" panose="02020603050405020304" pitchFamily="18" charset="0"/>
              </a:rPr>
              <a:t>феноло-формальдегидні</a:t>
            </a:r>
            <a:r>
              <a:rPr lang="uk-UA" sz="2000" dirty="0">
                <a:solidFill>
                  <a:schemeClr val="tx2"/>
                </a:solidFill>
                <a:latin typeface="Times New Roman" panose="02020603050405020304" pitchFamily="18" charset="0"/>
                <a:cs typeface="Times New Roman" panose="02020603050405020304" pitchFamily="18" charset="0"/>
              </a:rPr>
              <a:t>, поліефірні й епоксидні полімери. Отримують  три види склопластиків:</a:t>
            </a:r>
            <a:endParaRPr lang="ru-RU" sz="2000" dirty="0">
              <a:solidFill>
                <a:schemeClr val="tx2"/>
              </a:solidFill>
              <a:latin typeface="Times New Roman" panose="02020603050405020304" pitchFamily="18" charset="0"/>
              <a:cs typeface="Times New Roman" panose="02020603050405020304" pitchFamily="18" charset="0"/>
            </a:endParaRPr>
          </a:p>
          <a:p>
            <a:pPr lvl="0" indent="457200" algn="just"/>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склопластики з орієнтованими волокнами(СВАМ),ефективність яких полягає в сполученні низької щільності (1800-2000кг/м</a:t>
            </a:r>
            <a:r>
              <a:rPr lang="uk-UA" sz="2000" baseline="30000" dirty="0">
                <a:solidFill>
                  <a:schemeClr val="tx2"/>
                </a:solidFill>
                <a:latin typeface="Times New Roman" panose="02020603050405020304" pitchFamily="18" charset="0"/>
                <a:cs typeface="Times New Roman" panose="02020603050405020304" pitchFamily="18" charset="0"/>
              </a:rPr>
              <a:t>3</a:t>
            </a:r>
            <a:r>
              <a:rPr lang="uk-UA" sz="2000" dirty="0">
                <a:solidFill>
                  <a:schemeClr val="tx2"/>
                </a:solidFill>
                <a:latin typeface="Times New Roman" panose="02020603050405020304" pitchFamily="18" charset="0"/>
                <a:cs typeface="Times New Roman" panose="02020603050405020304" pitchFamily="18" charset="0"/>
              </a:rPr>
              <a:t>) ,високої хімічної стійкості  й міцності при розтяганні( до 1000 МПа, межа міцності при стиску-420 МПа;</a:t>
            </a:r>
            <a:endParaRPr lang="ru-RU" sz="2000" dirty="0">
              <a:solidFill>
                <a:schemeClr val="tx2"/>
              </a:solidFill>
              <a:latin typeface="Times New Roman" panose="02020603050405020304" pitchFamily="18" charset="0"/>
              <a:cs typeface="Times New Roman" panose="02020603050405020304" pitchFamily="18" charset="0"/>
            </a:endParaRPr>
          </a:p>
          <a:p>
            <a:pPr lvl="0" indent="457200" algn="just"/>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склопластики  з рубаним скляним волокном, що володіють  </a:t>
            </a:r>
            <a:r>
              <a:rPr lang="uk-UA" sz="2000" dirty="0" err="1">
                <a:solidFill>
                  <a:schemeClr val="tx2"/>
                </a:solidFill>
                <a:latin typeface="Times New Roman" panose="02020603050405020304" pitchFamily="18" charset="0"/>
                <a:cs typeface="Times New Roman" panose="02020603050405020304" pitchFamily="18" charset="0"/>
              </a:rPr>
              <a:t>світлопрозорістю</a:t>
            </a:r>
            <a:r>
              <a:rPr lang="uk-UA" sz="2000" dirty="0">
                <a:solidFill>
                  <a:schemeClr val="tx2"/>
                </a:solidFill>
                <a:latin typeface="Times New Roman" panose="02020603050405020304" pitchFamily="18" charset="0"/>
                <a:cs typeface="Times New Roman" panose="02020603050405020304" pitchFamily="18" charset="0"/>
              </a:rPr>
              <a:t>, застосовуються для  покрівель, огороджень лоджій і балконів;</a:t>
            </a:r>
            <a:endParaRPr lang="ru-RU" sz="2000" dirty="0">
              <a:solidFill>
                <a:schemeClr val="tx2"/>
              </a:solidFill>
              <a:latin typeface="Times New Roman" panose="02020603050405020304" pitchFamily="18" charset="0"/>
              <a:cs typeface="Times New Roman" panose="02020603050405020304" pitchFamily="18" charset="0"/>
            </a:endParaRPr>
          </a:p>
          <a:p>
            <a:pPr lvl="0" indent="457200" algn="just"/>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склопластики на основі склотканини( </a:t>
            </a:r>
            <a:r>
              <a:rPr lang="uk-UA" sz="2000" dirty="0" err="1">
                <a:solidFill>
                  <a:schemeClr val="tx2"/>
                </a:solidFill>
                <a:latin typeface="Times New Roman" panose="02020603050405020304" pitchFamily="18" charset="0"/>
                <a:cs typeface="Times New Roman" panose="02020603050405020304" pitchFamily="18" charset="0"/>
              </a:rPr>
              <a:t>склотекстоліти</a:t>
            </a:r>
            <a:r>
              <a:rPr lang="uk-UA" sz="2000" dirty="0">
                <a:solidFill>
                  <a:schemeClr val="tx2"/>
                </a:solidFill>
                <a:latin typeface="Times New Roman" panose="02020603050405020304" pitchFamily="18" charset="0"/>
                <a:cs typeface="Times New Roman" panose="02020603050405020304" pitchFamily="18" charset="0"/>
              </a:rPr>
              <a:t>)одержують шляхом просочення  </a:t>
            </a:r>
            <a:r>
              <a:rPr lang="uk-UA" sz="2000" dirty="0" err="1">
                <a:solidFill>
                  <a:schemeClr val="tx2"/>
                </a:solidFill>
                <a:latin typeface="Times New Roman" panose="02020603050405020304" pitchFamily="18" charset="0"/>
                <a:cs typeface="Times New Roman" panose="02020603050405020304" pitchFamily="18" charset="0"/>
              </a:rPr>
              <a:t>полотен</a:t>
            </a:r>
            <a:r>
              <a:rPr lang="uk-UA" sz="2000" dirty="0">
                <a:solidFill>
                  <a:schemeClr val="tx2"/>
                </a:solidFill>
                <a:latin typeface="Times New Roman" panose="02020603050405020304" pitchFamily="18" charset="0"/>
                <a:cs typeface="Times New Roman" panose="02020603050405020304" pitchFamily="18" charset="0"/>
              </a:rPr>
              <a:t> тканини  термореактивними полімерами способом гарячого пресування при високій температурі й тиску.</a:t>
            </a:r>
            <a:endParaRPr lang="en-US"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Склопластики застосовують для виготовлення пневматичних конструкцій, твердих оболонок,  до переваг яких  відносять технологічну </a:t>
            </a:r>
            <a:r>
              <a:rPr lang="uk-UA" sz="2000" dirty="0" err="1">
                <a:solidFill>
                  <a:schemeClr val="tx2"/>
                </a:solidFill>
                <a:latin typeface="Times New Roman" panose="02020603050405020304" pitchFamily="18" charset="0"/>
                <a:cs typeface="Times New Roman" panose="02020603050405020304" pitchFamily="18" charset="0"/>
              </a:rPr>
              <a:t>інваріантість</a:t>
            </a:r>
            <a:r>
              <a:rPr lang="uk-UA" sz="2000" dirty="0">
                <a:solidFill>
                  <a:schemeClr val="tx2"/>
                </a:solidFill>
                <a:latin typeface="Times New Roman" panose="02020603050405020304" pitchFamily="18" charset="0"/>
                <a:cs typeface="Times New Roman" panose="02020603050405020304" pitchFamily="18" charset="0"/>
              </a:rPr>
              <a:t> (можуть мати як позитивну, так і негативну кривизну поверхні). Прольоти, які перекривають такими оболонками можуть досягати 90-110 м, маса 1 м</a:t>
            </a:r>
            <a:r>
              <a:rPr lang="uk-UA" sz="2000" baseline="30000" dirty="0">
                <a:solidFill>
                  <a:schemeClr val="tx2"/>
                </a:solidFill>
                <a:latin typeface="Times New Roman" panose="02020603050405020304" pitchFamily="18" charset="0"/>
                <a:cs typeface="Times New Roman" panose="02020603050405020304" pitchFamily="18" charset="0"/>
              </a:rPr>
              <a:t>2</a:t>
            </a:r>
            <a:r>
              <a:rPr lang="uk-UA" sz="2000" dirty="0">
                <a:solidFill>
                  <a:schemeClr val="tx2"/>
                </a:solidFill>
                <a:latin typeface="Times New Roman" panose="02020603050405020304" pitchFamily="18" charset="0"/>
                <a:cs typeface="Times New Roman" panose="02020603050405020304" pitchFamily="18" charset="0"/>
              </a:rPr>
              <a:t> покриття становить  7-20 кг. Пневматичні оболонки  застосовують для покриття ринків, спортивних залів.</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4011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lgn="just">
              <a:lnSpc>
                <a:spcPct val="100000"/>
              </a:lnSpc>
            </a:pPr>
            <a:r>
              <a:rPr lang="uk-UA" sz="2000" b="1" i="1" dirty="0" err="1">
                <a:solidFill>
                  <a:schemeClr val="tx2"/>
                </a:solidFill>
                <a:latin typeface="Times New Roman" panose="02020603050405020304" pitchFamily="18" charset="0"/>
                <a:cs typeface="Times New Roman" panose="02020603050405020304" pitchFamily="18" charset="0"/>
              </a:rPr>
              <a:t>Полімербетон</a:t>
            </a:r>
            <a:r>
              <a:rPr lang="uk-UA" sz="2000" i="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являє собою композиційний матеріал, що складається з високомолекулярних смол ,дрібного й великого заповнювача, тонкомолотого наповнювача й добавок. Сполучними в </a:t>
            </a:r>
            <a:r>
              <a:rPr lang="uk-UA" sz="2000" dirty="0" err="1">
                <a:solidFill>
                  <a:schemeClr val="tx2"/>
                </a:solidFill>
                <a:latin typeface="Times New Roman" panose="02020603050405020304" pitchFamily="18" charset="0"/>
                <a:cs typeface="Times New Roman" panose="02020603050405020304" pitchFamily="18" charset="0"/>
              </a:rPr>
              <a:t>полімербетоні</a:t>
            </a:r>
            <a:r>
              <a:rPr lang="uk-UA" sz="2000" dirty="0">
                <a:solidFill>
                  <a:schemeClr val="tx2"/>
                </a:solidFill>
                <a:latin typeface="Times New Roman" panose="02020603050405020304" pitchFamily="18" charset="0"/>
                <a:cs typeface="Times New Roman" panose="02020603050405020304" pitchFamily="18" charset="0"/>
              </a:rPr>
              <a:t> можуть бути: </a:t>
            </a:r>
            <a:r>
              <a:rPr lang="uk-UA" sz="2000" dirty="0" err="1">
                <a:solidFill>
                  <a:schemeClr val="tx2"/>
                </a:solidFill>
                <a:latin typeface="Times New Roman" panose="02020603050405020304" pitchFamily="18" charset="0"/>
                <a:cs typeface="Times New Roman" panose="02020603050405020304" pitchFamily="18" charset="0"/>
              </a:rPr>
              <a:t>фуранові</a:t>
            </a:r>
            <a:r>
              <a:rPr lang="uk-UA" sz="2000" dirty="0">
                <a:solidFill>
                  <a:schemeClr val="tx2"/>
                </a:solidFill>
                <a:latin typeface="Times New Roman" panose="02020603050405020304" pitchFamily="18" charset="0"/>
                <a:cs typeface="Times New Roman" panose="02020603050405020304" pitchFamily="18" charset="0"/>
              </a:rPr>
              <a:t>, поліефірні, епоксидні  полімери. Одержують шляхом інтенсивного перемішування підігрітих заповнювачів, смол і добавок з наступним зануренням у форму, ущільненням і витримкою при температурі до 100</a:t>
            </a:r>
            <a:r>
              <a:rPr lang="uk-UA" sz="2000" baseline="30000" dirty="0">
                <a:solidFill>
                  <a:schemeClr val="tx2"/>
                </a:solidFill>
                <a:latin typeface="Times New Roman" panose="02020603050405020304" pitchFamily="18" charset="0"/>
                <a:cs typeface="Times New Roman" panose="02020603050405020304" pitchFamily="18" charset="0"/>
              </a:rPr>
              <a:t>0</a:t>
            </a:r>
            <a:r>
              <a:rPr lang="uk-UA" sz="2000" dirty="0">
                <a:solidFill>
                  <a:schemeClr val="tx2"/>
                </a:solidFill>
                <a:latin typeface="Times New Roman" panose="02020603050405020304" pitchFamily="18" charset="0"/>
                <a:cs typeface="Times New Roman" panose="02020603050405020304" pitchFamily="18" charset="0"/>
              </a:rPr>
              <a:t>. Заповнювачі вибирають залежно від умов експлуатації. </a:t>
            </a:r>
            <a:r>
              <a:rPr lang="uk-UA" sz="2000" dirty="0" err="1">
                <a:solidFill>
                  <a:schemeClr val="tx2"/>
                </a:solidFill>
                <a:latin typeface="Times New Roman" panose="02020603050405020304" pitchFamily="18" charset="0"/>
                <a:cs typeface="Times New Roman" panose="02020603050405020304" pitchFamily="18" charset="0"/>
              </a:rPr>
              <a:t>Полімербетон</a:t>
            </a:r>
            <a:r>
              <a:rPr lang="uk-UA" sz="2000" dirty="0">
                <a:solidFill>
                  <a:schemeClr val="tx2"/>
                </a:solidFill>
                <a:latin typeface="Times New Roman" panose="02020603050405020304" pitchFamily="18" charset="0"/>
                <a:cs typeface="Times New Roman" panose="02020603050405020304" pitchFamily="18" charset="0"/>
              </a:rPr>
              <a:t> - єдиний матеріал ,що успішно працює в цехах хімічної, харчової, целюлозної промисловості, забезпечуючи корозійну стійкість несучих і самонесучих конструкцій. Від звичайного бетону </a:t>
            </a:r>
            <a:r>
              <a:rPr lang="uk-UA" sz="2000" dirty="0" err="1">
                <a:solidFill>
                  <a:schemeClr val="tx2"/>
                </a:solidFill>
                <a:latin typeface="Times New Roman" panose="02020603050405020304" pitchFamily="18" charset="0"/>
                <a:cs typeface="Times New Roman" panose="02020603050405020304" pitchFamily="18" charset="0"/>
              </a:rPr>
              <a:t>полімербетон</a:t>
            </a:r>
            <a:r>
              <a:rPr lang="uk-UA" sz="2000" dirty="0">
                <a:solidFill>
                  <a:schemeClr val="tx2"/>
                </a:solidFill>
                <a:latin typeface="Times New Roman" panose="02020603050405020304" pitchFamily="18" charset="0"/>
                <a:cs typeface="Times New Roman" panose="02020603050405020304" pitchFamily="18" charset="0"/>
              </a:rPr>
              <a:t> відрізняється не тільки хімічною стійкістю, але й  високими показниками міцності: при стиску - 60-120 МПа, при розтяганні - 7-40 МПа, морозостійкість - 200-300 циклів, але його вартість у кілька разів вище цементних. Застосування </a:t>
            </a:r>
            <a:r>
              <a:rPr lang="uk-UA" sz="2000" dirty="0" err="1">
                <a:solidFill>
                  <a:schemeClr val="tx2"/>
                </a:solidFill>
                <a:latin typeface="Times New Roman" panose="02020603050405020304" pitchFamily="18" charset="0"/>
                <a:cs typeface="Times New Roman" panose="02020603050405020304" pitchFamily="18" charset="0"/>
              </a:rPr>
              <a:t>полімербетону</a:t>
            </a:r>
            <a:r>
              <a:rPr lang="uk-UA" sz="2000" dirty="0">
                <a:solidFill>
                  <a:schemeClr val="tx2"/>
                </a:solidFill>
                <a:latin typeface="Times New Roman" panose="02020603050405020304" pitchFamily="18" charset="0"/>
                <a:cs typeface="Times New Roman" panose="02020603050405020304" pitchFamily="18" charset="0"/>
              </a:rPr>
              <a:t> доцільно там , де його вартість буде виправданою.</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lnSpc>
                <a:spcPct val="100000"/>
              </a:lnSpc>
            </a:pPr>
            <a:r>
              <a:rPr lang="uk-UA" sz="2000" b="1" i="1" dirty="0" err="1">
                <a:solidFill>
                  <a:schemeClr val="tx2"/>
                </a:solidFill>
                <a:latin typeface="Times New Roman" panose="02020603050405020304" pitchFamily="18" charset="0"/>
                <a:cs typeface="Times New Roman" panose="02020603050405020304" pitchFamily="18" charset="0"/>
              </a:rPr>
              <a:t>Бетонополімер</a:t>
            </a:r>
            <a:r>
              <a:rPr lang="uk-UA" sz="2000" b="1" i="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 одержують просочуванням звичайного важкого бетону на глибину 1-3 см   мономерами у спеціальних герметичних камерах під тиском. </a:t>
            </a:r>
            <a:r>
              <a:rPr lang="uk-UA" sz="2000" dirty="0" err="1">
                <a:solidFill>
                  <a:schemeClr val="tx2"/>
                </a:solidFill>
                <a:latin typeface="Times New Roman" panose="02020603050405020304" pitchFamily="18" charset="0"/>
                <a:cs typeface="Times New Roman" panose="02020603050405020304" pitchFamily="18" charset="0"/>
              </a:rPr>
              <a:t>Монеомери</a:t>
            </a:r>
            <a:r>
              <a:rPr lang="uk-UA" sz="2000" dirty="0">
                <a:solidFill>
                  <a:schemeClr val="tx2"/>
                </a:solidFill>
                <a:latin typeface="Times New Roman" panose="02020603050405020304" pitchFamily="18" charset="0"/>
                <a:cs typeface="Times New Roman" panose="02020603050405020304" pitchFamily="18" charset="0"/>
              </a:rPr>
              <a:t> полімеризуються в порах бетону, тим самим забезпечуючи  високу щільність і корозійну стійкість  конструкцій.</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8121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Опоряджувальні  полімерні матеріали</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Лицювальна полістирольна плитка</a:t>
            </a:r>
            <a:r>
              <a:rPr lang="uk-UA" sz="2000" dirty="0">
                <a:solidFill>
                  <a:schemeClr val="tx2"/>
                </a:solidFill>
                <a:latin typeface="Times New Roman" panose="02020603050405020304" pitchFamily="18" charset="0"/>
                <a:cs typeface="Times New Roman" panose="02020603050405020304" pitchFamily="18" charset="0"/>
              </a:rPr>
              <a:t> являє собою  квадрати  або прямокутники товщиною 1,25-1,5 мм з гладкою й рельєфною поверхнею, одержувані методом лиття під тиском. До складу композиції входять: полімер, наповнювач (тальк, каолін), пігмент. До достоїнств даного полімеру слід віднести гігієнічність, водостійкість і хімічну стійкість, а  також різноманітний декоративний вигляд.</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Застосовують  для лицювальних робіт  торговельних  і санітарно-технічних приміщень.</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Оздоблювальні  полістирольні  плитки</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 дістали назву «</a:t>
            </a:r>
            <a:r>
              <a:rPr lang="uk-UA" sz="2000" b="1" dirty="0" err="1">
                <a:solidFill>
                  <a:schemeClr val="tx2"/>
                </a:solidFill>
                <a:latin typeface="Times New Roman" panose="02020603050405020304" pitchFamily="18" charset="0"/>
                <a:cs typeface="Times New Roman" panose="02020603050405020304" pitchFamily="18" charset="0"/>
              </a:rPr>
              <a:t>поліформ</a:t>
            </a:r>
            <a:r>
              <a:rPr lang="uk-UA" sz="2000" dirty="0">
                <a:solidFill>
                  <a:schemeClr val="tx2"/>
                </a:solidFill>
                <a:latin typeface="Times New Roman" panose="02020603050405020304" pitchFamily="18" charset="0"/>
                <a:cs typeface="Times New Roman" panose="02020603050405020304" pitchFamily="18" charset="0"/>
              </a:rPr>
              <a:t>»). Одержують  шляхом </a:t>
            </a:r>
            <a:r>
              <a:rPr lang="uk-UA" sz="2000" dirty="0" err="1">
                <a:solidFill>
                  <a:schemeClr val="tx2"/>
                </a:solidFill>
                <a:latin typeface="Times New Roman" panose="02020603050405020304" pitchFamily="18" charset="0"/>
                <a:cs typeface="Times New Roman" panose="02020603050405020304" pitchFamily="18" charset="0"/>
              </a:rPr>
              <a:t>вспінювання</a:t>
            </a:r>
            <a:r>
              <a:rPr lang="uk-UA" sz="2000" dirty="0">
                <a:solidFill>
                  <a:schemeClr val="tx2"/>
                </a:solidFill>
                <a:latin typeface="Times New Roman" panose="02020603050405020304" pitchFamily="18" charset="0"/>
                <a:cs typeface="Times New Roman" panose="02020603050405020304" pitchFamily="18" charset="0"/>
              </a:rPr>
              <a:t> полістирольної маси з наступним  швидким охолодженням. Товщина панелей 8-10 мм. Застосовують для внутрішнього облицювання стель, стін та інших елементів інтер'єра.</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Паперово-шаруватий пластик</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являє собою композицію</a:t>
            </a:r>
            <a:r>
              <a:rPr lang="uk-UA" sz="2000" b="1" dirty="0">
                <a:solidFill>
                  <a:schemeClr val="tx2"/>
                </a:solidFill>
                <a:latin typeface="Times New Roman" panose="02020603050405020304" pitchFamily="18" charset="0"/>
                <a:cs typeface="Times New Roman" panose="02020603050405020304" pitchFamily="18" charset="0"/>
              </a:rPr>
              <a:t>,</a:t>
            </a:r>
            <a:r>
              <a:rPr lang="uk-UA" sz="2000" dirty="0">
                <a:solidFill>
                  <a:schemeClr val="tx2"/>
                </a:solidFill>
                <a:latin typeface="Times New Roman" panose="02020603050405020304" pitchFamily="18" charset="0"/>
                <a:cs typeface="Times New Roman" panose="02020603050405020304" pitchFamily="18" charset="0"/>
              </a:rPr>
              <a:t> що складається з</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декількох шарів спеціального паперу, просочених </a:t>
            </a:r>
            <a:r>
              <a:rPr lang="uk-UA" sz="2000" dirty="0" err="1">
                <a:solidFill>
                  <a:schemeClr val="tx2"/>
                </a:solidFill>
                <a:latin typeface="Times New Roman" panose="02020603050405020304" pitchFamily="18" charset="0"/>
                <a:cs typeface="Times New Roman" panose="02020603050405020304" pitchFamily="18" charset="0"/>
              </a:rPr>
              <a:t>феноло-формальдегидною</a:t>
            </a:r>
            <a:r>
              <a:rPr lang="uk-UA" sz="2000" dirty="0">
                <a:solidFill>
                  <a:schemeClr val="tx2"/>
                </a:solidFill>
                <a:latin typeface="Times New Roman" panose="02020603050405020304" pitchFamily="18" charset="0"/>
                <a:cs typeface="Times New Roman" panose="02020603050405020304" pitchFamily="18" charset="0"/>
              </a:rPr>
              <a:t>  або  </a:t>
            </a:r>
            <a:r>
              <a:rPr lang="uk-UA" sz="2000" dirty="0" err="1">
                <a:solidFill>
                  <a:schemeClr val="tx2"/>
                </a:solidFill>
                <a:latin typeface="Times New Roman" panose="02020603050405020304" pitchFamily="18" charset="0"/>
                <a:cs typeface="Times New Roman" panose="02020603050405020304" pitchFamily="18" charset="0"/>
              </a:rPr>
              <a:t>карбомідною</a:t>
            </a:r>
            <a:r>
              <a:rPr lang="uk-UA" sz="2000" dirty="0">
                <a:solidFill>
                  <a:schemeClr val="tx2"/>
                </a:solidFill>
                <a:latin typeface="Times New Roman" panose="02020603050405020304" pitchFamily="18" charset="0"/>
                <a:cs typeface="Times New Roman" panose="02020603050405020304" pitchFamily="18" charset="0"/>
              </a:rPr>
              <a:t> смолою. Випускають у вигляді листів з  наступними стандартними розмірами: довжина - 1000-3000 мм, ширина - 600-1600 мм, товщина 1-5 мм. Цей вид матеріалу технологічний, тому що легко піддається розпилюванню, свердлінню, різноманітний за кольорами і рисунком. Застосовується як лицювальний матеріал.</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5740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Полімерні матеріали для покриттів підлог</a:t>
            </a:r>
            <a:endParaRPr lang="ru-RU" sz="2000" b="1"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Покриття підлог із полімерних матеріалів гігієнічні, еластичні, зносостійкі, тепло- та звукоізоляційні, довговічні.</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i="1" dirty="0">
                <a:solidFill>
                  <a:schemeClr val="tx2"/>
                </a:solidFill>
                <a:latin typeface="Times New Roman" panose="02020603050405020304" pitchFamily="18" charset="0"/>
                <a:cs typeface="Times New Roman" panose="02020603050405020304" pitchFamily="18" charset="0"/>
              </a:rPr>
              <a:t>Безшовні монолітні покриття</a:t>
            </a:r>
            <a:r>
              <a:rPr lang="uk-UA" sz="2000" dirty="0">
                <a:solidFill>
                  <a:schemeClr val="tx2"/>
                </a:solidFill>
                <a:latin typeface="Times New Roman" panose="02020603050405020304" pitchFamily="18" charset="0"/>
                <a:cs typeface="Times New Roman" panose="02020603050405020304" pitchFamily="18" charset="0"/>
              </a:rPr>
              <a:t> застосовують  у промислових будинках, де необхідна підвищена корозійна стійкість, а також де представляються вимоги до гігієнічності й </a:t>
            </a:r>
            <a:r>
              <a:rPr lang="uk-UA" sz="2000" dirty="0" err="1">
                <a:solidFill>
                  <a:schemeClr val="tx2"/>
                </a:solidFill>
                <a:latin typeface="Times New Roman" panose="02020603050405020304" pitchFamily="18" charset="0"/>
                <a:cs typeface="Times New Roman" panose="02020603050405020304" pitchFamily="18" charset="0"/>
              </a:rPr>
              <a:t>безпильності</a:t>
            </a:r>
            <a:r>
              <a:rPr lang="uk-UA" sz="2000" dirty="0">
                <a:solidFill>
                  <a:schemeClr val="tx2"/>
                </a:solidFill>
                <a:latin typeface="Times New Roman" panose="02020603050405020304" pitchFamily="18" charset="0"/>
                <a:cs typeface="Times New Roman" panose="02020603050405020304" pitchFamily="18" charset="0"/>
              </a:rPr>
              <a:t>  покриття. Як правило, покриття складається з двох шарів: перший шар виконують із  </a:t>
            </a:r>
            <a:r>
              <a:rPr lang="uk-UA" sz="2000" dirty="0" err="1">
                <a:solidFill>
                  <a:schemeClr val="tx2"/>
                </a:solidFill>
                <a:latin typeface="Times New Roman" panose="02020603050405020304" pitchFamily="18" charset="0"/>
                <a:cs typeface="Times New Roman" panose="02020603050405020304" pitchFamily="18" charset="0"/>
              </a:rPr>
              <a:t>полімербетону</a:t>
            </a:r>
            <a:r>
              <a:rPr lang="uk-UA" sz="2000" dirty="0">
                <a:solidFill>
                  <a:schemeClr val="tx2"/>
                </a:solidFill>
                <a:latin typeface="Times New Roman" panose="02020603050405020304" pitchFamily="18" charset="0"/>
                <a:cs typeface="Times New Roman" panose="02020603050405020304" pitchFamily="18" charset="0"/>
              </a:rPr>
              <a:t>, другий  - з мастики або  </a:t>
            </a:r>
            <a:r>
              <a:rPr lang="uk-UA" sz="2000" dirty="0" err="1">
                <a:solidFill>
                  <a:schemeClr val="tx2"/>
                </a:solidFill>
                <a:latin typeface="Times New Roman" panose="02020603050405020304" pitchFamily="18" charset="0"/>
                <a:cs typeface="Times New Roman" panose="02020603050405020304" pitchFamily="18" charset="0"/>
              </a:rPr>
              <a:t>полімеррозчину</a:t>
            </a:r>
            <a:r>
              <a:rPr lang="uk-UA" sz="2000" dirty="0">
                <a:solidFill>
                  <a:schemeClr val="tx2"/>
                </a:solidFill>
                <a:latin typeface="Times New Roman" panose="02020603050405020304" pitchFamily="18" charset="0"/>
                <a:cs typeface="Times New Roman" panose="02020603050405020304" pitchFamily="18" charset="0"/>
              </a:rPr>
              <a:t>. Товщина покриттів 20-50 мм здатна  витримувати навантаження, створювані при русі  </a:t>
            </a:r>
            <a:r>
              <a:rPr lang="uk-UA" sz="2000" dirty="0" err="1">
                <a:solidFill>
                  <a:schemeClr val="tx2"/>
                </a:solidFill>
                <a:latin typeface="Times New Roman" panose="02020603050405020304" pitchFamily="18" charset="0"/>
                <a:cs typeface="Times New Roman" panose="02020603050405020304" pitchFamily="18" charset="0"/>
              </a:rPr>
              <a:t>внутріцехового</a:t>
            </a:r>
            <a:r>
              <a:rPr lang="uk-UA" sz="2000" dirty="0">
                <a:solidFill>
                  <a:schemeClr val="tx2"/>
                </a:solidFill>
                <a:latin typeface="Times New Roman" panose="02020603050405020304" pitchFamily="18" charset="0"/>
                <a:cs typeface="Times New Roman" panose="02020603050405020304" pitchFamily="18" charset="0"/>
              </a:rPr>
              <a:t> транспорту. Для виготовлення </a:t>
            </a:r>
            <a:r>
              <a:rPr lang="uk-UA" sz="2000" dirty="0" err="1">
                <a:solidFill>
                  <a:schemeClr val="tx2"/>
                </a:solidFill>
                <a:latin typeface="Times New Roman" panose="02020603050405020304" pitchFamily="18" charset="0"/>
                <a:cs typeface="Times New Roman" panose="02020603050405020304" pitchFamily="18" charset="0"/>
              </a:rPr>
              <a:t>полімеррозчину</a:t>
            </a:r>
            <a:r>
              <a:rPr lang="uk-UA" sz="2000" dirty="0">
                <a:solidFill>
                  <a:schemeClr val="tx2"/>
                </a:solidFill>
                <a:latin typeface="Times New Roman" panose="02020603050405020304" pitchFamily="18" charset="0"/>
                <a:cs typeface="Times New Roman" panose="02020603050405020304" pitchFamily="18" charset="0"/>
              </a:rPr>
              <a:t> й </a:t>
            </a:r>
            <a:r>
              <a:rPr lang="uk-UA" sz="2000" dirty="0" err="1">
                <a:solidFill>
                  <a:schemeClr val="tx2"/>
                </a:solidFill>
                <a:latin typeface="Times New Roman" panose="02020603050405020304" pitchFamily="18" charset="0"/>
                <a:cs typeface="Times New Roman" panose="02020603050405020304" pitchFamily="18" charset="0"/>
              </a:rPr>
              <a:t>полімербетону</a:t>
            </a:r>
            <a:r>
              <a:rPr lang="uk-UA" sz="2000" dirty="0">
                <a:solidFill>
                  <a:schemeClr val="tx2"/>
                </a:solidFill>
                <a:latin typeface="Times New Roman" panose="02020603050405020304" pitchFamily="18" charset="0"/>
                <a:cs typeface="Times New Roman" panose="02020603050405020304" pitchFamily="18" charset="0"/>
              </a:rPr>
              <a:t> застосовують </a:t>
            </a:r>
            <a:r>
              <a:rPr lang="uk-UA" sz="2000" dirty="0" err="1">
                <a:solidFill>
                  <a:schemeClr val="tx2"/>
                </a:solidFill>
                <a:latin typeface="Times New Roman" panose="02020603050405020304" pitchFamily="18" charset="0"/>
                <a:cs typeface="Times New Roman" panose="02020603050405020304" pitchFamily="18" charset="0"/>
              </a:rPr>
              <a:t>фенолоформальдегідні</a:t>
            </a:r>
            <a:r>
              <a:rPr lang="uk-UA" sz="2000" dirty="0">
                <a:solidFill>
                  <a:schemeClr val="tx2"/>
                </a:solidFill>
                <a:latin typeface="Times New Roman" panose="02020603050405020304" pitchFamily="18" charset="0"/>
                <a:cs typeface="Times New Roman" panose="02020603050405020304" pitchFamily="18" charset="0"/>
              </a:rPr>
              <a:t>, епоксидні, </a:t>
            </a:r>
            <a:r>
              <a:rPr lang="uk-UA" sz="2000" dirty="0" err="1">
                <a:solidFill>
                  <a:schemeClr val="tx2"/>
                </a:solidFill>
                <a:latin typeface="Times New Roman" panose="02020603050405020304" pitchFamily="18" charset="0"/>
                <a:cs typeface="Times New Roman" panose="02020603050405020304" pitchFamily="18" charset="0"/>
              </a:rPr>
              <a:t>фуранові</a:t>
            </a:r>
            <a:r>
              <a:rPr lang="uk-UA" sz="2000" dirty="0">
                <a:solidFill>
                  <a:schemeClr val="tx2"/>
                </a:solidFill>
                <a:latin typeface="Times New Roman" panose="02020603050405020304" pitchFamily="18" charset="0"/>
                <a:cs typeface="Times New Roman" panose="02020603050405020304" pitchFamily="18" charset="0"/>
              </a:rPr>
              <a:t> полімери.</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i="1" dirty="0">
                <a:solidFill>
                  <a:schemeClr val="tx2"/>
                </a:solidFill>
                <a:latin typeface="Times New Roman" panose="02020603050405020304" pitchFamily="18" charset="0"/>
                <a:cs typeface="Times New Roman" panose="02020603050405020304" pitchFamily="18" charset="0"/>
              </a:rPr>
              <a:t>Лінолеуми </a:t>
            </a:r>
            <a:r>
              <a:rPr lang="uk-UA" sz="2000" dirty="0">
                <a:solidFill>
                  <a:schemeClr val="tx2"/>
                </a:solidFill>
                <a:latin typeface="Times New Roman" panose="02020603050405020304" pitchFamily="18" charset="0"/>
                <a:cs typeface="Times New Roman" panose="02020603050405020304" pitchFamily="18" charset="0"/>
              </a:rPr>
              <a:t>( ДСТУ Б А 1.1.-18-94) -  рулонні матеріали для покриття підлог, зручні завдяки пружності, низькій  теплопровідності, гігієнічні, декоративні, заглушають шум кроків. Якість лінолеумів оцінюється за  трьома  показниками: пружністю, твердістю й стиранністю. По виду застосовуваної сировини  лінолеуми підрозділяють на: </a:t>
            </a:r>
            <a:r>
              <a:rPr lang="uk-UA" sz="2000" dirty="0" err="1">
                <a:solidFill>
                  <a:schemeClr val="tx2"/>
                </a:solidFill>
                <a:latin typeface="Times New Roman" panose="02020603050405020304" pitchFamily="18" charset="0"/>
                <a:cs typeface="Times New Roman" panose="02020603050405020304" pitchFamily="18" charset="0"/>
              </a:rPr>
              <a:t>полівінілхлоридні</a:t>
            </a:r>
            <a:r>
              <a:rPr lang="uk-UA" sz="2000" dirty="0">
                <a:solidFill>
                  <a:schemeClr val="tx2"/>
                </a:solidFill>
                <a:latin typeface="Times New Roman" panose="02020603050405020304" pitchFamily="18" charset="0"/>
                <a:cs typeface="Times New Roman" panose="02020603050405020304" pitchFamily="18" charset="0"/>
              </a:rPr>
              <a:t> (ПВХ), гумові й </a:t>
            </a:r>
            <a:r>
              <a:rPr lang="uk-UA" sz="2000" dirty="0" err="1">
                <a:solidFill>
                  <a:schemeClr val="tx2"/>
                </a:solidFill>
                <a:latin typeface="Times New Roman" panose="02020603050405020304" pitchFamily="18" charset="0"/>
                <a:cs typeface="Times New Roman" panose="02020603050405020304" pitchFamily="18" charset="0"/>
              </a:rPr>
              <a:t>алкідні</a:t>
            </a:r>
            <a:r>
              <a:rPr lang="uk-UA" sz="2000" dirty="0">
                <a:solidFill>
                  <a:schemeClr val="tx2"/>
                </a:solidFill>
                <a:latin typeface="Times New Roman" panose="02020603050405020304" pitchFamily="18" charset="0"/>
                <a:cs typeface="Times New Roman" panose="02020603050405020304" pitchFamily="18" charset="0"/>
              </a:rPr>
              <a:t>. </a:t>
            </a:r>
            <a:endParaRPr lang="ru-RU"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79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dirty="0">
                <a:solidFill>
                  <a:schemeClr val="tx2"/>
                </a:solidFill>
                <a:latin typeface="Times New Roman" panose="02020603050405020304" pitchFamily="18" charset="0"/>
                <a:cs typeface="Times New Roman" panose="02020603050405020304" pitchFamily="18" charset="0"/>
              </a:rPr>
              <a:t>Для виробництва</a:t>
            </a:r>
            <a:r>
              <a:rPr lang="uk-UA" sz="2000" b="1" dirty="0">
                <a:solidFill>
                  <a:schemeClr val="tx2"/>
                </a:solidFill>
                <a:latin typeface="Times New Roman" panose="02020603050405020304" pitchFamily="18" charset="0"/>
                <a:cs typeface="Times New Roman" panose="02020603050405020304" pitchFamily="18" charset="0"/>
              </a:rPr>
              <a:t> </a:t>
            </a:r>
            <a:r>
              <a:rPr lang="uk-UA" sz="2000" b="1" i="1" dirty="0">
                <a:solidFill>
                  <a:schemeClr val="tx2"/>
                </a:solidFill>
                <a:latin typeface="Times New Roman" panose="02020603050405020304" pitchFamily="18" charset="0"/>
                <a:cs typeface="Times New Roman" panose="02020603050405020304" pitchFamily="18" charset="0"/>
              </a:rPr>
              <a:t>ПВХ лінолеуму</a:t>
            </a:r>
            <a:r>
              <a:rPr lang="uk-UA" sz="2000" dirty="0">
                <a:solidFill>
                  <a:schemeClr val="tx2"/>
                </a:solidFill>
                <a:latin typeface="Times New Roman" panose="02020603050405020304" pitchFamily="18" charset="0"/>
                <a:cs typeface="Times New Roman" panose="02020603050405020304" pitchFamily="18" charset="0"/>
              </a:rPr>
              <a:t> як основу  використають джутову тканину, склотканину, </a:t>
            </a:r>
            <a:r>
              <a:rPr lang="uk-UA" sz="2000" dirty="0" err="1">
                <a:solidFill>
                  <a:schemeClr val="tx2"/>
                </a:solidFill>
                <a:latin typeface="Times New Roman" panose="02020603050405020304" pitchFamily="18" charset="0"/>
                <a:cs typeface="Times New Roman" panose="02020603050405020304" pitchFamily="18" charset="0"/>
              </a:rPr>
              <a:t>склосітку</a:t>
            </a:r>
            <a:r>
              <a:rPr lang="uk-UA" sz="2000" dirty="0">
                <a:solidFill>
                  <a:schemeClr val="tx2"/>
                </a:solidFill>
                <a:latin typeface="Times New Roman" panose="02020603050405020304" pitchFamily="18" charset="0"/>
                <a:cs typeface="Times New Roman" panose="02020603050405020304" pitchFamily="18" charset="0"/>
              </a:rPr>
              <a:t>.  Методом  екструзії, </a:t>
            </a:r>
            <a:r>
              <a:rPr lang="uk-UA" sz="2000" dirty="0" err="1">
                <a:solidFill>
                  <a:schemeClr val="tx2"/>
                </a:solidFill>
                <a:latin typeface="Times New Roman" panose="02020603050405020304" pitchFamily="18" charset="0"/>
                <a:cs typeface="Times New Roman" panose="02020603050405020304" pitchFamily="18" charset="0"/>
              </a:rPr>
              <a:t>вальцово</a:t>
            </a:r>
            <a:r>
              <a:rPr lang="uk-UA" sz="2000" dirty="0">
                <a:solidFill>
                  <a:schemeClr val="tx2"/>
                </a:solidFill>
                <a:latin typeface="Times New Roman" panose="02020603050405020304" pitchFamily="18" charset="0"/>
                <a:cs typeface="Times New Roman" panose="02020603050405020304" pitchFamily="18" charset="0"/>
              </a:rPr>
              <a:t> - каландровим методом   одержують  </a:t>
            </a:r>
            <a:r>
              <a:rPr lang="uk-UA" sz="2000" dirty="0" err="1">
                <a:solidFill>
                  <a:schemeClr val="tx2"/>
                </a:solidFill>
                <a:latin typeface="Times New Roman" panose="02020603050405020304" pitchFamily="18" charset="0"/>
                <a:cs typeface="Times New Roman" panose="02020603050405020304" pitchFamily="18" charset="0"/>
              </a:rPr>
              <a:t>безосновний</a:t>
            </a:r>
            <a:r>
              <a:rPr lang="uk-UA" sz="2000" dirty="0">
                <a:solidFill>
                  <a:schemeClr val="tx2"/>
                </a:solidFill>
                <a:latin typeface="Times New Roman" panose="02020603050405020304" pitchFamily="18" charset="0"/>
                <a:cs typeface="Times New Roman" panose="02020603050405020304" pitchFamily="18" charset="0"/>
              </a:rPr>
              <a:t>, одно - і багатошаровий лінолеуми. Полотна лінолеуму  зварюють струмами високої частоти, гарячим повітрям для одержання килиму заданого розміру. Застосовують  для покриттів підлог житлових, громадських і промислових будинків  при середній інтенсивності рухів.</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Гумовий</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лінолеум (</a:t>
            </a:r>
            <a:r>
              <a:rPr lang="uk-UA" sz="2000" dirty="0" err="1">
                <a:solidFill>
                  <a:schemeClr val="tx2"/>
                </a:solidFill>
                <a:latin typeface="Times New Roman" panose="02020603050405020304" pitchFamily="18" charset="0"/>
                <a:cs typeface="Times New Roman" panose="02020603050405020304" pitchFamily="18" charset="0"/>
              </a:rPr>
              <a:t>релин</a:t>
            </a:r>
            <a:r>
              <a:rPr lang="uk-UA" sz="2000" dirty="0">
                <a:solidFill>
                  <a:schemeClr val="tx2"/>
                </a:solidFill>
                <a:latin typeface="Times New Roman" panose="02020603050405020304" pitchFamily="18" charset="0"/>
                <a:cs typeface="Times New Roman" panose="02020603050405020304" pitchFamily="18" charset="0"/>
              </a:rPr>
              <a:t>) виготовляють на основі  синтетичного </a:t>
            </a:r>
            <a:r>
              <a:rPr lang="uk-UA" sz="2000" dirty="0" err="1">
                <a:solidFill>
                  <a:schemeClr val="tx2"/>
                </a:solidFill>
                <a:latin typeface="Times New Roman" panose="02020603050405020304" pitchFamily="18" charset="0"/>
                <a:cs typeface="Times New Roman" panose="02020603050405020304" pitchFamily="18" charset="0"/>
              </a:rPr>
              <a:t>каучука</a:t>
            </a:r>
            <a:r>
              <a:rPr lang="uk-UA" sz="2000" dirty="0">
                <a:solidFill>
                  <a:schemeClr val="tx2"/>
                </a:solidFill>
                <a:latin typeface="Times New Roman" panose="02020603050405020304" pitchFamily="18" charset="0"/>
                <a:cs typeface="Times New Roman" panose="02020603050405020304" pitchFamily="18" charset="0"/>
              </a:rPr>
              <a:t>, наповнювачів і добавок. У масовому житловому будівництві використається обмежено, але добре себе зарекомендував для покриттів підлог тваринницьких, медичних установ. Випускається як одношаровим так і багатошаровим на </a:t>
            </a:r>
            <a:r>
              <a:rPr lang="uk-UA" sz="2000" dirty="0" err="1">
                <a:solidFill>
                  <a:schemeClr val="tx2"/>
                </a:solidFill>
                <a:latin typeface="Times New Roman" panose="02020603050405020304" pitchFamily="18" charset="0"/>
                <a:cs typeface="Times New Roman" panose="02020603050405020304" pitchFamily="18" charset="0"/>
              </a:rPr>
              <a:t>теплозвукоїизоляційній</a:t>
            </a:r>
            <a:r>
              <a:rPr lang="uk-UA" sz="2000" dirty="0">
                <a:solidFill>
                  <a:schemeClr val="tx2"/>
                </a:solidFill>
                <a:latin typeface="Times New Roman" panose="02020603050405020304" pitchFamily="18" charset="0"/>
                <a:cs typeface="Times New Roman" panose="02020603050405020304" pitchFamily="18" charset="0"/>
              </a:rPr>
              <a:t> основі</a:t>
            </a:r>
            <a:r>
              <a:rPr lang="uk-UA" sz="2000" b="1"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err="1">
                <a:solidFill>
                  <a:schemeClr val="tx2"/>
                </a:solidFill>
                <a:latin typeface="Times New Roman" panose="02020603050405020304" pitchFamily="18" charset="0"/>
                <a:cs typeface="Times New Roman" panose="02020603050405020304" pitchFamily="18" charset="0"/>
              </a:rPr>
              <a:t>Алкідний</a:t>
            </a:r>
            <a:r>
              <a:rPr lang="uk-UA" sz="2000" i="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лінолеум служить для влаштування підлог у житлових, дитячих ,лікарняно – профілактичних і виробничих будівель.</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Плитки для підлог</a:t>
            </a:r>
            <a:r>
              <a:rPr lang="uk-UA" sz="2000" b="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виготовляють із полівінілхлориду, </a:t>
            </a:r>
            <a:r>
              <a:rPr lang="uk-UA" sz="2000" dirty="0" err="1">
                <a:solidFill>
                  <a:schemeClr val="tx2"/>
                </a:solidFill>
                <a:latin typeface="Times New Roman" panose="02020603050405020304" pitchFamily="18" charset="0"/>
                <a:cs typeface="Times New Roman" panose="02020603050405020304" pitchFamily="18" charset="0"/>
              </a:rPr>
              <a:t>каучуків</a:t>
            </a:r>
            <a:r>
              <a:rPr lang="uk-UA" sz="2000" dirty="0">
                <a:solidFill>
                  <a:schemeClr val="tx2"/>
                </a:solidFill>
                <a:latin typeface="Times New Roman" panose="02020603050405020304" pitchFamily="18" charset="0"/>
                <a:cs typeface="Times New Roman" panose="02020603050405020304" pitchFamily="18" charset="0"/>
              </a:rPr>
              <a:t>, регенерованої гуми і фенопластів. Порівняно з рулонними матеріалами плитки мають краще зчеплення з основою, створюють  потрібний візерунок підлоги; легко замінюються під час ремонту, при укладанні не дають відходів.</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5047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Теплоізоляційні  полімерні матеріали</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Полімерні  теплоізоляційні матеріали класифікують за структурою, формою, видом основної сировини, середньою щільністю, теплопровідністю та </a:t>
            </a:r>
            <a:r>
              <a:rPr lang="uk-UA" sz="2000" dirty="0" err="1">
                <a:solidFill>
                  <a:schemeClr val="tx2"/>
                </a:solidFill>
                <a:latin typeface="Times New Roman" panose="02020603050405020304" pitchFamily="18" charset="0"/>
                <a:cs typeface="Times New Roman" panose="02020603050405020304" pitchFamily="18" charset="0"/>
              </a:rPr>
              <a:t>стискуваністю</a:t>
            </a:r>
            <a:r>
              <a:rPr lang="uk-UA" sz="2000" dirty="0">
                <a:solidFill>
                  <a:schemeClr val="tx2"/>
                </a:solidFill>
                <a:latin typeface="Times New Roman" panose="02020603050405020304" pitchFamily="18" charset="0"/>
                <a:cs typeface="Times New Roman" panose="02020603050405020304" pitchFamily="18" charset="0"/>
              </a:rPr>
              <a:t>. Полімерні матеріали, що мають  ніздрювату структуру, яка може  бути представлена системою ізольованих пор, називають </a:t>
            </a:r>
            <a:r>
              <a:rPr lang="uk-UA" sz="2000" b="1" i="1" dirty="0" err="1">
                <a:solidFill>
                  <a:schemeClr val="tx2"/>
                </a:solidFill>
                <a:latin typeface="Times New Roman" panose="02020603050405020304" pitchFamily="18" charset="0"/>
                <a:cs typeface="Times New Roman" panose="02020603050405020304" pitchFamily="18" charset="0"/>
              </a:rPr>
              <a:t>пінопластами</a:t>
            </a:r>
            <a:r>
              <a:rPr lang="uk-UA" sz="2000" dirty="0">
                <a:solidFill>
                  <a:schemeClr val="tx2"/>
                </a:solidFill>
                <a:latin typeface="Times New Roman" panose="02020603050405020304" pitchFamily="18" charset="0"/>
                <a:cs typeface="Times New Roman" panose="02020603050405020304" pitchFamily="18" charset="0"/>
              </a:rPr>
              <a:t>, сполучених пор – </a:t>
            </a:r>
            <a:r>
              <a:rPr lang="uk-UA" sz="2000" b="1" i="1" dirty="0">
                <a:solidFill>
                  <a:schemeClr val="tx2"/>
                </a:solidFill>
                <a:latin typeface="Times New Roman" panose="02020603050405020304" pitchFamily="18" charset="0"/>
                <a:cs typeface="Times New Roman" panose="02020603050405020304" pitchFamily="18" charset="0"/>
              </a:rPr>
              <a:t>поропластами</a:t>
            </a:r>
            <a:r>
              <a:rPr lang="uk-UA" sz="2000" dirty="0">
                <a:solidFill>
                  <a:schemeClr val="tx2"/>
                </a:solidFill>
                <a:latin typeface="Times New Roman" panose="02020603050405020304" pitchFamily="18" charset="0"/>
                <a:cs typeface="Times New Roman" panose="02020603050405020304" pitchFamily="18" charset="0"/>
              </a:rPr>
              <a:t>, а регулярно повторюваних порожнин – </a:t>
            </a:r>
            <a:r>
              <a:rPr lang="uk-UA" sz="2000" b="1" i="1" dirty="0" err="1">
                <a:solidFill>
                  <a:schemeClr val="tx2"/>
                </a:solidFill>
                <a:latin typeface="Times New Roman" panose="02020603050405020304" pitchFamily="18" charset="0"/>
                <a:cs typeface="Times New Roman" panose="02020603050405020304" pitchFamily="18" charset="0"/>
              </a:rPr>
              <a:t>сотопластами</a:t>
            </a:r>
            <a:endParaRPr lang="uk-UA" sz="2000" b="1" i="1"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Їхня  частка  в  загальному  обсязі  теплоізоляційних  матеріалів досягає 20 </a:t>
            </a:r>
            <a:r>
              <a:rPr lang="uk-UA" sz="2000" i="1"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Вони відрізняються високими експлуатаційними характеристиками,  довговічні й технологічні. За зовнішнім виглядом й способом застосування газонаповнені пластмаси можуть бути у вигляді штучних виробів (в основному плит) і у вигляді </a:t>
            </a:r>
            <a:r>
              <a:rPr lang="uk-UA" sz="2000" dirty="0" err="1">
                <a:solidFill>
                  <a:schemeClr val="tx2"/>
                </a:solidFill>
                <a:latin typeface="Times New Roman" panose="02020603050405020304" pitchFamily="18" charset="0"/>
                <a:cs typeface="Times New Roman" panose="02020603050405020304" pitchFamily="18" charset="0"/>
              </a:rPr>
              <a:t>рідко</a:t>
            </a:r>
            <a:r>
              <a:rPr lang="uk-UA" sz="2000" dirty="0">
                <a:solidFill>
                  <a:schemeClr val="tx2"/>
                </a:solidFill>
                <a:latin typeface="Times New Roman" panose="02020603050405020304" pitchFamily="18" charset="0"/>
                <a:cs typeface="Times New Roman" panose="02020603050405020304" pitchFamily="18" charset="0"/>
              </a:rPr>
              <a:t>-грузлих матеріалів, що </a:t>
            </a:r>
            <a:r>
              <a:rPr lang="uk-UA" sz="2000" dirty="0" err="1">
                <a:solidFill>
                  <a:schemeClr val="tx2"/>
                </a:solidFill>
                <a:latin typeface="Times New Roman" panose="02020603050405020304" pitchFamily="18" charset="0"/>
                <a:cs typeface="Times New Roman" panose="02020603050405020304" pitchFamily="18" charset="0"/>
              </a:rPr>
              <a:t>впучуються</a:t>
            </a:r>
            <a:r>
              <a:rPr lang="uk-UA" sz="2000" dirty="0">
                <a:solidFill>
                  <a:schemeClr val="tx2"/>
                </a:solidFill>
                <a:latin typeface="Times New Roman" panose="02020603050405020304" pitchFamily="18" charset="0"/>
                <a:cs typeface="Times New Roman" panose="02020603050405020304" pitchFamily="18" charset="0"/>
              </a:rPr>
              <a:t> і </a:t>
            </a:r>
            <a:r>
              <a:rPr lang="uk-UA" sz="2000" dirty="0" err="1">
                <a:solidFill>
                  <a:schemeClr val="tx2"/>
                </a:solidFill>
                <a:latin typeface="Times New Roman" panose="02020603050405020304" pitchFamily="18" charset="0"/>
                <a:cs typeface="Times New Roman" panose="02020603050405020304" pitchFamily="18" charset="0"/>
              </a:rPr>
              <a:t>затвердівають</a:t>
            </a:r>
            <a:r>
              <a:rPr lang="uk-UA" sz="2000" dirty="0">
                <a:solidFill>
                  <a:schemeClr val="tx2"/>
                </a:solidFill>
                <a:latin typeface="Times New Roman" panose="02020603050405020304" pitchFamily="18" charset="0"/>
                <a:cs typeface="Times New Roman" panose="02020603050405020304" pitchFamily="18" charset="0"/>
              </a:rPr>
              <a:t> на місці застосування (заливальні </a:t>
            </a:r>
            <a:r>
              <a:rPr lang="uk-UA" sz="2000" dirty="0" err="1">
                <a:solidFill>
                  <a:schemeClr val="tx2"/>
                </a:solidFill>
                <a:latin typeface="Times New Roman" panose="02020603050405020304" pitchFamily="18" charset="0"/>
                <a:cs typeface="Times New Roman" panose="02020603050405020304" pitchFamily="18" charset="0"/>
              </a:rPr>
              <a:t>пінопласти</a:t>
            </a:r>
            <a:r>
              <a:rPr lang="uk-UA" sz="2000" dirty="0">
                <a:solidFill>
                  <a:schemeClr val="tx2"/>
                </a:solidFill>
                <a:latin typeface="Times New Roman" panose="02020603050405020304" pitchFamily="18" charset="0"/>
                <a:cs typeface="Times New Roman" panose="02020603050405020304" pitchFamily="18" charset="0"/>
              </a:rPr>
              <a:t>, монтажні піни).</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err="1">
                <a:solidFill>
                  <a:schemeClr val="tx2"/>
                </a:solidFill>
                <a:latin typeface="Times New Roman" panose="02020603050405020304" pitchFamily="18" charset="0"/>
                <a:cs typeface="Times New Roman" panose="02020603050405020304" pitchFamily="18" charset="0"/>
              </a:rPr>
              <a:t>Пінопласти</a:t>
            </a:r>
            <a:r>
              <a:rPr lang="uk-UA" sz="2000" b="1" i="1" dirty="0">
                <a:solidFill>
                  <a:schemeClr val="tx2"/>
                </a:solidFill>
                <a:latin typeface="Times New Roman" panose="02020603050405020304" pitchFamily="18" charset="0"/>
                <a:cs typeface="Times New Roman" panose="02020603050405020304" pitchFamily="18" charset="0"/>
              </a:rPr>
              <a:t> — листові й фасонні вироби </a:t>
            </a:r>
            <a:r>
              <a:rPr lang="uk-UA" sz="2000" dirty="0">
                <a:solidFill>
                  <a:schemeClr val="tx2"/>
                </a:solidFill>
                <a:latin typeface="Times New Roman" panose="02020603050405020304" pitchFamily="18" charset="0"/>
                <a:cs typeface="Times New Roman" panose="02020603050405020304" pitchFamily="18" charset="0"/>
              </a:rPr>
              <a:t>одержують </a:t>
            </a:r>
            <a:r>
              <a:rPr lang="uk-UA" sz="2000" dirty="0" err="1">
                <a:solidFill>
                  <a:schemeClr val="tx2"/>
                </a:solidFill>
                <a:latin typeface="Times New Roman" panose="02020603050405020304" pitchFamily="18" charset="0"/>
                <a:cs typeface="Times New Roman" panose="02020603050405020304" pitchFamily="18" charset="0"/>
              </a:rPr>
              <a:t>вспінюванням</a:t>
            </a:r>
            <a:r>
              <a:rPr lang="uk-UA" sz="2000" dirty="0">
                <a:solidFill>
                  <a:schemeClr val="tx2"/>
                </a:solidFill>
                <a:latin typeface="Times New Roman" panose="02020603050405020304" pitchFamily="18" charset="0"/>
                <a:cs typeface="Times New Roman" panose="02020603050405020304" pitchFamily="18" charset="0"/>
              </a:rPr>
              <a:t> різних полімерів: полістиролу, полівінілхлориду, поліетилену, фенольних полімерів та ін. </a:t>
            </a:r>
            <a:r>
              <a:rPr lang="uk-UA" sz="2000" i="1" dirty="0">
                <a:solidFill>
                  <a:schemeClr val="tx2"/>
                </a:solidFill>
                <a:latin typeface="Times New Roman" panose="02020603050405020304" pitchFamily="18" charset="0"/>
                <a:cs typeface="Times New Roman" panose="02020603050405020304" pitchFamily="18" charset="0"/>
              </a:rPr>
              <a:t>Пінополістирол </a:t>
            </a:r>
            <a:r>
              <a:rPr lang="uk-UA" sz="2000" dirty="0">
                <a:solidFill>
                  <a:schemeClr val="tx2"/>
                </a:solidFill>
                <a:latin typeface="Times New Roman" panose="02020603050405020304" pitchFamily="18" charset="0"/>
                <a:cs typeface="Times New Roman" panose="02020603050405020304" pitchFamily="18" charset="0"/>
              </a:rPr>
              <a:t>— найбільш відомий вид будівельних </a:t>
            </a:r>
            <a:r>
              <a:rPr lang="uk-UA" sz="2000" dirty="0" err="1">
                <a:solidFill>
                  <a:schemeClr val="tx2"/>
                </a:solidFill>
                <a:latin typeface="Times New Roman" panose="02020603050405020304" pitchFamily="18" charset="0"/>
                <a:cs typeface="Times New Roman" panose="02020603050405020304" pitchFamily="18" charset="0"/>
              </a:rPr>
              <a:t>пінопластів</a:t>
            </a:r>
            <a:r>
              <a:rPr lang="uk-UA" sz="2000" dirty="0">
                <a:solidFill>
                  <a:schemeClr val="tx2"/>
                </a:solidFill>
                <a:latin typeface="Times New Roman" panose="02020603050405020304" pitchFamily="18" charset="0"/>
                <a:cs typeface="Times New Roman" panose="02020603050405020304" pitchFamily="18" charset="0"/>
              </a:rPr>
              <a:t>. З нього одержують </a:t>
            </a:r>
            <a:r>
              <a:rPr lang="uk-UA" sz="2000" dirty="0" err="1">
                <a:solidFill>
                  <a:schemeClr val="tx2"/>
                </a:solidFill>
                <a:latin typeface="Times New Roman" panose="02020603050405020304" pitchFamily="18" charset="0"/>
                <a:cs typeface="Times New Roman" panose="02020603050405020304" pitchFamily="18" charset="0"/>
              </a:rPr>
              <a:t>крупнорозмірні</a:t>
            </a:r>
            <a:r>
              <a:rPr lang="uk-UA" sz="2000" dirty="0">
                <a:solidFill>
                  <a:schemeClr val="tx2"/>
                </a:solidFill>
                <a:latin typeface="Times New Roman" panose="02020603050405020304" pitchFamily="18" charset="0"/>
                <a:cs typeface="Times New Roman" panose="02020603050405020304" pitchFamily="18" charset="0"/>
              </a:rPr>
              <a:t> плити товщиною до 100 мм. Марки за щільністю (кг/м</a:t>
            </a:r>
            <a:r>
              <a:rPr lang="uk-UA" sz="2000" baseline="30000" dirty="0">
                <a:solidFill>
                  <a:schemeClr val="tx2"/>
                </a:solidFill>
                <a:latin typeface="Times New Roman" panose="02020603050405020304" pitchFamily="18" charset="0"/>
                <a:cs typeface="Times New Roman" panose="02020603050405020304" pitchFamily="18" charset="0"/>
              </a:rPr>
              <a:t>3</a:t>
            </a:r>
            <a:r>
              <a:rPr lang="uk-UA" sz="2000" dirty="0">
                <a:solidFill>
                  <a:schemeClr val="tx2"/>
                </a:solidFill>
                <a:latin typeface="Times New Roman" panose="02020603050405020304" pitchFamily="18" charset="0"/>
                <a:cs typeface="Times New Roman" panose="02020603050405020304" pitchFamily="18" charset="0"/>
              </a:rPr>
              <a:t>) </a:t>
            </a:r>
            <a:r>
              <a:rPr lang="uk-UA" sz="2000" dirty="0" err="1">
                <a:solidFill>
                  <a:schemeClr val="tx2"/>
                </a:solidFill>
                <a:latin typeface="Times New Roman" panose="02020603050405020304" pitchFamily="18" charset="0"/>
                <a:cs typeface="Times New Roman" panose="02020603050405020304" pitchFamily="18" charset="0"/>
              </a:rPr>
              <a:t>пінополістирола</a:t>
            </a:r>
            <a:r>
              <a:rPr lang="uk-UA" sz="2000" dirty="0">
                <a:solidFill>
                  <a:schemeClr val="tx2"/>
                </a:solidFill>
                <a:latin typeface="Times New Roman" panose="02020603050405020304" pitchFamily="18" charset="0"/>
                <a:cs typeface="Times New Roman" panose="02020603050405020304" pitchFamily="18" charset="0"/>
              </a:rPr>
              <a:t> D15...D50; теплопровідність — 0,03...0,04 Вт/(м •С); теплостійкість 80...90°С Пінополістирол - горючий матеріал, однак за допомогою </a:t>
            </a:r>
            <a:r>
              <a:rPr lang="uk-UA" sz="2000" dirty="0" err="1">
                <a:solidFill>
                  <a:schemeClr val="tx2"/>
                </a:solidFill>
                <a:latin typeface="Times New Roman" panose="02020603050405020304" pitchFamily="18" charset="0"/>
                <a:cs typeface="Times New Roman" panose="02020603050405020304" pitchFamily="18" charset="0"/>
              </a:rPr>
              <a:t>антіпіренів</a:t>
            </a:r>
            <a:r>
              <a:rPr lang="uk-UA" sz="2000" dirty="0">
                <a:solidFill>
                  <a:schemeClr val="tx2"/>
                </a:solidFill>
                <a:latin typeface="Times New Roman" panose="02020603050405020304" pitchFamily="18" charset="0"/>
                <a:cs typeface="Times New Roman" panose="02020603050405020304" pitchFamily="18" charset="0"/>
              </a:rPr>
              <a:t> одержують </a:t>
            </a:r>
            <a:r>
              <a:rPr lang="uk-UA" sz="2000" dirty="0" err="1">
                <a:solidFill>
                  <a:schemeClr val="tx2"/>
                </a:solidFill>
                <a:latin typeface="Times New Roman" panose="02020603050405020304" pitchFamily="18" charset="0"/>
                <a:cs typeface="Times New Roman" panose="02020603050405020304" pitchFamily="18" charset="0"/>
              </a:rPr>
              <a:t>важкогорючий</a:t>
            </a:r>
            <a:r>
              <a:rPr lang="uk-UA" sz="2000" dirty="0">
                <a:solidFill>
                  <a:schemeClr val="tx2"/>
                </a:solidFill>
                <a:latin typeface="Times New Roman" panose="02020603050405020304" pitchFamily="18" charset="0"/>
                <a:cs typeface="Times New Roman" panose="02020603050405020304" pitchFamily="18" charset="0"/>
              </a:rPr>
              <a:t> пінополістирол.</a:t>
            </a:r>
          </a:p>
          <a:p>
            <a:pPr indent="457200" algn="just"/>
            <a:r>
              <a:rPr lang="uk-UA" sz="2000" dirty="0">
                <a:solidFill>
                  <a:schemeClr val="tx2"/>
                </a:solidFill>
                <a:latin typeface="Times New Roman" panose="02020603050405020304" pitchFamily="18" charset="0"/>
                <a:cs typeface="Times New Roman" panose="02020603050405020304" pitchFamily="18" charset="0"/>
              </a:rPr>
              <a:t>Полістирол може розчинятися в органічних розчинниках – бензолі, толуолі, складних ефірах та ін. </a:t>
            </a:r>
          </a:p>
          <a:p>
            <a:pPr indent="457200" algn="just"/>
            <a:r>
              <a:rPr lang="uk-UA" sz="2000" dirty="0">
                <a:solidFill>
                  <a:schemeClr val="tx2"/>
                </a:solidFill>
                <a:latin typeface="Times New Roman" panose="02020603050405020304" pitchFamily="18" charset="0"/>
                <a:cs typeface="Times New Roman" panose="02020603050405020304" pitchFamily="18" charset="0"/>
              </a:rPr>
              <a:t>Розчин полістиролу використовують в якості </a:t>
            </a:r>
            <a:r>
              <a:rPr lang="uk-UA" sz="2000" dirty="0" err="1">
                <a:solidFill>
                  <a:schemeClr val="tx2"/>
                </a:solidFill>
                <a:latin typeface="Times New Roman" panose="02020603050405020304" pitchFamily="18" charset="0"/>
                <a:cs typeface="Times New Roman" panose="02020603050405020304" pitchFamily="18" charset="0"/>
              </a:rPr>
              <a:t>клея</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5751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1"/>
            <a:ext cx="12192000" cy="7042245"/>
          </a:xfrm>
        </p:spPr>
        <p:txBody>
          <a:bodyPr>
            <a:normAutofit fontScale="92500" lnSpcReduction="10000"/>
          </a:bodyPr>
          <a:lstStyle/>
          <a:p>
            <a:pPr indent="457200" algn="just">
              <a:lnSpc>
                <a:spcPct val="110000"/>
              </a:lnSpc>
            </a:pPr>
            <a:r>
              <a:rPr lang="uk-UA" sz="2200" b="1" i="1" dirty="0">
                <a:solidFill>
                  <a:schemeClr val="tx2"/>
                </a:solidFill>
                <a:latin typeface="Times New Roman" panose="02020603050405020304" pitchFamily="18" charset="0"/>
                <a:cs typeface="Times New Roman" panose="02020603050405020304" pitchFamily="18" charset="0"/>
              </a:rPr>
              <a:t>Пінополівінілхлорид</a:t>
            </a:r>
            <a:r>
              <a:rPr lang="uk-UA" sz="2200" i="1" dirty="0">
                <a:solidFill>
                  <a:schemeClr val="tx2"/>
                </a:solidFill>
                <a:latin typeface="Times New Roman" panose="02020603050405020304" pitchFamily="18" charset="0"/>
                <a:cs typeface="Times New Roman" panose="02020603050405020304" pitchFamily="18" charset="0"/>
              </a:rPr>
              <a:t> </a:t>
            </a:r>
            <a:r>
              <a:rPr lang="uk-UA" sz="2200" dirty="0">
                <a:solidFill>
                  <a:schemeClr val="tx2"/>
                </a:solidFill>
                <a:latin typeface="Times New Roman" panose="02020603050405020304" pitchFamily="18" charset="0"/>
                <a:cs typeface="Times New Roman" panose="02020603050405020304" pitchFamily="18" charset="0"/>
              </a:rPr>
              <a:t>— матеріал у вигляді плит, за методом одержання і структурою аналогічний пресовому пінополістиролу. Він прозорий, жорсткий і міцний. Переходить у </a:t>
            </a:r>
            <a:r>
              <a:rPr lang="uk-UA" sz="2200" dirty="0" err="1">
                <a:solidFill>
                  <a:schemeClr val="tx2"/>
                </a:solidFill>
                <a:latin typeface="Times New Roman" panose="02020603050405020304" pitchFamily="18" charset="0"/>
                <a:cs typeface="Times New Roman" panose="02020603050405020304" pitchFamily="18" charset="0"/>
              </a:rPr>
              <a:t>в’язкотекучий</a:t>
            </a:r>
            <a:r>
              <a:rPr lang="uk-UA" sz="2200" dirty="0">
                <a:solidFill>
                  <a:schemeClr val="tx2"/>
                </a:solidFill>
                <a:latin typeface="Times New Roman" panose="02020603050405020304" pitchFamily="18" charset="0"/>
                <a:cs typeface="Times New Roman" panose="02020603050405020304" pitchFamily="18" charset="0"/>
              </a:rPr>
              <a:t> стан при температурі 180..200°С. Пластичні маси на основі полівінілхлориду випускають у вигляді жорстких матеріалів, які не мають в </a:t>
            </a:r>
            <a:r>
              <a:rPr lang="uk-UA" sz="2200" dirty="0" err="1">
                <a:solidFill>
                  <a:schemeClr val="tx2"/>
                </a:solidFill>
                <a:latin typeface="Times New Roman" panose="02020603050405020304" pitchFamily="18" charset="0"/>
                <a:cs typeface="Times New Roman" panose="02020603050405020304" pitchFamily="18" charset="0"/>
              </a:rPr>
              <a:t>склаі</a:t>
            </a:r>
            <a:r>
              <a:rPr lang="uk-UA" sz="2200" dirty="0">
                <a:solidFill>
                  <a:schemeClr val="tx2"/>
                </a:solidFill>
                <a:latin typeface="Times New Roman" panose="02020603050405020304" pitchFamily="18" charset="0"/>
                <a:cs typeface="Times New Roman" panose="02020603050405020304" pitchFamily="18" charset="0"/>
              </a:rPr>
              <a:t> пластифікатора. Щільність твердих виробів з </a:t>
            </a:r>
            <a:r>
              <a:rPr lang="uk-UA" sz="2200" dirty="0" err="1">
                <a:solidFill>
                  <a:schemeClr val="tx2"/>
                </a:solidFill>
                <a:latin typeface="Times New Roman" panose="02020603050405020304" pitchFamily="18" charset="0"/>
                <a:cs typeface="Times New Roman" panose="02020603050405020304" pitchFamily="18" charset="0"/>
              </a:rPr>
              <a:t>пінополівінілхлоріду</a:t>
            </a:r>
            <a:r>
              <a:rPr lang="uk-UA" sz="2200" dirty="0">
                <a:solidFill>
                  <a:schemeClr val="tx2"/>
                </a:solidFill>
                <a:latin typeface="Times New Roman" panose="02020603050405020304" pitchFamily="18" charset="0"/>
                <a:cs typeface="Times New Roman" panose="02020603050405020304" pitchFamily="18" charset="0"/>
              </a:rPr>
              <a:t> 35...70 кг/м</a:t>
            </a:r>
            <a:r>
              <a:rPr lang="uk-UA" sz="2200" baseline="30000" dirty="0">
                <a:solidFill>
                  <a:schemeClr val="tx2"/>
                </a:solidFill>
                <a:latin typeface="Times New Roman" panose="02020603050405020304" pitchFamily="18" charset="0"/>
                <a:cs typeface="Times New Roman" panose="02020603050405020304" pitchFamily="18" charset="0"/>
              </a:rPr>
              <a:t>3</a:t>
            </a:r>
            <a:r>
              <a:rPr lang="uk-UA" sz="2200" dirty="0">
                <a:solidFill>
                  <a:schemeClr val="tx2"/>
                </a:solidFill>
                <a:latin typeface="Times New Roman" panose="02020603050405020304" pitchFamily="18" charset="0"/>
                <a:cs typeface="Times New Roman" panose="02020603050405020304" pitchFamily="18" charset="0"/>
              </a:rPr>
              <a:t>, теплопровідність - 0,04...0,054 Вт/(м • С). Також випускають м’які матеріали – пластикати.</a:t>
            </a:r>
            <a:endParaRPr lang="ru-RU" sz="2200" dirty="0">
              <a:solidFill>
                <a:schemeClr val="tx2"/>
              </a:solidFill>
              <a:latin typeface="Times New Roman" panose="02020603050405020304" pitchFamily="18" charset="0"/>
              <a:cs typeface="Times New Roman" panose="02020603050405020304" pitchFamily="18" charset="0"/>
            </a:endParaRPr>
          </a:p>
          <a:p>
            <a:pPr indent="457200" algn="just">
              <a:lnSpc>
                <a:spcPct val="110000"/>
              </a:lnSpc>
            </a:pPr>
            <a:r>
              <a:rPr lang="uk-UA" sz="2200" b="1" i="1" dirty="0">
                <a:solidFill>
                  <a:schemeClr val="tx2"/>
                </a:solidFill>
                <a:latin typeface="Times New Roman" panose="02020603050405020304" pitchFamily="18" charset="0"/>
                <a:cs typeface="Times New Roman" panose="02020603050405020304" pitchFamily="18" charset="0"/>
              </a:rPr>
              <a:t>Фенольний пінопласт </a:t>
            </a:r>
            <a:r>
              <a:rPr lang="uk-UA" sz="2200" dirty="0">
                <a:solidFill>
                  <a:schemeClr val="tx2"/>
                </a:solidFill>
                <a:latin typeface="Times New Roman" panose="02020603050405020304" pitchFamily="18" charset="0"/>
                <a:cs typeface="Times New Roman" panose="02020603050405020304" pitchFamily="18" charset="0"/>
              </a:rPr>
              <a:t>— один з перших </a:t>
            </a:r>
            <a:r>
              <a:rPr lang="uk-UA" sz="2200" dirty="0" err="1">
                <a:solidFill>
                  <a:schemeClr val="tx2"/>
                </a:solidFill>
                <a:latin typeface="Times New Roman" panose="02020603050405020304" pitchFamily="18" charset="0"/>
                <a:cs typeface="Times New Roman" panose="02020603050405020304" pitchFamily="18" charset="0"/>
              </a:rPr>
              <a:t>пінопластів</a:t>
            </a:r>
            <a:r>
              <a:rPr lang="uk-UA" sz="2200" dirty="0">
                <a:solidFill>
                  <a:schemeClr val="tx2"/>
                </a:solidFill>
                <a:latin typeface="Times New Roman" panose="02020603050405020304" pitchFamily="18" charset="0"/>
                <a:cs typeface="Times New Roman" panose="02020603050405020304" pitchFamily="18" charset="0"/>
              </a:rPr>
              <a:t>. Він поставлявся на місце використання у двох упаковках (смола з </a:t>
            </a:r>
            <a:r>
              <a:rPr lang="uk-UA" sz="2200" dirty="0" err="1">
                <a:solidFill>
                  <a:schemeClr val="tx2"/>
                </a:solidFill>
                <a:latin typeface="Times New Roman" panose="02020603050405020304" pitchFamily="18" charset="0"/>
                <a:cs typeface="Times New Roman" panose="02020603050405020304" pitchFamily="18" charset="0"/>
              </a:rPr>
              <a:t>газоутворювачем</a:t>
            </a:r>
            <a:r>
              <a:rPr lang="uk-UA" sz="2200" dirty="0">
                <a:solidFill>
                  <a:schemeClr val="tx2"/>
                </a:solidFill>
                <a:latin typeface="Times New Roman" panose="02020603050405020304" pitchFamily="18" charset="0"/>
                <a:cs typeface="Times New Roman" panose="02020603050405020304" pitchFamily="18" charset="0"/>
              </a:rPr>
              <a:t> і </a:t>
            </a:r>
            <a:r>
              <a:rPr lang="uk-UA" sz="2200" dirty="0" err="1">
                <a:solidFill>
                  <a:schemeClr val="tx2"/>
                </a:solidFill>
                <a:latin typeface="Times New Roman" panose="02020603050405020304" pitchFamily="18" charset="0"/>
                <a:cs typeface="Times New Roman" panose="02020603050405020304" pitchFamily="18" charset="0"/>
              </a:rPr>
              <a:t>затверджувач</a:t>
            </a:r>
            <a:r>
              <a:rPr lang="uk-UA" sz="2200" dirty="0">
                <a:solidFill>
                  <a:schemeClr val="tx2"/>
                </a:solidFill>
                <a:latin typeface="Times New Roman" panose="02020603050405020304" pitchFamily="18" charset="0"/>
                <a:cs typeface="Times New Roman" panose="02020603050405020304" pitchFamily="18" charset="0"/>
              </a:rPr>
              <a:t>), які змішують безпосередньо перед заливанням. У якості </a:t>
            </a:r>
            <a:r>
              <a:rPr lang="uk-UA" sz="2200" dirty="0" err="1">
                <a:solidFill>
                  <a:schemeClr val="tx2"/>
                </a:solidFill>
                <a:latin typeface="Times New Roman" panose="02020603050405020304" pitchFamily="18" charset="0"/>
                <a:cs typeface="Times New Roman" panose="02020603050405020304" pitchFamily="18" charset="0"/>
              </a:rPr>
              <a:t>газоутворювача</a:t>
            </a:r>
            <a:r>
              <a:rPr lang="uk-UA" sz="2200" dirty="0">
                <a:solidFill>
                  <a:schemeClr val="tx2"/>
                </a:solidFill>
                <a:latin typeface="Times New Roman" panose="02020603050405020304" pitchFamily="18" charset="0"/>
                <a:cs typeface="Times New Roman" panose="02020603050405020304" pitchFamily="18" charset="0"/>
              </a:rPr>
              <a:t> застосовується алюмінієва пудра, а кислотний </a:t>
            </a:r>
            <a:r>
              <a:rPr lang="uk-UA" sz="2200" dirty="0" err="1">
                <a:solidFill>
                  <a:schemeClr val="tx2"/>
                </a:solidFill>
                <a:latin typeface="Times New Roman" panose="02020603050405020304" pitchFamily="18" charset="0"/>
                <a:cs typeface="Times New Roman" panose="02020603050405020304" pitchFamily="18" charset="0"/>
              </a:rPr>
              <a:t>затверджувач</a:t>
            </a:r>
            <a:r>
              <a:rPr lang="uk-UA" sz="2200" dirty="0">
                <a:solidFill>
                  <a:schemeClr val="tx2"/>
                </a:solidFill>
                <a:latin typeface="Times New Roman" panose="02020603050405020304" pitchFamily="18" charset="0"/>
                <a:cs typeface="Times New Roman" panose="02020603050405020304" pitchFamily="18" charset="0"/>
              </a:rPr>
              <a:t>, крім своєї основної ролі, реагуючи з алюмінієвою пудрою, виділяє газоподібний водень. Фенольні </a:t>
            </a:r>
            <a:r>
              <a:rPr lang="uk-UA" sz="2200" dirty="0" err="1">
                <a:solidFill>
                  <a:schemeClr val="tx2"/>
                </a:solidFill>
                <a:latin typeface="Times New Roman" panose="02020603050405020304" pitchFamily="18" charset="0"/>
                <a:cs typeface="Times New Roman" panose="02020603050405020304" pitchFamily="18" charset="0"/>
              </a:rPr>
              <a:t>пінопласти</a:t>
            </a:r>
            <a:r>
              <a:rPr lang="uk-UA" sz="2200" dirty="0">
                <a:solidFill>
                  <a:schemeClr val="tx2"/>
                </a:solidFill>
                <a:latin typeface="Times New Roman" panose="02020603050405020304" pitchFamily="18" charset="0"/>
                <a:cs typeface="Times New Roman" panose="02020603050405020304" pitchFamily="18" charset="0"/>
              </a:rPr>
              <a:t> тверді й теплостійкі;  добре зчіплюються в момент затвердіння з іншими матеріалами. Використовуються при виробництві </a:t>
            </a:r>
            <a:r>
              <a:rPr lang="uk-UA" sz="2200" i="1" dirty="0">
                <a:solidFill>
                  <a:schemeClr val="tx2"/>
                </a:solidFill>
                <a:latin typeface="Times New Roman" panose="02020603050405020304" pitchFamily="18" charset="0"/>
                <a:cs typeface="Times New Roman" panose="02020603050405020304" pitchFamily="18" charset="0"/>
              </a:rPr>
              <a:t>тришарових легких панелей </a:t>
            </a:r>
            <a:r>
              <a:rPr lang="uk-UA" sz="2200" dirty="0">
                <a:solidFill>
                  <a:schemeClr val="tx2"/>
                </a:solidFill>
                <a:latin typeface="Times New Roman" panose="02020603050405020304" pitchFamily="18" charset="0"/>
                <a:cs typeface="Times New Roman" panose="02020603050405020304" pitchFamily="18" charset="0"/>
              </a:rPr>
              <a:t>типу «сендвіч»: два металевих листи, між якими укладений пінопласт.</a:t>
            </a:r>
          </a:p>
          <a:p>
            <a:pPr indent="457200" algn="just">
              <a:lnSpc>
                <a:spcPct val="110000"/>
              </a:lnSpc>
            </a:pPr>
            <a:r>
              <a:rPr lang="uk-UA" sz="2200" b="1" u="sng" dirty="0" err="1">
                <a:solidFill>
                  <a:schemeClr val="tx2"/>
                </a:solidFill>
                <a:latin typeface="Times New Roman" panose="02020603050405020304" pitchFamily="18" charset="0"/>
                <a:cs typeface="Times New Roman" panose="02020603050405020304" pitchFamily="18" charset="0"/>
              </a:rPr>
              <a:t>Полівінілацетат</a:t>
            </a:r>
            <a:r>
              <a:rPr lang="uk-UA" sz="2200" dirty="0">
                <a:solidFill>
                  <a:schemeClr val="tx2"/>
                </a:solidFill>
                <a:latin typeface="Times New Roman" panose="02020603050405020304" pitchFamily="18" charset="0"/>
                <a:cs typeface="Times New Roman" panose="02020603050405020304" pitchFamily="18" charset="0"/>
              </a:rPr>
              <a:t> – прозорий, не має кольору, при кімнатній температурі жорсткий полімер. Щільність його 1190 кг/м3, при температурі 130…150°С </a:t>
            </a:r>
            <a:r>
              <a:rPr lang="uk-UA" sz="2200" dirty="0" err="1">
                <a:solidFill>
                  <a:schemeClr val="tx2"/>
                </a:solidFill>
                <a:latin typeface="Times New Roman" panose="02020603050405020304" pitchFamily="18" charset="0"/>
                <a:cs typeface="Times New Roman" panose="02020603050405020304" pitchFamily="18" charset="0"/>
              </a:rPr>
              <a:t>розлагаються</a:t>
            </a:r>
            <a:r>
              <a:rPr lang="uk-UA" sz="2200" dirty="0">
                <a:solidFill>
                  <a:schemeClr val="tx2"/>
                </a:solidFill>
                <a:latin typeface="Times New Roman" panose="02020603050405020304" pitchFamily="18" charset="0"/>
                <a:cs typeface="Times New Roman" panose="02020603050405020304" pitchFamily="18" charset="0"/>
              </a:rPr>
              <a:t> з виділенням </a:t>
            </a:r>
            <a:r>
              <a:rPr lang="uk-UA" sz="2200" dirty="0" err="1">
                <a:solidFill>
                  <a:schemeClr val="tx2"/>
                </a:solidFill>
                <a:latin typeface="Times New Roman" panose="02020603050405020304" pitchFamily="18" charset="0"/>
                <a:cs typeface="Times New Roman" panose="02020603050405020304" pitchFamily="18" charset="0"/>
              </a:rPr>
              <a:t>оцетової</a:t>
            </a:r>
            <a:r>
              <a:rPr lang="uk-UA" sz="2200" dirty="0">
                <a:solidFill>
                  <a:schemeClr val="tx2"/>
                </a:solidFill>
                <a:latin typeface="Times New Roman" panose="02020603050405020304" pitchFamily="18" charset="0"/>
                <a:cs typeface="Times New Roman" panose="02020603050405020304" pitchFamily="18" charset="0"/>
              </a:rPr>
              <a:t> кислоти, може </a:t>
            </a:r>
            <a:r>
              <a:rPr lang="uk-UA" sz="2200" dirty="0" err="1">
                <a:solidFill>
                  <a:schemeClr val="tx2"/>
                </a:solidFill>
                <a:latin typeface="Times New Roman" panose="02020603050405020304" pitchFamily="18" charset="0"/>
                <a:cs typeface="Times New Roman" panose="02020603050405020304" pitchFamily="18" charset="0"/>
              </a:rPr>
              <a:t>розлагатися</a:t>
            </a:r>
            <a:r>
              <a:rPr lang="uk-UA" sz="2200" dirty="0">
                <a:solidFill>
                  <a:schemeClr val="tx2"/>
                </a:solidFill>
                <a:latin typeface="Times New Roman" panose="02020603050405020304" pitchFamily="18" charset="0"/>
                <a:cs typeface="Times New Roman" panose="02020603050405020304" pitchFamily="18" charset="0"/>
              </a:rPr>
              <a:t> в деяких органічних розчинниках, набухає в воді, не стійкий до дій кислот і лугів, </a:t>
            </a:r>
            <a:r>
              <a:rPr lang="uk-UA" sz="2200" dirty="0" err="1">
                <a:solidFill>
                  <a:schemeClr val="tx2"/>
                </a:solidFill>
                <a:latin typeface="Times New Roman" panose="02020603050405020304" pitchFamily="18" charset="0"/>
                <a:cs typeface="Times New Roman" panose="02020603050405020304" pitchFamily="18" charset="0"/>
              </a:rPr>
              <a:t>горюч</a:t>
            </a:r>
            <a:r>
              <a:rPr lang="uk-UA" sz="2200" dirty="0">
                <a:solidFill>
                  <a:schemeClr val="tx2"/>
                </a:solidFill>
                <a:latin typeface="Times New Roman" panose="02020603050405020304" pitchFamily="18" charset="0"/>
                <a:cs typeface="Times New Roman" panose="02020603050405020304" pitchFamily="18" charset="0"/>
              </a:rPr>
              <a:t>. Перевага </a:t>
            </a:r>
            <a:r>
              <a:rPr lang="uk-UA" sz="2200" dirty="0" err="1">
                <a:solidFill>
                  <a:schemeClr val="tx2"/>
                </a:solidFill>
                <a:latin typeface="Times New Roman" panose="02020603050405020304" pitchFamily="18" charset="0"/>
                <a:cs typeface="Times New Roman" panose="02020603050405020304" pitchFamily="18" charset="0"/>
              </a:rPr>
              <a:t>полівінілацетату</a:t>
            </a:r>
            <a:r>
              <a:rPr lang="uk-UA" sz="2200" dirty="0">
                <a:solidFill>
                  <a:schemeClr val="tx2"/>
                </a:solidFill>
                <a:latin typeface="Times New Roman" panose="02020603050405020304" pitchFamily="18" charset="0"/>
                <a:cs typeface="Times New Roman" panose="02020603050405020304" pitchFamily="18" charset="0"/>
              </a:rPr>
              <a:t> – це висока адгезія до каменю, деревині, склу. Широко застосовується в виробництві лаків, фарб, клеїв, в </a:t>
            </a:r>
            <a:r>
              <a:rPr lang="uk-UA" sz="2200" dirty="0" err="1">
                <a:solidFill>
                  <a:schemeClr val="tx2"/>
                </a:solidFill>
                <a:latin typeface="Times New Roman" panose="02020603050405020304" pitchFamily="18" charset="0"/>
                <a:cs typeface="Times New Roman" panose="02020603050405020304" pitchFamily="18" charset="0"/>
              </a:rPr>
              <a:t>виробництвіводостійких</a:t>
            </a:r>
            <a:r>
              <a:rPr lang="uk-UA" sz="2200" dirty="0">
                <a:solidFill>
                  <a:schemeClr val="tx2"/>
                </a:solidFill>
                <a:latin typeface="Times New Roman" panose="02020603050405020304" pitchFamily="18" charset="0"/>
                <a:cs typeface="Times New Roman" panose="02020603050405020304" pitchFamily="18" charset="0"/>
              </a:rPr>
              <a:t> шпалер, в виробництві бетонів і будівельних розчинів. (Клей ПВА, Момент, входить до складу шпаклівок, тощо)</a:t>
            </a:r>
          </a:p>
          <a:p>
            <a:pPr indent="457200" algn="just">
              <a:lnSpc>
                <a:spcPct val="110000"/>
              </a:lnSpc>
            </a:pPr>
            <a:r>
              <a:rPr lang="uk-UA" sz="2200" b="1" u="sng" dirty="0" err="1">
                <a:solidFill>
                  <a:schemeClr val="tx2"/>
                </a:solidFill>
                <a:latin typeface="Times New Roman" panose="02020603050405020304" pitchFamily="18" charset="0"/>
                <a:cs typeface="Times New Roman" panose="02020603050405020304" pitchFamily="18" charset="0"/>
              </a:rPr>
              <a:t>Поліізобутілен</a:t>
            </a:r>
            <a:r>
              <a:rPr lang="uk-UA" sz="2200" dirty="0">
                <a:solidFill>
                  <a:schemeClr val="tx2"/>
                </a:solidFill>
                <a:latin typeface="Times New Roman" panose="02020603050405020304" pitchFamily="18" charset="0"/>
                <a:cs typeface="Times New Roman" panose="02020603050405020304" pitchFamily="18" charset="0"/>
              </a:rPr>
              <a:t> – м’який, еластичний, </a:t>
            </a:r>
            <a:r>
              <a:rPr lang="uk-UA" sz="2200" dirty="0" err="1">
                <a:solidFill>
                  <a:schemeClr val="tx2"/>
                </a:solidFill>
                <a:latin typeface="Times New Roman" panose="02020603050405020304" pitchFamily="18" charset="0"/>
                <a:cs typeface="Times New Roman" panose="02020603050405020304" pitchFamily="18" charset="0"/>
              </a:rPr>
              <a:t>каучукоподібний</a:t>
            </a:r>
            <a:r>
              <a:rPr lang="uk-UA" sz="2200" dirty="0">
                <a:solidFill>
                  <a:schemeClr val="tx2"/>
                </a:solidFill>
                <a:latin typeface="Times New Roman" panose="02020603050405020304" pitchFamily="18" charset="0"/>
                <a:cs typeface="Times New Roman" panose="02020603050405020304" pitchFamily="18" charset="0"/>
              </a:rPr>
              <a:t> полімер, але </a:t>
            </a:r>
            <a:r>
              <a:rPr lang="uk-UA" sz="2200" dirty="0" err="1">
                <a:solidFill>
                  <a:schemeClr val="tx2"/>
                </a:solidFill>
                <a:latin typeface="Times New Roman" panose="02020603050405020304" pitchFamily="18" charset="0"/>
                <a:cs typeface="Times New Roman" panose="02020603050405020304" pitchFamily="18" charset="0"/>
              </a:rPr>
              <a:t>навідмінно</a:t>
            </a:r>
            <a:r>
              <a:rPr lang="uk-UA" sz="2200" dirty="0">
                <a:solidFill>
                  <a:schemeClr val="tx2"/>
                </a:solidFill>
                <a:latin typeface="Times New Roman" panose="02020603050405020304" pitchFamily="18" charset="0"/>
                <a:cs typeface="Times New Roman" panose="02020603050405020304" pitchFamily="18" charset="0"/>
              </a:rPr>
              <a:t> від </a:t>
            </a:r>
            <a:r>
              <a:rPr lang="uk-UA" sz="2200" dirty="0" err="1">
                <a:solidFill>
                  <a:schemeClr val="tx2"/>
                </a:solidFill>
                <a:latin typeface="Times New Roman" panose="02020603050405020304" pitchFamily="18" charset="0"/>
                <a:cs typeface="Times New Roman" panose="02020603050405020304" pitchFamily="18" charset="0"/>
              </a:rPr>
              <a:t>каучуків</a:t>
            </a:r>
            <a:r>
              <a:rPr lang="uk-UA" sz="2200" dirty="0">
                <a:solidFill>
                  <a:schemeClr val="tx2"/>
                </a:solidFill>
                <a:latin typeface="Times New Roman" panose="02020603050405020304" pitchFamily="18" charset="0"/>
                <a:cs typeface="Times New Roman" panose="02020603050405020304" pitchFamily="18" charset="0"/>
              </a:rPr>
              <a:t>  не здатний вулканізуватися (перетворюватися на гуму). За хімічною стійкістю і міцністю поступається поліетилену, але перевищує його по еластичності та ступеню адгезії до бетону та інших матеріалів. З цього матеріалу виготовляють герметизуючі мастики, клеї, плівки.</a:t>
            </a:r>
            <a:endParaRPr lang="ru-RU" sz="22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0321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Сучасні полімерні матеріали</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Лінолеум </a:t>
            </a:r>
            <a:r>
              <a:rPr lang="uk-UA" sz="2000" dirty="0">
                <a:solidFill>
                  <a:schemeClr val="tx2"/>
                </a:solidFill>
                <a:latin typeface="Times New Roman" panose="02020603050405020304" pitchFamily="18" charset="0"/>
                <a:cs typeface="Times New Roman" panose="02020603050405020304" pitchFamily="18" charset="0"/>
              </a:rPr>
              <a:t>(від </a:t>
            </a:r>
            <a:r>
              <a:rPr lang="uk-UA" sz="2000" dirty="0" err="1">
                <a:solidFill>
                  <a:schemeClr val="tx2"/>
                </a:solidFill>
                <a:latin typeface="Times New Roman" panose="02020603050405020304" pitchFamily="18" charset="0"/>
                <a:cs typeface="Times New Roman" panose="02020603050405020304" pitchFamily="18" charset="0"/>
                <a:hlinkClick r:id="rId2" tooltip="Латинська мова">
                  <a:extLst>
                    <a:ext uri="{A12FA001-AC4F-418D-AE19-62706E023703}">
                      <ahyp:hlinkClr xmlns:ahyp="http://schemas.microsoft.com/office/drawing/2018/hyperlinkcolor" val="tx"/>
                    </a:ext>
                  </a:extLst>
                </a:hlinkClick>
              </a:rPr>
              <a:t>лат.</a:t>
            </a:r>
            <a:r>
              <a:rPr lang="uk-UA" sz="2000" i="1" dirty="0" err="1">
                <a:solidFill>
                  <a:schemeClr val="tx2"/>
                </a:solidFill>
                <a:latin typeface="Times New Roman" panose="02020603050405020304" pitchFamily="18" charset="0"/>
                <a:cs typeface="Times New Roman" panose="02020603050405020304" pitchFamily="18" charset="0"/>
              </a:rPr>
              <a:t>linum</a:t>
            </a:r>
            <a:r>
              <a:rPr lang="uk-UA" sz="2000" dirty="0">
                <a:solidFill>
                  <a:schemeClr val="tx2"/>
                </a:solidFill>
                <a:latin typeface="Times New Roman" panose="02020603050405020304" pitchFamily="18" charset="0"/>
                <a:cs typeface="Times New Roman" panose="02020603050405020304" pitchFamily="18" charset="0"/>
              </a:rPr>
              <a:t> — «льон» і </a:t>
            </a:r>
            <a:r>
              <a:rPr lang="uk-UA" sz="2000" i="1" dirty="0" err="1">
                <a:solidFill>
                  <a:schemeClr val="tx2"/>
                </a:solidFill>
                <a:latin typeface="Times New Roman" panose="02020603050405020304" pitchFamily="18" charset="0"/>
                <a:cs typeface="Times New Roman" panose="02020603050405020304" pitchFamily="18" charset="0"/>
              </a:rPr>
              <a:t>oleum</a:t>
            </a:r>
            <a:r>
              <a:rPr lang="uk-UA" sz="2000" dirty="0">
                <a:solidFill>
                  <a:schemeClr val="tx2"/>
                </a:solidFill>
                <a:latin typeface="Times New Roman" panose="02020603050405020304" pitchFamily="18" charset="0"/>
                <a:cs typeface="Times New Roman" panose="02020603050405020304" pitchFamily="18" charset="0"/>
              </a:rPr>
              <a:t> — «олія») — гнучке водонепроникне, щільне, штучне полотно, синтетичний рулонний матеріал для покриття підлоги. Виробляється у вигляді рулонного полотна з натуральних компонентів або </a:t>
            </a:r>
            <a:r>
              <a:rPr lang="uk-UA" sz="2000" dirty="0">
                <a:solidFill>
                  <a:schemeClr val="tx2"/>
                </a:solidFill>
                <a:latin typeface="Times New Roman" panose="02020603050405020304" pitchFamily="18" charset="0"/>
                <a:cs typeface="Times New Roman" panose="02020603050405020304" pitchFamily="18" charset="0"/>
                <a:hlinkClick r:id="rId3" tooltip="Пластмаса">
                  <a:extLst>
                    <a:ext uri="{A12FA001-AC4F-418D-AE19-62706E023703}">
                      <ahyp:hlinkClr xmlns:ahyp="http://schemas.microsoft.com/office/drawing/2018/hyperlinkcolor" val="tx"/>
                    </a:ext>
                  </a:extLst>
                </a:hlinkClick>
              </a:rPr>
              <a:t>пластмас</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Залежно від складу лінолеум поділяють:</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ПВХ-лінолеум</a:t>
            </a:r>
            <a:r>
              <a:rPr lang="uk-UA" sz="2000" dirty="0">
                <a:solidFill>
                  <a:schemeClr val="tx2"/>
                </a:solidFill>
                <a:latin typeface="Times New Roman" panose="02020603050405020304" pitchFamily="18" charset="0"/>
                <a:cs typeface="Times New Roman" panose="02020603050405020304" pitchFamily="18" charset="0"/>
              </a:rPr>
              <a:t> не має у своєму складі натуральних компонентів, його виготовляють з </a:t>
            </a:r>
            <a:r>
              <a:rPr lang="uk-UA" sz="2000" dirty="0">
                <a:solidFill>
                  <a:schemeClr val="tx2"/>
                </a:solidFill>
                <a:latin typeface="Times New Roman" panose="02020603050405020304" pitchFamily="18" charset="0"/>
                <a:cs typeface="Times New Roman" panose="02020603050405020304" pitchFamily="18" charset="0"/>
                <a:hlinkClick r:id="rId4" tooltip="ПВХ">
                  <a:extLst>
                    <a:ext uri="{A12FA001-AC4F-418D-AE19-62706E023703}">
                      <ahyp:hlinkClr xmlns:ahyp="http://schemas.microsoft.com/office/drawing/2018/hyperlinkcolor" val="tx"/>
                    </a:ext>
                  </a:extLst>
                </a:hlinkClick>
              </a:rPr>
              <a:t>ПВХ</a:t>
            </a:r>
            <a:r>
              <a:rPr lang="uk-UA" sz="2000" dirty="0">
                <a:solidFill>
                  <a:schemeClr val="tx2"/>
                </a:solidFill>
                <a:latin typeface="Times New Roman" panose="02020603050405020304" pitchFamily="18" charset="0"/>
                <a:cs typeface="Times New Roman" panose="02020603050405020304" pitchFamily="18" charset="0"/>
              </a:rPr>
              <a:t>(полівінілхлорид) з додаванням наповнювачів, на верхній шар наносять малюнок. Лінолеум — непоганий вибір для кухні. Він не боїться постійної вологості. Міцність і зносостійкість залежить від його товщини. Зносостійкість буває чотирьох класів: слабка, нормальна, висока та дуже висока</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Натуральний лінолеум</a:t>
            </a:r>
            <a:r>
              <a:rPr lang="uk-UA" sz="2000" dirty="0">
                <a:solidFill>
                  <a:schemeClr val="tx2"/>
                </a:solidFill>
                <a:latin typeface="Times New Roman" panose="02020603050405020304" pitchFamily="18" charset="0"/>
                <a:cs typeface="Times New Roman" panose="02020603050405020304" pitchFamily="18" charset="0"/>
              </a:rPr>
              <a:t> виготовляють із природних матеріалів — натуральної смоли, льонової олії, деревного борошна, </a:t>
            </a:r>
            <a:r>
              <a:rPr lang="uk-UA" sz="2000" dirty="0">
                <a:solidFill>
                  <a:schemeClr val="tx2"/>
                </a:solidFill>
                <a:latin typeface="Times New Roman" panose="02020603050405020304" pitchFamily="18" charset="0"/>
                <a:cs typeface="Times New Roman" panose="02020603050405020304" pitchFamily="18" charset="0"/>
                <a:hlinkClick r:id="rId5" tooltip="Вапняк">
                  <a:extLst>
                    <a:ext uri="{A12FA001-AC4F-418D-AE19-62706E023703}">
                      <ahyp:hlinkClr xmlns:ahyp="http://schemas.microsoft.com/office/drawing/2018/hyperlinkcolor" val="tx"/>
                    </a:ext>
                  </a:extLst>
                </a:hlinkClick>
              </a:rPr>
              <a:t>вапняк</a:t>
            </a:r>
            <a:r>
              <a:rPr lang="uk-UA" sz="2000" dirty="0">
                <a:solidFill>
                  <a:schemeClr val="tx2"/>
                </a:solidFill>
                <a:latin typeface="Times New Roman" panose="02020603050405020304" pitchFamily="18" charset="0"/>
                <a:cs typeface="Times New Roman" panose="02020603050405020304" pitchFamily="18" charset="0"/>
              </a:rPr>
              <a:t>у. Такий лінолеум має бездоганну екологічність, високу стійкість до стирання, стійкість до впливу жирових плям. При належному використанні натуральний лінолеум прослужить вам не один десяток років. За рахунок наявності льонової олії натуральний лінолеум має бактерицидні властивості, тому його можна застосовувати в медичних установах, дитячих садках і школах.</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pic>
        <p:nvPicPr>
          <p:cNvPr id="4" name="Рисунок 3">
            <a:hlinkClick r:id="rId6"/>
            <a:extLst>
              <a:ext uri="{FF2B5EF4-FFF2-40B4-BE49-F238E27FC236}">
                <a16:creationId xmlns:a16="http://schemas.microsoft.com/office/drawing/2014/main" id="{5614E494-7FD8-4506-BAFA-EAB15176A758}"/>
              </a:ext>
            </a:extLst>
          </p:cNvPr>
          <p:cNvPicPr/>
          <p:nvPr/>
        </p:nvPicPr>
        <p:blipFill>
          <a:blip r:embed="rId7"/>
          <a:srcRect/>
          <a:stretch>
            <a:fillRect/>
          </a:stretch>
        </p:blipFill>
        <p:spPr bwMode="auto">
          <a:xfrm>
            <a:off x="0" y="4853355"/>
            <a:ext cx="4994031" cy="2004646"/>
          </a:xfrm>
          <a:prstGeom prst="rect">
            <a:avLst/>
          </a:prstGeom>
          <a:noFill/>
          <a:ln w="9525">
            <a:noFill/>
            <a:miter lim="800000"/>
            <a:headEnd/>
            <a:tailEnd/>
          </a:ln>
        </p:spPr>
      </p:pic>
    </p:spTree>
    <p:extLst>
      <p:ext uri="{BB962C8B-B14F-4D97-AF65-F5344CB8AC3E}">
        <p14:creationId xmlns:p14="http://schemas.microsoft.com/office/powerpoint/2010/main" val="280406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Залежно від сфери застосування:</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Побутовий лінолеум</a:t>
            </a:r>
            <a:r>
              <a:rPr lang="uk-UA" sz="2000" dirty="0">
                <a:solidFill>
                  <a:schemeClr val="tx2"/>
                </a:solidFill>
                <a:latin typeface="Times New Roman" panose="02020603050405020304" pitchFamily="18" charset="0"/>
                <a:cs typeface="Times New Roman" panose="02020603050405020304" pitchFamily="18" charset="0"/>
              </a:rPr>
              <a:t> настилають у житлових приміщеннях, до нього не ставлять високі вимоги по експлуатаційних характеристиках. У побутового лінолеуму багата колірна гама. Захисний шар становить 0,15-0,35 мм.</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err="1">
                <a:solidFill>
                  <a:schemeClr val="tx2"/>
                </a:solidFill>
                <a:latin typeface="Times New Roman" panose="02020603050405020304" pitchFamily="18" charset="0"/>
                <a:cs typeface="Times New Roman" panose="02020603050405020304" pitchFamily="18" charset="0"/>
              </a:rPr>
              <a:t>Напівкомерційний</a:t>
            </a:r>
            <a:r>
              <a:rPr lang="uk-UA" sz="2000" b="1" dirty="0">
                <a:solidFill>
                  <a:schemeClr val="tx2"/>
                </a:solidFill>
                <a:latin typeface="Times New Roman" panose="02020603050405020304" pitchFamily="18" charset="0"/>
                <a:cs typeface="Times New Roman" panose="02020603050405020304" pitchFamily="18" charset="0"/>
              </a:rPr>
              <a:t> лінолеум</a:t>
            </a:r>
            <a:r>
              <a:rPr lang="uk-UA" sz="2000" dirty="0">
                <a:solidFill>
                  <a:schemeClr val="tx2"/>
                </a:solidFill>
                <a:latin typeface="Times New Roman" panose="02020603050405020304" pitchFamily="18" charset="0"/>
                <a:cs typeface="Times New Roman" panose="02020603050405020304" pitchFamily="18" charset="0"/>
              </a:rPr>
              <a:t> по своїх характеристиках міцніший за побутовий лінолеум. Застосовується в офісних приміщеннях, невеликих магазинах і громадських приміщеннях з невисоким навантаженням і малою прохідністю. Захисний шар становить 0,4-0,65 мм.</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Комерційний лінолеум</a:t>
            </a:r>
            <a:r>
              <a:rPr lang="uk-UA" sz="2000" dirty="0">
                <a:solidFill>
                  <a:schemeClr val="tx2"/>
                </a:solidFill>
                <a:latin typeface="Times New Roman" panose="02020603050405020304" pitchFamily="18" charset="0"/>
                <a:cs typeface="Times New Roman" panose="02020603050405020304" pitchFamily="18" charset="0"/>
              </a:rPr>
              <a:t> є основним на ринку сучасних покриттів для підлог з ПВХ матеріалів. Це покриття має підвищену </a:t>
            </a:r>
            <a:r>
              <a:rPr lang="uk-UA" sz="2000" dirty="0">
                <a:solidFill>
                  <a:schemeClr val="tx2"/>
                </a:solidFill>
                <a:latin typeface="Times New Roman" panose="02020603050405020304" pitchFamily="18" charset="0"/>
                <a:cs typeface="Times New Roman" panose="02020603050405020304" pitchFamily="18" charset="0"/>
                <a:hlinkClick r:id="rId2" tooltip="Зносостійкість">
                  <a:extLst>
                    <a:ext uri="{A12FA001-AC4F-418D-AE19-62706E023703}">
                      <ahyp:hlinkClr xmlns:ahyp="http://schemas.microsoft.com/office/drawing/2018/hyperlinkcolor" val="tx"/>
                    </a:ext>
                  </a:extLst>
                </a:hlinkClick>
              </a:rPr>
              <a:t>зносостійкість</a:t>
            </a:r>
            <a:r>
              <a:rPr lang="uk-UA" sz="2000" dirty="0">
                <a:solidFill>
                  <a:schemeClr val="tx2"/>
                </a:solidFill>
                <a:latin typeface="Times New Roman" panose="02020603050405020304" pitchFamily="18" charset="0"/>
                <a:cs typeface="Times New Roman" panose="02020603050405020304" pitchFamily="18" charset="0"/>
              </a:rPr>
              <a:t>, у нього товстіший, ніж у інших видів захисний шар. Як правило, його використовують там, де проходить великий потік людей (магазини, офіси, приміщення промислової сфери). Захисний шар становить 0,7 мм і більше.</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pic>
        <p:nvPicPr>
          <p:cNvPr id="4" name="Рисунок 29" descr="http://im0-tub-ua.yandex.net/i?id=124794059-56-72&amp;n=21">
            <a:hlinkClick r:id="rId3"/>
            <a:extLst>
              <a:ext uri="{FF2B5EF4-FFF2-40B4-BE49-F238E27FC236}">
                <a16:creationId xmlns:a16="http://schemas.microsoft.com/office/drawing/2014/main" id="{3571258A-E9CC-4208-9B82-C39B2F643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44" y="3958303"/>
            <a:ext cx="2706677" cy="265746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30" descr="http://im6-tub-ua.yandex.net/i?id=53083646-60-72&amp;n=21">
            <a:hlinkClick r:id="rId5"/>
            <a:extLst>
              <a:ext uri="{FF2B5EF4-FFF2-40B4-BE49-F238E27FC236}">
                <a16:creationId xmlns:a16="http://schemas.microsoft.com/office/drawing/2014/main" id="{2A1B1B6D-654E-4A0D-AFA5-CAEDDBC73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8381" y="3937500"/>
            <a:ext cx="2525416" cy="265746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32" descr="http://im6-tub-ua.yandex.net/i?id=12752061-37-72&amp;n=21">
            <a:hlinkClick r:id="rId7"/>
            <a:extLst>
              <a:ext uri="{FF2B5EF4-FFF2-40B4-BE49-F238E27FC236}">
                <a16:creationId xmlns:a16="http://schemas.microsoft.com/office/drawing/2014/main" id="{0A63FE56-33B3-47A6-A225-28D3800E4B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3084" y="3937500"/>
            <a:ext cx="2525416" cy="260688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38" descr="http://im4-tub-ua.yandex.net/i?id=84167778-58-72&amp;n=21">
            <a:hlinkClick r:id="rId9"/>
            <a:extLst>
              <a:ext uri="{FF2B5EF4-FFF2-40B4-BE49-F238E27FC236}">
                <a16:creationId xmlns:a16="http://schemas.microsoft.com/office/drawing/2014/main" id="{A98D9ACB-3A6C-4DD8-927B-EAF61AE742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2660" y="3942511"/>
            <a:ext cx="2706677" cy="262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21C3CB-EB27-4A0A-BD5A-3B38918C7B09}"/>
              </a:ext>
            </a:extLst>
          </p:cNvPr>
          <p:cNvSpPr>
            <a:spLocks noGrp="1"/>
          </p:cNvSpPr>
          <p:nvPr>
            <p:ph idx="1"/>
          </p:nvPr>
        </p:nvSpPr>
        <p:spPr>
          <a:xfrm>
            <a:off x="228599" y="166254"/>
            <a:ext cx="11804073" cy="6442363"/>
          </a:xfrm>
        </p:spPr>
        <p:txBody>
          <a:bodyPr>
            <a:normAutofit/>
          </a:bodyPr>
          <a:lstStyle/>
          <a:p>
            <a:pPr marL="0" indent="0">
              <a:buNone/>
            </a:pPr>
            <a:r>
              <a:rPr lang="uk-UA" dirty="0"/>
              <a:t> </a:t>
            </a:r>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457200">
              <a:spcBef>
                <a:spcPts val="600"/>
              </a:spcBef>
              <a:buNone/>
            </a:pPr>
            <a:endParaRPr lang="uk-UA" sz="2400" dirty="0">
              <a:latin typeface="Times New Roman" panose="02020603050405020304" pitchFamily="18" charset="0"/>
              <a:cs typeface="Times New Roman" panose="02020603050405020304" pitchFamily="18" charset="0"/>
            </a:endParaRPr>
          </a:p>
          <a:p>
            <a:pPr marL="0" indent="457200">
              <a:spcBef>
                <a:spcPts val="600"/>
              </a:spcBef>
              <a:buNone/>
            </a:pPr>
            <a:endParaRPr lang="uk-UA" sz="2400" dirty="0">
              <a:latin typeface="Times New Roman" panose="02020603050405020304" pitchFamily="18" charset="0"/>
              <a:cs typeface="Times New Roman" panose="02020603050405020304" pitchFamily="18" charset="0"/>
            </a:endParaRPr>
          </a:p>
          <a:p>
            <a:pPr marL="0" indent="457200">
              <a:spcBef>
                <a:spcPts val="600"/>
              </a:spcBef>
              <a:buNone/>
            </a:pPr>
            <a:endParaRPr lang="uk-UA" sz="2400" dirty="0">
              <a:latin typeface="Times New Roman" panose="02020603050405020304" pitchFamily="18" charset="0"/>
              <a:cs typeface="Times New Roman" panose="02020603050405020304" pitchFamily="18" charset="0"/>
            </a:endParaRPr>
          </a:p>
          <a:p>
            <a:pPr marL="0" indent="457200">
              <a:spcBef>
                <a:spcPts val="600"/>
              </a:spcBef>
              <a:buNone/>
            </a:pPr>
            <a:r>
              <a:rPr lang="uk-UA" sz="2000" dirty="0">
                <a:solidFill>
                  <a:schemeClr val="tx2"/>
                </a:solidFill>
                <a:latin typeface="Times New Roman" panose="02020603050405020304" pitchFamily="18" charset="0"/>
                <a:cs typeface="Times New Roman" panose="02020603050405020304" pitchFamily="18" charset="0"/>
              </a:rPr>
              <a:t>Вихідні низькомолекулярні речовини, з яких синтезують полімери, називають мономерами. Наприклад, мономером для отримання поліетилену є газ етилен СН</a:t>
            </a:r>
            <a:r>
              <a:rPr lang="uk-UA" sz="2000" baseline="-25000" dirty="0">
                <a:solidFill>
                  <a:schemeClr val="tx2"/>
                </a:solidFill>
                <a:latin typeface="Times New Roman" panose="02020603050405020304" pitchFamily="18" charset="0"/>
                <a:cs typeface="Times New Roman" panose="02020603050405020304" pitchFamily="18" charset="0"/>
              </a:rPr>
              <a:t>2</a:t>
            </a:r>
            <a:r>
              <a:rPr lang="uk-UA" sz="2000" dirty="0">
                <a:solidFill>
                  <a:schemeClr val="tx2"/>
                </a:solidFill>
                <a:latin typeface="Times New Roman" panose="02020603050405020304" pitchFamily="18" charset="0"/>
                <a:cs typeface="Times New Roman" panose="02020603050405020304" pitchFamily="18" charset="0"/>
              </a:rPr>
              <a:t>=СН</a:t>
            </a:r>
            <a:r>
              <a:rPr lang="uk-UA" sz="2000" baseline="-25000" dirty="0">
                <a:solidFill>
                  <a:schemeClr val="tx2"/>
                </a:solidFill>
                <a:latin typeface="Times New Roman" panose="02020603050405020304" pitchFamily="18" charset="0"/>
                <a:cs typeface="Times New Roman" panose="02020603050405020304" pitchFamily="18" charset="0"/>
              </a:rPr>
              <a:t>2</a:t>
            </a:r>
            <a:r>
              <a:rPr lang="uk-UA" sz="2000" dirty="0">
                <a:solidFill>
                  <a:schemeClr val="tx2"/>
                </a:solidFill>
                <a:latin typeface="Times New Roman" panose="02020603050405020304" pitchFamily="18" charset="0"/>
                <a:cs typeface="Times New Roman" panose="02020603050405020304" pitchFamily="18" charset="0"/>
              </a:rPr>
              <a:t>. Структурною одиницею (</a:t>
            </a:r>
            <a:r>
              <a:rPr lang="uk-UA" sz="2000" dirty="0" err="1">
                <a:solidFill>
                  <a:schemeClr val="tx2"/>
                </a:solidFill>
                <a:latin typeface="Times New Roman" panose="02020603050405020304" pitchFamily="18" charset="0"/>
                <a:cs typeface="Times New Roman" panose="02020603050405020304" pitchFamily="18" charset="0"/>
              </a:rPr>
              <a:t>звеном</a:t>
            </a:r>
            <a:r>
              <a:rPr lang="uk-UA" sz="2000" dirty="0">
                <a:solidFill>
                  <a:schemeClr val="tx2"/>
                </a:solidFill>
                <a:latin typeface="Times New Roman" panose="02020603050405020304" pitchFamily="18" charset="0"/>
                <a:cs typeface="Times New Roman" panose="02020603050405020304" pitchFamily="18" charset="0"/>
              </a:rPr>
              <a:t> що повторюється) поліетилену є </a:t>
            </a:r>
            <a:r>
              <a:rPr lang="uk-UA" sz="2000" dirty="0" err="1">
                <a:solidFill>
                  <a:schemeClr val="tx2"/>
                </a:solidFill>
                <a:latin typeface="Times New Roman" panose="02020603050405020304" pitchFamily="18" charset="0"/>
                <a:cs typeface="Times New Roman" panose="02020603050405020304" pitchFamily="18" charset="0"/>
              </a:rPr>
              <a:t>бірадикал</a:t>
            </a:r>
            <a:r>
              <a:rPr lang="uk-UA" sz="2000" dirty="0">
                <a:solidFill>
                  <a:schemeClr val="tx2"/>
                </a:solidFill>
                <a:latin typeface="Times New Roman" panose="02020603050405020304" pitchFamily="18" charset="0"/>
                <a:cs typeface="Times New Roman" panose="02020603050405020304" pitchFamily="18" charset="0"/>
              </a:rPr>
              <a:t> (тобто двійний радикал  – СН</a:t>
            </a:r>
            <a:r>
              <a:rPr lang="uk-UA" sz="2000" baseline="-25000" dirty="0">
                <a:solidFill>
                  <a:schemeClr val="tx2"/>
                </a:solidFill>
                <a:latin typeface="Times New Roman" panose="02020603050405020304" pitchFamily="18" charset="0"/>
                <a:cs typeface="Times New Roman" panose="02020603050405020304" pitchFamily="18" charset="0"/>
              </a:rPr>
              <a:t>2 </a:t>
            </a:r>
            <a:r>
              <a:rPr lang="uk-UA" sz="2000" dirty="0">
                <a:solidFill>
                  <a:schemeClr val="tx2"/>
                </a:solidFill>
                <a:latin typeface="Times New Roman" panose="02020603050405020304" pitchFamily="18" charset="0"/>
                <a:cs typeface="Times New Roman" panose="02020603050405020304" pitchFamily="18" charset="0"/>
              </a:rPr>
              <a:t>– СН</a:t>
            </a:r>
            <a:r>
              <a:rPr lang="uk-UA" sz="2000" baseline="-25000" dirty="0">
                <a:solidFill>
                  <a:schemeClr val="tx2"/>
                </a:solidFill>
                <a:latin typeface="Times New Roman" panose="02020603050405020304" pitchFamily="18" charset="0"/>
                <a:cs typeface="Times New Roman" panose="02020603050405020304" pitchFamily="18" charset="0"/>
              </a:rPr>
              <a:t>2 </a:t>
            </a:r>
            <a:r>
              <a:rPr lang="uk-UA" sz="2000" dirty="0">
                <a:solidFill>
                  <a:schemeClr val="tx2"/>
                </a:solidFill>
                <a:latin typeface="Times New Roman" panose="02020603050405020304" pitchFamily="18" charset="0"/>
                <a:cs typeface="Times New Roman" panose="02020603050405020304" pitchFamily="18" charset="0"/>
              </a:rPr>
              <a:t>–</a:t>
            </a:r>
            <a:r>
              <a:rPr lang="en-US" sz="2000" dirty="0">
                <a:solidFill>
                  <a:schemeClr val="tx2"/>
                </a:solidFill>
                <a:latin typeface="Times New Roman" panose="02020603050405020304" pitchFamily="18" charset="0"/>
                <a:cs typeface="Times New Roman" panose="02020603050405020304" pitchFamily="18" charset="0"/>
              </a:rPr>
              <a:t>)</a:t>
            </a:r>
            <a:r>
              <a:rPr lang="uk-UA" sz="2000" dirty="0">
                <a:solidFill>
                  <a:schemeClr val="tx2"/>
                </a:solidFill>
                <a:latin typeface="Times New Roman" panose="02020603050405020304" pitchFamily="18" charset="0"/>
                <a:cs typeface="Times New Roman" panose="02020603050405020304" pitchFamily="18" charset="0"/>
              </a:rPr>
              <a:t>.</a:t>
            </a:r>
          </a:p>
          <a:p>
            <a:pPr marL="0" indent="457200">
              <a:spcBef>
                <a:spcPts val="600"/>
              </a:spcBef>
              <a:buNone/>
            </a:pPr>
            <a:r>
              <a:rPr lang="uk-UA" sz="2000" dirty="0">
                <a:solidFill>
                  <a:schemeClr val="tx2"/>
                </a:solidFill>
                <a:latin typeface="Times New Roman" panose="02020603050405020304" pitchFamily="18" charset="0"/>
                <a:cs typeface="Times New Roman" panose="02020603050405020304" pitchFamily="18" charset="0"/>
              </a:rPr>
              <a:t>Формула поліетилену має вигляд [– СН</a:t>
            </a:r>
            <a:r>
              <a:rPr lang="uk-UA" sz="2000" baseline="-25000" dirty="0">
                <a:solidFill>
                  <a:schemeClr val="tx2"/>
                </a:solidFill>
                <a:latin typeface="Times New Roman" panose="02020603050405020304" pitchFamily="18" charset="0"/>
                <a:cs typeface="Times New Roman" panose="02020603050405020304" pitchFamily="18" charset="0"/>
              </a:rPr>
              <a:t>2 </a:t>
            </a:r>
            <a:r>
              <a:rPr lang="uk-UA" sz="2000" dirty="0">
                <a:solidFill>
                  <a:schemeClr val="tx2"/>
                </a:solidFill>
                <a:latin typeface="Times New Roman" panose="02020603050405020304" pitchFamily="18" charset="0"/>
                <a:cs typeface="Times New Roman" panose="02020603050405020304" pitchFamily="18" charset="0"/>
              </a:rPr>
              <a:t>– СН</a:t>
            </a:r>
            <a:r>
              <a:rPr lang="uk-UA" sz="2000" baseline="-25000" dirty="0">
                <a:solidFill>
                  <a:schemeClr val="tx2"/>
                </a:solidFill>
                <a:latin typeface="Times New Roman" panose="02020603050405020304" pitchFamily="18" charset="0"/>
                <a:cs typeface="Times New Roman" panose="02020603050405020304" pitchFamily="18" charset="0"/>
              </a:rPr>
              <a:t>2 </a:t>
            </a:r>
            <a:r>
              <a:rPr lang="uk-UA" sz="2000" dirty="0">
                <a:solidFill>
                  <a:schemeClr val="tx2"/>
                </a:solidFill>
                <a:latin typeface="Times New Roman" panose="02020603050405020304" pitchFamily="18" charset="0"/>
                <a:cs typeface="Times New Roman" panose="02020603050405020304" pitchFamily="18" charset="0"/>
              </a:rPr>
              <a:t>– ]</a:t>
            </a:r>
            <a:r>
              <a:rPr lang="en-US" sz="2000" i="1" baseline="-25000" dirty="0">
                <a:solidFill>
                  <a:schemeClr val="tx2"/>
                </a:solidFill>
                <a:latin typeface="Times New Roman" panose="02020603050405020304" pitchFamily="18" charset="0"/>
                <a:cs typeface="Times New Roman" panose="02020603050405020304" pitchFamily="18" charset="0"/>
              </a:rPr>
              <a:t>n</a:t>
            </a:r>
            <a:endParaRPr lang="uk-UA" sz="2000" i="1" baseline="-25000" dirty="0">
              <a:solidFill>
                <a:schemeClr val="tx2"/>
              </a:solidFill>
              <a:latin typeface="Times New Roman" panose="02020603050405020304" pitchFamily="18" charset="0"/>
              <a:cs typeface="Times New Roman" panose="02020603050405020304" pitchFamily="18" charset="0"/>
            </a:endParaRPr>
          </a:p>
          <a:p>
            <a:pPr marL="0" indent="457200">
              <a:spcBef>
                <a:spcPts val="600"/>
              </a:spcBef>
              <a:buNone/>
            </a:pPr>
            <a:r>
              <a:rPr lang="uk-UA" sz="2000" dirty="0">
                <a:solidFill>
                  <a:schemeClr val="tx2"/>
                </a:solidFill>
                <a:latin typeface="Times New Roman" panose="02020603050405020304" pitchFamily="18" charset="0"/>
                <a:cs typeface="Times New Roman" panose="02020603050405020304" pitchFamily="18" charset="0"/>
              </a:rPr>
              <a:t>де </a:t>
            </a:r>
            <a:r>
              <a:rPr lang="en-US" sz="2000" i="1" dirty="0">
                <a:solidFill>
                  <a:schemeClr val="tx2"/>
                </a:solidFill>
                <a:latin typeface="Times New Roman" panose="02020603050405020304" pitchFamily="18" charset="0"/>
                <a:cs typeface="Times New Roman" panose="02020603050405020304" pitchFamily="18" charset="0"/>
              </a:rPr>
              <a:t>n</a:t>
            </a:r>
            <a:r>
              <a:rPr lang="uk-UA" sz="2000" i="1" dirty="0">
                <a:solidFill>
                  <a:schemeClr val="tx2"/>
                </a:solidFill>
                <a:latin typeface="Times New Roman" panose="02020603050405020304" pitchFamily="18" charset="0"/>
                <a:cs typeface="Times New Roman" panose="02020603050405020304" pitchFamily="18" charset="0"/>
              </a:rPr>
              <a:t> – </a:t>
            </a:r>
            <a:r>
              <a:rPr lang="uk-UA" sz="2000" dirty="0">
                <a:solidFill>
                  <a:schemeClr val="tx2"/>
                </a:solidFill>
                <a:latin typeface="Times New Roman" panose="02020603050405020304" pitchFamily="18" charset="0"/>
                <a:cs typeface="Times New Roman" panose="02020603050405020304" pitchFamily="18" charset="0"/>
              </a:rPr>
              <a:t>ступінь </a:t>
            </a:r>
            <a:r>
              <a:rPr lang="uk-UA" sz="2000" dirty="0" err="1">
                <a:solidFill>
                  <a:schemeClr val="tx2"/>
                </a:solidFill>
                <a:latin typeface="Times New Roman" panose="02020603050405020304" pitchFamily="18" charset="0"/>
                <a:cs typeface="Times New Roman" panose="02020603050405020304" pitchFamily="18" charset="0"/>
              </a:rPr>
              <a:t>полімерізації</a:t>
            </a:r>
            <a:r>
              <a:rPr lang="uk-UA" sz="2000" dirty="0">
                <a:solidFill>
                  <a:schemeClr val="tx2"/>
                </a:solidFill>
                <a:latin typeface="Times New Roman" panose="02020603050405020304" pitchFamily="18" charset="0"/>
                <a:cs typeface="Times New Roman" panose="02020603050405020304" pitchFamily="18" charset="0"/>
              </a:rPr>
              <a:t> (який може мати значення 70 тис. і більше).</a:t>
            </a:r>
          </a:p>
          <a:p>
            <a:pPr marL="0" indent="457200">
              <a:spcBef>
                <a:spcPts val="600"/>
              </a:spcBef>
              <a:buNone/>
            </a:pPr>
            <a:endParaRPr lang="ru-RU" sz="2400" dirty="0">
              <a:solidFill>
                <a:schemeClr val="tx2"/>
              </a:solidFill>
              <a:latin typeface="Times New Roman" panose="02020603050405020304" pitchFamily="18" charset="0"/>
              <a:cs typeface="Times New Roman" panose="02020603050405020304" pitchFamily="18" charset="0"/>
            </a:endParaRPr>
          </a:p>
          <a:p>
            <a:pPr marL="0" indent="0">
              <a:buNone/>
            </a:pPr>
            <a:endParaRPr lang="ru-RU" sz="1800" dirty="0"/>
          </a:p>
        </p:txBody>
      </p:sp>
      <p:sp>
        <p:nvSpPr>
          <p:cNvPr id="4" name="Прямоугольник: скругленные углы 3">
            <a:extLst>
              <a:ext uri="{FF2B5EF4-FFF2-40B4-BE49-F238E27FC236}">
                <a16:creationId xmlns:a16="http://schemas.microsoft.com/office/drawing/2014/main" id="{521C0DB6-35B0-4643-B27E-466EFEBB0AF7}"/>
              </a:ext>
            </a:extLst>
          </p:cNvPr>
          <p:cNvSpPr/>
          <p:nvPr/>
        </p:nvSpPr>
        <p:spPr>
          <a:xfrm>
            <a:off x="4405745" y="249383"/>
            <a:ext cx="3699164" cy="6650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400" dirty="0"/>
              <a:t>Походження полімерів</a:t>
            </a:r>
            <a:endParaRPr lang="ru-RU" sz="2400" dirty="0"/>
          </a:p>
        </p:txBody>
      </p:sp>
      <p:sp>
        <p:nvSpPr>
          <p:cNvPr id="5" name="Прямоугольник: скругленные углы 4">
            <a:extLst>
              <a:ext uri="{FF2B5EF4-FFF2-40B4-BE49-F238E27FC236}">
                <a16:creationId xmlns:a16="http://schemas.microsoft.com/office/drawing/2014/main" id="{FEB7759A-126B-4119-99ED-2E418672BADC}"/>
              </a:ext>
            </a:extLst>
          </p:cNvPr>
          <p:cNvSpPr/>
          <p:nvPr/>
        </p:nvSpPr>
        <p:spPr>
          <a:xfrm>
            <a:off x="159328" y="1215737"/>
            <a:ext cx="5243733" cy="22132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200" dirty="0"/>
              <a:t>Природні високомолекулярні сполуки: целюлоза, білки, нуклеїнові кислоти, полісахариди, натуральний каучук, крохмаль та інше</a:t>
            </a:r>
            <a:endParaRPr lang="ru-RU" sz="2200" dirty="0"/>
          </a:p>
        </p:txBody>
      </p:sp>
      <p:sp>
        <p:nvSpPr>
          <p:cNvPr id="6" name="Прямоугольник: скругленные углы 5">
            <a:extLst>
              <a:ext uri="{FF2B5EF4-FFF2-40B4-BE49-F238E27FC236}">
                <a16:creationId xmlns:a16="http://schemas.microsoft.com/office/drawing/2014/main" id="{0F97566C-D541-496A-9ECA-BF92ABE77F22}"/>
              </a:ext>
            </a:extLst>
          </p:cNvPr>
          <p:cNvSpPr/>
          <p:nvPr/>
        </p:nvSpPr>
        <p:spPr>
          <a:xfrm>
            <a:off x="5627076" y="1215736"/>
            <a:ext cx="6474865" cy="28076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200" dirty="0"/>
              <a:t>Для виробництва будівельних матеріалів використовують штучні (синтетичні) полімери.  Сировиною для їх виробництва є природні гази, гази нафтопереробки,  продукти </a:t>
            </a:r>
            <a:r>
              <a:rPr lang="uk-UA" sz="2200" dirty="0" err="1"/>
              <a:t>вуглепереробки</a:t>
            </a:r>
            <a:r>
              <a:rPr lang="uk-UA" sz="2200" dirty="0"/>
              <a:t>, а також продукти  переробки інших видів твердого палива (</a:t>
            </a:r>
            <a:r>
              <a:rPr lang="uk-UA" sz="2200" dirty="0" err="1"/>
              <a:t>торфа</a:t>
            </a:r>
            <a:r>
              <a:rPr lang="uk-UA" sz="2200" dirty="0"/>
              <a:t>, дерев’яних та </a:t>
            </a:r>
            <a:r>
              <a:rPr lang="uk-UA" sz="2200" dirty="0" err="1"/>
              <a:t>рослнних</a:t>
            </a:r>
            <a:r>
              <a:rPr lang="uk-UA" sz="2200" dirty="0"/>
              <a:t> матеріалів і їх відходів)</a:t>
            </a:r>
            <a:endParaRPr lang="ru-RU" sz="2200" dirty="0"/>
          </a:p>
        </p:txBody>
      </p:sp>
    </p:spTree>
    <p:extLst>
      <p:ext uri="{BB962C8B-B14F-4D97-AF65-F5344CB8AC3E}">
        <p14:creationId xmlns:p14="http://schemas.microsoft.com/office/powerpoint/2010/main" val="4225750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lnSpc>
                <a:spcPct val="110000"/>
              </a:lnSpc>
            </a:pPr>
            <a:r>
              <a:rPr lang="uk-UA" sz="2000" b="1" dirty="0">
                <a:solidFill>
                  <a:schemeClr val="tx2"/>
                </a:solidFill>
                <a:latin typeface="Times New Roman" panose="02020603050405020304" pitchFamily="18" charset="0"/>
                <a:cs typeface="Times New Roman" panose="02020603050405020304" pitchFamily="18" charset="0"/>
              </a:rPr>
              <a:t>Залежно від технології виробництва:</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lnSpc>
                <a:spcPct val="110000"/>
              </a:lnSpc>
            </a:pPr>
            <a:r>
              <a:rPr lang="uk-UA" sz="2000" b="1" dirty="0">
                <a:solidFill>
                  <a:schemeClr val="tx2"/>
                </a:solidFill>
                <a:latin typeface="Times New Roman" panose="02020603050405020304" pitchFamily="18" charset="0"/>
                <a:cs typeface="Times New Roman" panose="02020603050405020304" pitchFamily="18" charset="0"/>
              </a:rPr>
              <a:t>Гомогенний лінолеум</a:t>
            </a:r>
            <a:r>
              <a:rPr lang="uk-UA" sz="2000" dirty="0">
                <a:solidFill>
                  <a:schemeClr val="tx2"/>
                </a:solidFill>
                <a:latin typeface="Times New Roman" panose="02020603050405020304" pitchFamily="18" charset="0"/>
                <a:cs typeface="Times New Roman" panose="02020603050405020304" pitchFamily="18" charset="0"/>
              </a:rPr>
              <a:t> — це однорідний тонкий матеріал без основи. Товщина цього лінолеуму близько 2 мм. Він складається тільки з одного шару. Укладається на рівну основу, тому що на нерівних місцях швидко протирається. Але на рівній поверхні може лежати і 5, і 7 років. Малюнок на такому лінолеумі нанесений на всю товщину покриття і тому практично не стирається.</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lnSpc>
                <a:spcPct val="110000"/>
              </a:lnSpc>
            </a:pPr>
            <a:r>
              <a:rPr lang="uk-UA" sz="2000" b="1" dirty="0">
                <a:solidFill>
                  <a:schemeClr val="tx2"/>
                </a:solidFill>
                <a:latin typeface="Times New Roman" panose="02020603050405020304" pitchFamily="18" charset="0"/>
                <a:cs typeface="Times New Roman" panose="02020603050405020304" pitchFamily="18" charset="0"/>
              </a:rPr>
              <a:t>Гетерогенний лінолеум</a:t>
            </a:r>
            <a:r>
              <a:rPr lang="uk-UA" sz="2000" dirty="0">
                <a:solidFill>
                  <a:schemeClr val="tx2"/>
                </a:solidFill>
                <a:latin typeface="Times New Roman" panose="02020603050405020304" pitchFamily="18" charset="0"/>
                <a:cs typeface="Times New Roman" panose="02020603050405020304" pitchFamily="18" charset="0"/>
              </a:rPr>
              <a:t> складається з декількох шарів. Корисний у наших панельних будинках, тому що має товстий </a:t>
            </a:r>
            <a:r>
              <a:rPr lang="uk-UA" sz="2000" dirty="0">
                <a:solidFill>
                  <a:schemeClr val="tx2"/>
                </a:solidFill>
                <a:latin typeface="Times New Roman" panose="02020603050405020304" pitchFamily="18" charset="0"/>
                <a:cs typeface="Times New Roman" panose="02020603050405020304" pitchFamily="18" charset="0"/>
                <a:hlinkClick r:id="rId2" tooltip="Теплоізоляційні матеріали">
                  <a:extLst>
                    <a:ext uri="{A12FA001-AC4F-418D-AE19-62706E023703}">
                      <ahyp:hlinkClr xmlns:ahyp="http://schemas.microsoft.com/office/drawing/2018/hyperlinkcolor" val="tx"/>
                    </a:ext>
                  </a:extLst>
                </a:hlinkClick>
              </a:rPr>
              <a:t>теплоізоляційний</a:t>
            </a:r>
            <a:r>
              <a:rPr lang="uk-UA" sz="2000" dirty="0">
                <a:solidFill>
                  <a:schemeClr val="tx2"/>
                </a:solidFill>
                <a:latin typeface="Times New Roman" panose="02020603050405020304" pitchFamily="18" charset="0"/>
                <a:cs typeface="Times New Roman" panose="02020603050405020304" pitchFamily="18" charset="0"/>
              </a:rPr>
              <a:t> шар з </a:t>
            </a:r>
            <a:r>
              <a:rPr lang="uk-UA" sz="2000" dirty="0" err="1">
                <a:solidFill>
                  <a:schemeClr val="tx2"/>
                </a:solidFill>
                <a:latin typeface="Times New Roman" panose="02020603050405020304" pitchFamily="18" charset="0"/>
                <a:cs typeface="Times New Roman" panose="02020603050405020304" pitchFamily="18" charset="0"/>
              </a:rPr>
              <a:t>войлоку</a:t>
            </a:r>
            <a:r>
              <a:rPr lang="uk-UA" sz="2000" dirty="0">
                <a:solidFill>
                  <a:schemeClr val="tx2"/>
                </a:solidFill>
                <a:latin typeface="Times New Roman" panose="02020603050405020304" pitchFamily="18" charset="0"/>
                <a:cs typeface="Times New Roman" panose="02020603050405020304" pitchFamily="18" charset="0"/>
              </a:rPr>
              <a:t> або джуту. Верхній шар з </a:t>
            </a:r>
            <a:r>
              <a:rPr lang="uk-UA" sz="2000" dirty="0">
                <a:solidFill>
                  <a:schemeClr val="tx2"/>
                </a:solidFill>
                <a:latin typeface="Times New Roman" panose="02020603050405020304" pitchFamily="18" charset="0"/>
                <a:cs typeface="Times New Roman" panose="02020603050405020304" pitchFamily="18" charset="0"/>
                <a:hlinkClick r:id="rId3" tooltip="Полівінілхлорид">
                  <a:extLst>
                    <a:ext uri="{A12FA001-AC4F-418D-AE19-62706E023703}">
                      <ahyp:hlinkClr xmlns:ahyp="http://schemas.microsoft.com/office/drawing/2018/hyperlinkcolor" val="tx"/>
                    </a:ext>
                  </a:extLst>
                </a:hlinkClick>
              </a:rPr>
              <a:t>полівінілхлориду</a:t>
            </a:r>
            <a:r>
              <a:rPr lang="uk-UA" sz="2000" dirty="0">
                <a:solidFill>
                  <a:schemeClr val="tx2"/>
                </a:solidFill>
                <a:latin typeface="Times New Roman" panose="02020603050405020304" pitchFamily="18" charset="0"/>
                <a:cs typeface="Times New Roman" panose="02020603050405020304" pitchFamily="18" charset="0"/>
              </a:rPr>
              <a:t> (ПВХ) з малюнком (</a:t>
            </a:r>
            <a:r>
              <a:rPr lang="uk-UA" sz="2000" dirty="0">
                <a:solidFill>
                  <a:schemeClr val="tx2"/>
                </a:solidFill>
                <a:latin typeface="Times New Roman" panose="02020603050405020304" pitchFamily="18" charset="0"/>
                <a:cs typeface="Times New Roman" panose="02020603050405020304" pitchFamily="18" charset="0"/>
                <a:hlinkClick r:id="rId4" tooltip="Імітація">
                  <a:extLst>
                    <a:ext uri="{A12FA001-AC4F-418D-AE19-62706E023703}">
                      <ahyp:hlinkClr xmlns:ahyp="http://schemas.microsoft.com/office/drawing/2018/hyperlinkcolor" val="tx"/>
                    </a:ext>
                  </a:extLst>
                </a:hlinkClick>
              </a:rPr>
              <a:t>імітація</a:t>
            </a:r>
            <a:r>
              <a:rPr lang="uk-UA" sz="2000" dirty="0">
                <a:solidFill>
                  <a:schemeClr val="tx2"/>
                </a:solidFill>
                <a:latin typeface="Times New Roman" panose="02020603050405020304" pitchFamily="18" charset="0"/>
                <a:cs typeface="Times New Roman" panose="02020603050405020304" pitchFamily="18" charset="0"/>
              </a:rPr>
              <a:t> дерева, паркету). Загальна товщина лінолеуму може досягати 5-6 мм. Укладати такий лінолеум рекомендується одним шматком, тому що стики можуть вбирати вологу, здатну викликати загнивання утеплювача. </a:t>
            </a:r>
            <a:r>
              <a:rPr lang="uk-UA" sz="2000" dirty="0">
                <a:solidFill>
                  <a:schemeClr val="tx2"/>
                </a:solidFill>
                <a:latin typeface="Times New Roman" panose="02020603050405020304" pitchFamily="18" charset="0"/>
                <a:cs typeface="Times New Roman" panose="02020603050405020304" pitchFamily="18" charset="0"/>
                <a:hlinkClick r:id="rId5" tooltip="Клей">
                  <a:extLst>
                    <a:ext uri="{A12FA001-AC4F-418D-AE19-62706E023703}">
                      <ahyp:hlinkClr xmlns:ahyp="http://schemas.microsoft.com/office/drawing/2018/hyperlinkcolor" val="tx"/>
                    </a:ext>
                  </a:extLst>
                </a:hlinkClick>
              </a:rPr>
              <a:t>Клей</a:t>
            </a:r>
            <a:r>
              <a:rPr lang="uk-UA" sz="2000" dirty="0">
                <a:solidFill>
                  <a:schemeClr val="tx2"/>
                </a:solidFill>
                <a:latin typeface="Times New Roman" panose="02020603050405020304" pitchFamily="18" charset="0"/>
                <a:cs typeface="Times New Roman" panose="02020603050405020304" pitchFamily="18" charset="0"/>
              </a:rPr>
              <a:t> при укладанні, як правило, не використовують, щільно кріпиться </a:t>
            </a:r>
            <a:r>
              <a:rPr lang="uk-UA" sz="2000" dirty="0">
                <a:solidFill>
                  <a:schemeClr val="tx2"/>
                </a:solidFill>
                <a:latin typeface="Times New Roman" panose="02020603050405020304" pitchFamily="18" charset="0"/>
                <a:cs typeface="Times New Roman" panose="02020603050405020304" pitchFamily="18" charset="0"/>
                <a:hlinkClick r:id="rId6" tooltip="Плінтус">
                  <a:extLst>
                    <a:ext uri="{A12FA001-AC4F-418D-AE19-62706E023703}">
                      <ahyp:hlinkClr xmlns:ahyp="http://schemas.microsoft.com/office/drawing/2018/hyperlinkcolor" val="tx"/>
                    </a:ext>
                  </a:extLst>
                </a:hlinkClick>
              </a:rPr>
              <a:t>плінтусами</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pic>
        <p:nvPicPr>
          <p:cNvPr id="4" name="Рисунок 40" descr="http://im1-tub-ua.yandex.net/i?id=154502178-09-72&amp;n=21">
            <a:hlinkClick r:id="rId7"/>
            <a:extLst>
              <a:ext uri="{FF2B5EF4-FFF2-40B4-BE49-F238E27FC236}">
                <a16:creationId xmlns:a16="http://schemas.microsoft.com/office/drawing/2014/main" id="{86EC0E9B-5EEA-4C4D-A8FE-D28C2D5A68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47" y="3853941"/>
            <a:ext cx="2706677" cy="287584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51" descr="http://im2-tub-ua.yandex.net/i?id=116596997-51-72&amp;n=21">
            <a:hlinkClick r:id="rId9"/>
            <a:extLst>
              <a:ext uri="{FF2B5EF4-FFF2-40B4-BE49-F238E27FC236}">
                <a16:creationId xmlns:a16="http://schemas.microsoft.com/office/drawing/2014/main" id="{0722FA63-BF46-40C9-AB55-45692B54BB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8724" y="3860720"/>
            <a:ext cx="2727276" cy="282891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0" descr="http://im6-tub-ua.yandex.net/i?id=286885276-43-72&amp;n=21">
            <a:hlinkClick r:id="rId11"/>
            <a:extLst>
              <a:ext uri="{FF2B5EF4-FFF2-40B4-BE49-F238E27FC236}">
                <a16:creationId xmlns:a16="http://schemas.microsoft.com/office/drawing/2014/main" id="{06446CB5-ACD6-4A42-8C26-170C469916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4285" y="3849219"/>
            <a:ext cx="2706894" cy="277373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55" descr="http://im5-tub-ua.yandex.net/i?id=15919111-42-72&amp;n=21">
            <a:hlinkClick r:id="rId13"/>
            <a:extLst>
              <a:ext uri="{FF2B5EF4-FFF2-40B4-BE49-F238E27FC236}">
                <a16:creationId xmlns:a16="http://schemas.microsoft.com/office/drawing/2014/main" id="{B0C68FFA-8ED1-45E9-A2A3-8B4CBF1CDE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59464" y="3835316"/>
            <a:ext cx="2649677" cy="285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8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r>
              <a:rPr lang="uk-UA" sz="2000" b="1"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 це сучасний полімерний матеріал, який за своєю технологією використовують для обшивки фасаду панелями. І, відповідно, термін "</a:t>
            </a:r>
            <a:r>
              <a:rPr lang="uk-UA" sz="2000"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визначає панелі для зовнішнього облицювання будівель та процес обшивки фасаду цими панелями. Це відносно молодий будівельний матеріал, вперше він був використаний у США в кінці 50-их років. З того часу цей матеріал став дуже популярний на будівельних ринках світу.</a:t>
            </a:r>
            <a:endParaRPr lang="ru-RU" sz="2000" dirty="0">
              <a:solidFill>
                <a:schemeClr val="tx2"/>
              </a:solidFill>
              <a:latin typeface="Times New Roman" panose="02020603050405020304" pitchFamily="18" charset="0"/>
              <a:cs typeface="Times New Roman" panose="02020603050405020304" pitchFamily="18" charset="0"/>
            </a:endParaRPr>
          </a:p>
          <a:p>
            <a:pPr indent="457200"/>
            <a:endParaRPr lang="en-US" sz="2000" dirty="0">
              <a:solidFill>
                <a:schemeClr val="tx2"/>
              </a:solidFill>
              <a:latin typeface="Times New Roman" panose="02020603050405020304" pitchFamily="18" charset="0"/>
              <a:cs typeface="Times New Roman" panose="02020603050405020304" pitchFamily="18" charset="0"/>
            </a:endParaRPr>
          </a:p>
          <a:p>
            <a:pPr indent="457200"/>
            <a:endParaRPr lang="en-US" sz="2000" dirty="0">
              <a:solidFill>
                <a:schemeClr val="tx2"/>
              </a:solidFill>
              <a:latin typeface="Times New Roman" panose="02020603050405020304" pitchFamily="18" charset="0"/>
              <a:cs typeface="Times New Roman" panose="02020603050405020304" pitchFamily="18" charset="0"/>
            </a:endParaRPr>
          </a:p>
          <a:p>
            <a:pPr indent="457200"/>
            <a:endParaRPr lang="en-US" sz="2000" dirty="0">
              <a:solidFill>
                <a:schemeClr val="tx2"/>
              </a:solidFill>
              <a:latin typeface="Times New Roman" panose="02020603050405020304" pitchFamily="18" charset="0"/>
              <a:cs typeface="Times New Roman" panose="02020603050405020304" pitchFamily="18" charset="0"/>
            </a:endParaRPr>
          </a:p>
          <a:p>
            <a:pPr indent="457200"/>
            <a:endParaRPr lang="en-US" sz="2000" dirty="0">
              <a:solidFill>
                <a:schemeClr val="tx2"/>
              </a:solidFill>
              <a:latin typeface="Times New Roman" panose="02020603050405020304" pitchFamily="18" charset="0"/>
              <a:cs typeface="Times New Roman" panose="02020603050405020304" pitchFamily="18" charset="0"/>
            </a:endParaRPr>
          </a:p>
          <a:p>
            <a:pPr indent="457200"/>
            <a:endParaRPr lang="en-US"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b="1" dirty="0">
                <a:solidFill>
                  <a:schemeClr val="tx2"/>
                </a:solidFill>
                <a:latin typeface="Times New Roman" panose="02020603050405020304" pitchFamily="18" charset="0"/>
                <a:cs typeface="Times New Roman" panose="02020603050405020304" pitchFamily="18" charset="0"/>
              </a:rPr>
              <a:t>Основні властивості </a:t>
            </a:r>
            <a:r>
              <a:rPr lang="uk-UA" sz="2000" b="1" dirty="0" err="1">
                <a:solidFill>
                  <a:schemeClr val="tx2"/>
                </a:solidFill>
                <a:latin typeface="Times New Roman" panose="02020603050405020304" pitchFamily="18" charset="0"/>
                <a:cs typeface="Times New Roman" panose="02020603050405020304" pitchFamily="18" charset="0"/>
              </a:rPr>
              <a:t>сайдингу</a:t>
            </a:r>
            <a:r>
              <a:rPr lang="uk-UA" sz="2000" dirty="0">
                <a:solidFill>
                  <a:schemeClr val="tx2"/>
                </a:solidFill>
                <a:latin typeface="Times New Roman" panose="02020603050405020304" pitchFamily="18" charset="0"/>
                <a:cs typeface="Times New Roman" panose="02020603050405020304" pitchFamily="18" charset="0"/>
              </a:rPr>
              <a:t> :</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1. Захист стін будинків від атмосферних впливів (дощ, сніг, град, вітер).</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2. Високі декоративні властивості(естетично, привабливо, архітектурно-гармонійно)</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3. Довготривалий термін використання, без зміни технічно-споживчих властивостей </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    (гарантія виробника до 50 років).</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4. Низька вартість базових матеріалів.</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l"/>
            <a:r>
              <a:rPr lang="uk-UA" sz="2000" dirty="0">
                <a:solidFill>
                  <a:schemeClr val="tx2"/>
                </a:solidFill>
                <a:latin typeface="Times New Roman" panose="02020603050405020304" pitchFamily="18" charset="0"/>
                <a:cs typeface="Times New Roman" panose="02020603050405020304" pitchFamily="18" charset="0"/>
              </a:rPr>
              <a:t>5. Невисока вартість, виконання монтажних робіт.</a:t>
            </a:r>
            <a:endParaRPr lang="ru-RU" sz="2000" dirty="0">
              <a:solidFill>
                <a:schemeClr val="tx2"/>
              </a:solidFill>
              <a:latin typeface="Times New Roman" panose="02020603050405020304" pitchFamily="18" charset="0"/>
              <a:cs typeface="Times New Roman" panose="02020603050405020304" pitchFamily="18" charset="0"/>
            </a:endParaRPr>
          </a:p>
          <a:p>
            <a:endParaRPr lang="en-US" dirty="0"/>
          </a:p>
          <a:p>
            <a:endParaRPr lang="ru-RU" dirty="0"/>
          </a:p>
        </p:txBody>
      </p:sp>
      <p:pic>
        <p:nvPicPr>
          <p:cNvPr id="6" name="Рисунок 5">
            <a:extLst>
              <a:ext uri="{FF2B5EF4-FFF2-40B4-BE49-F238E27FC236}">
                <a16:creationId xmlns:a16="http://schemas.microsoft.com/office/drawing/2014/main" id="{6BC5D032-0166-40D0-845B-ED15DBE1E4D5}"/>
              </a:ext>
            </a:extLst>
          </p:cNvPr>
          <p:cNvPicPr/>
          <p:nvPr/>
        </p:nvPicPr>
        <p:blipFill>
          <a:blip r:embed="rId2"/>
          <a:srcRect/>
          <a:stretch>
            <a:fillRect/>
          </a:stretch>
        </p:blipFill>
        <p:spPr bwMode="auto">
          <a:xfrm>
            <a:off x="0" y="1280161"/>
            <a:ext cx="5584874" cy="2616590"/>
          </a:xfrm>
          <a:prstGeom prst="rect">
            <a:avLst/>
          </a:prstGeom>
          <a:noFill/>
          <a:ln w="9525">
            <a:noFill/>
            <a:miter lim="800000"/>
            <a:headEnd/>
            <a:tailEnd/>
          </a:ln>
        </p:spPr>
      </p:pic>
    </p:spTree>
    <p:extLst>
      <p:ext uri="{BB962C8B-B14F-4D97-AF65-F5344CB8AC3E}">
        <p14:creationId xmlns:p14="http://schemas.microsoft.com/office/powerpoint/2010/main" val="421889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algn="l"/>
            <a:r>
              <a:rPr lang="uk-UA" sz="2000" dirty="0">
                <a:solidFill>
                  <a:schemeClr val="tx2"/>
                </a:solidFill>
                <a:latin typeface="Times New Roman" panose="02020603050405020304" pitchFamily="18" charset="0"/>
                <a:cs typeface="Times New Roman" panose="02020603050405020304" pitchFamily="18" charset="0"/>
              </a:rPr>
              <a:t>6. Не вимагає додаткового догляду при експлуатації, за виключенням періодичного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промивання фасаду водою.</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7. Простий у монтажі, не потребує додаткового обладнання.</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8. Забезпечує вентиляцію фасаду.</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9. Стійкий до дії ультрафіолетового випромінювання (стійкість до вигорання).</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10. Не вбирає вологу.</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11. Не схильний до гниття.</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12. Не вражається грибками, комахами.</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13. Має хорошу ударну стійкість, стійкий до подряпин.</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14. Стійкий до перепадів температури (діапазон -50 до +50 градусів С</a:t>
            </a:r>
            <a:r>
              <a:rPr lang="uk-UA" sz="2000" baseline="30000" dirty="0">
                <a:solidFill>
                  <a:schemeClr val="tx2"/>
                </a:solidFill>
                <a:latin typeface="Times New Roman" panose="02020603050405020304" pitchFamily="18" charset="0"/>
                <a:cs typeface="Times New Roman" panose="02020603050405020304" pitchFamily="18" charset="0"/>
              </a:rPr>
              <a:t>0</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15. Пружний і еластичний.</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16. Нетоксичний (екологічно чистий).</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17. Пожежобезпечний (не підтримує горіння).</a:t>
            </a:r>
            <a:endParaRPr lang="ru-RU" sz="2000" dirty="0">
              <a:solidFill>
                <a:schemeClr val="tx2"/>
              </a:solidFill>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114056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lgn="just">
              <a:lnSpc>
                <a:spcPct val="150000"/>
              </a:lnSpc>
            </a:pPr>
            <a:r>
              <a:rPr lang="uk-UA" sz="2000" b="1" dirty="0">
                <a:solidFill>
                  <a:schemeClr val="tx2"/>
                </a:solidFill>
                <a:latin typeface="Times New Roman" panose="02020603050405020304" pitchFamily="18" charset="0"/>
                <a:cs typeface="Times New Roman" panose="02020603050405020304" pitchFamily="18" charset="0"/>
              </a:rPr>
              <a:t>Цокольний </a:t>
            </a:r>
            <a:r>
              <a:rPr lang="uk-UA" sz="2000" b="1"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являє собою стінові панелі з полівінілхлориду (ПВХ) довжиною від двох до шести метрів, шириною від 0,1 до 0,3 м і завтовшки близько 3 мм. Цокольні панелі відрізняються масивністю і неймовірною міцністю. Поверхня цокольного </a:t>
            </a:r>
            <a:r>
              <a:rPr lang="uk-UA" sz="2000" dirty="0" err="1">
                <a:solidFill>
                  <a:schemeClr val="tx2"/>
                </a:solidFill>
                <a:latin typeface="Times New Roman" panose="02020603050405020304" pitchFamily="18" charset="0"/>
                <a:cs typeface="Times New Roman" panose="02020603050405020304" pitchFamily="18" charset="0"/>
              </a:rPr>
              <a:t>сайдинга</a:t>
            </a:r>
            <a:r>
              <a:rPr lang="uk-UA" sz="2000" dirty="0">
                <a:solidFill>
                  <a:schemeClr val="tx2"/>
                </a:solidFill>
                <a:latin typeface="Times New Roman" panose="02020603050405020304" pitchFamily="18" charset="0"/>
                <a:cs typeface="Times New Roman" panose="02020603050405020304" pitchFamily="18" charset="0"/>
              </a:rPr>
              <a:t> імітує облицювальну цеглу та природний камінь. </a:t>
            </a:r>
            <a:br>
              <a:rPr lang="uk-UA" sz="2000" dirty="0">
                <a:solidFill>
                  <a:schemeClr val="tx2"/>
                </a:solidFill>
                <a:latin typeface="Times New Roman" panose="02020603050405020304" pitchFamily="18" charset="0"/>
                <a:cs typeface="Times New Roman" panose="02020603050405020304" pitchFamily="18" charset="0"/>
              </a:rPr>
            </a:br>
            <a:r>
              <a:rPr lang="uk-UA" sz="2000" dirty="0">
                <a:solidFill>
                  <a:schemeClr val="tx2"/>
                </a:solidFill>
                <a:latin typeface="Times New Roman" panose="02020603050405020304" pitchFamily="18" charset="0"/>
                <a:cs typeface="Times New Roman" panose="02020603050405020304" pitchFamily="18" charset="0"/>
              </a:rPr>
              <a:t>    Найчастіше цоколь будинку є найбільш вразливим фрагментом будинку. Руйнують цоколь такі чинники як: тала вода, різниця температур між зовнішнім середовищем і внутрішнім, деформація в період міжсезоння. Під впливом цих факторів традиційні оздоблювальні матеріали вимагають періодичного догляду та оновлення (штукатурні, малярні роботи, герметизація </a:t>
            </a:r>
            <a:r>
              <a:rPr lang="uk-UA" sz="2000" dirty="0" err="1">
                <a:solidFill>
                  <a:schemeClr val="tx2"/>
                </a:solidFill>
                <a:latin typeface="Times New Roman" panose="02020603050405020304" pitchFamily="18" charset="0"/>
                <a:cs typeface="Times New Roman" panose="02020603050405020304" pitchFamily="18" charset="0"/>
              </a:rPr>
              <a:t>тріщин</a:t>
            </a:r>
            <a:r>
              <a:rPr lang="uk-UA" sz="2000" dirty="0">
                <a:solidFill>
                  <a:schemeClr val="tx2"/>
                </a:solidFill>
                <a:latin typeface="Times New Roman" panose="02020603050405020304" pitchFamily="18" charset="0"/>
                <a:cs typeface="Times New Roman" panose="02020603050405020304" pitchFamily="18" charset="0"/>
              </a:rPr>
              <a:t> тощо). Використання цокольного </a:t>
            </a:r>
            <a:r>
              <a:rPr lang="uk-UA" sz="2000" dirty="0" err="1">
                <a:solidFill>
                  <a:schemeClr val="tx2"/>
                </a:solidFill>
                <a:latin typeface="Times New Roman" panose="02020603050405020304" pitchFamily="18" charset="0"/>
                <a:cs typeface="Times New Roman" panose="02020603050405020304" pitchFamily="18" charset="0"/>
              </a:rPr>
              <a:t>сайдинга</a:t>
            </a:r>
            <a:r>
              <a:rPr lang="uk-UA" sz="2000" dirty="0">
                <a:solidFill>
                  <a:schemeClr val="tx2"/>
                </a:solidFill>
                <a:latin typeface="Times New Roman" panose="02020603050405020304" pitchFamily="18" charset="0"/>
                <a:cs typeface="Times New Roman" panose="02020603050405020304" pitchFamily="18" charset="0"/>
              </a:rPr>
              <a:t> дозволяє уникнути цілої низки ускладнень. Цокольний </a:t>
            </a:r>
            <a:r>
              <a:rPr lang="uk-UA" sz="2000"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виготовляється із сучасних полімерів методом лиття на </a:t>
            </a:r>
            <a:r>
              <a:rPr lang="uk-UA" sz="2000" dirty="0" err="1">
                <a:solidFill>
                  <a:schemeClr val="tx2"/>
                </a:solidFill>
                <a:latin typeface="Times New Roman" panose="02020603050405020304" pitchFamily="18" charset="0"/>
                <a:cs typeface="Times New Roman" panose="02020603050405020304" pitchFamily="18" charset="0"/>
              </a:rPr>
              <a:t>термопластавтоматах</a:t>
            </a:r>
            <a:r>
              <a:rPr lang="uk-UA" sz="2000" dirty="0">
                <a:solidFill>
                  <a:schemeClr val="tx2"/>
                </a:solidFill>
                <a:latin typeface="Times New Roman" panose="02020603050405020304" pitchFamily="18" charset="0"/>
                <a:cs typeface="Times New Roman" panose="02020603050405020304" pitchFamily="18" charset="0"/>
              </a:rPr>
              <a:t> і має значно більший термін служби, ніж натуральні матеріали, не вимагає спеціального догляду. Ефективно захищає цоколь будинку від агресивного зовнішнього середовища. Монтаж панелей простий і не викликає ускладнень, провести його можна самостійно. Міцні й довговічні панелі, що імітують традиційні матеріали, забезпечать Вашому будинку доглянутий і престижний вигляд. Імітація під каміння і імітація під цеглу - є основними колекціями цокольного </a:t>
            </a:r>
            <a:r>
              <a:rPr lang="uk-UA" sz="2000" dirty="0" err="1">
                <a:solidFill>
                  <a:schemeClr val="tx2"/>
                </a:solidFill>
                <a:latin typeface="Times New Roman" panose="02020603050405020304" pitchFamily="18" charset="0"/>
                <a:cs typeface="Times New Roman" panose="02020603050405020304" pitchFamily="18" charset="0"/>
              </a:rPr>
              <a:t>сайдинга</a:t>
            </a:r>
            <a:r>
              <a:rPr lang="uk-UA" sz="2000" dirty="0">
                <a:solidFill>
                  <a:schemeClr val="tx2"/>
                </a:solidFill>
                <a:latin typeface="Times New Roman" panose="02020603050405020304" pitchFamily="18" charset="0"/>
                <a:cs typeface="Times New Roman" panose="02020603050405020304" pitchFamily="18" charset="0"/>
              </a:rPr>
              <a:t>. У точності передають структуру натурального матеріалу, до того ж колірна гамма досить таки різноманітна. </a:t>
            </a:r>
            <a:endParaRPr lang="ru-RU"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4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indent="457200" algn="just"/>
            <a:r>
              <a:rPr lang="uk-UA" b="1" dirty="0"/>
              <a:t> </a:t>
            </a:r>
            <a:r>
              <a:rPr lang="uk-UA" sz="2000" b="1" dirty="0">
                <a:solidFill>
                  <a:schemeClr val="tx2"/>
                </a:solidFill>
                <a:latin typeface="Times New Roman" panose="02020603050405020304" pitchFamily="18" charset="0"/>
                <a:cs typeface="Times New Roman" panose="02020603050405020304" pitchFamily="18" charset="0"/>
              </a:rPr>
              <a:t>Вініловий </a:t>
            </a:r>
            <a:r>
              <a:rPr lang="uk-UA" sz="2000" b="1"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являє собою пластикові стінні панелі (ПВХ) товщиною близько 1-2 мм. Зовнішній шар вінілового </a:t>
            </a:r>
            <a:r>
              <a:rPr lang="uk-UA" sz="2000" dirty="0" err="1">
                <a:solidFill>
                  <a:schemeClr val="tx2"/>
                </a:solidFill>
                <a:latin typeface="Times New Roman" panose="02020603050405020304" pitchFamily="18" charset="0"/>
                <a:cs typeface="Times New Roman" panose="02020603050405020304" pitchFamily="18" charset="0"/>
              </a:rPr>
              <a:t>сайдінга</a:t>
            </a:r>
            <a:r>
              <a:rPr lang="uk-UA" sz="2000" dirty="0">
                <a:solidFill>
                  <a:schemeClr val="tx2"/>
                </a:solidFill>
                <a:latin typeface="Times New Roman" panose="02020603050405020304" pitchFamily="18" charset="0"/>
                <a:cs typeface="Times New Roman" panose="02020603050405020304" pitchFamily="18" charset="0"/>
              </a:rPr>
              <a:t> зазвичай імітує текстуру дерева. Завдяки оптимальному співвідношенню ціни і стійкості до погодних умов цей вид </a:t>
            </a:r>
            <a:r>
              <a:rPr lang="uk-UA" sz="2000" dirty="0" err="1">
                <a:solidFill>
                  <a:schemeClr val="tx2"/>
                </a:solidFill>
                <a:latin typeface="Times New Roman" panose="02020603050405020304" pitchFamily="18" charset="0"/>
                <a:cs typeface="Times New Roman" panose="02020603050405020304" pitchFamily="18" charset="0"/>
              </a:rPr>
              <a:t>сайдинга</a:t>
            </a:r>
            <a:r>
              <a:rPr lang="uk-UA" sz="2000" dirty="0">
                <a:solidFill>
                  <a:schemeClr val="tx2"/>
                </a:solidFill>
                <a:latin typeface="Times New Roman" panose="02020603050405020304" pitchFamily="18" charset="0"/>
                <a:cs typeface="Times New Roman" panose="02020603050405020304" pitchFamily="18" charset="0"/>
              </a:rPr>
              <a:t> вже став найпопулярнішим видом фасадної обшивки  для малоповерхового житлового будівництва. При цьому, вініловий </a:t>
            </a:r>
            <a:r>
              <a:rPr lang="uk-UA" sz="2000"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все більше стає популярним у нашій країні.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b="1" dirty="0">
                <a:solidFill>
                  <a:schemeClr val="tx2"/>
                </a:solidFill>
                <a:latin typeface="Times New Roman" panose="02020603050405020304" pitchFamily="18" charset="0"/>
                <a:cs typeface="Times New Roman" panose="02020603050405020304" pitchFamily="18" charset="0"/>
              </a:rPr>
              <a:t>Вініловий </a:t>
            </a:r>
            <a:r>
              <a:rPr lang="uk-UA" sz="2000" b="1" dirty="0" err="1">
                <a:solidFill>
                  <a:schemeClr val="tx2"/>
                </a:solidFill>
                <a:latin typeface="Times New Roman" panose="02020603050405020304" pitchFamily="18" charset="0"/>
                <a:cs typeface="Times New Roman" panose="02020603050405020304" pitchFamily="18" charset="0"/>
              </a:rPr>
              <a:t>сайдинг</a:t>
            </a:r>
            <a:r>
              <a:rPr lang="uk-UA" sz="2000" b="1" dirty="0">
                <a:solidFill>
                  <a:schemeClr val="tx2"/>
                </a:solidFill>
                <a:latin typeface="Times New Roman" panose="02020603050405020304" pitchFamily="18" charset="0"/>
                <a:cs typeface="Times New Roman" panose="02020603050405020304" pitchFamily="18" charset="0"/>
              </a:rPr>
              <a:t> володіє</a:t>
            </a:r>
            <a:r>
              <a:rPr lang="uk-UA" sz="2000" dirty="0">
                <a:solidFill>
                  <a:schemeClr val="tx2"/>
                </a:solidFill>
                <a:latin typeface="Times New Roman" panose="02020603050405020304" pitchFamily="18" charset="0"/>
                <a:cs typeface="Times New Roman" panose="02020603050405020304" pitchFamily="18" charset="0"/>
              </a:rPr>
              <a:t>: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елегантний зовнішній вигляд;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вологостійкість (стійкого до дії вологи);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морозостійкість (витримує низькі температури і перепади температур);</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стійкий до механічних і хімічних впливів (в умовах використання на відкритому </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повітрі це властивість є вирішальною);</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панелі вінілового </a:t>
            </a:r>
            <a:r>
              <a:rPr lang="uk-UA" sz="2000" dirty="0" err="1">
                <a:solidFill>
                  <a:schemeClr val="tx2"/>
                </a:solidFill>
                <a:latin typeface="Times New Roman" panose="02020603050405020304" pitchFamily="18" charset="0"/>
                <a:cs typeface="Times New Roman" panose="02020603050405020304" pitchFamily="18" charset="0"/>
              </a:rPr>
              <a:t>сайдінга</a:t>
            </a:r>
            <a:r>
              <a:rPr lang="uk-UA" sz="2000" dirty="0">
                <a:solidFill>
                  <a:schemeClr val="tx2"/>
                </a:solidFill>
                <a:latin typeface="Times New Roman" panose="02020603050405020304" pitchFamily="18" charset="0"/>
                <a:cs typeface="Times New Roman" panose="02020603050405020304" pitchFamily="18" charset="0"/>
              </a:rPr>
              <a:t> еластичні та міцні;</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підвищена стійкість до ультрафіолетового випромінювання;</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a:t>
            </a:r>
            <a:r>
              <a:rPr lang="uk-UA" sz="2000" dirty="0" err="1">
                <a:solidFill>
                  <a:schemeClr val="tx2"/>
                </a:solidFill>
                <a:latin typeface="Times New Roman" panose="02020603050405020304" pitchFamily="18" charset="0"/>
                <a:cs typeface="Times New Roman" panose="02020603050405020304" pitchFamily="18" charset="0"/>
              </a:rPr>
              <a:t>пожежостійкий</a:t>
            </a:r>
            <a:r>
              <a:rPr lang="uk-UA" sz="2000" dirty="0">
                <a:solidFill>
                  <a:schemeClr val="tx2"/>
                </a:solidFill>
                <a:latin typeface="Times New Roman" panose="02020603050405020304" pitchFamily="18" charset="0"/>
                <a:cs typeface="Times New Roman" panose="02020603050405020304" pitchFamily="18" charset="0"/>
              </a:rPr>
              <a:t> (панелі </a:t>
            </a:r>
            <a:r>
              <a:rPr lang="uk-UA" sz="2000" dirty="0" err="1">
                <a:solidFill>
                  <a:schemeClr val="tx2"/>
                </a:solidFill>
                <a:latin typeface="Times New Roman" panose="02020603050405020304" pitchFamily="18" charset="0"/>
                <a:cs typeface="Times New Roman" panose="02020603050405020304" pitchFamily="18" charset="0"/>
              </a:rPr>
              <a:t>сайдінга</a:t>
            </a:r>
            <a:r>
              <a:rPr lang="uk-UA" sz="2000" dirty="0">
                <a:solidFill>
                  <a:schemeClr val="tx2"/>
                </a:solidFill>
                <a:latin typeface="Times New Roman" panose="02020603050405020304" pitchFamily="18" charset="0"/>
                <a:cs typeface="Times New Roman" panose="02020603050405020304" pitchFamily="18" charset="0"/>
              </a:rPr>
              <a:t> з вінілу плавляться, але не горять);</a:t>
            </a:r>
            <a:endParaRPr lang="ru-RU" sz="2000" dirty="0">
              <a:solidFill>
                <a:schemeClr val="tx2"/>
              </a:solidFill>
              <a:latin typeface="Times New Roman" panose="02020603050405020304" pitchFamily="18" charset="0"/>
              <a:cs typeface="Times New Roman" panose="02020603050405020304" pitchFamily="18" charset="0"/>
            </a:endParaRPr>
          </a:p>
          <a:p>
            <a:pPr algn="l"/>
            <a:r>
              <a:rPr lang="uk-UA" sz="2000" dirty="0">
                <a:solidFill>
                  <a:schemeClr val="tx2"/>
                </a:solidFill>
                <a:latin typeface="Times New Roman" panose="02020603050405020304" pitchFamily="18" charset="0"/>
                <a:cs typeface="Times New Roman" panose="02020603050405020304" pitchFamily="18" charset="0"/>
              </a:rPr>
              <a:t>- довговічність (експлуатація не менше 30 років, хоча термін служби, який гарантується виробниками - не менше 50 років).  </a:t>
            </a:r>
            <a:endParaRPr lang="ru-RU"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1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dirty="0">
                <a:solidFill>
                  <a:schemeClr val="tx2"/>
                </a:solidFill>
                <a:latin typeface="Times New Roman" panose="02020603050405020304" pitchFamily="18" charset="0"/>
                <a:cs typeface="Times New Roman" panose="02020603050405020304" pitchFamily="18" charset="0"/>
              </a:rPr>
              <a:t>Завдяки таким характеристикам вініловий </a:t>
            </a:r>
            <a:r>
              <a:rPr lang="uk-UA" sz="2000"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ефективно використовується в першу чергу в житловому будівництві. До того ж вініловий </a:t>
            </a:r>
            <a:r>
              <a:rPr lang="uk-UA" sz="2000" dirty="0" err="1">
                <a:solidFill>
                  <a:schemeClr val="tx2"/>
                </a:solidFill>
                <a:latin typeface="Times New Roman" panose="02020603050405020304" pitchFamily="18" charset="0"/>
                <a:cs typeface="Times New Roman" panose="02020603050405020304" pitchFamily="18" charset="0"/>
              </a:rPr>
              <a:t>сайдинг</a:t>
            </a:r>
            <a:r>
              <a:rPr lang="uk-UA" sz="2000" dirty="0">
                <a:solidFill>
                  <a:schemeClr val="tx2"/>
                </a:solidFill>
                <a:latin typeface="Times New Roman" panose="02020603050405020304" pitchFamily="18" charset="0"/>
                <a:cs typeface="Times New Roman" panose="02020603050405020304" pitchFamily="18" charset="0"/>
              </a:rPr>
              <a:t> успішно застосовується як для облицювання нового будинку, так і для реконструкції старої будівлі. Властивості вінілового </a:t>
            </a:r>
            <a:r>
              <a:rPr lang="uk-UA" sz="2000" dirty="0" err="1">
                <a:solidFill>
                  <a:schemeClr val="tx2"/>
                </a:solidFill>
                <a:latin typeface="Times New Roman" panose="02020603050405020304" pitchFamily="18" charset="0"/>
                <a:cs typeface="Times New Roman" panose="02020603050405020304" pitchFamily="18" charset="0"/>
              </a:rPr>
              <a:t>сайдинга</a:t>
            </a:r>
            <a:r>
              <a:rPr lang="uk-UA" sz="2000" dirty="0">
                <a:solidFill>
                  <a:schemeClr val="tx2"/>
                </a:solidFill>
                <a:latin typeface="Times New Roman" panose="02020603050405020304" pitchFamily="18" charset="0"/>
                <a:cs typeface="Times New Roman" panose="02020603050405020304" pitchFamily="18" charset="0"/>
              </a:rPr>
              <a:t> дозволяють поєднувати облицювання </a:t>
            </a:r>
            <a:r>
              <a:rPr lang="uk-UA" sz="2000" dirty="0" err="1">
                <a:solidFill>
                  <a:schemeClr val="tx2"/>
                </a:solidFill>
                <a:latin typeface="Times New Roman" panose="02020603050405020304" pitchFamily="18" charset="0"/>
                <a:cs typeface="Times New Roman" panose="02020603050405020304" pitchFamily="18" charset="0"/>
              </a:rPr>
              <a:t>сайдингом</a:t>
            </a:r>
            <a:r>
              <a:rPr lang="uk-UA" sz="2000" dirty="0">
                <a:solidFill>
                  <a:schemeClr val="tx2"/>
                </a:solidFill>
                <a:latin typeface="Times New Roman" panose="02020603050405020304" pitchFamily="18" charset="0"/>
                <a:cs typeface="Times New Roman" panose="02020603050405020304" pitchFamily="18" charset="0"/>
              </a:rPr>
              <a:t> з утеплювачем, який встановлюється під облицювальні панелі. </a:t>
            </a:r>
          </a:p>
          <a:p>
            <a:pPr indent="457200" algn="just"/>
            <a:endParaRPr lang="uk-UA" sz="2000" dirty="0">
              <a:solidFill>
                <a:schemeClr val="tx2"/>
              </a:solidFill>
              <a:latin typeface="Times New Roman" panose="02020603050405020304" pitchFamily="18" charset="0"/>
              <a:cs typeface="Times New Roman" panose="02020603050405020304" pitchFamily="18" charset="0"/>
            </a:endParaRPr>
          </a:p>
          <a:p>
            <a:pPr indent="457200" algn="just"/>
            <a:endParaRPr lang="uk-UA"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dirty="0">
                <a:solidFill>
                  <a:schemeClr val="tx2"/>
                </a:solidFill>
                <a:latin typeface="Times New Roman" panose="02020603050405020304" pitchFamily="18" charset="0"/>
                <a:cs typeface="Times New Roman" panose="02020603050405020304" pitchFamily="18" charset="0"/>
              </a:rPr>
              <a:t>Термореактивні полімери. </a:t>
            </a:r>
          </a:p>
          <a:p>
            <a:pPr indent="457200" algn="just"/>
            <a:r>
              <a:rPr lang="uk-UA" sz="2000" dirty="0" err="1">
                <a:solidFill>
                  <a:schemeClr val="tx2"/>
                </a:solidFill>
                <a:latin typeface="Times New Roman" panose="02020603050405020304" pitchFamily="18" charset="0"/>
                <a:cs typeface="Times New Roman" panose="02020603050405020304" pitchFamily="18" charset="0"/>
              </a:rPr>
              <a:t>Фенолоальдегідні</a:t>
            </a:r>
            <a:r>
              <a:rPr lang="uk-UA" sz="2000" dirty="0">
                <a:solidFill>
                  <a:schemeClr val="tx2"/>
                </a:solidFill>
                <a:latin typeface="Times New Roman" panose="02020603050405020304" pitchFamily="18" charset="0"/>
                <a:cs typeface="Times New Roman" panose="02020603050405020304" pitchFamily="18" charset="0"/>
              </a:rPr>
              <a:t> полімери</a:t>
            </a:r>
          </a:p>
          <a:p>
            <a:pPr indent="457200" algn="just"/>
            <a:endParaRPr lang="ru-RU" sz="20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9712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dirty="0">
                <a:solidFill>
                  <a:schemeClr val="tx2"/>
                </a:solidFill>
                <a:latin typeface="Times New Roman" panose="02020603050405020304" pitchFamily="18" charset="0"/>
                <a:cs typeface="Times New Roman" panose="02020603050405020304" pitchFamily="18" charset="0"/>
              </a:rPr>
              <a:t>Термореактивні полімери. </a:t>
            </a:r>
          </a:p>
          <a:p>
            <a:pPr indent="457200" algn="just"/>
            <a:r>
              <a:rPr lang="uk-UA" sz="2000" b="1" dirty="0" err="1">
                <a:solidFill>
                  <a:schemeClr val="tx2"/>
                </a:solidFill>
                <a:latin typeface="Times New Roman" panose="02020603050405020304" pitchFamily="18" charset="0"/>
                <a:cs typeface="Times New Roman" panose="02020603050405020304" pitchFamily="18" charset="0"/>
              </a:rPr>
              <a:t>Фенолоальдегідні</a:t>
            </a:r>
            <a:r>
              <a:rPr lang="uk-UA" sz="2000" b="1" dirty="0">
                <a:solidFill>
                  <a:schemeClr val="tx2"/>
                </a:solidFill>
                <a:latin typeface="Times New Roman" panose="02020603050405020304" pitchFamily="18" charset="0"/>
                <a:cs typeface="Times New Roman" panose="02020603050405020304" pitchFamily="18" charset="0"/>
              </a:rPr>
              <a:t> полімери </a:t>
            </a:r>
            <a:r>
              <a:rPr lang="uk-UA" sz="2000" dirty="0">
                <a:solidFill>
                  <a:schemeClr val="tx2"/>
                </a:solidFill>
                <a:latin typeface="Times New Roman" panose="02020603050405020304" pitchFamily="18" charset="0"/>
                <a:cs typeface="Times New Roman" panose="02020603050405020304" pitchFamily="18" charset="0"/>
              </a:rPr>
              <a:t>– смоли, використовують в якості </a:t>
            </a:r>
            <a:r>
              <a:rPr lang="uk-UA" sz="2000" dirty="0" err="1">
                <a:solidFill>
                  <a:schemeClr val="tx2"/>
                </a:solidFill>
                <a:latin typeface="Times New Roman" panose="02020603050405020304" pitchFamily="18" charset="0"/>
                <a:cs typeface="Times New Roman" panose="02020603050405020304" pitchFamily="18" charset="0"/>
              </a:rPr>
              <a:t>зв’язуючого</a:t>
            </a:r>
            <a:r>
              <a:rPr lang="uk-UA" sz="2000" dirty="0">
                <a:solidFill>
                  <a:schemeClr val="tx2"/>
                </a:solidFill>
                <a:latin typeface="Times New Roman" panose="02020603050405020304" pitchFamily="18" charset="0"/>
                <a:cs typeface="Times New Roman" panose="02020603050405020304" pitchFamily="18" charset="0"/>
              </a:rPr>
              <a:t> у виробництві ДСП, ДВП та </a:t>
            </a:r>
            <a:r>
              <a:rPr lang="uk-UA" sz="2000" dirty="0" err="1">
                <a:solidFill>
                  <a:schemeClr val="tx2"/>
                </a:solidFill>
                <a:latin typeface="Times New Roman" panose="02020603050405020304" pitchFamily="18" charset="0"/>
                <a:cs typeface="Times New Roman" panose="02020603050405020304" pitchFamily="18" charset="0"/>
              </a:rPr>
              <a:t>інш</a:t>
            </a:r>
            <a:r>
              <a:rPr lang="uk-UA" sz="2000" dirty="0">
                <a:solidFill>
                  <a:schemeClr val="tx2"/>
                </a:solidFill>
                <a:latin typeface="Times New Roman" panose="02020603050405020304" pitchFamily="18" charset="0"/>
                <a:cs typeface="Times New Roman" panose="02020603050405020304" pitchFamily="18" charset="0"/>
              </a:rPr>
              <a:t>., клеїв, газонаповнених пластмас, мінераловатних виробів, полімерних бетонах і розчинах.</a:t>
            </a:r>
          </a:p>
          <a:p>
            <a:pPr indent="457200" algn="just"/>
            <a:r>
              <a:rPr lang="uk-UA" sz="2000" b="1" dirty="0">
                <a:solidFill>
                  <a:schemeClr val="tx2"/>
                </a:solidFill>
                <a:latin typeface="Times New Roman" panose="02020603050405020304" pitchFamily="18" charset="0"/>
                <a:cs typeface="Times New Roman" panose="02020603050405020304" pitchFamily="18" charset="0"/>
              </a:rPr>
              <a:t>Епоксидні смоли </a:t>
            </a:r>
            <a:r>
              <a:rPr lang="uk-UA" sz="2000" dirty="0">
                <a:solidFill>
                  <a:schemeClr val="tx2"/>
                </a:solidFill>
                <a:latin typeface="Times New Roman" panose="02020603050405020304" pitchFamily="18" charset="0"/>
                <a:cs typeface="Times New Roman" panose="02020603050405020304" pitchFamily="18" charset="0"/>
              </a:rPr>
              <a:t>– це в’язкі рідини, які розчиняються в органічних розчинах (рідше в воді). Вони прозорі, колір – від світло жовтого до коричневого. Переходять в нерозчинний і неплавкий стан за допомогою </a:t>
            </a:r>
            <a:r>
              <a:rPr lang="uk-UA" sz="2000" dirty="0" err="1">
                <a:solidFill>
                  <a:schemeClr val="tx2"/>
                </a:solidFill>
                <a:latin typeface="Times New Roman" panose="02020603050405020304" pitchFamily="18" charset="0"/>
                <a:cs typeface="Times New Roman" panose="02020603050405020304" pitchFamily="18" charset="0"/>
              </a:rPr>
              <a:t>отверджувача</a:t>
            </a:r>
            <a:r>
              <a:rPr lang="uk-UA" sz="2000" dirty="0">
                <a:solidFill>
                  <a:schemeClr val="tx2"/>
                </a:solidFill>
                <a:latin typeface="Times New Roman" panose="02020603050405020304" pitchFamily="18" charset="0"/>
                <a:cs typeface="Times New Roman" panose="02020603050405020304" pitchFamily="18" charset="0"/>
              </a:rPr>
              <a:t> при нормальній або підвищеній температурі. Має високу водостійкість, добру адгезію до метала, </a:t>
            </a:r>
            <a:r>
              <a:rPr lang="uk-UA" sz="2000" dirty="0" err="1">
                <a:solidFill>
                  <a:schemeClr val="tx2"/>
                </a:solidFill>
                <a:latin typeface="Times New Roman" panose="02020603050405020304" pitchFamily="18" charset="0"/>
                <a:cs typeface="Times New Roman" panose="02020603050405020304" pitchFamily="18" charset="0"/>
              </a:rPr>
              <a:t>камню</a:t>
            </a:r>
            <a:r>
              <a:rPr lang="uk-UA" sz="2000" dirty="0">
                <a:solidFill>
                  <a:schemeClr val="tx2"/>
                </a:solidFill>
                <a:latin typeface="Times New Roman" panose="02020603050405020304" pitchFamily="18" charset="0"/>
                <a:cs typeface="Times New Roman" panose="02020603050405020304" pitchFamily="18" charset="0"/>
              </a:rPr>
              <a:t>, хімічну стійкість. Використовуються у якості клеїв, </a:t>
            </a:r>
            <a:r>
              <a:rPr lang="uk-UA" sz="2000" dirty="0" err="1">
                <a:solidFill>
                  <a:schemeClr val="tx2"/>
                </a:solidFill>
                <a:latin typeface="Times New Roman" panose="02020603050405020304" pitchFamily="18" charset="0"/>
                <a:cs typeface="Times New Roman" panose="02020603050405020304" pitchFamily="18" charset="0"/>
              </a:rPr>
              <a:t>зв’язуючих</a:t>
            </a:r>
            <a:r>
              <a:rPr lang="uk-UA" sz="2000" dirty="0">
                <a:solidFill>
                  <a:schemeClr val="tx2"/>
                </a:solidFill>
                <a:latin typeface="Times New Roman" panose="02020603050405020304" pitchFamily="18" charset="0"/>
                <a:cs typeface="Times New Roman" panose="02020603050405020304" pitchFamily="18" charset="0"/>
              </a:rPr>
              <a:t> в склопластиках, </a:t>
            </a:r>
            <a:r>
              <a:rPr lang="uk-UA" sz="2000" dirty="0" err="1">
                <a:solidFill>
                  <a:schemeClr val="tx2"/>
                </a:solidFill>
                <a:latin typeface="Times New Roman" panose="02020603050405020304" pitchFamily="18" charset="0"/>
                <a:cs typeface="Times New Roman" panose="02020603050405020304" pitchFamily="18" charset="0"/>
              </a:rPr>
              <a:t>полімербетонах</a:t>
            </a:r>
            <a:r>
              <a:rPr lang="uk-UA" sz="2000" dirty="0">
                <a:solidFill>
                  <a:schemeClr val="tx2"/>
                </a:solidFill>
                <a:latin typeface="Times New Roman" panose="02020603050405020304" pitchFamily="18" charset="0"/>
                <a:cs typeface="Times New Roman" panose="02020603050405020304" pitchFamily="18" charset="0"/>
              </a:rPr>
              <a:t>, для отримання фарб і лаків.</a:t>
            </a:r>
          </a:p>
          <a:p>
            <a:pPr indent="457200" algn="just"/>
            <a:r>
              <a:rPr lang="uk-UA" sz="2000" b="1" dirty="0" err="1">
                <a:solidFill>
                  <a:schemeClr val="tx2"/>
                </a:solidFill>
                <a:latin typeface="Times New Roman" panose="02020603050405020304" pitchFamily="18" charset="0"/>
                <a:cs typeface="Times New Roman" panose="02020603050405020304" pitchFamily="18" charset="0"/>
              </a:rPr>
              <a:t>Алкідні</a:t>
            </a:r>
            <a:r>
              <a:rPr lang="uk-UA" sz="2000" b="1" dirty="0">
                <a:solidFill>
                  <a:schemeClr val="tx2"/>
                </a:solidFill>
                <a:latin typeface="Times New Roman" panose="02020603050405020304" pitchFamily="18" charset="0"/>
                <a:cs typeface="Times New Roman" panose="02020603050405020304" pitchFamily="18" charset="0"/>
              </a:rPr>
              <a:t> полімери – </a:t>
            </a:r>
            <a:r>
              <a:rPr lang="uk-UA" sz="2000" dirty="0">
                <a:solidFill>
                  <a:schemeClr val="tx2"/>
                </a:solidFill>
                <a:latin typeface="Times New Roman" panose="02020603050405020304" pitchFamily="18" charset="0"/>
                <a:cs typeface="Times New Roman" panose="02020603050405020304" pitchFamily="18" charset="0"/>
              </a:rPr>
              <a:t>різновид поліефірних полімерів. Використовують для виготовлення лаків, емалей, </a:t>
            </a:r>
            <a:r>
              <a:rPr lang="uk-UA" sz="2000" dirty="0" err="1">
                <a:solidFill>
                  <a:schemeClr val="tx2"/>
                </a:solidFill>
                <a:latin typeface="Times New Roman" panose="02020603050405020304" pitchFamily="18" charset="0"/>
                <a:cs typeface="Times New Roman" panose="02020603050405020304" pitchFamily="18" charset="0"/>
              </a:rPr>
              <a:t>грунтовок</a:t>
            </a:r>
            <a:r>
              <a:rPr lang="uk-UA" sz="2000" dirty="0">
                <a:solidFill>
                  <a:schemeClr val="tx2"/>
                </a:solidFill>
                <a:latin typeface="Times New Roman" panose="02020603050405020304" pitchFamily="18" charset="0"/>
                <a:cs typeface="Times New Roman" panose="02020603050405020304" pitchFamily="18" charset="0"/>
              </a:rPr>
              <a:t>, шпаклівок для внутрішнього оздоблення.</a:t>
            </a:r>
          </a:p>
          <a:p>
            <a:pPr indent="457200" algn="just"/>
            <a:r>
              <a:rPr lang="uk-UA" sz="2000" dirty="0">
                <a:solidFill>
                  <a:schemeClr val="tx2"/>
                </a:solidFill>
                <a:latin typeface="Times New Roman" panose="02020603050405020304" pitchFamily="18" charset="0"/>
                <a:cs typeface="Times New Roman" panose="02020603050405020304" pitchFamily="18" charset="0"/>
              </a:rPr>
              <a:t>Поліуретанові смоли – монтажна піна, штучна </a:t>
            </a:r>
            <a:r>
              <a:rPr lang="uk-UA" sz="2000" dirty="0" err="1">
                <a:solidFill>
                  <a:schemeClr val="tx2"/>
                </a:solidFill>
                <a:latin typeface="Times New Roman" panose="02020603050405020304" pitchFamily="18" charset="0"/>
                <a:cs typeface="Times New Roman" panose="02020603050405020304" pitchFamily="18" charset="0"/>
              </a:rPr>
              <a:t>кожа</a:t>
            </a:r>
            <a:r>
              <a:rPr lang="uk-UA" sz="2000" dirty="0">
                <a:solidFill>
                  <a:schemeClr val="tx2"/>
                </a:solidFill>
                <a:latin typeface="Times New Roman" panose="02020603050405020304" pitchFamily="18" charset="0"/>
                <a:cs typeface="Times New Roman" panose="02020603050405020304" pitchFamily="18" charset="0"/>
              </a:rPr>
              <a:t>, поролон </a:t>
            </a:r>
            <a:endParaRPr lang="uk-UA" sz="2000" b="1"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52857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5E5B84-1924-4C10-B732-0979517E3AC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6B5B241-6B7E-4C7D-8565-F48B04C74F30}"/>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44710281-49F3-4EDE-A3BB-D08FAFB2D31B}"/>
              </a:ext>
            </a:extLst>
          </p:cNvPr>
          <p:cNvPicPr>
            <a:picLocks noChangeAspect="1"/>
          </p:cNvPicPr>
          <p:nvPr/>
        </p:nvPicPr>
        <p:blipFill>
          <a:blip r:embed="rId2"/>
          <a:stretch>
            <a:fillRect/>
          </a:stretch>
        </p:blipFill>
        <p:spPr>
          <a:xfrm>
            <a:off x="207830" y="-1"/>
            <a:ext cx="11676050" cy="6564573"/>
          </a:xfrm>
          <a:prstGeom prst="rect">
            <a:avLst/>
          </a:prstGeom>
        </p:spPr>
      </p:pic>
    </p:spTree>
    <p:extLst>
      <p:ext uri="{BB962C8B-B14F-4D97-AF65-F5344CB8AC3E}">
        <p14:creationId xmlns:p14="http://schemas.microsoft.com/office/powerpoint/2010/main" val="221000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0E26CA-4722-4E60-814E-AD8CABC30F48}"/>
              </a:ext>
            </a:extLst>
          </p:cNvPr>
          <p:cNvSpPr>
            <a:spLocks noGrp="1"/>
          </p:cNvSpPr>
          <p:nvPr>
            <p:ph idx="1"/>
          </p:nvPr>
        </p:nvSpPr>
        <p:spPr>
          <a:xfrm>
            <a:off x="187037" y="187036"/>
            <a:ext cx="11845636" cy="6670963"/>
          </a:xfrm>
        </p:spPr>
        <p:txBody>
          <a:bodyPr/>
          <a:lstStyle/>
          <a:p>
            <a:pPr marL="0" indent="0">
              <a:buNone/>
            </a:pPr>
            <a:r>
              <a:rPr lang="uk-UA" dirty="0"/>
              <a:t>Структура полімерів</a:t>
            </a:r>
          </a:p>
          <a:p>
            <a:pPr marL="0" indent="0">
              <a:buNone/>
            </a:pPr>
            <a:endParaRPr lang="ru-RU" dirty="0"/>
          </a:p>
        </p:txBody>
      </p:sp>
      <p:pic>
        <p:nvPicPr>
          <p:cNvPr id="1026" name="Picture 2" descr="Синтетичні високомолекулярні речовини. Полімери - Хімія. Рівень стандарту.  10 клас. Савчин">
            <a:extLst>
              <a:ext uri="{FF2B5EF4-FFF2-40B4-BE49-F238E27FC236}">
                <a16:creationId xmlns:a16="http://schemas.microsoft.com/office/drawing/2014/main" id="{504ECB06-5D62-4E5D-874E-5965C7E0A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9" y="863001"/>
            <a:ext cx="11171619" cy="511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A69328C-E2CC-48A5-A848-D7560BF5DEF7}"/>
              </a:ext>
            </a:extLst>
          </p:cNvPr>
          <p:cNvSpPr>
            <a:spLocks noGrp="1"/>
          </p:cNvSpPr>
          <p:nvPr>
            <p:ph type="body" idx="1"/>
          </p:nvPr>
        </p:nvSpPr>
        <p:spPr>
          <a:xfrm>
            <a:off x="0" y="0"/>
            <a:ext cx="12192000" cy="7001301"/>
          </a:xfrm>
        </p:spPr>
        <p:txBody>
          <a:bodyPr>
            <a:normAutofit lnSpcReduction="10000"/>
          </a:bodyPr>
          <a:lstStyle/>
          <a:p>
            <a:pPr algn="just"/>
            <a:r>
              <a:rPr lang="uk-UA" dirty="0">
                <a:solidFill>
                  <a:schemeClr val="tx1"/>
                </a:solidFill>
              </a:rPr>
              <a:t>Залежно від відношення до нагрівання та розчинників органічні в'яжучі ділять на термопластичні та термореактивні</a:t>
            </a:r>
            <a:r>
              <a:rPr lang="ru-RU" dirty="0">
                <a:solidFill>
                  <a:schemeClr val="tx1"/>
                </a:solidFill>
              </a:rPr>
              <a:t>.</a:t>
            </a: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r>
              <a:rPr lang="uk-UA" u="sng" dirty="0">
                <a:solidFill>
                  <a:schemeClr val="tx1"/>
                </a:solidFill>
              </a:rPr>
              <a:t>Термопластичними</a:t>
            </a:r>
            <a:r>
              <a:rPr lang="uk-UA" dirty="0">
                <a:solidFill>
                  <a:schemeClr val="tx1"/>
                </a:solidFill>
              </a:rPr>
              <a:t> називають речовини, які при нагріванні переходять з твердого стану в рідкий (плавляться), а при охолодженні знову тверднуть; причому такі переходи можуть повторюватися багато разів.</a:t>
            </a:r>
          </a:p>
          <a:p>
            <a:pPr algn="just"/>
            <a:r>
              <a:rPr lang="uk-UA" dirty="0" err="1">
                <a:solidFill>
                  <a:schemeClr val="tx1"/>
                </a:solidFill>
              </a:rPr>
              <a:t>Термопластичність</a:t>
            </a:r>
            <a:r>
              <a:rPr lang="uk-UA" dirty="0">
                <a:solidFill>
                  <a:schemeClr val="tx1"/>
                </a:solidFill>
              </a:rPr>
              <a:t> пояснюється лінійною будовою молекул і невисокою міжмолекулярною взаємодією.</a:t>
            </a:r>
            <a:endParaRPr lang="ru-RU" dirty="0">
              <a:solidFill>
                <a:schemeClr val="tx1"/>
              </a:solidFill>
            </a:endParaRPr>
          </a:p>
          <a:p>
            <a:pPr algn="just"/>
            <a:endParaRPr lang="ru-RU" dirty="0">
              <a:solidFill>
                <a:schemeClr val="tx1"/>
              </a:solidFill>
            </a:endParaRPr>
          </a:p>
        </p:txBody>
      </p:sp>
      <p:pic>
        <p:nvPicPr>
          <p:cNvPr id="4" name="Рисунок 3">
            <a:extLst>
              <a:ext uri="{FF2B5EF4-FFF2-40B4-BE49-F238E27FC236}">
                <a16:creationId xmlns:a16="http://schemas.microsoft.com/office/drawing/2014/main" id="{C70B6A6F-E45F-4133-8E09-C454C9738E16}"/>
              </a:ext>
            </a:extLst>
          </p:cNvPr>
          <p:cNvPicPr>
            <a:picLocks noChangeAspect="1"/>
          </p:cNvPicPr>
          <p:nvPr/>
        </p:nvPicPr>
        <p:blipFill rotWithShape="1">
          <a:blip r:embed="rId2">
            <a:extLst>
              <a:ext uri="{28A0092B-C50C-407E-A947-70E740481C1C}">
                <a14:useLocalDpi xmlns:a14="http://schemas.microsoft.com/office/drawing/2010/main" val="0"/>
              </a:ext>
            </a:extLst>
          </a:blip>
          <a:srcRect t="17077" b="10062"/>
          <a:stretch/>
        </p:blipFill>
        <p:spPr>
          <a:xfrm>
            <a:off x="2906973" y="623170"/>
            <a:ext cx="7825577" cy="4276376"/>
          </a:xfrm>
          <a:prstGeom prst="rect">
            <a:avLst/>
          </a:prstGeom>
        </p:spPr>
      </p:pic>
    </p:spTree>
    <p:extLst>
      <p:ext uri="{BB962C8B-B14F-4D97-AF65-F5344CB8AC3E}">
        <p14:creationId xmlns:p14="http://schemas.microsoft.com/office/powerpoint/2010/main" val="29799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A69328C-E2CC-48A5-A848-D7560BF5DEF7}"/>
              </a:ext>
            </a:extLst>
          </p:cNvPr>
          <p:cNvSpPr>
            <a:spLocks noGrp="1"/>
          </p:cNvSpPr>
          <p:nvPr>
            <p:ph type="body" idx="1"/>
          </p:nvPr>
        </p:nvSpPr>
        <p:spPr>
          <a:xfrm>
            <a:off x="0" y="0"/>
            <a:ext cx="12192000" cy="6857999"/>
          </a:xfrm>
        </p:spPr>
        <p:txBody>
          <a:bodyPr/>
          <a:lstStyle/>
          <a:p>
            <a:pPr algn="just"/>
            <a:r>
              <a:rPr lang="uk-UA" sz="2000" u="sng" dirty="0">
                <a:solidFill>
                  <a:schemeClr val="tx1"/>
                </a:solidFill>
                <a:latin typeface="Times New Roman" panose="02020603050405020304" pitchFamily="18" charset="0"/>
                <a:cs typeface="Times New Roman" panose="02020603050405020304" pitchFamily="18" charset="0"/>
              </a:rPr>
              <a:t>Термореактивні </a:t>
            </a:r>
            <a:r>
              <a:rPr lang="uk-UA" sz="2000" dirty="0">
                <a:solidFill>
                  <a:schemeClr val="tx1"/>
                </a:solidFill>
                <a:latin typeface="Times New Roman" panose="02020603050405020304" pitchFamily="18" charset="0"/>
                <a:cs typeface="Times New Roman" panose="02020603050405020304" pitchFamily="18" charset="0"/>
              </a:rPr>
              <a:t>називають речовини, у яких перехід з рідкого стану в тверде відбувається </a:t>
            </a:r>
            <a:r>
              <a:rPr lang="uk-UA" sz="2000" dirty="0" err="1">
                <a:solidFill>
                  <a:schemeClr val="tx1"/>
                </a:solidFill>
                <a:latin typeface="Times New Roman" panose="02020603050405020304" pitchFamily="18" charset="0"/>
                <a:cs typeface="Times New Roman" panose="02020603050405020304" pitchFamily="18" charset="0"/>
              </a:rPr>
              <a:t>незворотньо</a:t>
            </a:r>
            <a:r>
              <a:rPr lang="uk-UA" sz="2000"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endParaRPr>
          </a:p>
        </p:txBody>
      </p:sp>
      <p:pic>
        <p:nvPicPr>
          <p:cNvPr id="4" name="Рисунок 3">
            <a:extLst>
              <a:ext uri="{FF2B5EF4-FFF2-40B4-BE49-F238E27FC236}">
                <a16:creationId xmlns:a16="http://schemas.microsoft.com/office/drawing/2014/main" id="{33EDF199-030C-4928-957D-B8639ABA0DDC}"/>
              </a:ext>
            </a:extLst>
          </p:cNvPr>
          <p:cNvPicPr>
            <a:picLocks noChangeAspect="1"/>
          </p:cNvPicPr>
          <p:nvPr/>
        </p:nvPicPr>
        <p:blipFill rotWithShape="1">
          <a:blip r:embed="rId2">
            <a:extLst>
              <a:ext uri="{28A0092B-C50C-407E-A947-70E740481C1C}">
                <a14:useLocalDpi xmlns:a14="http://schemas.microsoft.com/office/drawing/2010/main" val="0"/>
              </a:ext>
            </a:extLst>
          </a:blip>
          <a:srcRect t="18061" b="7600"/>
          <a:stretch/>
        </p:blipFill>
        <p:spPr>
          <a:xfrm>
            <a:off x="1912698" y="420982"/>
            <a:ext cx="8677965" cy="4838301"/>
          </a:xfrm>
          <a:prstGeom prst="rect">
            <a:avLst/>
          </a:prstGeom>
        </p:spPr>
      </p:pic>
      <p:sp>
        <p:nvSpPr>
          <p:cNvPr id="2" name="Прямоугольник 1">
            <a:extLst>
              <a:ext uri="{FF2B5EF4-FFF2-40B4-BE49-F238E27FC236}">
                <a16:creationId xmlns:a16="http://schemas.microsoft.com/office/drawing/2014/main" id="{027FA087-E363-41E0-9636-684ED1730D3E}"/>
              </a:ext>
            </a:extLst>
          </p:cNvPr>
          <p:cNvSpPr/>
          <p:nvPr/>
        </p:nvSpPr>
        <p:spPr>
          <a:xfrm>
            <a:off x="0" y="5458476"/>
            <a:ext cx="12064621" cy="1323439"/>
          </a:xfrm>
          <a:prstGeom prst="rect">
            <a:avLst/>
          </a:prstGeom>
        </p:spPr>
        <p:txBody>
          <a:bodyPr wrap="square">
            <a:spAutoFit/>
          </a:bodyPr>
          <a:lstStyle/>
          <a:p>
            <a:r>
              <a:rPr lang="uk-UA" sz="2000" dirty="0">
                <a:latin typeface="Times New Roman" panose="02020603050405020304" pitchFamily="18" charset="0"/>
                <a:cs typeface="Times New Roman" panose="02020603050405020304" pitchFamily="18" charset="0"/>
              </a:rPr>
              <a:t>При цьому змінюється молекулярна структура: лінійні молекули з'єднуються у просторові сітки — гігантські макромолекули</a:t>
            </a:r>
            <a:r>
              <a:rPr lang="ru-RU"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Таке необоротне твердіння (цей процес називають також «затвердіння», «вулканізація») відбувається не тільки під дією нагріву (звідси пішов термін «термореактивні речовини</a:t>
            </a:r>
            <a:r>
              <a:rPr lang="ru-RU"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а й під дією речовин </a:t>
            </a:r>
            <a:r>
              <a:rPr lang="uk-UA" sz="2000" dirty="0" err="1">
                <a:latin typeface="Times New Roman" panose="02020603050405020304" pitchFamily="18" charset="0"/>
                <a:cs typeface="Times New Roman" panose="02020603050405020304" pitchFamily="18" charset="0"/>
              </a:rPr>
              <a:t>затверджувачів</a:t>
            </a:r>
            <a:r>
              <a:rPr lang="ru-RU" sz="2000" dirty="0">
                <a:latin typeface="Times New Roman" panose="02020603050405020304" pitchFamily="18" charset="0"/>
                <a:cs typeface="Times New Roman" panose="02020603050405020304" pitchFamily="18" charset="0"/>
              </a:rPr>
              <a:t>, УФ та </a:t>
            </a:r>
            <a:r>
              <a:rPr lang="el-GR" sz="2000" dirty="0">
                <a:latin typeface="Times New Roman" panose="02020603050405020304" pitchFamily="18" charset="0"/>
                <a:cs typeface="Times New Roman" panose="02020603050405020304" pitchFamily="18" charset="0"/>
              </a:rPr>
              <a:t>γ-</a:t>
            </a:r>
            <a:r>
              <a:rPr lang="uk-UA" sz="2000" dirty="0">
                <a:latin typeface="Times New Roman" panose="02020603050405020304" pitchFamily="18" charset="0"/>
                <a:cs typeface="Times New Roman" panose="02020603050405020304" pitchFamily="18" charset="0"/>
              </a:rPr>
              <a:t>випромінювання та інших факторів</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220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A69328C-E2CC-48A5-A848-D7560BF5DEF7}"/>
              </a:ext>
            </a:extLst>
          </p:cNvPr>
          <p:cNvSpPr>
            <a:spLocks noGrp="1"/>
          </p:cNvSpPr>
          <p:nvPr>
            <p:ph type="body" idx="1"/>
          </p:nvPr>
        </p:nvSpPr>
        <p:spPr>
          <a:xfrm>
            <a:off x="0" y="0"/>
            <a:ext cx="12192000" cy="6857999"/>
          </a:xfrm>
        </p:spPr>
        <p:txBody>
          <a:bodyPr/>
          <a:lstStyle/>
          <a:p>
            <a:pPr algn="just"/>
            <a:r>
              <a:rPr lang="uk-UA" sz="2000" dirty="0">
                <a:solidFill>
                  <a:schemeClr val="tx1"/>
                </a:solidFill>
                <a:latin typeface="Times New Roman" panose="02020603050405020304" pitchFamily="18" charset="0"/>
                <a:cs typeface="Times New Roman" panose="02020603050405020304" pitchFamily="18" charset="0"/>
              </a:rPr>
              <a:t>Найбільша група органічних в'яжучих - синтетичні полімери. Їх одержують із низькомолекулярних продуктів (мономерів) полімеризацією та поліконденсацією. Специфічна група полімерів - </a:t>
            </a:r>
            <a:r>
              <a:rPr lang="uk-UA" sz="2000" dirty="0" err="1">
                <a:solidFill>
                  <a:schemeClr val="tx1"/>
                </a:solidFill>
                <a:latin typeface="Times New Roman" panose="02020603050405020304" pitchFamily="18" charset="0"/>
                <a:cs typeface="Times New Roman" panose="02020603050405020304" pitchFamily="18" charset="0"/>
              </a:rPr>
              <a:t>каучуки</a:t>
            </a:r>
            <a:r>
              <a:rPr lang="uk-UA" sz="2000" dirty="0">
                <a:solidFill>
                  <a:schemeClr val="tx1"/>
                </a:solidFill>
                <a:latin typeface="Times New Roman" panose="02020603050405020304" pitchFamily="18" charset="0"/>
                <a:cs typeface="Times New Roman" panose="02020603050405020304" pitchFamily="18" charset="0"/>
              </a:rPr>
              <a:t> і </a:t>
            </a:r>
            <a:r>
              <a:rPr lang="uk-UA" sz="2000" dirty="0" err="1">
                <a:solidFill>
                  <a:schemeClr val="tx1"/>
                </a:solidFill>
                <a:latin typeface="Times New Roman" panose="02020603050405020304" pitchFamily="18" charset="0"/>
                <a:cs typeface="Times New Roman" panose="02020603050405020304" pitchFamily="18" charset="0"/>
              </a:rPr>
              <a:t>каучукоподібні</a:t>
            </a:r>
            <a:r>
              <a:rPr lang="uk-UA" sz="2000" dirty="0">
                <a:solidFill>
                  <a:schemeClr val="tx1"/>
                </a:solidFill>
                <a:latin typeface="Times New Roman" panose="02020603050405020304" pitchFamily="18" charset="0"/>
                <a:cs typeface="Times New Roman" panose="02020603050405020304" pitchFamily="18" charset="0"/>
              </a:rPr>
              <a:t> полімери, що мають </a:t>
            </a:r>
            <a:r>
              <a:rPr lang="uk-UA" sz="2000" dirty="0" err="1">
                <a:solidFill>
                  <a:schemeClr val="tx1"/>
                </a:solidFill>
                <a:latin typeface="Times New Roman" panose="02020603050405020304" pitchFamily="18" charset="0"/>
                <a:cs typeface="Times New Roman" panose="02020603050405020304" pitchFamily="18" charset="0"/>
              </a:rPr>
              <a:t>високоеластичні</a:t>
            </a:r>
            <a:r>
              <a:rPr lang="uk-UA" sz="2000" dirty="0">
                <a:solidFill>
                  <a:schemeClr val="tx1"/>
                </a:solidFill>
                <a:latin typeface="Times New Roman" panose="02020603050405020304" pitchFamily="18" charset="0"/>
                <a:cs typeface="Times New Roman" panose="02020603050405020304" pitchFamily="18" charset="0"/>
              </a:rPr>
              <a:t> властивості - здатність до великих пружних деформацій; їх також називають </a:t>
            </a:r>
            <a:r>
              <a:rPr lang="uk-UA" sz="2000" u="sng" dirty="0">
                <a:solidFill>
                  <a:schemeClr val="tx1"/>
                </a:solidFill>
                <a:latin typeface="Times New Roman" panose="02020603050405020304" pitchFamily="18" charset="0"/>
                <a:cs typeface="Times New Roman" panose="02020603050405020304" pitchFamily="18" charset="0"/>
              </a:rPr>
              <a:t>еластомірами</a:t>
            </a:r>
            <a:r>
              <a:rPr lang="ru-RU" sz="2000"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endParaRPr>
          </a:p>
        </p:txBody>
      </p:sp>
      <p:pic>
        <p:nvPicPr>
          <p:cNvPr id="4" name="Рисунок 3">
            <a:extLst>
              <a:ext uri="{FF2B5EF4-FFF2-40B4-BE49-F238E27FC236}">
                <a16:creationId xmlns:a16="http://schemas.microsoft.com/office/drawing/2014/main" id="{8B684019-8C15-4FD7-A0A8-8012C7648D95}"/>
              </a:ext>
            </a:extLst>
          </p:cNvPr>
          <p:cNvPicPr>
            <a:picLocks noChangeAspect="1"/>
          </p:cNvPicPr>
          <p:nvPr/>
        </p:nvPicPr>
        <p:blipFill rotWithShape="1">
          <a:blip r:embed="rId2">
            <a:extLst>
              <a:ext uri="{28A0092B-C50C-407E-A947-70E740481C1C}">
                <a14:useLocalDpi xmlns:a14="http://schemas.microsoft.com/office/drawing/2010/main" val="0"/>
              </a:ext>
            </a:extLst>
          </a:blip>
          <a:srcRect t="37754" b="7600"/>
          <a:stretch/>
        </p:blipFill>
        <p:spPr>
          <a:xfrm>
            <a:off x="483217" y="1378424"/>
            <a:ext cx="10984297" cy="4501872"/>
          </a:xfrm>
          <a:prstGeom prst="rect">
            <a:avLst/>
          </a:prstGeom>
        </p:spPr>
      </p:pic>
    </p:spTree>
    <p:extLst>
      <p:ext uri="{BB962C8B-B14F-4D97-AF65-F5344CB8AC3E}">
        <p14:creationId xmlns:p14="http://schemas.microsoft.com/office/powerpoint/2010/main" val="246260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indent="457200" algn="just"/>
            <a:r>
              <a:rPr lang="uk-UA" sz="2000" b="1" i="1" dirty="0">
                <a:solidFill>
                  <a:schemeClr val="bg2">
                    <a:lumMod val="10000"/>
                  </a:schemeClr>
                </a:solidFill>
                <a:latin typeface="Times New Roman" panose="02020603050405020304" pitchFamily="18" charset="0"/>
                <a:cs typeface="Times New Roman" panose="02020603050405020304" pitchFamily="18" charset="0"/>
              </a:rPr>
              <a:t>Полімерна речовина - </a:t>
            </a:r>
            <a:r>
              <a:rPr lang="uk-UA" sz="2000" dirty="0">
                <a:solidFill>
                  <a:schemeClr val="bg2">
                    <a:lumMod val="10000"/>
                  </a:schemeClr>
                </a:solidFill>
                <a:latin typeface="Times New Roman" panose="02020603050405020304" pitchFamily="18" charset="0"/>
                <a:cs typeface="Times New Roman" panose="02020603050405020304" pitchFamily="18" charset="0"/>
              </a:rPr>
              <a:t>самий дорогий компонент пластмас, що  є основою композиції й багато в чому визначає фізико-технічні властивості пластмас: теплостійкість, хімічну стійкість, міцність  та </a:t>
            </a:r>
            <a:r>
              <a:rPr lang="uk-UA" sz="2000" dirty="0" err="1">
                <a:solidFill>
                  <a:schemeClr val="bg2">
                    <a:lumMod val="10000"/>
                  </a:schemeClr>
                </a:solidFill>
                <a:latin typeface="Times New Roman" panose="02020603050405020304" pitchFamily="18" charset="0"/>
                <a:cs typeface="Times New Roman" panose="02020603050405020304" pitchFamily="18" charset="0"/>
              </a:rPr>
              <a:t>деформативні</a:t>
            </a:r>
            <a:r>
              <a:rPr lang="uk-UA" sz="2000" dirty="0">
                <a:solidFill>
                  <a:schemeClr val="bg2">
                    <a:lumMod val="10000"/>
                  </a:schemeClr>
                </a:solidFill>
                <a:latin typeface="Times New Roman" panose="02020603050405020304" pitchFamily="18" charset="0"/>
                <a:cs typeface="Times New Roman" panose="02020603050405020304" pitchFamily="18" charset="0"/>
              </a:rPr>
              <a:t> характеристики.</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indent="457200" algn="just"/>
            <a:r>
              <a:rPr lang="uk-UA" sz="2000" dirty="0">
                <a:solidFill>
                  <a:schemeClr val="bg2">
                    <a:lumMod val="10000"/>
                  </a:schemeClr>
                </a:solidFill>
                <a:latin typeface="Times New Roman" panose="02020603050405020304" pitchFamily="18" charset="0"/>
                <a:cs typeface="Times New Roman" panose="02020603050405020304" pitchFamily="18" charset="0"/>
              </a:rPr>
              <a:t>Окрім полімерів до складу пластмас входять інші найважливіші складові:</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indent="457200" algn="just"/>
            <a:r>
              <a:rPr lang="uk-UA" sz="2000" b="1" i="1" dirty="0">
                <a:solidFill>
                  <a:schemeClr val="bg2">
                    <a:lumMod val="10000"/>
                  </a:schemeClr>
                </a:solidFill>
                <a:latin typeface="Times New Roman" panose="02020603050405020304" pitchFamily="18" charset="0"/>
                <a:cs typeface="Times New Roman" panose="02020603050405020304" pitchFamily="18" charset="0"/>
              </a:rPr>
              <a:t>- наповнювачі </a:t>
            </a:r>
            <a:r>
              <a:rPr lang="uk-UA" sz="2000" i="1"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a:solidFill>
                  <a:schemeClr val="bg2">
                    <a:lumMod val="10000"/>
                  </a:schemeClr>
                </a:solidFill>
                <a:latin typeface="Times New Roman" panose="02020603050405020304" pitchFamily="18" charset="0"/>
                <a:cs typeface="Times New Roman" panose="02020603050405020304" pitchFamily="18" charset="0"/>
              </a:rPr>
              <a:t>- значно зменшують витрату полімерної речовини і тим самим знижують вартість матеріалу, підвищують теплостійкість, опір розтяганню. Функції наповнювачів у пластмасах виконують порошки органічного й неорганічного походження, волокна, тканини, деревний шпон;</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indent="457200" algn="just"/>
            <a:r>
              <a:rPr lang="uk-UA" sz="2000" b="1" i="1" dirty="0">
                <a:solidFill>
                  <a:schemeClr val="bg2">
                    <a:lumMod val="10000"/>
                  </a:schemeClr>
                </a:solidFill>
                <a:latin typeface="Times New Roman" panose="02020603050405020304" pitchFamily="18" charset="0"/>
                <a:cs typeface="Times New Roman" panose="02020603050405020304" pitchFamily="18" charset="0"/>
              </a:rPr>
              <a:t>- </a:t>
            </a:r>
            <a:r>
              <a:rPr lang="uk-UA" sz="2000" b="1" i="1" dirty="0" err="1">
                <a:solidFill>
                  <a:schemeClr val="bg2">
                    <a:lumMod val="10000"/>
                  </a:schemeClr>
                </a:solidFill>
                <a:latin typeface="Times New Roman" panose="02020603050405020304" pitchFamily="18" charset="0"/>
                <a:cs typeface="Times New Roman" panose="02020603050405020304" pitchFamily="18" charset="0"/>
              </a:rPr>
              <a:t>ластифікатори</a:t>
            </a:r>
            <a:r>
              <a:rPr lang="uk-UA" sz="2000" dirty="0">
                <a:solidFill>
                  <a:schemeClr val="bg2">
                    <a:lumMod val="10000"/>
                  </a:schemeClr>
                </a:solidFill>
                <a:latin typeface="Times New Roman" panose="02020603050405020304" pitchFamily="18" charset="0"/>
                <a:cs typeface="Times New Roman" panose="02020603050405020304" pitchFamily="18" charset="0"/>
              </a:rPr>
              <a:t> - підвищують еластичність полімеру, знижують крихкість;</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indent="457200" algn="just"/>
            <a:r>
              <a:rPr lang="uk-UA" sz="2000" b="1" i="1" dirty="0">
                <a:solidFill>
                  <a:schemeClr val="bg2">
                    <a:lumMod val="10000"/>
                  </a:schemeClr>
                </a:solidFill>
                <a:latin typeface="Times New Roman" panose="02020603050405020304" pitchFamily="18" charset="0"/>
                <a:cs typeface="Times New Roman" panose="02020603050405020304" pitchFamily="18" charset="0"/>
              </a:rPr>
              <a:t>- стабілізатори </a:t>
            </a:r>
            <a:r>
              <a:rPr lang="uk-UA" sz="2000" dirty="0">
                <a:solidFill>
                  <a:schemeClr val="bg2">
                    <a:lumMod val="10000"/>
                  </a:schemeClr>
                </a:solidFill>
                <a:latin typeface="Times New Roman" panose="02020603050405020304" pitchFamily="18" charset="0"/>
                <a:cs typeface="Times New Roman" panose="02020603050405020304" pitchFamily="18" charset="0"/>
              </a:rPr>
              <a:t>- сприяють збереженню  властивостей пластмас  у процесі експлуатації, запобігають  їхньому ранньому старінню.</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indent="457200" algn="just"/>
            <a:r>
              <a:rPr lang="uk-UA" sz="2000" b="1" i="1" dirty="0">
                <a:solidFill>
                  <a:schemeClr val="bg2">
                    <a:lumMod val="10000"/>
                  </a:schemeClr>
                </a:solidFill>
                <a:latin typeface="Times New Roman" panose="02020603050405020304" pitchFamily="18" charset="0"/>
                <a:cs typeface="Times New Roman" panose="02020603050405020304" pitchFamily="18" charset="0"/>
              </a:rPr>
              <a:t>- барвники </a:t>
            </a:r>
            <a:r>
              <a:rPr lang="uk-UA" sz="2000" dirty="0">
                <a:solidFill>
                  <a:schemeClr val="bg2">
                    <a:lumMod val="10000"/>
                  </a:schemeClr>
                </a:solidFill>
                <a:latin typeface="Times New Roman" panose="02020603050405020304" pitchFamily="18" charset="0"/>
                <a:cs typeface="Times New Roman" panose="02020603050405020304" pitchFamily="18" charset="0"/>
              </a:rPr>
              <a:t>- застосовують для  надання  полімерній композиції декоративного вигляду. Для цих цілей використовують пігменти органічного й мінерального походження.</a:t>
            </a:r>
          </a:p>
          <a:p>
            <a:pPr marL="342900" indent="-342900" algn="just">
              <a:buFontTx/>
              <a:buChar char="-"/>
            </a:pPr>
            <a:endParaRPr lang="uk-UA" sz="20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buFontTx/>
              <a:buChar char="-"/>
            </a:pPr>
            <a:endParaRPr lang="uk-UA" sz="20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buFontTx/>
              <a:buChar cha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ru-RU" b="1" dirty="0">
                <a:solidFill>
                  <a:srgbClr val="0070C0"/>
                </a:solidFill>
              </a:rPr>
              <a:t>*</a:t>
            </a:r>
          </a:p>
        </p:txBody>
      </p:sp>
    </p:spTree>
    <p:extLst>
      <p:ext uri="{BB962C8B-B14F-4D97-AF65-F5344CB8AC3E}">
        <p14:creationId xmlns:p14="http://schemas.microsoft.com/office/powerpoint/2010/main" val="316412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lstStyle/>
          <a:p>
            <a:pPr algn="just">
              <a:spcBef>
                <a:spcPts val="600"/>
              </a:spcBef>
            </a:pPr>
            <a:r>
              <a:rPr lang="uk-UA" sz="2000" b="1" dirty="0">
                <a:solidFill>
                  <a:schemeClr val="tx2"/>
                </a:solidFill>
                <a:latin typeface="Times New Roman" panose="02020603050405020304" pitchFamily="18" charset="0"/>
                <a:cs typeface="Times New Roman" panose="02020603050405020304" pitchFamily="18" charset="0"/>
              </a:rPr>
              <a:t>Позитивні властивості пластмас:</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мала щільність  (від 20 до 2200 кг/м</a:t>
            </a:r>
            <a:r>
              <a:rPr lang="uk-UA" sz="2000" baseline="30000" dirty="0">
                <a:solidFill>
                  <a:schemeClr val="tx2"/>
                </a:solidFill>
                <a:latin typeface="Times New Roman" panose="02020603050405020304" pitchFamily="18" charset="0"/>
                <a:cs typeface="Times New Roman" panose="02020603050405020304" pitchFamily="18" charset="0"/>
              </a:rPr>
              <a:t>3</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висока міцність ( від 120 до 420 МПа);</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низька теплопровідність;</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корозійна стійкість;</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мала стиранність;</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здатність фарбуватися в різні кольори;</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можливість одержання прозорих композицій;</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dirty="0">
                <a:solidFill>
                  <a:schemeClr val="tx2"/>
                </a:solidFill>
                <a:latin typeface="Times New Roman" panose="02020603050405020304" pitchFamily="18" charset="0"/>
                <a:cs typeface="Times New Roman" panose="02020603050405020304" pitchFamily="18" charset="0"/>
              </a:rPr>
              <a:t>-	технологічність;</a:t>
            </a:r>
            <a:endParaRPr lang="ru-RU" sz="2000" dirty="0">
              <a:solidFill>
                <a:schemeClr val="tx2"/>
              </a:solidFill>
              <a:latin typeface="Times New Roman" panose="02020603050405020304" pitchFamily="18" charset="0"/>
              <a:cs typeface="Times New Roman" panose="02020603050405020304" pitchFamily="18" charset="0"/>
            </a:endParaRPr>
          </a:p>
          <a:p>
            <a:pPr algn="just">
              <a:spcBef>
                <a:spcPts val="600"/>
              </a:spcBef>
            </a:pPr>
            <a:r>
              <a:rPr lang="uk-UA" sz="2000" b="1" dirty="0">
                <a:solidFill>
                  <a:schemeClr val="tx2"/>
                </a:solidFill>
                <a:latin typeface="Times New Roman" panose="02020603050405020304" pitchFamily="18" charset="0"/>
                <a:cs typeface="Times New Roman" panose="02020603050405020304" pitchFamily="18" charset="0"/>
              </a:rPr>
              <a:t>негативні властивості пластмас:</a:t>
            </a:r>
            <a:endParaRPr lang="ru-RU" sz="2000" dirty="0">
              <a:solidFill>
                <a:schemeClr val="tx2"/>
              </a:solidFill>
              <a:latin typeface="Times New Roman" panose="02020603050405020304" pitchFamily="18" charset="0"/>
              <a:cs typeface="Times New Roman" panose="02020603050405020304" pitchFamily="18" charset="0"/>
            </a:endParaRPr>
          </a:p>
          <a:p>
            <a:pPr lvl="0" algn="just">
              <a:spcBef>
                <a:spcPts val="600"/>
              </a:spcBef>
            </a:pPr>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низька теплостійкість;</a:t>
            </a:r>
            <a:endParaRPr lang="ru-RU" sz="2000" dirty="0">
              <a:solidFill>
                <a:schemeClr val="tx2"/>
              </a:solidFill>
              <a:latin typeface="Times New Roman" panose="02020603050405020304" pitchFamily="18" charset="0"/>
              <a:cs typeface="Times New Roman" panose="02020603050405020304" pitchFamily="18" charset="0"/>
            </a:endParaRPr>
          </a:p>
          <a:p>
            <a:pPr lvl="0" algn="just">
              <a:spcBef>
                <a:spcPts val="600"/>
              </a:spcBef>
            </a:pPr>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мала  твердість;</a:t>
            </a:r>
            <a:endParaRPr lang="ru-RU" sz="2000" dirty="0">
              <a:solidFill>
                <a:schemeClr val="tx2"/>
              </a:solidFill>
              <a:latin typeface="Times New Roman" panose="02020603050405020304" pitchFamily="18" charset="0"/>
              <a:cs typeface="Times New Roman" panose="02020603050405020304" pitchFamily="18" charset="0"/>
            </a:endParaRPr>
          </a:p>
          <a:p>
            <a:pPr lvl="0" algn="just">
              <a:spcBef>
                <a:spcPts val="600"/>
              </a:spcBef>
            </a:pPr>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високий коефіцієнт термічного розширення ;</a:t>
            </a:r>
            <a:endParaRPr lang="ru-RU" sz="2000" dirty="0">
              <a:solidFill>
                <a:schemeClr val="tx2"/>
              </a:solidFill>
              <a:latin typeface="Times New Roman" panose="02020603050405020304" pitchFamily="18" charset="0"/>
              <a:cs typeface="Times New Roman" panose="02020603050405020304" pitchFamily="18" charset="0"/>
            </a:endParaRPr>
          </a:p>
          <a:p>
            <a:pPr lvl="0" algn="just">
              <a:spcBef>
                <a:spcPts val="600"/>
              </a:spcBef>
            </a:pPr>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горючість із виділенням  шкідливих газів;</a:t>
            </a:r>
            <a:endParaRPr lang="ru-RU" sz="2000" dirty="0">
              <a:solidFill>
                <a:schemeClr val="tx2"/>
              </a:solidFill>
              <a:latin typeface="Times New Roman" panose="02020603050405020304" pitchFamily="18" charset="0"/>
              <a:cs typeface="Times New Roman" panose="02020603050405020304" pitchFamily="18" charset="0"/>
            </a:endParaRPr>
          </a:p>
          <a:p>
            <a:pPr lvl="0" algn="just">
              <a:spcBef>
                <a:spcPts val="600"/>
              </a:spcBef>
            </a:pPr>
            <a:r>
              <a:rPr lang="en-US" sz="2000" dirty="0">
                <a:solidFill>
                  <a:schemeClr val="tx2"/>
                </a:solidFill>
                <a:latin typeface="Times New Roman" panose="02020603050405020304" pitchFamily="18" charset="0"/>
                <a:cs typeface="Times New Roman" panose="02020603050405020304" pitchFamily="18" charset="0"/>
              </a:rPr>
              <a:t>- </a:t>
            </a:r>
            <a:r>
              <a:rPr lang="uk-UA" sz="2000" dirty="0">
                <a:solidFill>
                  <a:schemeClr val="tx2"/>
                </a:solidFill>
                <a:latin typeface="Times New Roman" panose="02020603050405020304" pitchFamily="18" charset="0"/>
                <a:cs typeface="Times New Roman" panose="02020603050405020304" pitchFamily="18" charset="0"/>
              </a:rPr>
              <a:t>токсичність при експлуатації і виробництві;</a:t>
            </a:r>
            <a:endParaRPr lang="ru-RU" sz="2000" dirty="0">
              <a:solidFill>
                <a:schemeClr val="tx2"/>
              </a:solidFill>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62254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F426502-E82F-4365-B0A3-6EECCB2CB79B}"/>
              </a:ext>
            </a:extLst>
          </p:cNvPr>
          <p:cNvSpPr>
            <a:spLocks noGrp="1"/>
          </p:cNvSpPr>
          <p:nvPr>
            <p:ph type="subTitle" idx="1"/>
          </p:nvPr>
        </p:nvSpPr>
        <p:spPr>
          <a:xfrm>
            <a:off x="0" y="0"/>
            <a:ext cx="12192000" cy="6858000"/>
          </a:xfrm>
        </p:spPr>
        <p:txBody>
          <a:bodyPr>
            <a:normAutofit/>
          </a:bodyPr>
          <a:lstStyle/>
          <a:p>
            <a:pPr algn="ctr"/>
            <a:r>
              <a:rPr lang="uk-UA" sz="2000" b="1" dirty="0">
                <a:solidFill>
                  <a:schemeClr val="tx2"/>
                </a:solidFill>
                <a:latin typeface="Times New Roman" panose="02020603050405020304" pitchFamily="18" charset="0"/>
                <a:cs typeface="Times New Roman" panose="02020603050405020304" pitchFamily="18" charset="0"/>
              </a:rPr>
              <a:t>Технологія виробництва пластмас</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Вироби з пластмас одержують з використанням  різних прийомів, при виборі яких визначальним фактором є природа полімеру й вид наповнювача.</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dirty="0">
                <a:solidFill>
                  <a:schemeClr val="tx2"/>
                </a:solidFill>
                <a:latin typeface="Times New Roman" panose="02020603050405020304" pitchFamily="18" charset="0"/>
                <a:cs typeface="Times New Roman" panose="02020603050405020304" pitchFamily="18" charset="0"/>
              </a:rPr>
              <a:t>Основними прийомами переробки пластмас  є:</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i="1" dirty="0">
                <a:solidFill>
                  <a:schemeClr val="tx2"/>
                </a:solidFill>
                <a:latin typeface="Times New Roman" panose="02020603050405020304" pitchFamily="18" charset="0"/>
                <a:cs typeface="Times New Roman" panose="02020603050405020304" pitchFamily="18" charset="0"/>
              </a:rPr>
              <a:t>-  </a:t>
            </a:r>
            <a:r>
              <a:rPr lang="uk-UA" sz="2000" b="1" i="1" dirty="0">
                <a:solidFill>
                  <a:schemeClr val="tx2"/>
                </a:solidFill>
                <a:latin typeface="Times New Roman" panose="02020603050405020304" pitchFamily="18" charset="0"/>
                <a:cs typeface="Times New Roman" panose="02020603050405020304" pitchFamily="18" charset="0"/>
              </a:rPr>
              <a:t>пряме пресування</a:t>
            </a:r>
            <a:r>
              <a:rPr lang="uk-UA" sz="2000" dirty="0">
                <a:solidFill>
                  <a:schemeClr val="tx2"/>
                </a:solidFill>
                <a:latin typeface="Times New Roman" panose="02020603050405020304" pitchFamily="18" charset="0"/>
                <a:cs typeface="Times New Roman" panose="02020603050405020304" pitchFamily="18" charset="0"/>
              </a:rPr>
              <a:t> просоченої гарячими смолами основи( тканини, деревного шпону, паперу) у кілька шарів( листові пластики) або  полімерного прес- порошку(плитка для підлог) у гідравлічних пресах, що обігрівають, зазначений спосіб застосовується в основному при переробці термореактивних полімерів і композицій на їхній основі;</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 лиття   просте</a:t>
            </a:r>
            <a:r>
              <a:rPr lang="uk-UA" sz="2000" i="1" dirty="0">
                <a:solidFill>
                  <a:schemeClr val="tx2"/>
                </a:solidFill>
                <a:latin typeface="Times New Roman" panose="02020603050405020304" pitchFamily="18" charset="0"/>
                <a:cs typeface="Times New Roman" panose="02020603050405020304" pitchFamily="18" charset="0"/>
              </a:rPr>
              <a:t>,</a:t>
            </a:r>
            <a:r>
              <a:rPr lang="uk-UA" sz="2000" dirty="0">
                <a:solidFill>
                  <a:schemeClr val="tx2"/>
                </a:solidFill>
                <a:latin typeface="Times New Roman" panose="02020603050405020304" pitchFamily="18" charset="0"/>
                <a:cs typeface="Times New Roman" panose="02020603050405020304" pitchFamily="18" charset="0"/>
              </a:rPr>
              <a:t> при якому  рідка  композиція  заливається у форму й твердіє у результаті реакції полімеризації або охолодження (оргскло, плитки для підлоги та інші вироби з </a:t>
            </a:r>
            <a:r>
              <a:rPr lang="uk-UA" sz="2000" dirty="0" err="1">
                <a:solidFill>
                  <a:schemeClr val="tx2"/>
                </a:solidFill>
                <a:latin typeface="Times New Roman" panose="02020603050405020304" pitchFamily="18" charset="0"/>
                <a:cs typeface="Times New Roman" panose="02020603050405020304" pitchFamily="18" charset="0"/>
              </a:rPr>
              <a:t>полікапролактаму</a:t>
            </a:r>
            <a:r>
              <a:rPr lang="uk-UA" sz="2000" dirty="0">
                <a:solidFill>
                  <a:schemeClr val="tx2"/>
                </a:solidFill>
                <a:latin typeface="Times New Roman" panose="02020603050405020304" pitchFamily="18" charset="0"/>
                <a:cs typeface="Times New Roman" panose="02020603050405020304" pitchFamily="18" charset="0"/>
              </a:rPr>
              <a:t> й </a:t>
            </a:r>
            <a:r>
              <a:rPr lang="uk-UA" sz="2000" dirty="0" err="1">
                <a:solidFill>
                  <a:schemeClr val="tx2"/>
                </a:solidFill>
                <a:latin typeface="Times New Roman" panose="02020603050405020304" pitchFamily="18" charset="0"/>
                <a:cs typeface="Times New Roman" panose="02020603050405020304" pitchFamily="18" charset="0"/>
              </a:rPr>
              <a:t>поліметилметакрилату</a:t>
            </a:r>
            <a:r>
              <a:rPr lang="uk-UA" sz="2000" dirty="0">
                <a:solidFill>
                  <a:schemeClr val="tx2"/>
                </a:solidFill>
                <a:latin typeface="Times New Roman" panose="02020603050405020304" pitchFamily="18" charset="0"/>
                <a:cs typeface="Times New Roman" panose="02020603050405020304" pitchFamily="18" charset="0"/>
              </a:rPr>
              <a:t>);</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 лиття   під  тиском,</a:t>
            </a:r>
            <a:r>
              <a:rPr lang="uk-UA" sz="2000" dirty="0">
                <a:solidFill>
                  <a:schemeClr val="tx2"/>
                </a:solidFill>
                <a:latin typeface="Times New Roman" panose="02020603050405020304" pitchFamily="18" charset="0"/>
                <a:cs typeface="Times New Roman" panose="02020603050405020304" pitchFamily="18" charset="0"/>
              </a:rPr>
              <a:t> застосовують  при виготовленні пластмас на основі термопластичних полімерів: полістиролу, ефірів целюлози, поліетилену. Полімер у </a:t>
            </a:r>
            <a:r>
              <a:rPr lang="uk-UA" sz="2000" dirty="0" err="1">
                <a:solidFill>
                  <a:schemeClr val="tx2"/>
                </a:solidFill>
                <a:latin typeface="Times New Roman" panose="02020603050405020304" pitchFamily="18" charset="0"/>
                <a:cs typeface="Times New Roman" panose="02020603050405020304" pitchFamily="18" charset="0"/>
              </a:rPr>
              <a:t>в'язкотекучому</a:t>
            </a:r>
            <a:r>
              <a:rPr lang="uk-UA" sz="2000" dirty="0">
                <a:solidFill>
                  <a:schemeClr val="tx2"/>
                </a:solidFill>
                <a:latin typeface="Times New Roman" panose="02020603050405020304" pitchFamily="18" charset="0"/>
                <a:cs typeface="Times New Roman" panose="02020603050405020304" pitchFamily="18" charset="0"/>
              </a:rPr>
              <a:t> стані під тиском  впорскується у форму, яка охолоджується водою;</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 екструзії</a:t>
            </a:r>
            <a:r>
              <a:rPr lang="uk-UA" sz="2000" dirty="0">
                <a:solidFill>
                  <a:schemeClr val="tx2"/>
                </a:solidFill>
                <a:latin typeface="Times New Roman" panose="02020603050405020304" pitchFamily="18" charset="0"/>
                <a:cs typeface="Times New Roman" panose="02020603050405020304" pitchFamily="18" charset="0"/>
              </a:rPr>
              <a:t> або продавлювання пластичної маси через насадку  певного розміру й форми (</a:t>
            </a:r>
            <a:r>
              <a:rPr lang="uk-UA" sz="2000" dirty="0" err="1">
                <a:solidFill>
                  <a:schemeClr val="tx2"/>
                </a:solidFill>
                <a:latin typeface="Times New Roman" panose="02020603050405020304" pitchFamily="18" charset="0"/>
                <a:cs typeface="Times New Roman" panose="02020603050405020304" pitchFamily="18" charset="0"/>
              </a:rPr>
              <a:t>плинтуси</a:t>
            </a:r>
            <a:r>
              <a:rPr lang="uk-UA" sz="2000" dirty="0">
                <a:solidFill>
                  <a:schemeClr val="tx2"/>
                </a:solidFill>
                <a:latin typeface="Times New Roman" panose="02020603050405020304" pitchFamily="18" charset="0"/>
                <a:cs typeface="Times New Roman" panose="02020603050405020304" pitchFamily="18" charset="0"/>
              </a:rPr>
              <a:t>, поручні для сходів, рейки, герметизуючі й  ущільнювальні прокладки для вікон,); </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r>
              <a:rPr lang="uk-UA" sz="2000" b="1" i="1" dirty="0">
                <a:solidFill>
                  <a:schemeClr val="tx2"/>
                </a:solidFill>
                <a:latin typeface="Times New Roman" panose="02020603050405020304" pitchFamily="18" charset="0"/>
                <a:cs typeface="Times New Roman" panose="02020603050405020304" pitchFamily="18" charset="0"/>
              </a:rPr>
              <a:t>- промазки </a:t>
            </a:r>
            <a:r>
              <a:rPr lang="uk-UA" sz="2000" dirty="0">
                <a:solidFill>
                  <a:schemeClr val="tx2"/>
                </a:solidFill>
                <a:latin typeface="Times New Roman" panose="02020603050405020304" pitchFamily="18" charset="0"/>
                <a:cs typeface="Times New Roman" panose="02020603050405020304" pitchFamily="18" charset="0"/>
              </a:rPr>
              <a:t>верхньої поверхні просоченого полотна основи(паперу, тканини, склотканини) пастоподібною полімерною масою з наступним глибоким  нанесенням малюнка;</a:t>
            </a:r>
            <a:endParaRPr lang="ru-RU" sz="2000" dirty="0">
              <a:solidFill>
                <a:schemeClr val="tx2"/>
              </a:solidFill>
              <a:latin typeface="Times New Roman" panose="02020603050405020304" pitchFamily="18" charset="0"/>
              <a:cs typeface="Times New Roman" panose="02020603050405020304" pitchFamily="18" charset="0"/>
            </a:endParaRPr>
          </a:p>
          <a:p>
            <a:pPr indent="457200" algn="just"/>
            <a:endParaRPr lang="ru-RU" dirty="0"/>
          </a:p>
        </p:txBody>
      </p:sp>
    </p:spTree>
    <p:extLst>
      <p:ext uri="{BB962C8B-B14F-4D97-AF65-F5344CB8AC3E}">
        <p14:creationId xmlns:p14="http://schemas.microsoft.com/office/powerpoint/2010/main" val="2811586270"/>
      </p:ext>
    </p:extLst>
  </p:cSld>
  <p:clrMapOvr>
    <a:masterClrMapping/>
  </p:clrMapOvr>
</p:sld>
</file>

<file path=ppt/theme/theme1.xml><?xml version="1.0" encoding="utf-8"?>
<a:theme xmlns:a="http://schemas.openxmlformats.org/drawingml/2006/main" name="Аспект">
  <a:themeElements>
    <a:clrScheme name="Другая 4">
      <a:dk1>
        <a:srgbClr val="171717"/>
      </a:dk1>
      <a:lt1>
        <a:sysClr val="window" lastClr="FFFFFF"/>
      </a:lt1>
      <a:dk2>
        <a:srgbClr val="171717"/>
      </a:dk2>
      <a:lt2>
        <a:srgbClr val="EBEBEB"/>
      </a:lt2>
      <a:accent1>
        <a:srgbClr val="D4ECA2"/>
      </a:accent1>
      <a:accent2>
        <a:srgbClr val="B7E995"/>
      </a:accent2>
      <a:accent3>
        <a:srgbClr val="F5E3A5"/>
      </a:accent3>
      <a:accent4>
        <a:srgbClr val="F5C1A2"/>
      </a:accent4>
      <a:accent5>
        <a:srgbClr val="F1A499"/>
      </a:accent5>
      <a:accent6>
        <a:srgbClr val="D5D0B8"/>
      </a:accent6>
      <a:hlink>
        <a:srgbClr val="D6E9B1"/>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1693</TotalTime>
  <Words>3607</Words>
  <Application>Microsoft Office PowerPoint</Application>
  <PresentationFormat>Широкоэкранный</PresentationFormat>
  <Paragraphs>170</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27</vt:i4>
      </vt:variant>
    </vt:vector>
  </HeadingPairs>
  <TitlesOfParts>
    <vt:vector size="35" baseType="lpstr">
      <vt:lpstr>Arial</vt:lpstr>
      <vt:lpstr>Calibri</vt:lpstr>
      <vt:lpstr>Calibri Light</vt:lpstr>
      <vt:lpstr>Times New Roman</vt:lpstr>
      <vt:lpstr>Trebuchet MS</vt:lpstr>
      <vt:lpstr>Wingdings 3</vt:lpstr>
      <vt:lpstr>Аспект</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dc:creator>
  <cp:lastModifiedBy>Ekaterina</cp:lastModifiedBy>
  <cp:revision>22</cp:revision>
  <dcterms:created xsi:type="dcterms:W3CDTF">2021-11-29T16:49:26Z</dcterms:created>
  <dcterms:modified xsi:type="dcterms:W3CDTF">2022-11-24T10:24:03Z</dcterms:modified>
</cp:coreProperties>
</file>