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4" r:id="rId13"/>
    <p:sldId id="275" r:id="rId14"/>
    <p:sldId id="277" r:id="rId15"/>
    <p:sldId id="278" r:id="rId16"/>
    <p:sldId id="279" r:id="rId17"/>
    <p:sldId id="280" r:id="rId1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85880" y="642960"/>
            <a:ext cx="7770600" cy="49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spc="-1" smtClean="0">
                <a:solidFill>
                  <a:srgbClr val="000000"/>
                </a:solidFill>
                <a:latin typeface="Calibri"/>
              </a:rPr>
              <a:t>Методологія досліджень імунної системи</a:t>
            </a:r>
            <a:endParaRPr lang="ru-RU" sz="3200" spc="-1" dirty="0"/>
          </a:p>
        </p:txBody>
      </p:sp>
      <p:sp>
        <p:nvSpPr>
          <p:cNvPr id="77" name="CustomShape 2"/>
          <p:cNvSpPr/>
          <p:nvPr/>
        </p:nvSpPr>
        <p:spPr>
          <a:xfrm>
            <a:off x="285840" y="1285920"/>
            <a:ext cx="8499240" cy="492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 smtClean="0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4000" b="1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№ </a:t>
            </a:r>
            <a:r>
              <a:rPr lang="ru-RU" sz="4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3</a:t>
            </a:r>
            <a:endParaRPr lang="ru-RU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Загальний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клінічний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аналіз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білої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крові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. </a:t>
            </a:r>
            <a:r>
              <a:rPr lang="ru-RU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Лейкоцитарні</a:t>
            </a:r>
            <a:r>
              <a:rPr lang="ru-RU" sz="40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Arial"/>
                <a:ea typeface="DejaVu Sans"/>
              </a:rPr>
              <a:t>індекси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lang="ru-RU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МЕТА: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засвоїти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метод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аналізу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відносної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абсолютної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кількості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лейкоцитів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–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першого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етапу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імунологічного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дослідження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;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ознайомитися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з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різноманіттям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та методикою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визначення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лейкоцитарних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індексів</a:t>
            </a:r>
            <a:r>
              <a:rPr lang="ru-RU" sz="2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32000" y="288000"/>
            <a:ext cx="8423640" cy="618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10)</a:t>
            </a:r>
            <a:r>
              <a:rPr lang="ru-RU" sz="2000" b="1" strike="noStrike" spc="-1"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індекс імунореактивності: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ІІР=(Л+Е) / Мон;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11) індекс співвідношення еозинофілів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ІСЕЛ=Е/Л;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12) індекс співвідношення моноцитів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ІСМЛ=Мон/Л;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13) індекс співвідношення сегментоядерних нейтрофілів та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ІСНСМ=С/Мон;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14) індекс співвідношення паличкоядерних нейтрофілів та лімфоцитів, або паличкоядерно-лімфоцитарний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ІПНЛ (ПЛІ) = П/Л;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15) індекс співвідношення сегментоядерних нейтрофілів та паличкоядерних нейтрофілів: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ІСНПН = С/П;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16) модифікований лейкоцитарний індекс інтоксикації: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 МЛІІ = кількість лейкоцитів / (кількість лейкоцитів – кількість Л),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в якій усі значення представлені абсолютними цифрами в 10</a:t>
            </a:r>
            <a:r>
              <a:rPr lang="ru-RU" sz="2000" b="1" strike="noStrike" spc="-1" baseline="22000">
                <a:latin typeface="Times New Roman"/>
                <a:ea typeface="TimesNewRomanPS-BoldMT;MS Mincho"/>
              </a:rPr>
              <a:t>9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/л),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де Мл – мієлоцити;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метаМл – метамієлоцити;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П – паличкоядерні нейтрофіли;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С – сегментоядерні нейтрофіли;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Л – лімфоцити;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Мон – моноцити;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Е – еозинофіли;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  <a:ea typeface="TimesNewRomanPS-BoldMT;MS Mincho"/>
              </a:rPr>
              <a:t>Б – базофіли в лейкоцитарній формулі периферичної крові.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380520" y="291240"/>
            <a:ext cx="8619480" cy="67080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2200" b="1" strike="noStrike" spc="-1" dirty="0" err="1">
                <a:solidFill>
                  <a:srgbClr val="C9211E"/>
                </a:solidFill>
                <a:latin typeface="Arial"/>
              </a:rPr>
              <a:t>Індекс</a:t>
            </a:r>
            <a:r>
              <a:rPr lang="ru-RU" sz="22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200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sz="2200" b="1" strike="noStrike" spc="-1" dirty="0">
                <a:solidFill>
                  <a:srgbClr val="C9211E"/>
                </a:solidFill>
                <a:latin typeface="Arial"/>
              </a:rPr>
              <a:t> (ІЗ)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розраховують</a:t>
            </a:r>
            <a:r>
              <a:rPr lang="ru-RU" sz="2200" b="1" strike="noStrike" spc="-1" dirty="0">
                <a:latin typeface="Arial"/>
              </a:rPr>
              <a:t> за формулою: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ІЗ= (</a:t>
            </a:r>
            <a:r>
              <a:rPr lang="ru-RU" sz="2200" b="1" strike="noStrike" spc="-1" dirty="0" err="1">
                <a:latin typeface="Arial"/>
              </a:rPr>
              <a:t>Мл+Ю+П</a:t>
            </a:r>
            <a:r>
              <a:rPr lang="ru-RU" sz="2200" b="1" strike="noStrike" spc="-1" dirty="0">
                <a:latin typeface="Arial"/>
              </a:rPr>
              <a:t>)/С,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Де Мл — </a:t>
            </a:r>
            <a:r>
              <a:rPr lang="ru-RU" sz="2200" b="1" strike="noStrike" spc="-1" dirty="0" err="1">
                <a:latin typeface="Arial"/>
              </a:rPr>
              <a:t>мієлоцити</a:t>
            </a:r>
            <a:r>
              <a:rPr lang="ru-RU" sz="2200" b="1" strike="noStrike" spc="-1" dirty="0">
                <a:latin typeface="Arial"/>
              </a:rPr>
              <a:t>, Ю — </a:t>
            </a:r>
            <a:r>
              <a:rPr lang="ru-RU" sz="2200" b="1" strike="noStrike" spc="-1" dirty="0" err="1">
                <a:latin typeface="Arial"/>
              </a:rPr>
              <a:t>метамієлоцити</a:t>
            </a:r>
            <a:r>
              <a:rPr lang="ru-RU" sz="2200" b="1" strike="noStrike" spc="-1" dirty="0">
                <a:latin typeface="Arial"/>
              </a:rPr>
              <a:t>, 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П — </a:t>
            </a:r>
            <a:r>
              <a:rPr lang="ru-RU" sz="2200" b="1" strike="noStrike" spc="-1" dirty="0" err="1">
                <a:latin typeface="Arial"/>
              </a:rPr>
              <a:t>паличкоядерні</a:t>
            </a:r>
            <a:r>
              <a:rPr lang="ru-RU" sz="2200" b="1" strike="noStrike" spc="-1" dirty="0">
                <a:latin typeface="Arial"/>
              </a:rPr>
              <a:t>, С — </a:t>
            </a:r>
            <a:r>
              <a:rPr lang="ru-RU" sz="2200" b="1" strike="noStrike" spc="-1" dirty="0" err="1">
                <a:latin typeface="Arial"/>
              </a:rPr>
              <a:t>сегментоядерні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2200" b="1" strike="noStrike" spc="-1" dirty="0">
                <a:latin typeface="Arial"/>
              </a:rPr>
              <a:t>Норма ІЗ = 0,06</a:t>
            </a:r>
            <a:r>
              <a:rPr lang="ru-RU" sz="2200" b="1" strike="noStrike" spc="-1" dirty="0" smtClean="0">
                <a:latin typeface="Arial"/>
              </a:rPr>
              <a:t>.</a:t>
            </a:r>
            <a:endParaRPr lang="ru-RU" sz="2200" b="1" strike="noStrike" spc="-1" dirty="0">
              <a:latin typeface="Arial"/>
            </a:endParaRP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вліво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збільшення</a:t>
            </a:r>
            <a:r>
              <a:rPr lang="ru-RU" b="1" strike="noStrike" spc="-1" dirty="0">
                <a:latin typeface="Arial"/>
              </a:rPr>
              <a:t> в </a:t>
            </a:r>
            <a:r>
              <a:rPr lang="ru-RU" b="1" strike="noStrike" spc="-1" dirty="0" err="1">
                <a:latin typeface="Arial"/>
              </a:rPr>
              <a:t>крові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паличкоядерних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нейтрофілів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поява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метамієлоцитів</a:t>
            </a:r>
            <a:r>
              <a:rPr lang="ru-RU" b="1" strike="noStrike" spc="-1" dirty="0">
                <a:latin typeface="Arial"/>
              </a:rPr>
              <a:t> (</a:t>
            </a:r>
            <a:r>
              <a:rPr lang="ru-RU" b="1" strike="noStrike" spc="-1" dirty="0" err="1">
                <a:latin typeface="Arial"/>
              </a:rPr>
              <a:t>юних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мієлоцитів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промієлоцитів</a:t>
            </a:r>
            <a:r>
              <a:rPr lang="ru-RU" b="1" strike="noStrike" spc="-1" dirty="0">
                <a:latin typeface="Arial"/>
              </a:rPr>
              <a:t>) </a:t>
            </a:r>
            <a:r>
              <a:rPr lang="ru-RU" b="1" strike="noStrike" spc="-1" dirty="0" err="1">
                <a:latin typeface="Arial"/>
              </a:rPr>
              <a:t>відображає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важкість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патологічного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процесу</a:t>
            </a:r>
            <a:r>
              <a:rPr lang="ru-RU" b="1" strike="noStrike" spc="-1" dirty="0">
                <a:latin typeface="Arial"/>
              </a:rPr>
              <a:t>.</a:t>
            </a:r>
          </a:p>
          <a:p>
            <a:pPr algn="just"/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інфекціях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отруєннях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гематологічних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захворюваннях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після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кровотечі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хірургічних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втручань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тощо</a:t>
            </a:r>
            <a:r>
              <a:rPr lang="ru-RU" b="1" strike="noStrike" spc="-1" dirty="0">
                <a:latin typeface="Arial"/>
              </a:rPr>
              <a:t>. </a:t>
            </a: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Ознаки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дегенерації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нейтрофілів</a:t>
            </a:r>
            <a:r>
              <a:rPr lang="ru-RU" b="1" strike="noStrike" spc="-1" dirty="0">
                <a:latin typeface="Arial"/>
              </a:rPr>
              <a:t> — токсична </a:t>
            </a:r>
            <a:r>
              <a:rPr lang="ru-RU" b="1" strike="noStrike" spc="-1" dirty="0" err="1">
                <a:latin typeface="Arial"/>
              </a:rPr>
              <a:t>зернистість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тільця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Делє</a:t>
            </a:r>
            <a:r>
              <a:rPr lang="ru-RU" b="1" strike="noStrike" spc="-1" dirty="0">
                <a:latin typeface="Arial"/>
              </a:rPr>
              <a:t> в </a:t>
            </a:r>
            <a:r>
              <a:rPr lang="ru-RU" b="1" strike="noStrike" spc="-1" dirty="0" err="1">
                <a:latin typeface="Arial"/>
              </a:rPr>
              <a:t>цитоплазмі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вакуолізація</a:t>
            </a:r>
            <a:r>
              <a:rPr lang="ru-RU" b="1" strike="noStrike" spc="-1" dirty="0">
                <a:latin typeface="Arial"/>
              </a:rPr>
              <a:t> ядра та </a:t>
            </a:r>
            <a:r>
              <a:rPr lang="ru-RU" b="1" strike="noStrike" spc="-1" dirty="0" err="1">
                <a:latin typeface="Arial"/>
              </a:rPr>
              <a:t>цитоплазми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пікноз</a:t>
            </a:r>
            <a:r>
              <a:rPr lang="ru-RU" b="1" strike="noStrike" spc="-1" dirty="0">
                <a:latin typeface="Arial"/>
              </a:rPr>
              <a:t> ядер, </a:t>
            </a:r>
            <a:r>
              <a:rPr lang="ru-RU" b="1" strike="noStrike" spc="-1" dirty="0" err="1">
                <a:latin typeface="Arial"/>
              </a:rPr>
              <a:t>цитоліз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важких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інтоксикаціях</a:t>
            </a:r>
            <a:r>
              <a:rPr lang="ru-RU" b="1" strike="noStrike" spc="-1" dirty="0">
                <a:latin typeface="Arial"/>
              </a:rPr>
              <a:t>.</a:t>
            </a:r>
          </a:p>
          <a:p>
            <a:pPr algn="just"/>
            <a:r>
              <a:rPr lang="ru-RU" b="1" strike="noStrike" spc="-1" dirty="0" err="1">
                <a:solidFill>
                  <a:srgbClr val="C9211E"/>
                </a:solidFill>
                <a:latin typeface="Arial"/>
              </a:rPr>
              <a:t>Зрушення</a:t>
            </a:r>
            <a:r>
              <a:rPr lang="ru-RU" b="1" strike="noStrike" spc="-1" dirty="0">
                <a:solidFill>
                  <a:srgbClr val="C9211E"/>
                </a:solidFill>
                <a:latin typeface="Arial"/>
              </a:rPr>
              <a:t> вправо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збільшення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частки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сегментоядерних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гранулоцитів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які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розглядають</a:t>
            </a:r>
            <a:r>
              <a:rPr lang="ru-RU" b="1" strike="noStrike" spc="-1" dirty="0">
                <a:latin typeface="Arial"/>
              </a:rPr>
              <a:t> як </a:t>
            </a:r>
            <a:r>
              <a:rPr lang="ru-RU" b="1" strike="noStrike" spc="-1" dirty="0" err="1">
                <a:latin typeface="Arial"/>
              </a:rPr>
              <a:t>прояв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порушення</a:t>
            </a:r>
            <a:r>
              <a:rPr lang="ru-RU" b="1" strike="noStrike" spc="-1" dirty="0">
                <a:latin typeface="Arial"/>
              </a:rPr>
              <a:t> синтезу ДНК в </a:t>
            </a:r>
            <a:r>
              <a:rPr lang="ru-RU" b="1" strike="noStrike" spc="-1" dirty="0" err="1">
                <a:latin typeface="Arial"/>
              </a:rPr>
              <a:t>організмі</a:t>
            </a:r>
            <a:r>
              <a:rPr lang="ru-RU" b="1" strike="noStrike" spc="-1" dirty="0">
                <a:latin typeface="Arial"/>
              </a:rPr>
              <a:t> — </a:t>
            </a:r>
            <a:r>
              <a:rPr lang="ru-RU" b="1" strike="noStrike" spc="-1" dirty="0" err="1">
                <a:latin typeface="Arial"/>
              </a:rPr>
              <a:t>має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місце</a:t>
            </a:r>
            <a:r>
              <a:rPr lang="ru-RU" b="1" strike="noStrike" spc="-1" dirty="0">
                <a:latin typeface="Arial"/>
              </a:rPr>
              <a:t> при </a:t>
            </a:r>
            <a:r>
              <a:rPr lang="ru-RU" b="1" strike="noStrike" spc="-1" dirty="0" err="1">
                <a:latin typeface="Arial"/>
              </a:rPr>
              <a:t>спадковій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гіперсегментації</a:t>
            </a:r>
            <a:r>
              <a:rPr lang="ru-RU" b="1" strike="noStrike" spc="-1" dirty="0">
                <a:latin typeface="Arial"/>
              </a:rPr>
              <a:t>, </a:t>
            </a:r>
            <a:r>
              <a:rPr lang="ru-RU" b="1" strike="noStrike" spc="-1" dirty="0" err="1">
                <a:latin typeface="Arial"/>
              </a:rPr>
              <a:t>мегалобластичних</a:t>
            </a:r>
            <a:r>
              <a:rPr lang="ru-RU" b="1" strike="noStrike" spc="-1" dirty="0">
                <a:latin typeface="Arial"/>
              </a:rPr>
              <a:t> </a:t>
            </a:r>
            <a:r>
              <a:rPr lang="ru-RU" b="1" strike="noStrike" spc="-1" dirty="0" err="1">
                <a:latin typeface="Arial"/>
              </a:rPr>
              <a:t>анеміях</a:t>
            </a:r>
            <a:r>
              <a:rPr lang="ru-RU" b="1" strike="noStrike" spc="-1" dirty="0">
                <a:latin typeface="Arial"/>
              </a:rPr>
              <a:t>, хворобах </a:t>
            </a:r>
            <a:r>
              <a:rPr lang="ru-RU" b="1" strike="noStrike" spc="-1" dirty="0" err="1">
                <a:latin typeface="Arial"/>
              </a:rPr>
              <a:t>печінки</a:t>
            </a:r>
            <a:r>
              <a:rPr lang="ru-RU" b="1" strike="noStrike" spc="-1" dirty="0">
                <a:latin typeface="Arial"/>
              </a:rPr>
              <a:t> та </a:t>
            </a:r>
            <a:r>
              <a:rPr lang="ru-RU" b="1" strike="noStrike" spc="-1" dirty="0" err="1">
                <a:latin typeface="Arial"/>
              </a:rPr>
              <a:t>нирок</a:t>
            </a:r>
            <a:r>
              <a:rPr lang="ru-RU" b="1" strike="noStrike" spc="-1" dirty="0">
                <a:latin typeface="Arial"/>
              </a:rPr>
              <a:t>.</a:t>
            </a:r>
            <a:r>
              <a:rPr lang="ru-RU" sz="2000" b="1" strike="noStrike" spc="-1" dirty="0">
                <a:latin typeface="Arial"/>
              </a:rPr>
              <a:t> </a:t>
            </a:r>
          </a:p>
          <a:p>
            <a:pPr algn="just"/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Індекс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сегментації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</a:t>
            </a:r>
            <a:r>
              <a:rPr lang="ru-RU" sz="2000" b="1" strike="noStrike" spc="-1" dirty="0" err="1">
                <a:solidFill>
                  <a:srgbClr val="C9211E"/>
                </a:solidFill>
                <a:latin typeface="Arial"/>
              </a:rPr>
              <a:t>нейтрофілів</a:t>
            </a:r>
            <a:r>
              <a:rPr lang="ru-RU" sz="2000" b="1" strike="noStrike" spc="-1" dirty="0">
                <a:solidFill>
                  <a:srgbClr val="C9211E"/>
                </a:solidFill>
                <a:latin typeface="Arial"/>
              </a:rPr>
              <a:t> S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дорівнює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кількості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сегментів</a:t>
            </a:r>
            <a:r>
              <a:rPr lang="ru-RU" sz="2000" b="1" strike="noStrike" spc="-1" dirty="0">
                <a:latin typeface="Arial"/>
              </a:rPr>
              <a:t> в одному </a:t>
            </a:r>
            <a:r>
              <a:rPr lang="ru-RU" sz="2000" b="1" strike="noStrike" spc="-1" dirty="0" err="1">
                <a:latin typeface="Arial"/>
              </a:rPr>
              <a:t>ядрі</a:t>
            </a:r>
            <a:r>
              <a:rPr lang="ru-RU" sz="2000" b="1" strike="noStrike" spc="-1" dirty="0">
                <a:latin typeface="Arial"/>
              </a:rPr>
              <a:t> </a:t>
            </a:r>
            <a:r>
              <a:rPr lang="ru-RU" sz="2000" b="1" strike="noStrike" spc="-1" dirty="0" err="1">
                <a:latin typeface="Arial"/>
              </a:rPr>
              <a:t>нейтрофіла</a:t>
            </a:r>
            <a:r>
              <a:rPr lang="ru-RU" sz="2000" b="1" strike="noStrike" spc="-1" dirty="0">
                <a:latin typeface="Arial"/>
              </a:rPr>
              <a:t>.</a:t>
            </a:r>
          </a:p>
          <a:p>
            <a:pPr algn="just"/>
            <a:r>
              <a:rPr lang="ru-RU" sz="2000" b="1" strike="noStrike" spc="-1" dirty="0">
                <a:latin typeface="Arial"/>
              </a:rPr>
              <a:t>В </a:t>
            </a:r>
            <a:r>
              <a:rPr lang="ru-RU" sz="2000" b="1" strike="noStrike" spc="-1" dirty="0" err="1">
                <a:latin typeface="Arial"/>
              </a:rPr>
              <a:t>нормі</a:t>
            </a:r>
            <a:r>
              <a:rPr lang="ru-RU" sz="2000" b="1" strike="noStrike" spc="-1" dirty="0">
                <a:latin typeface="Arial"/>
              </a:rPr>
              <a:t> S = 2,79</a:t>
            </a:r>
            <a:r>
              <a:rPr lang="uk-UA" sz="2000" b="1" strike="noStrike" spc="-1" dirty="0">
                <a:solidFill>
                  <a:srgbClr val="00000A"/>
                </a:solidFill>
                <a:latin typeface="Calibri"/>
              </a:rPr>
              <a:t>±0,05.</a:t>
            </a:r>
            <a:endParaRPr lang="ru-RU" sz="2000" b="1" strike="noStrike" spc="-1" dirty="0">
              <a:latin typeface="Arial"/>
            </a:endParaRPr>
          </a:p>
          <a:p>
            <a:pPr algn="just"/>
            <a:endParaRPr lang="ru-RU" sz="2000" b="1" strike="noStrike" spc="-1" dirty="0">
              <a:latin typeface="Arial"/>
            </a:endParaRPr>
          </a:p>
          <a:p>
            <a:endParaRPr lang="ru-RU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0" y="2022763"/>
            <a:ext cx="8493489" cy="3124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2762" y="969820"/>
            <a:ext cx="5030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Лейкоцитарна формула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 cstate="print"/>
          <a:srcRect t="6900"/>
          <a:stretch/>
        </p:blipFill>
        <p:spPr>
          <a:xfrm>
            <a:off x="2293200" y="144000"/>
            <a:ext cx="4438800" cy="66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102"/>
          <p:cNvPicPr/>
          <p:nvPr/>
        </p:nvPicPr>
        <p:blipFill>
          <a:blip r:embed="rId2" cstate="print"/>
          <a:srcRect t="1921" b="55850"/>
          <a:stretch/>
        </p:blipFill>
        <p:spPr>
          <a:xfrm>
            <a:off x="374040" y="720000"/>
            <a:ext cx="7905960" cy="547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 cstate="print"/>
          <a:srcRect t="45286"/>
          <a:stretch/>
        </p:blipFill>
        <p:spPr>
          <a:xfrm>
            <a:off x="1080000" y="360000"/>
            <a:ext cx="6984000" cy="626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>
          <a:blip r:embed="rId2" cstate="print"/>
          <a:srcRect l="3312"/>
          <a:stretch/>
        </p:blipFill>
        <p:spPr>
          <a:xfrm rot="5401800">
            <a:off x="1797480" y="-1016280"/>
            <a:ext cx="5577840" cy="882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14200" y="214200"/>
            <a:ext cx="8642160" cy="521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70C0"/>
                </a:solidFill>
                <a:latin typeface="Calibri"/>
                <a:ea typeface="DejaVu Sans"/>
              </a:rPr>
              <a:t>ПИТАННЯ ДЛЯ ОБГОВОРЕННЯ </a:t>
            </a:r>
            <a:endParaRPr lang="ru-RU" sz="36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Техніка взяття крові з пальця на дослідження.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Будова камери Горяєва.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Метод підрахунку лейкоцитів у камері Горяєва.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Техніка приготування мазка крові для аналізу формули крові.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Фарбування мазків крові за Гімза, Паппенгеймом.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Морфологічна та функціональна характеристика формених елементів крові.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Облік видів лейкоцитів у мазках. Складання формули крові. Медико-біологічні висновки.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Принцип цитоморфометричного методу. Етапи проведення цитоморфометричних досліджень лімфоцитів. Значення методу в клінічній імунології. 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Перелік реактивів, матеріалів та обладнання, їх приготування.</a:t>
            </a:r>
            <a:endParaRPr lang="ru-RU" sz="2000" b="0" strike="noStrike" spc="-1">
              <a:latin typeface="Arial"/>
            </a:endParaRPr>
          </a:p>
          <a:p>
            <a:pPr marL="457200" indent="-45540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Поняття про лейкоцитарні індекси, їх визначення та інтерпретація результатів.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Table 1"/>
          <p:cNvGraphicFramePr/>
          <p:nvPr/>
        </p:nvGraphicFramePr>
        <p:xfrm>
          <a:off x="349200" y="225000"/>
          <a:ext cx="8506800" cy="5996640"/>
        </p:xfrm>
        <a:graphic>
          <a:graphicData uri="http://schemas.openxmlformats.org/drawingml/2006/table">
            <a:tbl>
              <a:tblPr/>
              <a:tblGrid>
                <a:gridCol w="19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80">
                <a:tc>
                  <a:txBody>
                    <a:bodyPr/>
                    <a:lstStyle/>
                    <a:p>
                      <a:pPr algn="ctr"/>
                      <a:r>
                        <a:rPr lang="ru-RU" sz="2200" b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Термін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trike="noStrike" spc="-1">
                          <a:solidFill>
                            <a:srgbClr val="0000FF"/>
                          </a:solidFill>
                          <a:latin typeface="Arial"/>
                        </a:rPr>
                        <a:t>Визначення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4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збільшення загальної кількості лейкоцитів в крові понад 9×10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8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Абсолютний 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підвищення абсолютної кількості лейко­ци­тів у крові внаслідок посиленого лейкопоезу реактивного чи пухлинного характеру або збільшеного надходження лейкоцитів з кіст­ковомозкового депо у кровоносні судини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872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Відносний лейкоцитоз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 err="1">
                          <a:latin typeface="Arial"/>
                        </a:rPr>
                        <a:t>збільшення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кількості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лейкоцитів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крові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внаслідок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переходу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лейкоцитів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з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прис­тін­кового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пулу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циркулюючий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або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у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випадку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зменшення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об’єму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плазми</a:t>
                      </a:r>
                      <a:r>
                        <a:rPr lang="ru-RU" sz="1800" b="0" strike="noStrike" spc="-1" dirty="0">
                          <a:latin typeface="Arial"/>
                        </a:rPr>
                        <a:t> (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відповідно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роз­вивається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перерозподільний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та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гемокон­центраційний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лейкоцитоз)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2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Лейкопенія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зменшення загальної кількості лейкоцитів нижче 4×10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44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Агранулоцитоз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>
                          <a:latin typeface="Arial"/>
                        </a:rPr>
                        <a:t>різке зменшення кількості нейтрофільних гранулоцитів до 0,75×10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 і менше) на тлі лейкопенії (1×10</a:t>
                      </a:r>
                      <a:r>
                        <a:rPr lang="ru-RU" sz="3103" b="0" strike="noStrike" spc="-1" baseline="31000">
                          <a:latin typeface="Arial"/>
                        </a:rPr>
                        <a:t>9</a:t>
                      </a:r>
                      <a:r>
                        <a:rPr lang="ru-RU" sz="1800" b="0" strike="noStrike" spc="-1">
                          <a:latin typeface="Arial"/>
                        </a:rPr>
                        <a:t>/л і менше)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760">
                <a:tc>
                  <a:txBody>
                    <a:bodyPr/>
                    <a:lstStyle/>
                    <a:p>
                      <a:r>
                        <a:rPr lang="ru-RU" sz="1800" b="1" strike="noStrike" spc="-1">
                          <a:solidFill>
                            <a:srgbClr val="C9211E"/>
                          </a:solidFill>
                          <a:latin typeface="Arial"/>
                        </a:rPr>
                        <a:t>Алейкія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strike="noStrike" spc="-1" dirty="0" err="1">
                          <a:latin typeface="Arial"/>
                        </a:rPr>
                        <a:t>ураження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кісткового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мозку</a:t>
                      </a:r>
                      <a:r>
                        <a:rPr lang="ru-RU" sz="1800" b="0" strike="noStrike" spc="-1" dirty="0">
                          <a:latin typeface="Arial"/>
                        </a:rPr>
                        <a:t> з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різким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приг­ніченням</a:t>
                      </a:r>
                      <a:r>
                        <a:rPr lang="ru-RU" sz="1800" b="0" strike="noStrike" spc="-1" dirty="0">
                          <a:latin typeface="Arial"/>
                        </a:rPr>
                        <a:t> і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навіть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повною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відсутністю</a:t>
                      </a:r>
                      <a:r>
                        <a:rPr lang="ru-RU" sz="1800" b="0" strike="noStrike" spc="-1" dirty="0">
                          <a:latin typeface="Arial"/>
                        </a:rPr>
                        <a:t>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мієло</a:t>
                      </a:r>
                      <a:r>
                        <a:rPr lang="ru-RU" sz="1800" b="0" strike="noStrike" spc="-1" dirty="0">
                          <a:latin typeface="Arial"/>
                        </a:rPr>
                        <a:t>- та </a:t>
                      </a:r>
                      <a:r>
                        <a:rPr lang="ru-RU" sz="1800" b="0" strike="noStrike" spc="-1" dirty="0" err="1">
                          <a:latin typeface="Arial"/>
                        </a:rPr>
                        <a:t>лімфопоезу</a:t>
                      </a:r>
                      <a:endParaRPr lang="ru-RU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28760" y="285840"/>
            <a:ext cx="8357400" cy="5210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Кров для дослідження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дорослих береться з м’якоті безіменного пальця; </a:t>
            </a:r>
            <a:endParaRPr lang="ru-RU" sz="24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у дітей до 1-2 років можна брати кров з м’якоті великого пальця ноги.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Безпосередньо перед проколом палець дезинфікують 96% етиловим спиртом і дають йому висохнути. Потім палець злегка стискають і роблять прокол списом до упору паралельно шкірним лініям Геда (для кращого загоєння ран).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Першу краплю стирають стерильним фільтрувальним папером, а не ватою, від якої залишаються волокна.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Другу і подальші краплі беруть для дослідження, заповнюють капіляр і видувають на предметне скло.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357120" y="285840"/>
            <a:ext cx="8357400" cy="557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Лейкоцити підраховують у </a:t>
            </a:r>
            <a:r>
              <a:rPr lang="ru-RU" sz="2000" b="1" strike="noStrike" spc="-1">
                <a:solidFill>
                  <a:srgbClr val="FF0000"/>
                </a:solidFill>
                <a:latin typeface="Arial"/>
                <a:ea typeface="DejaVu Sans"/>
              </a:rPr>
              <a:t>100 великих порожніх квадратах 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(20 x5) площа яких рівна 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(площа одного великого квадрата дорівнює 0,04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). Кількість лейкоцитів, підрахованих у 100 великих порожніх квадратах, ділять на 4 і перемножують на 200, одержують кількість лейкоцитів в 1мм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крові. Ділять на 4 з розрахунку загальної площі 100 великих порожніх квадратів, рівної 4 мм</a:t>
            </a:r>
            <a:r>
              <a:rPr lang="ru-RU" sz="2000" b="1" strike="noStrike" spc="-1" baseline="30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. Перемножують з розрахунку, що ступінь розведення крові дорівнює 20 (0,38 мл 3% розчину оцтової кислоти і 0,02 мл крові), а глибина камери 0,1 мм. Замість вище приведених розрахунків можна кількість лейкоцитів, підрахованих у 100 великих квадратах, помножити на 50 (якщо врахувати попередні розрахунки: 200:4=50).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i="1" strike="noStrike" spc="-1">
                <a:solidFill>
                  <a:srgbClr val="0070C0"/>
                </a:solidFill>
                <a:latin typeface="Arial"/>
                <a:ea typeface="DejaVu Sans"/>
              </a:rPr>
              <a:t>Для того, щоб повторно не підрахувати один і той же лейкоцит, потрібно суворо дотримуватися певного порядку: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рахувати ряди великих порожніх квадратів зліва направо і справа наліво, переміщуючи камеру на один ряд зверху вниз;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 у кожному квадраті потрібно рахувати елементи, що лежать в середині, а також на лівому та верхньому боці камери.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/>
          <p:cNvPicPr/>
          <p:nvPr/>
        </p:nvPicPr>
        <p:blipFill>
          <a:blip r:embed="rId2" cstate="print"/>
          <a:stretch/>
        </p:blipFill>
        <p:spPr>
          <a:xfrm>
            <a:off x="428760" y="714240"/>
            <a:ext cx="8509680" cy="5071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7" name="Picture 4"/>
          <p:cNvPicPr/>
          <p:nvPr/>
        </p:nvPicPr>
        <p:blipFill>
          <a:blip r:embed="rId2" cstate="print"/>
          <a:stretch/>
        </p:blipFill>
        <p:spPr>
          <a:xfrm>
            <a:off x="285840" y="214200"/>
            <a:ext cx="4357080" cy="3267720"/>
          </a:xfrm>
          <a:prstGeom prst="rect">
            <a:avLst/>
          </a:prstGeom>
          <a:ln>
            <a:noFill/>
          </a:ln>
        </p:spPr>
      </p:pic>
      <p:pic>
        <p:nvPicPr>
          <p:cNvPr id="88" name="Picture 6"/>
          <p:cNvPicPr/>
          <p:nvPr/>
        </p:nvPicPr>
        <p:blipFill>
          <a:blip r:embed="rId3" cstate="print"/>
          <a:stretch/>
        </p:blipFill>
        <p:spPr>
          <a:xfrm>
            <a:off x="4714920" y="172800"/>
            <a:ext cx="4214160" cy="3398400"/>
          </a:xfrm>
          <a:prstGeom prst="rect">
            <a:avLst/>
          </a:prstGeom>
          <a:ln>
            <a:noFill/>
          </a:ln>
        </p:spPr>
      </p:pic>
      <p:pic>
        <p:nvPicPr>
          <p:cNvPr id="89" name="Picture 8"/>
          <p:cNvPicPr/>
          <p:nvPr/>
        </p:nvPicPr>
        <p:blipFill>
          <a:blip r:embed="rId4" cstate="print"/>
          <a:stretch/>
        </p:blipFill>
        <p:spPr>
          <a:xfrm>
            <a:off x="1285920" y="3571920"/>
            <a:ext cx="7247880" cy="3285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2" cstate="print"/>
          <a:stretch/>
        </p:blipFill>
        <p:spPr>
          <a:xfrm>
            <a:off x="1728000" y="144000"/>
            <a:ext cx="5832000" cy="6646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32000" y="288000"/>
            <a:ext cx="8423640" cy="5914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strike="noStrike" spc="-1">
                <a:latin typeface="Times New Roman"/>
              </a:rPr>
              <a:t>Для оцінки неспецифічної резистентності організму розраховують інтегральні лейкоцитарні індекси, які дозволяють в динаміці оцінювати стан різних ланок імунної системи без використання спеціальних методів дослідження.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200" b="1" strike="noStrike" spc="-1">
                <a:solidFill>
                  <a:srgbClr val="0000DC"/>
                </a:solidFill>
                <a:latin typeface="Times New Roman"/>
              </a:rPr>
              <a:t>Найбільш поширені наступні інтегральні лейкоцитарні індекси: </a:t>
            </a:r>
            <a:endParaRPr lang="ru-RU" sz="22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1)</a:t>
            </a:r>
            <a:r>
              <a:rPr lang="ru-RU" sz="2000" b="1" strike="noStrike" spc="-1">
                <a:solidFill>
                  <a:srgbClr val="0000DC"/>
                </a:solidFill>
                <a:latin typeface="Times New Roman"/>
              </a:rPr>
              <a:t>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лейкоцитарний індекс: </a:t>
            </a:r>
            <a:r>
              <a:rPr lang="ru-RU" sz="2000" b="1" strike="noStrike" spc="-1">
                <a:latin typeface="Times New Roman"/>
              </a:rPr>
              <a:t>ЛІ=Л/С;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2) лімфоцитарний індекс: </a:t>
            </a:r>
            <a:r>
              <a:rPr lang="ru-RU" sz="2000" b="1" strike="noStrike" spc="-1">
                <a:latin typeface="Times New Roman"/>
              </a:rPr>
              <a:t>ЛІМІ=Л/(С+П+Мл+метаМл);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</a:rPr>
              <a:t>3) індекс зрушення лейкоцитів крові або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кровно-клітинний індекс (ККІ), або гранулоцитарно-агранулоцитарний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ІЗЛК=(Е+Б+С+П+Мл+метаМл)/Л+Мон);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4) лімфоцитарно-гранулоцитарний індекс: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ІЛГ=10×Л/(Мл+метаМл+П+С+Е+Б);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5) індекс співвідношення нейтрофілів та лімфоцитів: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ІСНЛ=(П+С)/Л);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6) індекс співвідношення лімфоцитів та еозинофілів: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ІСЛЕ=Л/Е;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7) індекс співвідношення нейтрофілів та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ІСНМ=(П+С)/Мон; </a:t>
            </a:r>
            <a:endParaRPr lang="ru-RU" sz="2000" b="0" strike="noStrike" spc="-1">
              <a:latin typeface="Arial"/>
            </a:endParaRPr>
          </a:p>
          <a:p>
            <a:pPr marL="216000" indent="-21564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TimesNewRomanPS-BoldMT;MS Mincho"/>
              </a:rPr>
              <a:t>8) індекс співвідношення лімфоцитів і моноцитів: </a:t>
            </a:r>
            <a:r>
              <a:rPr lang="ru-RU" sz="2000" b="1" strike="noStrike" spc="-1">
                <a:latin typeface="Times New Roman"/>
                <a:ea typeface="TimesNewRomanPS-BoldMT;MS Mincho"/>
              </a:rPr>
              <a:t>ІСЛМ=Л/Мон;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920</Words>
  <Application>Microsoft Office PowerPoint</Application>
  <PresentationFormat>Экран (4:3)</PresentationFormat>
  <Paragraphs>78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DejaVu Sans</vt:lpstr>
      <vt:lpstr>StarSymbol</vt:lpstr>
      <vt:lpstr>Symbol</vt:lpstr>
      <vt:lpstr>Times New Roman</vt:lpstr>
      <vt:lpstr>TimesNewRomanPS-BoldMT;MS Mincho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Пользователь Windows</cp:lastModifiedBy>
  <cp:revision>134</cp:revision>
  <dcterms:created xsi:type="dcterms:W3CDTF">2020-10-25T20:49:32Z</dcterms:created>
  <dcterms:modified xsi:type="dcterms:W3CDTF">2024-03-27T13:21:38Z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