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0"/>
  </p:notesMasterIdLst>
  <p:sldIdLst>
    <p:sldId id="256" r:id="rId3"/>
    <p:sldId id="257" r:id="rId4"/>
    <p:sldId id="339" r:id="rId5"/>
    <p:sldId id="340" r:id="rId6"/>
    <p:sldId id="367" r:id="rId7"/>
    <p:sldId id="366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69" r:id="rId22"/>
    <p:sldId id="354" r:id="rId23"/>
    <p:sldId id="355" r:id="rId24"/>
    <p:sldId id="370" r:id="rId25"/>
    <p:sldId id="371" r:id="rId26"/>
    <p:sldId id="357" r:id="rId27"/>
    <p:sldId id="358" r:id="rId28"/>
    <p:sldId id="359" r:id="rId29"/>
    <p:sldId id="360" r:id="rId30"/>
    <p:sldId id="372" r:id="rId31"/>
    <p:sldId id="361" r:id="rId32"/>
    <p:sldId id="362" r:id="rId33"/>
    <p:sldId id="363" r:id="rId34"/>
    <p:sldId id="308" r:id="rId35"/>
    <p:sldId id="309" r:id="rId36"/>
    <p:sldId id="310" r:id="rId37"/>
    <p:sldId id="311" r:id="rId38"/>
    <p:sldId id="31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3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3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3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3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AA2BCD9-43CC-4422-B840-260FC43DE976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80" y="801720"/>
            <a:ext cx="5342040" cy="4007160"/>
          </a:xfrm>
          <a:prstGeom prst="rect">
            <a:avLst/>
          </a:prstGeom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4282200" y="10155600"/>
            <a:ext cx="32742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b">
            <a:noAutofit/>
          </a:bodyPr>
          <a:lstStyle/>
          <a:p>
            <a:pPr algn="r">
              <a:lnSpc>
                <a:spcPct val="100000"/>
              </a:lnSpc>
            </a:pPr>
            <a:fld id="{24641691-F654-4C64-906A-40C02BA1F33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22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64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864000" y="292680"/>
            <a:ext cx="7771680" cy="4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Великий практикум з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імунології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360000" y="864000"/>
            <a:ext cx="8500320" cy="492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0500" lnSpcReduction="20000"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0070C0"/>
                </a:solidFill>
                <a:latin typeface="Calibri"/>
              </a:rPr>
              <a:t>Лабораторне заняття № 4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FF0000"/>
                </a:solidFill>
                <a:latin typeface="Calibri"/>
              </a:rPr>
              <a:t>МЕТОДИ СЕПАРАЦІЇ КЛІТИН ДЛЯ ІМУНОЛОГІЧНИХ ДОСЛІДЖЕНЬ. ОТРИМАННЯ ЛЕЙКО- ТА ЛІМФОКОНЦЕНТРАТУ ДЛЯ ВИВЧЕННЯ ІМУНОКОМПЕТЕНТНИХ КЛІТИН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МЕТА: ознайомитись із методами сепарації імунних клітин, вивчити фізико-хімічні та біологічні аспекти одержання лейко- та лімфоконцентратів обов'язкової умови аналізу імунокомпетентних клітин.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01"/>
          <p:cNvPicPr/>
          <p:nvPr/>
        </p:nvPicPr>
        <p:blipFill>
          <a:blip r:embed="rId2"/>
          <a:stretch/>
        </p:blipFill>
        <p:spPr>
          <a:xfrm>
            <a:off x="234360" y="171360"/>
            <a:ext cx="5093280" cy="350028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102"/>
          <p:cNvPicPr/>
          <p:nvPr/>
        </p:nvPicPr>
        <p:blipFill>
          <a:blip r:embed="rId3"/>
          <a:stretch/>
        </p:blipFill>
        <p:spPr>
          <a:xfrm>
            <a:off x="5400000" y="1267920"/>
            <a:ext cx="3455640" cy="283572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103"/>
          <p:cNvPicPr/>
          <p:nvPr/>
        </p:nvPicPr>
        <p:blipFill>
          <a:blip r:embed="rId4"/>
          <a:stretch/>
        </p:blipFill>
        <p:spPr>
          <a:xfrm>
            <a:off x="216000" y="3960000"/>
            <a:ext cx="6064560" cy="2630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16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/>
          <p:cNvPicPr/>
          <p:nvPr/>
        </p:nvPicPr>
        <p:blipFill>
          <a:blip r:embed="rId2"/>
          <a:srcRect l="14516" t="18923" r="4031" b="6451"/>
          <a:stretch/>
        </p:blipFill>
        <p:spPr>
          <a:xfrm>
            <a:off x="285840" y="1224000"/>
            <a:ext cx="8642520" cy="520416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3528000" y="792000"/>
            <a:ext cx="23698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Різні види сироваток</a:t>
            </a:r>
            <a:endParaRPr lang="ru-RU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15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87196" y="347640"/>
            <a:ext cx="8356320" cy="6369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При </a:t>
            </a:r>
            <a:r>
              <a:rPr lang="ru-RU" sz="24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імунологічному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дослідженні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часто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потребують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очищеної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від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непотрібних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типів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суспензії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Тому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особливе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значення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методи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сепарації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порції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периферичної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іншого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біологічного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матеріалу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Всі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методи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сепарації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можна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умовно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розділити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на 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3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великі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групи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(рис.).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Вони часто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доповнюють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один одного і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використовуються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комплексі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Комбінація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методів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сепарації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регламентується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завданнями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процедури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даний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час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розроблені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модифікації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практично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всіх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методик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дослідження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використанням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різних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методів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сепарації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зовсім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без них.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</a:rPr>
              <a:t>Клітини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</a:rPr>
              <a:t>після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</a:rPr>
              <a:t>процедури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</a:rPr>
              <a:t>сепарації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</a:rPr>
              <a:t>змінюють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 ряд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</a:rPr>
              <a:t>властивостей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включаючи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чутливість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фізико-хімічних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факторів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Ця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зміна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позначається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на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життєздатності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що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вимагає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особливої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уваги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їхнього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стану з метою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отримання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коректних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результатів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дослідження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04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/>
          <p:cNvPicPr/>
          <p:nvPr/>
        </p:nvPicPr>
        <p:blipFill>
          <a:blip r:embed="rId2"/>
          <a:srcRect l="27226" t="19532" r="51234" b="24218"/>
          <a:stretch/>
        </p:blipFill>
        <p:spPr>
          <a:xfrm>
            <a:off x="1440000" y="504000"/>
            <a:ext cx="3598560" cy="527868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3312000" y="6120000"/>
            <a:ext cx="27414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Методи сепарації клітин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5769359" y="1512000"/>
            <a:ext cx="1712095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Видалення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5736960" y="3024000"/>
            <a:ext cx="10299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Ізоляція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5904000" y="4536000"/>
            <a:ext cx="10789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Поділ</a:t>
            </a:r>
            <a:endParaRPr lang="ru-RU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92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28760" y="428760"/>
            <a:ext cx="8427960" cy="521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При проведенні сепарації клітин потрібно враховувати: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1) істотні втрати клітин, причому не тільки в кількості, але і в якості.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Так, ряд функціональних станів клітин (активація, патологічні зміни) супроводжується збільшенням їх чутливості до фізико-хімічних впливів, що призводить до руйнування цих клітин і виведенню їх з-під контролю діагностичного тесту, а значить - до втрати діагностично важливої ​​інформації;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2) зміни функціональних характеристик клітин у процесі сепарації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що також змінює діагностичне значення отриманих результатів.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Серед методів сепарації (виділення, поділу, сортінг) клітин використовуються різні принципи і відповідні їм методи.</a:t>
            </a:r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4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85840" y="214200"/>
            <a:ext cx="8642160" cy="624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Виділення лейкоцитів в градієнті щільності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9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Градієнт щільності 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- це розчин певної речовини, що має при різній концентрації різну щільність, яка може бути виміряна спеціальним приладом - </a:t>
            </a:r>
            <a:r>
              <a:rPr lang="ru-RU" sz="1900" b="1" strike="noStrike" spc="-1">
                <a:solidFill>
                  <a:srgbClr val="7030A0"/>
                </a:solidFill>
                <a:latin typeface="Calibri"/>
                <a:ea typeface="DejaVu Sans"/>
              </a:rPr>
              <a:t>ареометром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і здатний забезпечити оптимальні для клітин умови осмотичності середовища.</a:t>
            </a:r>
            <a:endParaRPr lang="ru-RU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Градієнти щільності широко застосовуються в різних областях медико-біологічних наук. Так, в біохімії для виділення мітохондрій тощо, субклітинних органел застосовують градієнт з розчину сахарози, в вірусології - з розчинів солей кремнію або цезію. </a:t>
            </a:r>
            <a:endParaRPr lang="ru-RU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імунології найбільш широко застосовують рослинний полісахарид - </a:t>
            </a:r>
            <a:r>
              <a:rPr lang="ru-RU" sz="19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фіколл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що доповнюється рентгенокотрастним препаратом </a:t>
            </a:r>
            <a:r>
              <a:rPr lang="ru-RU" sz="19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верографін 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ru-RU" sz="19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візотрастом та ін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.), а також розчини </a:t>
            </a:r>
            <a:r>
              <a:rPr lang="ru-RU" sz="19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Перколла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(частки кремнію діаметром 15-30 нм, вкриті полівінілпіролідоном). </a:t>
            </a:r>
            <a:endParaRPr lang="ru-RU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Багато фірм випускають готові градієнти щільності із заданими властивостями, або їх можна приготувати з окремих інгредієнтів. При цьому розраховують необхідну кількість порошку градієнта, розчиняють його в дистильованої воді, перевіряють щільність і при необхідності стерилізують.</a:t>
            </a:r>
            <a:endParaRPr lang="ru-RU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9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Метод виділення мононуклеарів заснований на різній плавучості(питомій щільності) різних формених елементів крові. 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Застосування градієнта певної щільності дозволяє </a:t>
            </a:r>
            <a:r>
              <a:rPr lang="ru-RU" sz="1900" b="1" strike="noStrike" spc="-1">
                <a:solidFill>
                  <a:srgbClr val="FF0000"/>
                </a:solidFill>
                <a:latin typeface="Calibri"/>
                <a:ea typeface="DejaVu Sans"/>
              </a:rPr>
              <a:t>відокремити мононуклеари (лімфоцити, моноцити, бластні клітини) від еритроцитів і гранулоцитів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9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2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275"/>
          <p:cNvPicPr/>
          <p:nvPr/>
        </p:nvPicPr>
        <p:blipFill>
          <a:blip r:embed="rId2"/>
          <a:stretch/>
        </p:blipFill>
        <p:spPr>
          <a:xfrm>
            <a:off x="214200" y="2928960"/>
            <a:ext cx="6118560" cy="357588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276"/>
          <p:cNvPicPr/>
          <p:nvPr/>
        </p:nvPicPr>
        <p:blipFill>
          <a:blip r:embed="rId3"/>
          <a:stretch/>
        </p:blipFill>
        <p:spPr>
          <a:xfrm>
            <a:off x="6572160" y="2571840"/>
            <a:ext cx="2355840" cy="428472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357120" y="214200"/>
            <a:ext cx="8571240" cy="252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В результаті центрифугування суспензії клітин на градієнті щільності відбувається поділ клітин на фракції, схематично представлене на рис.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8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Градієнти бувають </a:t>
            </a: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одноступінчасті,</a:t>
            </a:r>
            <a:r>
              <a:rPr lang="ru-RU" sz="20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 як наведений вище приклад, коли використовується градієнт з одного щільністю, а також </a:t>
            </a: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двох- </a:t>
            </a:r>
            <a:r>
              <a:rPr lang="ru-RU" sz="20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або </a:t>
            </a: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триступеневий.</a:t>
            </a:r>
            <a:r>
              <a:rPr lang="ru-RU" sz="20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 В останньому випадку використовують 2-3 градієнта з різною щільністю, причому на дно пробірки наливають градієнт з більш високою щільністю, а на нього - градієнт з меншою щільністю. Центрифугування на 2-3-ступеневу градієнті дозволяє виділити більшу кількість популяцій лейкоцитів, проте технічно такий спосіб складніший. </a:t>
            </a:r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5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714240" y="3500280"/>
            <a:ext cx="785664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Седиментація клітин периферичної крові при центрифугуванні на градієнті щільності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20" name="Рисунок 281"/>
          <p:cNvPicPr/>
          <p:nvPr/>
        </p:nvPicPr>
        <p:blipFill>
          <a:blip r:embed="rId2"/>
          <a:stretch/>
        </p:blipFill>
        <p:spPr>
          <a:xfrm>
            <a:off x="3816000" y="198000"/>
            <a:ext cx="4424040" cy="3184920"/>
          </a:xfrm>
          <a:prstGeom prst="rect">
            <a:avLst/>
          </a:prstGeom>
          <a:ln>
            <a:noFill/>
          </a:ln>
        </p:spPr>
      </p:pic>
      <p:pic>
        <p:nvPicPr>
          <p:cNvPr id="121" name="Рисунок 120"/>
          <p:cNvPicPr/>
          <p:nvPr/>
        </p:nvPicPr>
        <p:blipFill>
          <a:blip r:embed="rId3"/>
          <a:stretch/>
        </p:blipFill>
        <p:spPr>
          <a:xfrm>
            <a:off x="1445760" y="482760"/>
            <a:ext cx="1865880" cy="2684880"/>
          </a:xfrm>
          <a:prstGeom prst="rect">
            <a:avLst/>
          </a:prstGeom>
          <a:ln>
            <a:noFill/>
          </a:ln>
        </p:spPr>
      </p:pic>
      <p:pic>
        <p:nvPicPr>
          <p:cNvPr id="122" name="Рисунок 121"/>
          <p:cNvPicPr/>
          <p:nvPr/>
        </p:nvPicPr>
        <p:blipFill>
          <a:blip r:embed="rId4"/>
          <a:stretch/>
        </p:blipFill>
        <p:spPr>
          <a:xfrm>
            <a:off x="1008000" y="4233960"/>
            <a:ext cx="7427520" cy="2389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4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282"/>
          <p:cNvPicPr/>
          <p:nvPr/>
        </p:nvPicPr>
        <p:blipFill>
          <a:blip r:embed="rId2"/>
          <a:srcRect l="5707" t="3261" b="3463"/>
          <a:stretch/>
        </p:blipFill>
        <p:spPr>
          <a:xfrm>
            <a:off x="2808000" y="936000"/>
            <a:ext cx="3988440" cy="518256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504000" y="2565720"/>
            <a:ext cx="175392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Час центрифу-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гування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077360" y="432000"/>
            <a:ext cx="21135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Центробіжна сила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557240" y="6048000"/>
            <a:ext cx="23544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Супенатант      Осад</a:t>
            </a:r>
            <a:endParaRPr lang="ru-RU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2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42920" y="214200"/>
            <a:ext cx="8785080" cy="631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Методи сепарації, засновані на використанні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моноклональних антитіл (МАТ)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Гетерогенність клітинних популяцій по експресії поверхневих клітинних маркерів дозволяє, використовуючи анти-CD МАТ, проводити специфічне сортування клітин:</a:t>
            </a:r>
            <a:endParaRPr lang="ru-RU" sz="2000" b="0" strike="noStrike" spc="-1">
              <a:latin typeface="Arial"/>
            </a:endParaRPr>
          </a:p>
          <a:p>
            <a:pPr marL="343080" indent="-341280" algn="just">
              <a:lnSpc>
                <a:spcPct val="100000"/>
              </a:lnSpc>
              <a:buClr>
                <a:srgbClr val="FF0000"/>
              </a:buClr>
              <a:buFont typeface="StarSymbol"/>
              <a:buAutoNum type="arabicPeriod"/>
            </a:pP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Лазерне проточне сортування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(FACS = fluorescence- activated cell sorting). Мічені флуорохромом анти-CD МАТ зв'язуються з відповідними поверхневими маркерами клітин. Вносячи клітини в проточну систему клітинного цитометра при проходженні ними оптичної лави, відбувається сортування (сортінг) клітин - виділення клітин на основі параметрів, вимірюваних проточної цитометрії.</a:t>
            </a:r>
            <a:endParaRPr lang="ru-RU" sz="2000" b="0" strike="noStrike" spc="-1">
              <a:latin typeface="Arial"/>
            </a:endParaRPr>
          </a:p>
          <a:p>
            <a:pPr marL="343080" indent="-341280" algn="just">
              <a:lnSpc>
                <a:spcPct val="100000"/>
              </a:lnSpc>
              <a:buClr>
                <a:srgbClr val="FF0000"/>
              </a:buClr>
              <a:buFont typeface="StarSymbol"/>
              <a:buAutoNum type="arabicPeriod"/>
            </a:pP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При імуномагнітній клітинній сепарації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використовують Fe2O3 полістиролові намиста (гранули), покриті анти-Ig моноклональними антитілами (МАТ) або анти-CD МАТ. При зв'язуванні МАТ, що знаходяться на намисті, з клітиною мішенню в магнітному полі вже через 2-3 хвилини відбувається поділ клітин. Потім для подальших досліджень виділених клітин можна позбутися від магнітних гранул спонтанно при інкубації в культуральному середовищі протягом 24-72 год, або примусово за допомогою ферментів (папаїну або О-сіалоглікопротеази) або використовувати анти Fab АТ.</a:t>
            </a:r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78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357120" y="357120"/>
            <a:ext cx="8500320" cy="533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70C0"/>
                </a:solidFill>
                <a:latin typeface="Calibri"/>
                <a:ea typeface="DejaVu Sans"/>
              </a:rPr>
              <a:t>ПИТАННЯ ДЛЯ ОБГОВОРЕННЯ </a:t>
            </a:r>
            <a:endParaRPr lang="ru-RU" sz="36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Стовбурова кровотворна клітина та напрямки її диференціювання. </a:t>
            </a:r>
            <a:endParaRPr lang="ru-RU" sz="22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Мітотичний цикл. Характеристика періодів G 1, S, G2, М. </a:t>
            </a:r>
            <a:endParaRPr lang="ru-RU" sz="22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Гістогенез Т- і В-лімфоцитів. </a:t>
            </a:r>
            <a:endParaRPr lang="ru-RU" sz="22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Циркуляція лімфоцитів у організмі. </a:t>
            </a:r>
            <a:endParaRPr lang="ru-RU" sz="22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Методи сепарації імунних клітин. </a:t>
            </a:r>
            <a:endParaRPr lang="ru-RU" sz="22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Принцип методів виділення лейкоцитів (шляхом гемолізу еритроцитів цільної крові, спонтанного осадження еритроцитів, склеювання еритроцитів розчином желатину) та лімфоцитів (на градієнті щільності) з цільної крові. </a:t>
            </a:r>
            <a:endParaRPr lang="ru-RU" sz="22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Перелік обладнання, матеріалів та реактивів, їх приготування. </a:t>
            </a:r>
            <a:endParaRPr lang="ru-RU" sz="22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Метод визначення життєздатності клітин. </a:t>
            </a:r>
            <a:endParaRPr lang="ru-RU" sz="22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Імунологічні методи вивчення кількості та функцій імунокомпетентних клітин з лейкоконцентрату.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357120" y="285840"/>
            <a:ext cx="8429040" cy="606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НАВЧАЛЬНІ ЗАВДАННЯ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ЗАВДАННЯ 1.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Підготувати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реактиви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та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обладнання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для постановки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реакції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ЗАВДАННЯ 2.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Отримання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лейкоконцентрату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шляхом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гемолізу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еритроцитів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цільної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крові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(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мікрометод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).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Даний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спосіб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використовують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випадку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отримання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малого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об'єму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крові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аналіз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наприклад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пальця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об'ємі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до 0,5 мл (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мікрометод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2.1. </a:t>
            </a:r>
            <a:r>
              <a:rPr lang="ru-RU" sz="2400" b="1" i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Реактиви</a:t>
            </a:r>
            <a:r>
              <a:rPr lang="ru-RU" sz="2400" b="1" i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та </a:t>
            </a:r>
            <a:r>
              <a:rPr lang="ru-RU" sz="2400" b="1" i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обладнання</a:t>
            </a:r>
            <a:r>
              <a:rPr lang="ru-RU" sz="2400" b="1" i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2.1.1.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Середовище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199,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Ігла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2.1.2. Гепарин без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консервантів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(0,25 мг/мл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25 од./мл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крові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2.1.3. Фосфатно-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сольовий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буфер (рН 7,2-7,4) (ФСБ).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2.1.4. 2%-й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розчин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силіконового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масла 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ефірі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2.1.5.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Гемолітична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рідина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трилон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Б - 0,04 г,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дистильована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вода до 1 л, рН 7,2-7,4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доводять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сухим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гідрокарбонатом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натрію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2.1.6. 2%-й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розчин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трипанового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синього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2.1.7. 3%-й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розчин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оцтової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кислоти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підфарбованої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метиленовим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синім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2.1.8. Холодильник, центрифуга, камера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Горяєва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піпетки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пробірки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17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28760" y="332182"/>
            <a:ext cx="8499600" cy="599095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i="1" strike="noStrike" spc="-1" dirty="0" smtClean="0">
                <a:solidFill>
                  <a:srgbClr val="0070C0"/>
                </a:solidFill>
                <a:latin typeface="Times New Roman"/>
                <a:ea typeface="Calibri"/>
              </a:rPr>
              <a:t>2.2.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Отримання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лейкоконцентрату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шляхом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гемолізу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еритроцитів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цільної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крові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(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мікрометод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  <a:r>
              <a:rPr lang="ru-RU" sz="11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Кров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об’ємом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0,5 мл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більше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взяту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 антикоагулянтом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при 1000 об./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протягом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5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Плазму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ампулюють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зберігають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при -20°С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серологічних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досліджень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визначення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титрів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антитіл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кількості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сироваткових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імуноглобулінів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). Осад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формених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елементів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використовують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виділення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лейкоцитарної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суспензії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шляхом </a:t>
            </a:r>
            <a:r>
              <a:rPr lang="ru-RU" sz="1800" b="1" strike="noStrike" spc="-1" dirty="0" err="1">
                <a:solidFill>
                  <a:srgbClr val="0070C0"/>
                </a:solidFill>
                <a:latin typeface="Times New Roman"/>
                <a:ea typeface="Times New Roman"/>
              </a:rPr>
              <a:t>гіпотонічного</a:t>
            </a:r>
            <a:r>
              <a:rPr lang="ru-RU" sz="1800" b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 шоку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З метою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усунення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еритроцитів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до осаду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додають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9 мл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гемолітичної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рідини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Гемоліз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проводять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60 с при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постійному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перемішуванні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Потім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додають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 мл десятикратного концентрату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середовища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199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ФСБ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припинення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дії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гемолітичної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рідини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Існують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варіанти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гемолітичного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шоку з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дистильованою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водою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Після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припинення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гемолізу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суспензію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при 1500 об./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10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піпеткою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вилучають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надосадову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рідину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осад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обережно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струшують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При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наявності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значного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залишку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еритроцитів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гемолітичний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шок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повторюють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Після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останнього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вилучають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всю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надосадову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рідину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її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залишок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-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фільтрувальним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папером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До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одержаного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осаду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додають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середовище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199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культуральну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суміш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кількості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вихідного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об'єму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- 0,5 мл.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Підраховують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кількість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камері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Горяєва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При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необхідності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концентрацію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збільшують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центрифугуванням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видаленням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надлишку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рідини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зменшують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додаванням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потрібної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кількості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рідини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Вихід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після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гемолітичного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шоку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відмивання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повинен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складати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не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менше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70-80%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попередньо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визначають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кількість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зразку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Життєздатність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має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становити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– 95-98%.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48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0" name="Group 2"/>
          <p:cNvGrpSpPr/>
          <p:nvPr/>
        </p:nvGrpSpPr>
        <p:grpSpPr>
          <a:xfrm>
            <a:off x="500040" y="2000160"/>
            <a:ext cx="3864600" cy="4587840"/>
            <a:chOff x="500040" y="2000160"/>
            <a:chExt cx="3864600" cy="4587840"/>
          </a:xfrm>
        </p:grpSpPr>
        <p:grpSp>
          <p:nvGrpSpPr>
            <p:cNvPr id="131" name="Group 3"/>
            <p:cNvGrpSpPr/>
            <p:nvPr/>
          </p:nvGrpSpPr>
          <p:grpSpPr>
            <a:xfrm>
              <a:off x="1092960" y="2364480"/>
              <a:ext cx="1599480" cy="3540600"/>
              <a:chOff x="1092960" y="2364480"/>
              <a:chExt cx="1599480" cy="3540600"/>
            </a:xfrm>
          </p:grpSpPr>
          <p:grpSp>
            <p:nvGrpSpPr>
              <p:cNvPr id="132" name="Group 4"/>
              <p:cNvGrpSpPr/>
              <p:nvPr/>
            </p:nvGrpSpPr>
            <p:grpSpPr>
              <a:xfrm>
                <a:off x="1992240" y="3309120"/>
                <a:ext cx="700200" cy="2595960"/>
                <a:chOff x="1992240" y="3309120"/>
                <a:chExt cx="700200" cy="2595960"/>
              </a:xfrm>
            </p:grpSpPr>
            <p:sp>
              <p:nvSpPr>
                <p:cNvPr id="133" name="CustomShape 5"/>
                <p:cNvSpPr/>
                <p:nvPr/>
              </p:nvSpPr>
              <p:spPr>
                <a:xfrm>
                  <a:off x="2000520" y="4179960"/>
                  <a:ext cx="669240" cy="1718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2568">
                      <a:moveTo>
                        <a:pt x="572" y="0"/>
                      </a:moveTo>
                      <a:lnTo>
                        <a:pt x="572" y="2283"/>
                      </a:lnTo>
                      <a:lnTo>
                        <a:pt x="572" y="2280"/>
                      </a:lnTo>
                      <a:lnTo>
                        <a:pt x="572" y="2275"/>
                      </a:lnTo>
                      <a:lnTo>
                        <a:pt x="572" y="2268"/>
                      </a:lnTo>
                      <a:lnTo>
                        <a:pt x="572" y="2261"/>
                      </a:lnTo>
                      <a:lnTo>
                        <a:pt x="572" y="2258"/>
                      </a:lnTo>
                      <a:lnTo>
                        <a:pt x="572" y="2266"/>
                      </a:lnTo>
                      <a:lnTo>
                        <a:pt x="573" y="2283"/>
                      </a:lnTo>
                      <a:lnTo>
                        <a:pt x="572" y="2311"/>
                      </a:lnTo>
                      <a:lnTo>
                        <a:pt x="568" y="2339"/>
                      </a:lnTo>
                      <a:lnTo>
                        <a:pt x="560" y="2365"/>
                      </a:lnTo>
                      <a:lnTo>
                        <a:pt x="549" y="2391"/>
                      </a:lnTo>
                      <a:lnTo>
                        <a:pt x="536" y="2416"/>
                      </a:lnTo>
                      <a:lnTo>
                        <a:pt x="520" y="2440"/>
                      </a:lnTo>
                      <a:lnTo>
                        <a:pt x="503" y="2462"/>
                      </a:lnTo>
                      <a:lnTo>
                        <a:pt x="482" y="2482"/>
                      </a:lnTo>
                      <a:lnTo>
                        <a:pt x="460" y="2501"/>
                      </a:lnTo>
                      <a:lnTo>
                        <a:pt x="438" y="2518"/>
                      </a:lnTo>
                      <a:lnTo>
                        <a:pt x="414" y="2533"/>
                      </a:lnTo>
                      <a:lnTo>
                        <a:pt x="388" y="2545"/>
                      </a:lnTo>
                      <a:lnTo>
                        <a:pt x="362" y="2554"/>
                      </a:lnTo>
                      <a:lnTo>
                        <a:pt x="336" y="2562"/>
                      </a:lnTo>
                      <a:lnTo>
                        <a:pt x="311" y="2567"/>
                      </a:lnTo>
                      <a:lnTo>
                        <a:pt x="285" y="2568"/>
                      </a:lnTo>
                      <a:lnTo>
                        <a:pt x="258" y="2567"/>
                      </a:lnTo>
                      <a:lnTo>
                        <a:pt x="233" y="2561"/>
                      </a:lnTo>
                      <a:lnTo>
                        <a:pt x="207" y="2554"/>
                      </a:lnTo>
                      <a:lnTo>
                        <a:pt x="182" y="2544"/>
                      </a:lnTo>
                      <a:lnTo>
                        <a:pt x="158" y="2530"/>
                      </a:lnTo>
                      <a:lnTo>
                        <a:pt x="134" y="2516"/>
                      </a:lnTo>
                      <a:lnTo>
                        <a:pt x="112" y="2498"/>
                      </a:lnTo>
                      <a:lnTo>
                        <a:pt x="92" y="2479"/>
                      </a:lnTo>
                      <a:lnTo>
                        <a:pt x="72" y="2458"/>
                      </a:lnTo>
                      <a:lnTo>
                        <a:pt x="54" y="2436"/>
                      </a:lnTo>
                      <a:lnTo>
                        <a:pt x="39" y="2412"/>
                      </a:lnTo>
                      <a:lnTo>
                        <a:pt x="25" y="2388"/>
                      </a:lnTo>
                      <a:lnTo>
                        <a:pt x="15" y="2361"/>
                      </a:lnTo>
                      <a:lnTo>
                        <a:pt x="7" y="2336"/>
                      </a:lnTo>
                      <a:lnTo>
                        <a:pt x="1" y="2309"/>
                      </a:lnTo>
                      <a:lnTo>
                        <a:pt x="0" y="2283"/>
                      </a:lnTo>
                      <a:lnTo>
                        <a:pt x="0" y="2277"/>
                      </a:lnTo>
                      <a:lnTo>
                        <a:pt x="0" y="2259"/>
                      </a:lnTo>
                      <a:lnTo>
                        <a:pt x="0" y="2230"/>
                      </a:lnTo>
                      <a:lnTo>
                        <a:pt x="0" y="2190"/>
                      </a:lnTo>
                      <a:lnTo>
                        <a:pt x="0" y="2141"/>
                      </a:lnTo>
                      <a:lnTo>
                        <a:pt x="0" y="2084"/>
                      </a:lnTo>
                      <a:lnTo>
                        <a:pt x="0" y="2019"/>
                      </a:lnTo>
                      <a:lnTo>
                        <a:pt x="0" y="1946"/>
                      </a:lnTo>
                      <a:lnTo>
                        <a:pt x="0" y="1867"/>
                      </a:lnTo>
                      <a:lnTo>
                        <a:pt x="0" y="1781"/>
                      </a:lnTo>
                      <a:lnTo>
                        <a:pt x="0" y="1692"/>
                      </a:lnTo>
                      <a:lnTo>
                        <a:pt x="0" y="1598"/>
                      </a:lnTo>
                      <a:lnTo>
                        <a:pt x="0" y="1501"/>
                      </a:lnTo>
                      <a:lnTo>
                        <a:pt x="0" y="1400"/>
                      </a:lnTo>
                      <a:lnTo>
                        <a:pt x="0" y="1297"/>
                      </a:lnTo>
                      <a:lnTo>
                        <a:pt x="0" y="1195"/>
                      </a:lnTo>
                      <a:lnTo>
                        <a:pt x="0" y="1091"/>
                      </a:lnTo>
                      <a:lnTo>
                        <a:pt x="0" y="987"/>
                      </a:lnTo>
                      <a:lnTo>
                        <a:pt x="0" y="885"/>
                      </a:lnTo>
                      <a:lnTo>
                        <a:pt x="0" y="785"/>
                      </a:lnTo>
                      <a:lnTo>
                        <a:pt x="0" y="687"/>
                      </a:lnTo>
                      <a:lnTo>
                        <a:pt x="0" y="592"/>
                      </a:lnTo>
                      <a:lnTo>
                        <a:pt x="0" y="502"/>
                      </a:lnTo>
                      <a:lnTo>
                        <a:pt x="0" y="416"/>
                      </a:lnTo>
                      <a:lnTo>
                        <a:pt x="0" y="336"/>
                      </a:lnTo>
                      <a:lnTo>
                        <a:pt x="0" y="263"/>
                      </a:lnTo>
                      <a:lnTo>
                        <a:pt x="0" y="197"/>
                      </a:lnTo>
                      <a:lnTo>
                        <a:pt x="0" y="139"/>
                      </a:lnTo>
                      <a:lnTo>
                        <a:pt x="0" y="89"/>
                      </a:lnTo>
                      <a:lnTo>
                        <a:pt x="0" y="49"/>
                      </a:ln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57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4" name="CustomShape 6"/>
                <p:cNvSpPr/>
                <p:nvPr/>
              </p:nvSpPr>
              <p:spPr>
                <a:xfrm>
                  <a:off x="2676240" y="3445560"/>
                  <a:ext cx="15120" cy="218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2283">
                      <a:moveTo>
                        <a:pt x="0" y="2283"/>
                      </a:moveTo>
                      <a:lnTo>
                        <a:pt x="14" y="228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283"/>
                      </a:lnTo>
                      <a:lnTo>
                        <a:pt x="14" y="2283"/>
                      </a:lnTo>
                      <a:lnTo>
                        <a:pt x="0" y="2283"/>
                      </a:lnTo>
                      <a:lnTo>
                        <a:pt x="7" y="2283"/>
                      </a:lnTo>
                      <a:lnTo>
                        <a:pt x="14" y="2283"/>
                      </a:lnTo>
                      <a:lnTo>
                        <a:pt x="0" y="2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5" name="CustomShape 7"/>
                <p:cNvSpPr/>
                <p:nvPr/>
              </p:nvSpPr>
              <p:spPr>
                <a:xfrm>
                  <a:off x="2341440" y="5627880"/>
                  <a:ext cx="351000" cy="27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92">
                      <a:moveTo>
                        <a:pt x="0" y="292"/>
                      </a:moveTo>
                      <a:lnTo>
                        <a:pt x="0" y="292"/>
                      </a:lnTo>
                      <a:lnTo>
                        <a:pt x="27" y="291"/>
                      </a:lnTo>
                      <a:lnTo>
                        <a:pt x="52" y="286"/>
                      </a:lnTo>
                      <a:lnTo>
                        <a:pt x="79" y="278"/>
                      </a:lnTo>
                      <a:lnTo>
                        <a:pt x="106" y="269"/>
                      </a:lnTo>
                      <a:lnTo>
                        <a:pt x="132" y="255"/>
                      </a:lnTo>
                      <a:lnTo>
                        <a:pt x="156" y="241"/>
                      </a:lnTo>
                      <a:lnTo>
                        <a:pt x="180" y="223"/>
                      </a:lnTo>
                      <a:lnTo>
                        <a:pt x="202" y="204"/>
                      </a:lnTo>
                      <a:lnTo>
                        <a:pt x="222" y="183"/>
                      </a:lnTo>
                      <a:lnTo>
                        <a:pt x="240" y="162"/>
                      </a:lnTo>
                      <a:lnTo>
                        <a:pt x="256" y="137"/>
                      </a:lnTo>
                      <a:lnTo>
                        <a:pt x="270" y="112"/>
                      </a:lnTo>
                      <a:lnTo>
                        <a:pt x="282" y="84"/>
                      </a:lnTo>
                      <a:lnTo>
                        <a:pt x="290" y="57"/>
                      </a:lnTo>
                      <a:lnTo>
                        <a:pt x="294" y="29"/>
                      </a:lnTo>
                      <a:lnTo>
                        <a:pt x="295" y="0"/>
                      </a:lnTo>
                      <a:lnTo>
                        <a:pt x="282" y="0"/>
                      </a:lnTo>
                      <a:lnTo>
                        <a:pt x="280" y="27"/>
                      </a:lnTo>
                      <a:lnTo>
                        <a:pt x="276" y="54"/>
                      </a:lnTo>
                      <a:lnTo>
                        <a:pt x="268" y="80"/>
                      </a:lnTo>
                      <a:lnTo>
                        <a:pt x="259" y="105"/>
                      </a:lnTo>
                      <a:lnTo>
                        <a:pt x="245" y="130"/>
                      </a:lnTo>
                      <a:lnTo>
                        <a:pt x="229" y="153"/>
                      </a:lnTo>
                      <a:lnTo>
                        <a:pt x="213" y="174"/>
                      </a:lnTo>
                      <a:lnTo>
                        <a:pt x="192" y="195"/>
                      </a:lnTo>
                      <a:lnTo>
                        <a:pt x="171" y="212"/>
                      </a:lnTo>
                      <a:lnTo>
                        <a:pt x="149" y="229"/>
                      </a:lnTo>
                      <a:lnTo>
                        <a:pt x="125" y="244"/>
                      </a:lnTo>
                      <a:lnTo>
                        <a:pt x="101" y="255"/>
                      </a:lnTo>
                      <a:lnTo>
                        <a:pt x="75" y="264"/>
                      </a:lnTo>
                      <a:lnTo>
                        <a:pt x="50" y="272"/>
                      </a:lnTo>
                      <a:lnTo>
                        <a:pt x="25" y="277"/>
                      </a:lnTo>
                      <a:lnTo>
                        <a:pt x="0" y="278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6" name="CustomShape 8"/>
                <p:cNvSpPr/>
                <p:nvPr/>
              </p:nvSpPr>
              <p:spPr>
                <a:xfrm>
                  <a:off x="1992240" y="5627880"/>
                  <a:ext cx="347400" cy="27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9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7"/>
                      </a:lnTo>
                      <a:lnTo>
                        <a:pt x="7" y="56"/>
                      </a:lnTo>
                      <a:lnTo>
                        <a:pt x="15" y="81"/>
                      </a:lnTo>
                      <a:lnTo>
                        <a:pt x="27" y="108"/>
                      </a:lnTo>
                      <a:lnTo>
                        <a:pt x="40" y="132"/>
                      </a:lnTo>
                      <a:lnTo>
                        <a:pt x="55" y="156"/>
                      </a:lnTo>
                      <a:lnTo>
                        <a:pt x="73" y="180"/>
                      </a:lnTo>
                      <a:lnTo>
                        <a:pt x="94" y="201"/>
                      </a:lnTo>
                      <a:lnTo>
                        <a:pt x="115" y="221"/>
                      </a:lnTo>
                      <a:lnTo>
                        <a:pt x="137" y="238"/>
                      </a:lnTo>
                      <a:lnTo>
                        <a:pt x="161" y="253"/>
                      </a:lnTo>
                      <a:lnTo>
                        <a:pt x="185" y="267"/>
                      </a:lnTo>
                      <a:lnTo>
                        <a:pt x="212" y="278"/>
                      </a:lnTo>
                      <a:lnTo>
                        <a:pt x="239" y="285"/>
                      </a:lnTo>
                      <a:lnTo>
                        <a:pt x="264" y="291"/>
                      </a:lnTo>
                      <a:lnTo>
                        <a:pt x="292" y="292"/>
                      </a:lnTo>
                      <a:lnTo>
                        <a:pt x="292" y="278"/>
                      </a:lnTo>
                      <a:lnTo>
                        <a:pt x="266" y="277"/>
                      </a:lnTo>
                      <a:lnTo>
                        <a:pt x="241" y="271"/>
                      </a:lnTo>
                      <a:lnTo>
                        <a:pt x="216" y="264"/>
                      </a:lnTo>
                      <a:lnTo>
                        <a:pt x="192" y="255"/>
                      </a:lnTo>
                      <a:lnTo>
                        <a:pt x="168" y="242"/>
                      </a:lnTo>
                      <a:lnTo>
                        <a:pt x="144" y="227"/>
                      </a:lnTo>
                      <a:lnTo>
                        <a:pt x="124" y="210"/>
                      </a:lnTo>
                      <a:lnTo>
                        <a:pt x="103" y="191"/>
                      </a:lnTo>
                      <a:lnTo>
                        <a:pt x="85" y="171"/>
                      </a:lnTo>
                      <a:lnTo>
                        <a:pt x="67" y="149"/>
                      </a:lnTo>
                      <a:lnTo>
                        <a:pt x="52" y="125"/>
                      </a:lnTo>
                      <a:lnTo>
                        <a:pt x="38" y="101"/>
                      </a:lnTo>
                      <a:lnTo>
                        <a:pt x="29" y="76"/>
                      </a:lnTo>
                      <a:lnTo>
                        <a:pt x="21" y="51"/>
                      </a:lnTo>
                      <a:lnTo>
                        <a:pt x="15" y="25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7" name="CustomShape 9"/>
                <p:cNvSpPr/>
                <p:nvPr/>
              </p:nvSpPr>
              <p:spPr>
                <a:xfrm>
                  <a:off x="1992240" y="3438720"/>
                  <a:ext cx="15120" cy="2187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2290">
                      <a:moveTo>
                        <a:pt x="7" y="0"/>
                      </a:moveTo>
                      <a:lnTo>
                        <a:pt x="0" y="7"/>
                      </a:lnTo>
                      <a:lnTo>
                        <a:pt x="0" y="26"/>
                      </a:lnTo>
                      <a:lnTo>
                        <a:pt x="0" y="56"/>
                      </a:lnTo>
                      <a:lnTo>
                        <a:pt x="0" y="96"/>
                      </a:lnTo>
                      <a:lnTo>
                        <a:pt x="0" y="146"/>
                      </a:lnTo>
                      <a:lnTo>
                        <a:pt x="0" y="204"/>
                      </a:lnTo>
                      <a:lnTo>
                        <a:pt x="0" y="270"/>
                      </a:lnTo>
                      <a:lnTo>
                        <a:pt x="0" y="343"/>
                      </a:lnTo>
                      <a:lnTo>
                        <a:pt x="0" y="423"/>
                      </a:lnTo>
                      <a:lnTo>
                        <a:pt x="0" y="509"/>
                      </a:lnTo>
                      <a:lnTo>
                        <a:pt x="0" y="599"/>
                      </a:lnTo>
                      <a:lnTo>
                        <a:pt x="0" y="694"/>
                      </a:lnTo>
                      <a:lnTo>
                        <a:pt x="0" y="792"/>
                      </a:lnTo>
                      <a:lnTo>
                        <a:pt x="0" y="892"/>
                      </a:lnTo>
                      <a:lnTo>
                        <a:pt x="0" y="994"/>
                      </a:lnTo>
                      <a:lnTo>
                        <a:pt x="0" y="1098"/>
                      </a:lnTo>
                      <a:lnTo>
                        <a:pt x="0" y="1202"/>
                      </a:lnTo>
                      <a:lnTo>
                        <a:pt x="0" y="1304"/>
                      </a:lnTo>
                      <a:lnTo>
                        <a:pt x="0" y="1407"/>
                      </a:lnTo>
                      <a:lnTo>
                        <a:pt x="0" y="1508"/>
                      </a:lnTo>
                      <a:lnTo>
                        <a:pt x="0" y="1605"/>
                      </a:lnTo>
                      <a:lnTo>
                        <a:pt x="0" y="1699"/>
                      </a:lnTo>
                      <a:lnTo>
                        <a:pt x="0" y="1788"/>
                      </a:lnTo>
                      <a:lnTo>
                        <a:pt x="0" y="1874"/>
                      </a:lnTo>
                      <a:lnTo>
                        <a:pt x="0" y="1953"/>
                      </a:lnTo>
                      <a:lnTo>
                        <a:pt x="0" y="2026"/>
                      </a:lnTo>
                      <a:lnTo>
                        <a:pt x="0" y="2091"/>
                      </a:lnTo>
                      <a:lnTo>
                        <a:pt x="0" y="2148"/>
                      </a:lnTo>
                      <a:lnTo>
                        <a:pt x="0" y="2197"/>
                      </a:lnTo>
                      <a:lnTo>
                        <a:pt x="0" y="2237"/>
                      </a:lnTo>
                      <a:lnTo>
                        <a:pt x="0" y="2266"/>
                      </a:lnTo>
                      <a:lnTo>
                        <a:pt x="0" y="2284"/>
                      </a:lnTo>
                      <a:lnTo>
                        <a:pt x="0" y="2290"/>
                      </a:lnTo>
                      <a:lnTo>
                        <a:pt x="14" y="2290"/>
                      </a:lnTo>
                      <a:lnTo>
                        <a:pt x="14" y="2284"/>
                      </a:lnTo>
                      <a:lnTo>
                        <a:pt x="14" y="2266"/>
                      </a:lnTo>
                      <a:lnTo>
                        <a:pt x="14" y="2237"/>
                      </a:lnTo>
                      <a:lnTo>
                        <a:pt x="14" y="2197"/>
                      </a:lnTo>
                      <a:lnTo>
                        <a:pt x="14" y="2148"/>
                      </a:lnTo>
                      <a:lnTo>
                        <a:pt x="14" y="2091"/>
                      </a:lnTo>
                      <a:lnTo>
                        <a:pt x="14" y="2026"/>
                      </a:lnTo>
                      <a:lnTo>
                        <a:pt x="14" y="1953"/>
                      </a:lnTo>
                      <a:lnTo>
                        <a:pt x="14" y="1874"/>
                      </a:lnTo>
                      <a:lnTo>
                        <a:pt x="14" y="1788"/>
                      </a:lnTo>
                      <a:lnTo>
                        <a:pt x="14" y="1699"/>
                      </a:lnTo>
                      <a:lnTo>
                        <a:pt x="14" y="1605"/>
                      </a:lnTo>
                      <a:lnTo>
                        <a:pt x="14" y="1508"/>
                      </a:lnTo>
                      <a:lnTo>
                        <a:pt x="14" y="1407"/>
                      </a:lnTo>
                      <a:lnTo>
                        <a:pt x="14" y="1304"/>
                      </a:lnTo>
                      <a:lnTo>
                        <a:pt x="14" y="1202"/>
                      </a:lnTo>
                      <a:lnTo>
                        <a:pt x="14" y="1098"/>
                      </a:lnTo>
                      <a:lnTo>
                        <a:pt x="14" y="994"/>
                      </a:lnTo>
                      <a:lnTo>
                        <a:pt x="14" y="892"/>
                      </a:lnTo>
                      <a:lnTo>
                        <a:pt x="14" y="792"/>
                      </a:lnTo>
                      <a:lnTo>
                        <a:pt x="14" y="694"/>
                      </a:lnTo>
                      <a:lnTo>
                        <a:pt x="14" y="599"/>
                      </a:lnTo>
                      <a:lnTo>
                        <a:pt x="14" y="509"/>
                      </a:lnTo>
                      <a:lnTo>
                        <a:pt x="14" y="423"/>
                      </a:lnTo>
                      <a:lnTo>
                        <a:pt x="14" y="343"/>
                      </a:lnTo>
                      <a:lnTo>
                        <a:pt x="14" y="270"/>
                      </a:lnTo>
                      <a:lnTo>
                        <a:pt x="14" y="204"/>
                      </a:lnTo>
                      <a:lnTo>
                        <a:pt x="14" y="146"/>
                      </a:lnTo>
                      <a:lnTo>
                        <a:pt x="14" y="96"/>
                      </a:lnTo>
                      <a:lnTo>
                        <a:pt x="14" y="56"/>
                      </a:lnTo>
                      <a:lnTo>
                        <a:pt x="14" y="26"/>
                      </a:lnTo>
                      <a:lnTo>
                        <a:pt x="14" y="7"/>
                      </a:lnTo>
                      <a:lnTo>
                        <a:pt x="7" y="13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8" name="CustomShape 10"/>
                <p:cNvSpPr/>
                <p:nvPr/>
              </p:nvSpPr>
              <p:spPr>
                <a:xfrm>
                  <a:off x="1992240" y="3309120"/>
                  <a:ext cx="15120" cy="1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143">
                      <a:moveTo>
                        <a:pt x="7" y="143"/>
                      </a:moveTo>
                      <a:lnTo>
                        <a:pt x="14" y="14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43"/>
                      </a:lnTo>
                      <a:lnTo>
                        <a:pt x="7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9" name="CustomShape 11"/>
                <p:cNvSpPr/>
                <p:nvPr/>
              </p:nvSpPr>
              <p:spPr>
                <a:xfrm>
                  <a:off x="2674800" y="3309120"/>
                  <a:ext cx="15120" cy="1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143">
                      <a:moveTo>
                        <a:pt x="7" y="143"/>
                      </a:moveTo>
                      <a:lnTo>
                        <a:pt x="14" y="14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43"/>
                      </a:lnTo>
                      <a:lnTo>
                        <a:pt x="7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0" name="Line 12"/>
                <p:cNvSpPr/>
                <p:nvPr/>
              </p:nvSpPr>
              <p:spPr>
                <a:xfrm flipV="1">
                  <a:off x="2476440" y="5826600"/>
                  <a:ext cx="1080" cy="504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1" name="CustomShape 13"/>
                <p:cNvSpPr/>
                <p:nvPr/>
              </p:nvSpPr>
              <p:spPr>
                <a:xfrm>
                  <a:off x="2459880" y="5750640"/>
                  <a:ext cx="1800" cy="3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6">
                      <a:moveTo>
                        <a:pt x="3" y="6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2" name="Line 14"/>
                <p:cNvSpPr/>
                <p:nvPr/>
              </p:nvSpPr>
              <p:spPr>
                <a:xfrm>
                  <a:off x="2164320" y="5844240"/>
                  <a:ext cx="5760" cy="288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3" name="CustomShape 15"/>
                <p:cNvSpPr/>
                <p:nvPr/>
              </p:nvSpPr>
              <p:spPr>
                <a:xfrm>
                  <a:off x="2206440" y="5866560"/>
                  <a:ext cx="4320" cy="1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3">
                      <a:moveTo>
                        <a:pt x="0" y="0"/>
                      </a:moveTo>
                      <a:lnTo>
                        <a:pt x="5" y="3"/>
                      </a:lnTo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4" name="Line 16"/>
                <p:cNvSpPr/>
                <p:nvPr/>
              </p:nvSpPr>
              <p:spPr>
                <a:xfrm>
                  <a:off x="2248920" y="5882760"/>
                  <a:ext cx="7200" cy="144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5" name="CustomShape 17"/>
                <p:cNvSpPr/>
                <p:nvPr/>
              </p:nvSpPr>
              <p:spPr>
                <a:xfrm>
                  <a:off x="2295720" y="5894280"/>
                  <a:ext cx="6840" cy="1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6" name="Line 18"/>
                <p:cNvSpPr/>
                <p:nvPr/>
              </p:nvSpPr>
              <p:spPr>
                <a:xfrm flipV="1">
                  <a:off x="2344680" y="5899320"/>
                  <a:ext cx="7200" cy="180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7" name="Line 19"/>
                <p:cNvSpPr/>
                <p:nvPr/>
              </p:nvSpPr>
              <p:spPr>
                <a:xfrm flipV="1">
                  <a:off x="2391480" y="5892480"/>
                  <a:ext cx="8280" cy="144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8" name="CustomShape 20"/>
                <p:cNvSpPr/>
                <p:nvPr/>
              </p:nvSpPr>
              <p:spPr>
                <a:xfrm>
                  <a:off x="2440800" y="5884560"/>
                  <a:ext cx="6840" cy="1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" h="2">
                      <a:moveTo>
                        <a:pt x="0" y="2"/>
                      </a:moveTo>
                      <a:lnTo>
                        <a:pt x="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9" name="Line 21"/>
                <p:cNvSpPr/>
                <p:nvPr/>
              </p:nvSpPr>
              <p:spPr>
                <a:xfrm flipV="1">
                  <a:off x="2463120" y="5849640"/>
                  <a:ext cx="3600" cy="432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0" name="Group 22"/>
              <p:cNvGrpSpPr/>
              <p:nvPr/>
            </p:nvGrpSpPr>
            <p:grpSpPr>
              <a:xfrm>
                <a:off x="1092960" y="2364480"/>
                <a:ext cx="1060200" cy="1636920"/>
                <a:chOff x="1092960" y="2364480"/>
                <a:chExt cx="1060200" cy="1636920"/>
              </a:xfrm>
            </p:grpSpPr>
            <p:sp>
              <p:nvSpPr>
                <p:cNvPr id="151" name="CustomShape 23"/>
                <p:cNvSpPr/>
                <p:nvPr/>
              </p:nvSpPr>
              <p:spPr>
                <a:xfrm>
                  <a:off x="1092960" y="2727720"/>
                  <a:ext cx="1060200" cy="1273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20828" y="7983"/>
                      </a:moveTo>
                      <a:cubicBezTo>
                        <a:pt x="19566" y="3488"/>
                        <a:pt x="15468" y="383"/>
                        <a:pt x="10800" y="383"/>
                      </a:cubicBezTo>
                      <a:cubicBezTo>
                        <a:pt x="5046" y="383"/>
                        <a:pt x="383" y="5046"/>
                        <a:pt x="383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5639" y="0"/>
                        <a:pt x="19888" y="3219"/>
                        <a:pt x="21197" y="7879"/>
                      </a:cubicBezTo>
                      <a:lnTo>
                        <a:pt x="23797" y="7149"/>
                      </a:lnTo>
                      <a:lnTo>
                        <a:pt x="21795" y="10715"/>
                      </a:lnTo>
                      <a:lnTo>
                        <a:pt x="18229" y="8713"/>
                      </a:lnTo>
                      <a:lnTo>
                        <a:pt x="20828" y="798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360">
                  <a:solidFill>
                    <a:schemeClr val="tx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2" name="CustomShape 24"/>
                <p:cNvSpPr/>
                <p:nvPr/>
              </p:nvSpPr>
              <p:spPr>
                <a:xfrm>
                  <a:off x="1425960" y="2364480"/>
                  <a:ext cx="414360" cy="455400"/>
                </a:xfrm>
                <a:prstGeom prst="rect">
                  <a:avLst/>
                </a:prstGeom>
                <a:noFill/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2400" b="1" i="1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1.</a:t>
                  </a:r>
                  <a:endParaRPr lang="ru-RU" sz="2400" b="0" strike="noStrike" spc="-1">
                    <a:latin typeface="Arial"/>
                  </a:endParaRPr>
                </a:p>
              </p:txBody>
            </p:sp>
          </p:grpSp>
        </p:grpSp>
        <p:grpSp>
          <p:nvGrpSpPr>
            <p:cNvPr id="153" name="Group 25"/>
            <p:cNvGrpSpPr/>
            <p:nvPr/>
          </p:nvGrpSpPr>
          <p:grpSpPr>
            <a:xfrm>
              <a:off x="500040" y="3309120"/>
              <a:ext cx="700200" cy="3278880"/>
              <a:chOff x="500040" y="3309120"/>
              <a:chExt cx="700200" cy="3278880"/>
            </a:xfrm>
          </p:grpSpPr>
          <p:grpSp>
            <p:nvGrpSpPr>
              <p:cNvPr id="154" name="Group 26"/>
              <p:cNvGrpSpPr/>
              <p:nvPr/>
            </p:nvGrpSpPr>
            <p:grpSpPr>
              <a:xfrm>
                <a:off x="500040" y="3309120"/>
                <a:ext cx="700200" cy="2595960"/>
                <a:chOff x="500040" y="3309120"/>
                <a:chExt cx="700200" cy="2595960"/>
              </a:xfrm>
            </p:grpSpPr>
            <p:sp>
              <p:nvSpPr>
                <p:cNvPr id="155" name="CustomShape 27"/>
                <p:cNvSpPr/>
                <p:nvPr/>
              </p:nvSpPr>
              <p:spPr>
                <a:xfrm>
                  <a:off x="508320" y="4179600"/>
                  <a:ext cx="669240" cy="1718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2568">
                      <a:moveTo>
                        <a:pt x="572" y="0"/>
                      </a:moveTo>
                      <a:lnTo>
                        <a:pt x="572" y="2283"/>
                      </a:lnTo>
                      <a:lnTo>
                        <a:pt x="572" y="2280"/>
                      </a:lnTo>
                      <a:lnTo>
                        <a:pt x="572" y="2275"/>
                      </a:lnTo>
                      <a:lnTo>
                        <a:pt x="572" y="2268"/>
                      </a:lnTo>
                      <a:lnTo>
                        <a:pt x="572" y="2261"/>
                      </a:lnTo>
                      <a:lnTo>
                        <a:pt x="572" y="2258"/>
                      </a:lnTo>
                      <a:lnTo>
                        <a:pt x="572" y="2266"/>
                      </a:lnTo>
                      <a:lnTo>
                        <a:pt x="573" y="2283"/>
                      </a:lnTo>
                      <a:lnTo>
                        <a:pt x="572" y="2311"/>
                      </a:lnTo>
                      <a:lnTo>
                        <a:pt x="568" y="2339"/>
                      </a:lnTo>
                      <a:lnTo>
                        <a:pt x="560" y="2365"/>
                      </a:lnTo>
                      <a:lnTo>
                        <a:pt x="549" y="2391"/>
                      </a:lnTo>
                      <a:lnTo>
                        <a:pt x="536" y="2416"/>
                      </a:lnTo>
                      <a:lnTo>
                        <a:pt x="520" y="2440"/>
                      </a:lnTo>
                      <a:lnTo>
                        <a:pt x="503" y="2462"/>
                      </a:lnTo>
                      <a:lnTo>
                        <a:pt x="482" y="2482"/>
                      </a:lnTo>
                      <a:lnTo>
                        <a:pt x="460" y="2501"/>
                      </a:lnTo>
                      <a:lnTo>
                        <a:pt x="438" y="2518"/>
                      </a:lnTo>
                      <a:lnTo>
                        <a:pt x="414" y="2533"/>
                      </a:lnTo>
                      <a:lnTo>
                        <a:pt x="388" y="2545"/>
                      </a:lnTo>
                      <a:lnTo>
                        <a:pt x="362" y="2554"/>
                      </a:lnTo>
                      <a:lnTo>
                        <a:pt x="336" y="2562"/>
                      </a:lnTo>
                      <a:lnTo>
                        <a:pt x="311" y="2567"/>
                      </a:lnTo>
                      <a:lnTo>
                        <a:pt x="285" y="2568"/>
                      </a:lnTo>
                      <a:lnTo>
                        <a:pt x="258" y="2567"/>
                      </a:lnTo>
                      <a:lnTo>
                        <a:pt x="233" y="2561"/>
                      </a:lnTo>
                      <a:lnTo>
                        <a:pt x="207" y="2554"/>
                      </a:lnTo>
                      <a:lnTo>
                        <a:pt x="182" y="2544"/>
                      </a:lnTo>
                      <a:lnTo>
                        <a:pt x="158" y="2530"/>
                      </a:lnTo>
                      <a:lnTo>
                        <a:pt x="134" y="2516"/>
                      </a:lnTo>
                      <a:lnTo>
                        <a:pt x="112" y="2498"/>
                      </a:lnTo>
                      <a:lnTo>
                        <a:pt x="92" y="2479"/>
                      </a:lnTo>
                      <a:lnTo>
                        <a:pt x="72" y="2458"/>
                      </a:lnTo>
                      <a:lnTo>
                        <a:pt x="54" y="2436"/>
                      </a:lnTo>
                      <a:lnTo>
                        <a:pt x="39" y="2412"/>
                      </a:lnTo>
                      <a:lnTo>
                        <a:pt x="25" y="2388"/>
                      </a:lnTo>
                      <a:lnTo>
                        <a:pt x="15" y="2361"/>
                      </a:lnTo>
                      <a:lnTo>
                        <a:pt x="7" y="2336"/>
                      </a:lnTo>
                      <a:lnTo>
                        <a:pt x="1" y="2309"/>
                      </a:lnTo>
                      <a:lnTo>
                        <a:pt x="0" y="2283"/>
                      </a:lnTo>
                      <a:lnTo>
                        <a:pt x="0" y="2277"/>
                      </a:lnTo>
                      <a:lnTo>
                        <a:pt x="0" y="2259"/>
                      </a:lnTo>
                      <a:lnTo>
                        <a:pt x="0" y="2230"/>
                      </a:lnTo>
                      <a:lnTo>
                        <a:pt x="0" y="2190"/>
                      </a:lnTo>
                      <a:lnTo>
                        <a:pt x="0" y="2141"/>
                      </a:lnTo>
                      <a:lnTo>
                        <a:pt x="0" y="2084"/>
                      </a:lnTo>
                      <a:lnTo>
                        <a:pt x="0" y="2019"/>
                      </a:lnTo>
                      <a:lnTo>
                        <a:pt x="0" y="1946"/>
                      </a:lnTo>
                      <a:lnTo>
                        <a:pt x="0" y="1867"/>
                      </a:lnTo>
                      <a:lnTo>
                        <a:pt x="0" y="1781"/>
                      </a:lnTo>
                      <a:lnTo>
                        <a:pt x="0" y="1692"/>
                      </a:lnTo>
                      <a:lnTo>
                        <a:pt x="0" y="1598"/>
                      </a:lnTo>
                      <a:lnTo>
                        <a:pt x="0" y="1501"/>
                      </a:lnTo>
                      <a:lnTo>
                        <a:pt x="0" y="1400"/>
                      </a:lnTo>
                      <a:lnTo>
                        <a:pt x="0" y="1297"/>
                      </a:lnTo>
                      <a:lnTo>
                        <a:pt x="0" y="1195"/>
                      </a:lnTo>
                      <a:lnTo>
                        <a:pt x="0" y="1091"/>
                      </a:lnTo>
                      <a:lnTo>
                        <a:pt x="0" y="987"/>
                      </a:lnTo>
                      <a:lnTo>
                        <a:pt x="0" y="885"/>
                      </a:lnTo>
                      <a:lnTo>
                        <a:pt x="0" y="785"/>
                      </a:lnTo>
                      <a:lnTo>
                        <a:pt x="0" y="687"/>
                      </a:lnTo>
                      <a:lnTo>
                        <a:pt x="0" y="592"/>
                      </a:lnTo>
                      <a:lnTo>
                        <a:pt x="0" y="502"/>
                      </a:lnTo>
                      <a:lnTo>
                        <a:pt x="0" y="416"/>
                      </a:lnTo>
                      <a:lnTo>
                        <a:pt x="0" y="336"/>
                      </a:lnTo>
                      <a:lnTo>
                        <a:pt x="0" y="263"/>
                      </a:lnTo>
                      <a:lnTo>
                        <a:pt x="0" y="197"/>
                      </a:lnTo>
                      <a:lnTo>
                        <a:pt x="0" y="139"/>
                      </a:lnTo>
                      <a:lnTo>
                        <a:pt x="0" y="89"/>
                      </a:lnTo>
                      <a:lnTo>
                        <a:pt x="0" y="49"/>
                      </a:ln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572" y="0"/>
                      </a:lnTo>
                      <a:close/>
                    </a:path>
                  </a:pathLst>
                </a:custGeom>
                <a:solidFill>
                  <a:srgbClr val="CC33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6" name="CustomShape 28"/>
                <p:cNvSpPr/>
                <p:nvPr/>
              </p:nvSpPr>
              <p:spPr>
                <a:xfrm>
                  <a:off x="1184040" y="3445560"/>
                  <a:ext cx="15120" cy="218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2283">
                      <a:moveTo>
                        <a:pt x="0" y="2283"/>
                      </a:moveTo>
                      <a:lnTo>
                        <a:pt x="14" y="228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283"/>
                      </a:lnTo>
                      <a:lnTo>
                        <a:pt x="14" y="2283"/>
                      </a:lnTo>
                      <a:lnTo>
                        <a:pt x="0" y="2283"/>
                      </a:lnTo>
                      <a:lnTo>
                        <a:pt x="7" y="2283"/>
                      </a:lnTo>
                      <a:lnTo>
                        <a:pt x="14" y="2283"/>
                      </a:lnTo>
                      <a:lnTo>
                        <a:pt x="0" y="2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7" name="CustomShape 29"/>
                <p:cNvSpPr/>
                <p:nvPr/>
              </p:nvSpPr>
              <p:spPr>
                <a:xfrm>
                  <a:off x="849240" y="5627520"/>
                  <a:ext cx="351000" cy="27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92">
                      <a:moveTo>
                        <a:pt x="0" y="292"/>
                      </a:moveTo>
                      <a:lnTo>
                        <a:pt x="0" y="292"/>
                      </a:lnTo>
                      <a:lnTo>
                        <a:pt x="27" y="291"/>
                      </a:lnTo>
                      <a:lnTo>
                        <a:pt x="52" y="286"/>
                      </a:lnTo>
                      <a:lnTo>
                        <a:pt x="79" y="278"/>
                      </a:lnTo>
                      <a:lnTo>
                        <a:pt x="106" y="269"/>
                      </a:lnTo>
                      <a:lnTo>
                        <a:pt x="132" y="255"/>
                      </a:lnTo>
                      <a:lnTo>
                        <a:pt x="156" y="241"/>
                      </a:lnTo>
                      <a:lnTo>
                        <a:pt x="180" y="223"/>
                      </a:lnTo>
                      <a:lnTo>
                        <a:pt x="202" y="204"/>
                      </a:lnTo>
                      <a:lnTo>
                        <a:pt x="222" y="183"/>
                      </a:lnTo>
                      <a:lnTo>
                        <a:pt x="240" y="162"/>
                      </a:lnTo>
                      <a:lnTo>
                        <a:pt x="256" y="137"/>
                      </a:lnTo>
                      <a:lnTo>
                        <a:pt x="270" y="112"/>
                      </a:lnTo>
                      <a:lnTo>
                        <a:pt x="282" y="84"/>
                      </a:lnTo>
                      <a:lnTo>
                        <a:pt x="290" y="57"/>
                      </a:lnTo>
                      <a:lnTo>
                        <a:pt x="294" y="29"/>
                      </a:lnTo>
                      <a:lnTo>
                        <a:pt x="295" y="0"/>
                      </a:lnTo>
                      <a:lnTo>
                        <a:pt x="282" y="0"/>
                      </a:lnTo>
                      <a:lnTo>
                        <a:pt x="280" y="27"/>
                      </a:lnTo>
                      <a:lnTo>
                        <a:pt x="276" y="54"/>
                      </a:lnTo>
                      <a:lnTo>
                        <a:pt x="268" y="80"/>
                      </a:lnTo>
                      <a:lnTo>
                        <a:pt x="259" y="105"/>
                      </a:lnTo>
                      <a:lnTo>
                        <a:pt x="245" y="130"/>
                      </a:lnTo>
                      <a:lnTo>
                        <a:pt x="229" y="153"/>
                      </a:lnTo>
                      <a:lnTo>
                        <a:pt x="213" y="174"/>
                      </a:lnTo>
                      <a:lnTo>
                        <a:pt x="192" y="195"/>
                      </a:lnTo>
                      <a:lnTo>
                        <a:pt x="171" y="212"/>
                      </a:lnTo>
                      <a:lnTo>
                        <a:pt x="149" y="229"/>
                      </a:lnTo>
                      <a:lnTo>
                        <a:pt x="125" y="244"/>
                      </a:lnTo>
                      <a:lnTo>
                        <a:pt x="101" y="255"/>
                      </a:lnTo>
                      <a:lnTo>
                        <a:pt x="75" y="264"/>
                      </a:lnTo>
                      <a:lnTo>
                        <a:pt x="50" y="272"/>
                      </a:lnTo>
                      <a:lnTo>
                        <a:pt x="25" y="277"/>
                      </a:lnTo>
                      <a:lnTo>
                        <a:pt x="0" y="278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8" name="CustomShape 30"/>
                <p:cNvSpPr/>
                <p:nvPr/>
              </p:nvSpPr>
              <p:spPr>
                <a:xfrm>
                  <a:off x="500040" y="5627520"/>
                  <a:ext cx="347400" cy="27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9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7"/>
                      </a:lnTo>
                      <a:lnTo>
                        <a:pt x="7" y="56"/>
                      </a:lnTo>
                      <a:lnTo>
                        <a:pt x="15" y="81"/>
                      </a:lnTo>
                      <a:lnTo>
                        <a:pt x="27" y="108"/>
                      </a:lnTo>
                      <a:lnTo>
                        <a:pt x="40" y="132"/>
                      </a:lnTo>
                      <a:lnTo>
                        <a:pt x="55" y="156"/>
                      </a:lnTo>
                      <a:lnTo>
                        <a:pt x="73" y="180"/>
                      </a:lnTo>
                      <a:lnTo>
                        <a:pt x="94" y="201"/>
                      </a:lnTo>
                      <a:lnTo>
                        <a:pt x="115" y="221"/>
                      </a:lnTo>
                      <a:lnTo>
                        <a:pt x="137" y="238"/>
                      </a:lnTo>
                      <a:lnTo>
                        <a:pt x="161" y="253"/>
                      </a:lnTo>
                      <a:lnTo>
                        <a:pt x="185" y="267"/>
                      </a:lnTo>
                      <a:lnTo>
                        <a:pt x="212" y="278"/>
                      </a:lnTo>
                      <a:lnTo>
                        <a:pt x="239" y="285"/>
                      </a:lnTo>
                      <a:lnTo>
                        <a:pt x="264" y="291"/>
                      </a:lnTo>
                      <a:lnTo>
                        <a:pt x="292" y="292"/>
                      </a:lnTo>
                      <a:lnTo>
                        <a:pt x="292" y="278"/>
                      </a:lnTo>
                      <a:lnTo>
                        <a:pt x="266" y="277"/>
                      </a:lnTo>
                      <a:lnTo>
                        <a:pt x="241" y="271"/>
                      </a:lnTo>
                      <a:lnTo>
                        <a:pt x="216" y="264"/>
                      </a:lnTo>
                      <a:lnTo>
                        <a:pt x="192" y="255"/>
                      </a:lnTo>
                      <a:lnTo>
                        <a:pt x="168" y="242"/>
                      </a:lnTo>
                      <a:lnTo>
                        <a:pt x="144" y="227"/>
                      </a:lnTo>
                      <a:lnTo>
                        <a:pt x="124" y="210"/>
                      </a:lnTo>
                      <a:lnTo>
                        <a:pt x="103" y="191"/>
                      </a:lnTo>
                      <a:lnTo>
                        <a:pt x="85" y="171"/>
                      </a:lnTo>
                      <a:lnTo>
                        <a:pt x="67" y="149"/>
                      </a:lnTo>
                      <a:lnTo>
                        <a:pt x="52" y="125"/>
                      </a:lnTo>
                      <a:lnTo>
                        <a:pt x="38" y="101"/>
                      </a:lnTo>
                      <a:lnTo>
                        <a:pt x="29" y="76"/>
                      </a:lnTo>
                      <a:lnTo>
                        <a:pt x="21" y="51"/>
                      </a:lnTo>
                      <a:lnTo>
                        <a:pt x="15" y="25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9" name="CustomShape 31"/>
                <p:cNvSpPr/>
                <p:nvPr/>
              </p:nvSpPr>
              <p:spPr>
                <a:xfrm>
                  <a:off x="500040" y="3438720"/>
                  <a:ext cx="15120" cy="21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2290">
                      <a:moveTo>
                        <a:pt x="7" y="0"/>
                      </a:moveTo>
                      <a:lnTo>
                        <a:pt x="0" y="7"/>
                      </a:lnTo>
                      <a:lnTo>
                        <a:pt x="0" y="26"/>
                      </a:lnTo>
                      <a:lnTo>
                        <a:pt x="0" y="56"/>
                      </a:lnTo>
                      <a:lnTo>
                        <a:pt x="0" y="96"/>
                      </a:lnTo>
                      <a:lnTo>
                        <a:pt x="0" y="146"/>
                      </a:lnTo>
                      <a:lnTo>
                        <a:pt x="0" y="204"/>
                      </a:lnTo>
                      <a:lnTo>
                        <a:pt x="0" y="270"/>
                      </a:lnTo>
                      <a:lnTo>
                        <a:pt x="0" y="343"/>
                      </a:lnTo>
                      <a:lnTo>
                        <a:pt x="0" y="423"/>
                      </a:lnTo>
                      <a:lnTo>
                        <a:pt x="0" y="509"/>
                      </a:lnTo>
                      <a:lnTo>
                        <a:pt x="0" y="599"/>
                      </a:lnTo>
                      <a:lnTo>
                        <a:pt x="0" y="694"/>
                      </a:lnTo>
                      <a:lnTo>
                        <a:pt x="0" y="792"/>
                      </a:lnTo>
                      <a:lnTo>
                        <a:pt x="0" y="892"/>
                      </a:lnTo>
                      <a:lnTo>
                        <a:pt x="0" y="994"/>
                      </a:lnTo>
                      <a:lnTo>
                        <a:pt x="0" y="1098"/>
                      </a:lnTo>
                      <a:lnTo>
                        <a:pt x="0" y="1202"/>
                      </a:lnTo>
                      <a:lnTo>
                        <a:pt x="0" y="1304"/>
                      </a:lnTo>
                      <a:lnTo>
                        <a:pt x="0" y="1407"/>
                      </a:lnTo>
                      <a:lnTo>
                        <a:pt x="0" y="1508"/>
                      </a:lnTo>
                      <a:lnTo>
                        <a:pt x="0" y="1605"/>
                      </a:lnTo>
                      <a:lnTo>
                        <a:pt x="0" y="1699"/>
                      </a:lnTo>
                      <a:lnTo>
                        <a:pt x="0" y="1788"/>
                      </a:lnTo>
                      <a:lnTo>
                        <a:pt x="0" y="1874"/>
                      </a:lnTo>
                      <a:lnTo>
                        <a:pt x="0" y="1953"/>
                      </a:lnTo>
                      <a:lnTo>
                        <a:pt x="0" y="2026"/>
                      </a:lnTo>
                      <a:lnTo>
                        <a:pt x="0" y="2091"/>
                      </a:lnTo>
                      <a:lnTo>
                        <a:pt x="0" y="2148"/>
                      </a:lnTo>
                      <a:lnTo>
                        <a:pt x="0" y="2197"/>
                      </a:lnTo>
                      <a:lnTo>
                        <a:pt x="0" y="2237"/>
                      </a:lnTo>
                      <a:lnTo>
                        <a:pt x="0" y="2266"/>
                      </a:lnTo>
                      <a:lnTo>
                        <a:pt x="0" y="2284"/>
                      </a:lnTo>
                      <a:lnTo>
                        <a:pt x="0" y="2290"/>
                      </a:lnTo>
                      <a:lnTo>
                        <a:pt x="14" y="2290"/>
                      </a:lnTo>
                      <a:lnTo>
                        <a:pt x="14" y="2284"/>
                      </a:lnTo>
                      <a:lnTo>
                        <a:pt x="14" y="2266"/>
                      </a:lnTo>
                      <a:lnTo>
                        <a:pt x="14" y="2237"/>
                      </a:lnTo>
                      <a:lnTo>
                        <a:pt x="14" y="2197"/>
                      </a:lnTo>
                      <a:lnTo>
                        <a:pt x="14" y="2148"/>
                      </a:lnTo>
                      <a:lnTo>
                        <a:pt x="14" y="2091"/>
                      </a:lnTo>
                      <a:lnTo>
                        <a:pt x="14" y="2026"/>
                      </a:lnTo>
                      <a:lnTo>
                        <a:pt x="14" y="1953"/>
                      </a:lnTo>
                      <a:lnTo>
                        <a:pt x="14" y="1874"/>
                      </a:lnTo>
                      <a:lnTo>
                        <a:pt x="14" y="1788"/>
                      </a:lnTo>
                      <a:lnTo>
                        <a:pt x="14" y="1699"/>
                      </a:lnTo>
                      <a:lnTo>
                        <a:pt x="14" y="1605"/>
                      </a:lnTo>
                      <a:lnTo>
                        <a:pt x="14" y="1508"/>
                      </a:lnTo>
                      <a:lnTo>
                        <a:pt x="14" y="1407"/>
                      </a:lnTo>
                      <a:lnTo>
                        <a:pt x="14" y="1304"/>
                      </a:lnTo>
                      <a:lnTo>
                        <a:pt x="14" y="1202"/>
                      </a:lnTo>
                      <a:lnTo>
                        <a:pt x="14" y="1098"/>
                      </a:lnTo>
                      <a:lnTo>
                        <a:pt x="14" y="994"/>
                      </a:lnTo>
                      <a:lnTo>
                        <a:pt x="14" y="892"/>
                      </a:lnTo>
                      <a:lnTo>
                        <a:pt x="14" y="792"/>
                      </a:lnTo>
                      <a:lnTo>
                        <a:pt x="14" y="694"/>
                      </a:lnTo>
                      <a:lnTo>
                        <a:pt x="14" y="599"/>
                      </a:lnTo>
                      <a:lnTo>
                        <a:pt x="14" y="509"/>
                      </a:lnTo>
                      <a:lnTo>
                        <a:pt x="14" y="423"/>
                      </a:lnTo>
                      <a:lnTo>
                        <a:pt x="14" y="343"/>
                      </a:lnTo>
                      <a:lnTo>
                        <a:pt x="14" y="270"/>
                      </a:lnTo>
                      <a:lnTo>
                        <a:pt x="14" y="204"/>
                      </a:lnTo>
                      <a:lnTo>
                        <a:pt x="14" y="146"/>
                      </a:lnTo>
                      <a:lnTo>
                        <a:pt x="14" y="96"/>
                      </a:lnTo>
                      <a:lnTo>
                        <a:pt x="14" y="56"/>
                      </a:lnTo>
                      <a:lnTo>
                        <a:pt x="14" y="26"/>
                      </a:lnTo>
                      <a:lnTo>
                        <a:pt x="14" y="7"/>
                      </a:lnTo>
                      <a:lnTo>
                        <a:pt x="7" y="13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0" name="CustomShape 32"/>
                <p:cNvSpPr/>
                <p:nvPr/>
              </p:nvSpPr>
              <p:spPr>
                <a:xfrm>
                  <a:off x="500040" y="3309120"/>
                  <a:ext cx="15120" cy="1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143">
                      <a:moveTo>
                        <a:pt x="7" y="143"/>
                      </a:moveTo>
                      <a:lnTo>
                        <a:pt x="14" y="14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43"/>
                      </a:lnTo>
                      <a:lnTo>
                        <a:pt x="7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1" name="CustomShape 33"/>
                <p:cNvSpPr/>
                <p:nvPr/>
              </p:nvSpPr>
              <p:spPr>
                <a:xfrm>
                  <a:off x="1182960" y="3309120"/>
                  <a:ext cx="15120" cy="1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143">
                      <a:moveTo>
                        <a:pt x="7" y="143"/>
                      </a:moveTo>
                      <a:lnTo>
                        <a:pt x="14" y="14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43"/>
                      </a:lnTo>
                      <a:lnTo>
                        <a:pt x="7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2" name="Line 34"/>
                <p:cNvSpPr/>
                <p:nvPr/>
              </p:nvSpPr>
              <p:spPr>
                <a:xfrm flipV="1">
                  <a:off x="983880" y="5826960"/>
                  <a:ext cx="1440" cy="468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3" name="CustomShape 35"/>
                <p:cNvSpPr/>
                <p:nvPr/>
              </p:nvSpPr>
              <p:spPr>
                <a:xfrm>
                  <a:off x="967320" y="5751000"/>
                  <a:ext cx="1800" cy="3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6">
                      <a:moveTo>
                        <a:pt x="3" y="6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4" name="Line 36"/>
                <p:cNvSpPr/>
                <p:nvPr/>
              </p:nvSpPr>
              <p:spPr>
                <a:xfrm>
                  <a:off x="672120" y="5844240"/>
                  <a:ext cx="5760" cy="396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5" name="CustomShape 37"/>
                <p:cNvSpPr/>
                <p:nvPr/>
              </p:nvSpPr>
              <p:spPr>
                <a:xfrm>
                  <a:off x="713880" y="5866560"/>
                  <a:ext cx="4320" cy="1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3">
                      <a:moveTo>
                        <a:pt x="0" y="0"/>
                      </a:moveTo>
                      <a:lnTo>
                        <a:pt x="5" y="3"/>
                      </a:lnTo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6" name="Line 38"/>
                <p:cNvSpPr/>
                <p:nvPr/>
              </p:nvSpPr>
              <p:spPr>
                <a:xfrm>
                  <a:off x="757080" y="5883480"/>
                  <a:ext cx="6840" cy="180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7" name="CustomShape 39"/>
                <p:cNvSpPr/>
                <p:nvPr/>
              </p:nvSpPr>
              <p:spPr>
                <a:xfrm>
                  <a:off x="803880" y="5894280"/>
                  <a:ext cx="6840" cy="1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8" name="Line 40"/>
                <p:cNvSpPr/>
                <p:nvPr/>
              </p:nvSpPr>
              <p:spPr>
                <a:xfrm flipV="1">
                  <a:off x="852480" y="5899680"/>
                  <a:ext cx="7200" cy="108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9" name="Line 41"/>
                <p:cNvSpPr/>
                <p:nvPr/>
              </p:nvSpPr>
              <p:spPr>
                <a:xfrm flipV="1">
                  <a:off x="898920" y="5893200"/>
                  <a:ext cx="8640" cy="72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0" name="CustomShape 42"/>
                <p:cNvSpPr/>
                <p:nvPr/>
              </p:nvSpPr>
              <p:spPr>
                <a:xfrm>
                  <a:off x="948600" y="5885640"/>
                  <a:ext cx="684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" h="2">
                      <a:moveTo>
                        <a:pt x="0" y="2"/>
                      </a:moveTo>
                      <a:lnTo>
                        <a:pt x="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1" name="Line 43"/>
                <p:cNvSpPr/>
                <p:nvPr/>
              </p:nvSpPr>
              <p:spPr>
                <a:xfrm flipV="1">
                  <a:off x="970920" y="5850000"/>
                  <a:ext cx="3600" cy="468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172" name="CustomShape 44"/>
              <p:cNvSpPr/>
              <p:nvPr/>
            </p:nvSpPr>
            <p:spPr>
              <a:xfrm>
                <a:off x="506160" y="5888520"/>
                <a:ext cx="671400" cy="69948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2000" b="0" i="1" strike="noStrike" spc="-1">
                    <a:solidFill>
                      <a:srgbClr val="000000"/>
                    </a:solidFill>
                    <a:latin typeface="Calibri"/>
                    <a:ea typeface="DejaVu Sans"/>
                  </a:rPr>
                  <a:t>Кровь</a:t>
                </a:r>
                <a:endParaRPr lang="ru-RU" sz="2000" b="0" strike="noStrike" spc="-1">
                  <a:latin typeface="Arial"/>
                </a:endParaRPr>
              </a:p>
            </p:txBody>
          </p:sp>
        </p:grpSp>
        <p:grpSp>
          <p:nvGrpSpPr>
            <p:cNvPr id="173" name="Group 45"/>
            <p:cNvGrpSpPr/>
            <p:nvPr/>
          </p:nvGrpSpPr>
          <p:grpSpPr>
            <a:xfrm>
              <a:off x="1555920" y="2000160"/>
              <a:ext cx="1620000" cy="4335480"/>
              <a:chOff x="1555920" y="2000160"/>
              <a:chExt cx="1620000" cy="4335480"/>
            </a:xfrm>
          </p:grpSpPr>
          <p:grpSp>
            <p:nvGrpSpPr>
              <p:cNvPr id="174" name="Group 46"/>
              <p:cNvGrpSpPr/>
              <p:nvPr/>
            </p:nvGrpSpPr>
            <p:grpSpPr>
              <a:xfrm>
                <a:off x="1555920" y="2000160"/>
                <a:ext cx="1620000" cy="1188360"/>
                <a:chOff x="1555920" y="2000160"/>
                <a:chExt cx="1620000" cy="1188360"/>
              </a:xfrm>
            </p:grpSpPr>
            <p:sp>
              <p:nvSpPr>
                <p:cNvPr id="175" name="CustomShape 47"/>
                <p:cNvSpPr/>
                <p:nvPr/>
              </p:nvSpPr>
              <p:spPr>
                <a:xfrm>
                  <a:off x="2195640" y="2303640"/>
                  <a:ext cx="323280" cy="884880"/>
                </a:xfrm>
                <a:prstGeom prst="downArrow">
                  <a:avLst>
                    <a:gd name="adj1" fmla="val 6519"/>
                    <a:gd name="adj2" fmla="val 56460"/>
                  </a:avLst>
                </a:prstGeom>
                <a:solidFill>
                  <a:schemeClr val="bg2"/>
                </a:solidFill>
                <a:ln w="9360">
                  <a:solidFill>
                    <a:schemeClr val="tx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6" name="CustomShape 48"/>
                <p:cNvSpPr/>
                <p:nvPr/>
              </p:nvSpPr>
              <p:spPr>
                <a:xfrm>
                  <a:off x="1555920" y="2000160"/>
                  <a:ext cx="1620000" cy="455400"/>
                </a:xfrm>
                <a:prstGeom prst="rect">
                  <a:avLst/>
                </a:prstGeom>
                <a:noFill/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2400" b="0" i="1" strike="noStrike" spc="-1">
                      <a:solidFill>
                        <a:srgbClr val="FF0000"/>
                      </a:solidFill>
                      <a:latin typeface="Calibri"/>
                      <a:ea typeface="DejaVu Sans"/>
                    </a:rPr>
                    <a:t>Гемолітик </a:t>
                  </a:r>
                  <a:endParaRPr lang="ru-RU" sz="2400" b="0" strike="noStrike" spc="-1">
                    <a:latin typeface="Arial"/>
                  </a:endParaRPr>
                </a:p>
              </p:txBody>
            </p:sp>
          </p:grpSp>
          <p:sp>
            <p:nvSpPr>
              <p:cNvPr id="177" name="CustomShape 49"/>
              <p:cNvSpPr/>
              <p:nvPr/>
            </p:nvSpPr>
            <p:spPr>
              <a:xfrm>
                <a:off x="1614600" y="5941080"/>
                <a:ext cx="1424880" cy="39456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2000" b="0" i="1" strike="noStrike" spc="-1">
                    <a:solidFill>
                      <a:srgbClr val="000000"/>
                    </a:solidFill>
                    <a:latin typeface="Calibri"/>
                    <a:ea typeface="DejaVu Sans"/>
                  </a:rPr>
                  <a:t>WBC &amp; HGB</a:t>
                </a:r>
                <a:endParaRPr lang="ru-RU" sz="2000" b="0" strike="noStrike" spc="-1">
                  <a:latin typeface="Arial"/>
                </a:endParaRPr>
              </a:p>
            </p:txBody>
          </p:sp>
        </p:grpSp>
        <p:grpSp>
          <p:nvGrpSpPr>
            <p:cNvPr id="178" name="Group 50"/>
            <p:cNvGrpSpPr/>
            <p:nvPr/>
          </p:nvGrpSpPr>
          <p:grpSpPr>
            <a:xfrm>
              <a:off x="2556720" y="2364480"/>
              <a:ext cx="1807920" cy="3947760"/>
              <a:chOff x="2556720" y="2364480"/>
              <a:chExt cx="1807920" cy="3947760"/>
            </a:xfrm>
          </p:grpSpPr>
          <p:grpSp>
            <p:nvGrpSpPr>
              <p:cNvPr id="179" name="Group 51"/>
              <p:cNvGrpSpPr/>
              <p:nvPr/>
            </p:nvGrpSpPr>
            <p:grpSpPr>
              <a:xfrm>
                <a:off x="2556720" y="2364480"/>
                <a:ext cx="1541880" cy="3551400"/>
                <a:chOff x="2556720" y="2364480"/>
                <a:chExt cx="1541880" cy="3551400"/>
              </a:xfrm>
            </p:grpSpPr>
            <p:grpSp>
              <p:nvGrpSpPr>
                <p:cNvPr id="180" name="Group 52"/>
                <p:cNvGrpSpPr/>
                <p:nvPr/>
              </p:nvGrpSpPr>
              <p:grpSpPr>
                <a:xfrm>
                  <a:off x="3398400" y="3319920"/>
                  <a:ext cx="700200" cy="2595960"/>
                  <a:chOff x="3398400" y="3319920"/>
                  <a:chExt cx="700200" cy="2595960"/>
                </a:xfrm>
              </p:grpSpPr>
              <p:sp>
                <p:nvSpPr>
                  <p:cNvPr id="181" name="CustomShape 53"/>
                  <p:cNvSpPr/>
                  <p:nvPr/>
                </p:nvSpPr>
                <p:spPr>
                  <a:xfrm>
                    <a:off x="3406680" y="4190760"/>
                    <a:ext cx="669240" cy="1718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" h="2568">
                        <a:moveTo>
                          <a:pt x="572" y="0"/>
                        </a:moveTo>
                        <a:lnTo>
                          <a:pt x="572" y="2283"/>
                        </a:lnTo>
                        <a:lnTo>
                          <a:pt x="572" y="2280"/>
                        </a:lnTo>
                        <a:lnTo>
                          <a:pt x="572" y="2275"/>
                        </a:lnTo>
                        <a:lnTo>
                          <a:pt x="572" y="2268"/>
                        </a:lnTo>
                        <a:lnTo>
                          <a:pt x="572" y="2261"/>
                        </a:lnTo>
                        <a:lnTo>
                          <a:pt x="572" y="2258"/>
                        </a:lnTo>
                        <a:lnTo>
                          <a:pt x="572" y="2266"/>
                        </a:lnTo>
                        <a:lnTo>
                          <a:pt x="573" y="2283"/>
                        </a:lnTo>
                        <a:lnTo>
                          <a:pt x="572" y="2311"/>
                        </a:lnTo>
                        <a:lnTo>
                          <a:pt x="568" y="2339"/>
                        </a:lnTo>
                        <a:lnTo>
                          <a:pt x="560" y="2365"/>
                        </a:lnTo>
                        <a:lnTo>
                          <a:pt x="549" y="2391"/>
                        </a:lnTo>
                        <a:lnTo>
                          <a:pt x="536" y="2416"/>
                        </a:lnTo>
                        <a:lnTo>
                          <a:pt x="520" y="2440"/>
                        </a:lnTo>
                        <a:lnTo>
                          <a:pt x="503" y="2462"/>
                        </a:lnTo>
                        <a:lnTo>
                          <a:pt x="482" y="2482"/>
                        </a:lnTo>
                        <a:lnTo>
                          <a:pt x="460" y="2501"/>
                        </a:lnTo>
                        <a:lnTo>
                          <a:pt x="438" y="2518"/>
                        </a:lnTo>
                        <a:lnTo>
                          <a:pt x="414" y="2533"/>
                        </a:lnTo>
                        <a:lnTo>
                          <a:pt x="388" y="2545"/>
                        </a:lnTo>
                        <a:lnTo>
                          <a:pt x="362" y="2554"/>
                        </a:lnTo>
                        <a:lnTo>
                          <a:pt x="336" y="2562"/>
                        </a:lnTo>
                        <a:lnTo>
                          <a:pt x="311" y="2567"/>
                        </a:lnTo>
                        <a:lnTo>
                          <a:pt x="285" y="2568"/>
                        </a:lnTo>
                        <a:lnTo>
                          <a:pt x="258" y="2567"/>
                        </a:lnTo>
                        <a:lnTo>
                          <a:pt x="233" y="2561"/>
                        </a:lnTo>
                        <a:lnTo>
                          <a:pt x="207" y="2554"/>
                        </a:lnTo>
                        <a:lnTo>
                          <a:pt x="182" y="2544"/>
                        </a:lnTo>
                        <a:lnTo>
                          <a:pt x="158" y="2530"/>
                        </a:lnTo>
                        <a:lnTo>
                          <a:pt x="134" y="2516"/>
                        </a:lnTo>
                        <a:lnTo>
                          <a:pt x="112" y="2498"/>
                        </a:lnTo>
                        <a:lnTo>
                          <a:pt x="92" y="2479"/>
                        </a:lnTo>
                        <a:lnTo>
                          <a:pt x="72" y="2458"/>
                        </a:lnTo>
                        <a:lnTo>
                          <a:pt x="54" y="2436"/>
                        </a:lnTo>
                        <a:lnTo>
                          <a:pt x="39" y="2412"/>
                        </a:lnTo>
                        <a:lnTo>
                          <a:pt x="25" y="2388"/>
                        </a:lnTo>
                        <a:lnTo>
                          <a:pt x="15" y="2361"/>
                        </a:lnTo>
                        <a:lnTo>
                          <a:pt x="7" y="2336"/>
                        </a:lnTo>
                        <a:lnTo>
                          <a:pt x="1" y="2309"/>
                        </a:lnTo>
                        <a:lnTo>
                          <a:pt x="0" y="2283"/>
                        </a:lnTo>
                        <a:lnTo>
                          <a:pt x="0" y="2277"/>
                        </a:lnTo>
                        <a:lnTo>
                          <a:pt x="0" y="2259"/>
                        </a:lnTo>
                        <a:lnTo>
                          <a:pt x="0" y="2230"/>
                        </a:lnTo>
                        <a:lnTo>
                          <a:pt x="0" y="2190"/>
                        </a:lnTo>
                        <a:lnTo>
                          <a:pt x="0" y="2141"/>
                        </a:lnTo>
                        <a:lnTo>
                          <a:pt x="0" y="2084"/>
                        </a:lnTo>
                        <a:lnTo>
                          <a:pt x="0" y="2019"/>
                        </a:lnTo>
                        <a:lnTo>
                          <a:pt x="0" y="1946"/>
                        </a:lnTo>
                        <a:lnTo>
                          <a:pt x="0" y="1867"/>
                        </a:lnTo>
                        <a:lnTo>
                          <a:pt x="0" y="1781"/>
                        </a:lnTo>
                        <a:lnTo>
                          <a:pt x="0" y="1692"/>
                        </a:lnTo>
                        <a:lnTo>
                          <a:pt x="0" y="1598"/>
                        </a:lnTo>
                        <a:lnTo>
                          <a:pt x="0" y="1501"/>
                        </a:lnTo>
                        <a:lnTo>
                          <a:pt x="0" y="1400"/>
                        </a:lnTo>
                        <a:lnTo>
                          <a:pt x="0" y="1297"/>
                        </a:lnTo>
                        <a:lnTo>
                          <a:pt x="0" y="1195"/>
                        </a:lnTo>
                        <a:lnTo>
                          <a:pt x="0" y="1091"/>
                        </a:lnTo>
                        <a:lnTo>
                          <a:pt x="0" y="987"/>
                        </a:lnTo>
                        <a:lnTo>
                          <a:pt x="0" y="885"/>
                        </a:lnTo>
                        <a:lnTo>
                          <a:pt x="0" y="785"/>
                        </a:lnTo>
                        <a:lnTo>
                          <a:pt x="0" y="687"/>
                        </a:lnTo>
                        <a:lnTo>
                          <a:pt x="0" y="592"/>
                        </a:lnTo>
                        <a:lnTo>
                          <a:pt x="0" y="502"/>
                        </a:lnTo>
                        <a:lnTo>
                          <a:pt x="0" y="416"/>
                        </a:lnTo>
                        <a:lnTo>
                          <a:pt x="0" y="336"/>
                        </a:lnTo>
                        <a:lnTo>
                          <a:pt x="0" y="263"/>
                        </a:lnTo>
                        <a:lnTo>
                          <a:pt x="0" y="197"/>
                        </a:lnTo>
                        <a:lnTo>
                          <a:pt x="0" y="139"/>
                        </a:lnTo>
                        <a:lnTo>
                          <a:pt x="0" y="89"/>
                        </a:lnTo>
                        <a:lnTo>
                          <a:pt x="0" y="49"/>
                        </a:lnTo>
                        <a:lnTo>
                          <a:pt x="0" y="19"/>
                        </a:lnTo>
                        <a:lnTo>
                          <a:pt x="0" y="0"/>
                        </a:lnTo>
                        <a:lnTo>
                          <a:pt x="572" y="0"/>
                        </a:lnTo>
                        <a:close/>
                      </a:path>
                    </a:pathLst>
                  </a:custGeom>
                  <a:solidFill>
                    <a:srgbClr val="FFCCCC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82" name="CustomShape 54"/>
                  <p:cNvSpPr/>
                  <p:nvPr/>
                </p:nvSpPr>
                <p:spPr>
                  <a:xfrm>
                    <a:off x="4082400" y="3456720"/>
                    <a:ext cx="15120" cy="2180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" h="2283">
                        <a:moveTo>
                          <a:pt x="0" y="2283"/>
                        </a:moveTo>
                        <a:lnTo>
                          <a:pt x="14" y="2283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2283"/>
                        </a:lnTo>
                        <a:lnTo>
                          <a:pt x="14" y="2283"/>
                        </a:lnTo>
                        <a:lnTo>
                          <a:pt x="0" y="2283"/>
                        </a:lnTo>
                        <a:lnTo>
                          <a:pt x="7" y="2283"/>
                        </a:lnTo>
                        <a:lnTo>
                          <a:pt x="14" y="2283"/>
                        </a:lnTo>
                        <a:lnTo>
                          <a:pt x="0" y="22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83" name="CustomShape 55"/>
                  <p:cNvSpPr/>
                  <p:nvPr/>
                </p:nvSpPr>
                <p:spPr>
                  <a:xfrm>
                    <a:off x="3747600" y="5638680"/>
                    <a:ext cx="351000" cy="27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" h="292">
                        <a:moveTo>
                          <a:pt x="0" y="292"/>
                        </a:moveTo>
                        <a:lnTo>
                          <a:pt x="0" y="292"/>
                        </a:lnTo>
                        <a:lnTo>
                          <a:pt x="27" y="291"/>
                        </a:lnTo>
                        <a:lnTo>
                          <a:pt x="52" y="286"/>
                        </a:lnTo>
                        <a:lnTo>
                          <a:pt x="79" y="278"/>
                        </a:lnTo>
                        <a:lnTo>
                          <a:pt x="106" y="269"/>
                        </a:lnTo>
                        <a:lnTo>
                          <a:pt x="132" y="255"/>
                        </a:lnTo>
                        <a:lnTo>
                          <a:pt x="156" y="241"/>
                        </a:lnTo>
                        <a:lnTo>
                          <a:pt x="180" y="223"/>
                        </a:lnTo>
                        <a:lnTo>
                          <a:pt x="202" y="204"/>
                        </a:lnTo>
                        <a:lnTo>
                          <a:pt x="222" y="183"/>
                        </a:lnTo>
                        <a:lnTo>
                          <a:pt x="240" y="162"/>
                        </a:lnTo>
                        <a:lnTo>
                          <a:pt x="256" y="137"/>
                        </a:lnTo>
                        <a:lnTo>
                          <a:pt x="270" y="112"/>
                        </a:lnTo>
                        <a:lnTo>
                          <a:pt x="282" y="84"/>
                        </a:lnTo>
                        <a:lnTo>
                          <a:pt x="290" y="57"/>
                        </a:lnTo>
                        <a:lnTo>
                          <a:pt x="294" y="29"/>
                        </a:lnTo>
                        <a:lnTo>
                          <a:pt x="295" y="0"/>
                        </a:lnTo>
                        <a:lnTo>
                          <a:pt x="282" y="0"/>
                        </a:lnTo>
                        <a:lnTo>
                          <a:pt x="280" y="27"/>
                        </a:lnTo>
                        <a:lnTo>
                          <a:pt x="276" y="54"/>
                        </a:lnTo>
                        <a:lnTo>
                          <a:pt x="268" y="80"/>
                        </a:lnTo>
                        <a:lnTo>
                          <a:pt x="259" y="105"/>
                        </a:lnTo>
                        <a:lnTo>
                          <a:pt x="245" y="130"/>
                        </a:lnTo>
                        <a:lnTo>
                          <a:pt x="229" y="153"/>
                        </a:lnTo>
                        <a:lnTo>
                          <a:pt x="213" y="174"/>
                        </a:lnTo>
                        <a:lnTo>
                          <a:pt x="192" y="195"/>
                        </a:lnTo>
                        <a:lnTo>
                          <a:pt x="171" y="212"/>
                        </a:lnTo>
                        <a:lnTo>
                          <a:pt x="149" y="229"/>
                        </a:lnTo>
                        <a:lnTo>
                          <a:pt x="125" y="244"/>
                        </a:lnTo>
                        <a:lnTo>
                          <a:pt x="101" y="255"/>
                        </a:lnTo>
                        <a:lnTo>
                          <a:pt x="75" y="264"/>
                        </a:lnTo>
                        <a:lnTo>
                          <a:pt x="50" y="272"/>
                        </a:lnTo>
                        <a:lnTo>
                          <a:pt x="25" y="277"/>
                        </a:lnTo>
                        <a:lnTo>
                          <a:pt x="0" y="278"/>
                        </a:lnTo>
                        <a:lnTo>
                          <a:pt x="0" y="2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84" name="CustomShape 56"/>
                  <p:cNvSpPr/>
                  <p:nvPr/>
                </p:nvSpPr>
                <p:spPr>
                  <a:xfrm>
                    <a:off x="3398400" y="5638680"/>
                    <a:ext cx="347400" cy="27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" h="29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27"/>
                        </a:lnTo>
                        <a:lnTo>
                          <a:pt x="7" y="56"/>
                        </a:lnTo>
                        <a:lnTo>
                          <a:pt x="15" y="81"/>
                        </a:lnTo>
                        <a:lnTo>
                          <a:pt x="27" y="108"/>
                        </a:lnTo>
                        <a:lnTo>
                          <a:pt x="40" y="132"/>
                        </a:lnTo>
                        <a:lnTo>
                          <a:pt x="55" y="156"/>
                        </a:lnTo>
                        <a:lnTo>
                          <a:pt x="73" y="180"/>
                        </a:lnTo>
                        <a:lnTo>
                          <a:pt x="94" y="201"/>
                        </a:lnTo>
                        <a:lnTo>
                          <a:pt x="115" y="221"/>
                        </a:lnTo>
                        <a:lnTo>
                          <a:pt x="137" y="238"/>
                        </a:lnTo>
                        <a:lnTo>
                          <a:pt x="161" y="253"/>
                        </a:lnTo>
                        <a:lnTo>
                          <a:pt x="185" y="267"/>
                        </a:lnTo>
                        <a:lnTo>
                          <a:pt x="212" y="278"/>
                        </a:lnTo>
                        <a:lnTo>
                          <a:pt x="239" y="285"/>
                        </a:lnTo>
                        <a:lnTo>
                          <a:pt x="264" y="291"/>
                        </a:lnTo>
                        <a:lnTo>
                          <a:pt x="292" y="292"/>
                        </a:lnTo>
                        <a:lnTo>
                          <a:pt x="292" y="278"/>
                        </a:lnTo>
                        <a:lnTo>
                          <a:pt x="266" y="277"/>
                        </a:lnTo>
                        <a:lnTo>
                          <a:pt x="241" y="271"/>
                        </a:lnTo>
                        <a:lnTo>
                          <a:pt x="216" y="264"/>
                        </a:lnTo>
                        <a:lnTo>
                          <a:pt x="192" y="255"/>
                        </a:lnTo>
                        <a:lnTo>
                          <a:pt x="168" y="242"/>
                        </a:lnTo>
                        <a:lnTo>
                          <a:pt x="144" y="227"/>
                        </a:lnTo>
                        <a:lnTo>
                          <a:pt x="124" y="210"/>
                        </a:lnTo>
                        <a:lnTo>
                          <a:pt x="103" y="191"/>
                        </a:lnTo>
                        <a:lnTo>
                          <a:pt x="85" y="171"/>
                        </a:lnTo>
                        <a:lnTo>
                          <a:pt x="67" y="149"/>
                        </a:lnTo>
                        <a:lnTo>
                          <a:pt x="52" y="125"/>
                        </a:lnTo>
                        <a:lnTo>
                          <a:pt x="38" y="101"/>
                        </a:lnTo>
                        <a:lnTo>
                          <a:pt x="29" y="76"/>
                        </a:lnTo>
                        <a:lnTo>
                          <a:pt x="21" y="51"/>
                        </a:lnTo>
                        <a:lnTo>
                          <a:pt x="15" y="25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85" name="CustomShape 57"/>
                  <p:cNvSpPr/>
                  <p:nvPr/>
                </p:nvSpPr>
                <p:spPr>
                  <a:xfrm>
                    <a:off x="3398400" y="3449520"/>
                    <a:ext cx="15120" cy="2187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" h="2290">
                        <a:moveTo>
                          <a:pt x="7" y="0"/>
                        </a:moveTo>
                        <a:lnTo>
                          <a:pt x="0" y="7"/>
                        </a:lnTo>
                        <a:lnTo>
                          <a:pt x="0" y="26"/>
                        </a:lnTo>
                        <a:lnTo>
                          <a:pt x="0" y="56"/>
                        </a:lnTo>
                        <a:lnTo>
                          <a:pt x="0" y="96"/>
                        </a:lnTo>
                        <a:lnTo>
                          <a:pt x="0" y="146"/>
                        </a:lnTo>
                        <a:lnTo>
                          <a:pt x="0" y="204"/>
                        </a:lnTo>
                        <a:lnTo>
                          <a:pt x="0" y="270"/>
                        </a:lnTo>
                        <a:lnTo>
                          <a:pt x="0" y="343"/>
                        </a:lnTo>
                        <a:lnTo>
                          <a:pt x="0" y="423"/>
                        </a:lnTo>
                        <a:lnTo>
                          <a:pt x="0" y="509"/>
                        </a:lnTo>
                        <a:lnTo>
                          <a:pt x="0" y="599"/>
                        </a:lnTo>
                        <a:lnTo>
                          <a:pt x="0" y="694"/>
                        </a:lnTo>
                        <a:lnTo>
                          <a:pt x="0" y="792"/>
                        </a:lnTo>
                        <a:lnTo>
                          <a:pt x="0" y="892"/>
                        </a:lnTo>
                        <a:lnTo>
                          <a:pt x="0" y="994"/>
                        </a:lnTo>
                        <a:lnTo>
                          <a:pt x="0" y="1098"/>
                        </a:lnTo>
                        <a:lnTo>
                          <a:pt x="0" y="1202"/>
                        </a:lnTo>
                        <a:lnTo>
                          <a:pt x="0" y="1304"/>
                        </a:lnTo>
                        <a:lnTo>
                          <a:pt x="0" y="1407"/>
                        </a:lnTo>
                        <a:lnTo>
                          <a:pt x="0" y="1508"/>
                        </a:lnTo>
                        <a:lnTo>
                          <a:pt x="0" y="1605"/>
                        </a:lnTo>
                        <a:lnTo>
                          <a:pt x="0" y="1699"/>
                        </a:lnTo>
                        <a:lnTo>
                          <a:pt x="0" y="1788"/>
                        </a:lnTo>
                        <a:lnTo>
                          <a:pt x="0" y="1874"/>
                        </a:lnTo>
                        <a:lnTo>
                          <a:pt x="0" y="1953"/>
                        </a:lnTo>
                        <a:lnTo>
                          <a:pt x="0" y="2026"/>
                        </a:lnTo>
                        <a:lnTo>
                          <a:pt x="0" y="2091"/>
                        </a:lnTo>
                        <a:lnTo>
                          <a:pt x="0" y="2148"/>
                        </a:lnTo>
                        <a:lnTo>
                          <a:pt x="0" y="2197"/>
                        </a:lnTo>
                        <a:lnTo>
                          <a:pt x="0" y="2237"/>
                        </a:lnTo>
                        <a:lnTo>
                          <a:pt x="0" y="2266"/>
                        </a:lnTo>
                        <a:lnTo>
                          <a:pt x="0" y="2284"/>
                        </a:lnTo>
                        <a:lnTo>
                          <a:pt x="0" y="2290"/>
                        </a:lnTo>
                        <a:lnTo>
                          <a:pt x="14" y="2290"/>
                        </a:lnTo>
                        <a:lnTo>
                          <a:pt x="14" y="2284"/>
                        </a:lnTo>
                        <a:lnTo>
                          <a:pt x="14" y="2266"/>
                        </a:lnTo>
                        <a:lnTo>
                          <a:pt x="14" y="2237"/>
                        </a:lnTo>
                        <a:lnTo>
                          <a:pt x="14" y="2197"/>
                        </a:lnTo>
                        <a:lnTo>
                          <a:pt x="14" y="2148"/>
                        </a:lnTo>
                        <a:lnTo>
                          <a:pt x="14" y="2091"/>
                        </a:lnTo>
                        <a:lnTo>
                          <a:pt x="14" y="2026"/>
                        </a:lnTo>
                        <a:lnTo>
                          <a:pt x="14" y="1953"/>
                        </a:lnTo>
                        <a:lnTo>
                          <a:pt x="14" y="1874"/>
                        </a:lnTo>
                        <a:lnTo>
                          <a:pt x="14" y="1788"/>
                        </a:lnTo>
                        <a:lnTo>
                          <a:pt x="14" y="1699"/>
                        </a:lnTo>
                        <a:lnTo>
                          <a:pt x="14" y="1605"/>
                        </a:lnTo>
                        <a:lnTo>
                          <a:pt x="14" y="1508"/>
                        </a:lnTo>
                        <a:lnTo>
                          <a:pt x="14" y="1407"/>
                        </a:lnTo>
                        <a:lnTo>
                          <a:pt x="14" y="1304"/>
                        </a:lnTo>
                        <a:lnTo>
                          <a:pt x="14" y="1202"/>
                        </a:lnTo>
                        <a:lnTo>
                          <a:pt x="14" y="1098"/>
                        </a:lnTo>
                        <a:lnTo>
                          <a:pt x="14" y="994"/>
                        </a:lnTo>
                        <a:lnTo>
                          <a:pt x="14" y="892"/>
                        </a:lnTo>
                        <a:lnTo>
                          <a:pt x="14" y="792"/>
                        </a:lnTo>
                        <a:lnTo>
                          <a:pt x="14" y="694"/>
                        </a:lnTo>
                        <a:lnTo>
                          <a:pt x="14" y="599"/>
                        </a:lnTo>
                        <a:lnTo>
                          <a:pt x="14" y="509"/>
                        </a:lnTo>
                        <a:lnTo>
                          <a:pt x="14" y="423"/>
                        </a:lnTo>
                        <a:lnTo>
                          <a:pt x="14" y="343"/>
                        </a:lnTo>
                        <a:lnTo>
                          <a:pt x="14" y="270"/>
                        </a:lnTo>
                        <a:lnTo>
                          <a:pt x="14" y="204"/>
                        </a:lnTo>
                        <a:lnTo>
                          <a:pt x="14" y="146"/>
                        </a:lnTo>
                        <a:lnTo>
                          <a:pt x="14" y="96"/>
                        </a:lnTo>
                        <a:lnTo>
                          <a:pt x="14" y="56"/>
                        </a:lnTo>
                        <a:lnTo>
                          <a:pt x="14" y="26"/>
                        </a:lnTo>
                        <a:lnTo>
                          <a:pt x="14" y="7"/>
                        </a:lnTo>
                        <a:lnTo>
                          <a:pt x="7" y="1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86" name="CustomShape 58"/>
                  <p:cNvSpPr/>
                  <p:nvPr/>
                </p:nvSpPr>
                <p:spPr>
                  <a:xfrm>
                    <a:off x="3398400" y="3319920"/>
                    <a:ext cx="15120" cy="13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" h="143">
                        <a:moveTo>
                          <a:pt x="7" y="143"/>
                        </a:moveTo>
                        <a:lnTo>
                          <a:pt x="14" y="143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143"/>
                        </a:lnTo>
                        <a:lnTo>
                          <a:pt x="7" y="1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87" name="CustomShape 59"/>
                  <p:cNvSpPr/>
                  <p:nvPr/>
                </p:nvSpPr>
                <p:spPr>
                  <a:xfrm>
                    <a:off x="4080960" y="3319920"/>
                    <a:ext cx="15120" cy="13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" h="143">
                        <a:moveTo>
                          <a:pt x="7" y="143"/>
                        </a:moveTo>
                        <a:lnTo>
                          <a:pt x="14" y="143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143"/>
                        </a:lnTo>
                        <a:lnTo>
                          <a:pt x="7" y="1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88" name="Line 60"/>
                  <p:cNvSpPr/>
                  <p:nvPr/>
                </p:nvSpPr>
                <p:spPr>
                  <a:xfrm flipV="1">
                    <a:off x="3882600" y="5838840"/>
                    <a:ext cx="1080" cy="3960"/>
                  </a:xfrm>
                  <a:prstGeom prst="line">
                    <a:avLst/>
                  </a:prstGeom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89" name="CustomShape 61"/>
                  <p:cNvSpPr/>
                  <p:nvPr/>
                </p:nvSpPr>
                <p:spPr>
                  <a:xfrm>
                    <a:off x="3865680" y="5761800"/>
                    <a:ext cx="1800" cy="3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6">
                        <a:moveTo>
                          <a:pt x="3" y="6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90" name="Line 62"/>
                  <p:cNvSpPr/>
                  <p:nvPr/>
                </p:nvSpPr>
                <p:spPr>
                  <a:xfrm>
                    <a:off x="3570480" y="5855400"/>
                    <a:ext cx="5760" cy="3960"/>
                  </a:xfrm>
                  <a:prstGeom prst="line">
                    <a:avLst/>
                  </a:prstGeom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91" name="CustomShape 63"/>
                  <p:cNvSpPr/>
                  <p:nvPr/>
                </p:nvSpPr>
                <p:spPr>
                  <a:xfrm>
                    <a:off x="3612600" y="5877720"/>
                    <a:ext cx="4320" cy="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" h="3">
                        <a:moveTo>
                          <a:pt x="0" y="0"/>
                        </a:moveTo>
                        <a:lnTo>
                          <a:pt x="5" y="3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92" name="Line 64"/>
                  <p:cNvSpPr/>
                  <p:nvPr/>
                </p:nvSpPr>
                <p:spPr>
                  <a:xfrm>
                    <a:off x="3655080" y="5893920"/>
                    <a:ext cx="7200" cy="2520"/>
                  </a:xfrm>
                  <a:prstGeom prst="line">
                    <a:avLst/>
                  </a:prstGeom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93" name="CustomShape 65"/>
                  <p:cNvSpPr/>
                  <p:nvPr/>
                </p:nvSpPr>
                <p:spPr>
                  <a:xfrm>
                    <a:off x="3702240" y="5905080"/>
                    <a:ext cx="6840" cy="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7" y="3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94" name="Line 66"/>
                  <p:cNvSpPr/>
                  <p:nvPr/>
                </p:nvSpPr>
                <p:spPr>
                  <a:xfrm flipV="1">
                    <a:off x="3750840" y="5910480"/>
                    <a:ext cx="7200" cy="1440"/>
                  </a:xfrm>
                  <a:prstGeom prst="line">
                    <a:avLst/>
                  </a:prstGeom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95" name="Line 67"/>
                  <p:cNvSpPr/>
                  <p:nvPr/>
                </p:nvSpPr>
                <p:spPr>
                  <a:xfrm flipV="1">
                    <a:off x="3797640" y="5903280"/>
                    <a:ext cx="7920" cy="1800"/>
                  </a:xfrm>
                  <a:prstGeom prst="line">
                    <a:avLst/>
                  </a:prstGeom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96" name="CustomShape 68"/>
                  <p:cNvSpPr/>
                  <p:nvPr/>
                </p:nvSpPr>
                <p:spPr>
                  <a:xfrm>
                    <a:off x="3846960" y="5897160"/>
                    <a:ext cx="6840" cy="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" h="2">
                        <a:moveTo>
                          <a:pt x="0" y="2"/>
                        </a:moveTo>
                        <a:lnTo>
                          <a:pt x="7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97" name="Line 69"/>
                  <p:cNvSpPr/>
                  <p:nvPr/>
                </p:nvSpPr>
                <p:spPr>
                  <a:xfrm flipV="1">
                    <a:off x="3869280" y="5860800"/>
                    <a:ext cx="3600" cy="5400"/>
                  </a:xfrm>
                  <a:prstGeom prst="line">
                    <a:avLst/>
                  </a:prstGeom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8" name="Group 70"/>
                <p:cNvGrpSpPr/>
                <p:nvPr/>
              </p:nvGrpSpPr>
              <p:grpSpPr>
                <a:xfrm>
                  <a:off x="2556720" y="2364480"/>
                  <a:ext cx="1031400" cy="1653480"/>
                  <a:chOff x="2556720" y="2364480"/>
                  <a:chExt cx="1031400" cy="1653480"/>
                </a:xfrm>
              </p:grpSpPr>
              <p:sp>
                <p:nvSpPr>
                  <p:cNvPr id="199" name="CustomShape 71"/>
                  <p:cNvSpPr/>
                  <p:nvPr/>
                </p:nvSpPr>
                <p:spPr>
                  <a:xfrm>
                    <a:off x="2556720" y="2744280"/>
                    <a:ext cx="1031400" cy="1273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>
                        <a:moveTo>
                          <a:pt x="20828" y="7983"/>
                        </a:moveTo>
                        <a:cubicBezTo>
                          <a:pt x="19566" y="3488"/>
                          <a:pt x="15468" y="383"/>
                          <a:pt x="10800" y="383"/>
                        </a:cubicBezTo>
                        <a:cubicBezTo>
                          <a:pt x="5046" y="383"/>
                          <a:pt x="383" y="5046"/>
                          <a:pt x="383" y="10800"/>
                        </a:cubicBezTo>
                        <a:lnTo>
                          <a:pt x="0" y="10800"/>
                        </a:ln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5639" y="0"/>
                          <a:pt x="19888" y="3219"/>
                          <a:pt x="21197" y="7879"/>
                        </a:cubicBezTo>
                        <a:lnTo>
                          <a:pt x="23797" y="7149"/>
                        </a:lnTo>
                        <a:lnTo>
                          <a:pt x="21795" y="10715"/>
                        </a:lnTo>
                        <a:lnTo>
                          <a:pt x="18229" y="8713"/>
                        </a:lnTo>
                        <a:lnTo>
                          <a:pt x="20828" y="798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36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200" name="CustomShape 72"/>
                  <p:cNvSpPr/>
                  <p:nvPr/>
                </p:nvSpPr>
                <p:spPr>
                  <a:xfrm>
                    <a:off x="2889360" y="2364480"/>
                    <a:ext cx="414360" cy="455400"/>
                  </a:xfrm>
                  <a:prstGeom prst="rect">
                    <a:avLst/>
                  </a:prstGeom>
                  <a:noFill/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2400" b="1" i="1" strike="noStrike" spc="-1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2.</a:t>
                    </a:r>
                    <a:endParaRPr lang="ru-RU" sz="2400" b="0" strike="noStrike" spc="-1">
                      <a:latin typeface="Arial"/>
                    </a:endParaRPr>
                  </a:p>
                </p:txBody>
              </p:sp>
            </p:grpSp>
          </p:grpSp>
          <p:sp>
            <p:nvSpPr>
              <p:cNvPr id="201" name="CustomShape 73"/>
              <p:cNvSpPr/>
              <p:nvPr/>
            </p:nvSpPr>
            <p:spPr>
              <a:xfrm>
                <a:off x="3144240" y="5917680"/>
                <a:ext cx="1220400" cy="39456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2000" b="0" i="1" strike="noStrike" spc="-1">
                    <a:solidFill>
                      <a:srgbClr val="000000"/>
                    </a:solidFill>
                    <a:latin typeface="Calibri"/>
                    <a:ea typeface="DejaVu Sans"/>
                  </a:rPr>
                  <a:t>RBC &amp; PLT</a:t>
                </a:r>
                <a:endParaRPr lang="ru-RU" sz="2000" b="0" strike="noStrike" spc="-1">
                  <a:latin typeface="Arial"/>
                </a:endParaRPr>
              </a:p>
            </p:txBody>
          </p:sp>
        </p:grpSp>
      </p:grpSp>
      <p:sp>
        <p:nvSpPr>
          <p:cNvPr id="202" name="CustomShape 74"/>
          <p:cNvSpPr/>
          <p:nvPr/>
        </p:nvSpPr>
        <p:spPr>
          <a:xfrm>
            <a:off x="571320" y="214200"/>
            <a:ext cx="857124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Гемолітична рідина: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трилон Б - 0,04 г, дистильована вода до 1 л, рН 7,2-7,4 доводять сухим гідрокарбонатом натрію;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або </a:t>
            </a:r>
            <a:r>
              <a:rPr lang="ru-RU" sz="18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дистильована вода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03" name="Picture 2"/>
          <p:cNvPicPr/>
          <p:nvPr/>
        </p:nvPicPr>
        <p:blipFill>
          <a:blip r:embed="rId3"/>
          <a:stretch/>
        </p:blipFill>
        <p:spPr>
          <a:xfrm>
            <a:off x="4952880" y="3500280"/>
            <a:ext cx="4189680" cy="3141720"/>
          </a:xfrm>
          <a:prstGeom prst="rect">
            <a:avLst/>
          </a:prstGeom>
          <a:ln>
            <a:noFill/>
          </a:ln>
        </p:spPr>
      </p:pic>
      <p:pic>
        <p:nvPicPr>
          <p:cNvPr id="204" name="Picture 4"/>
          <p:cNvPicPr/>
          <p:nvPr/>
        </p:nvPicPr>
        <p:blipFill>
          <a:blip r:embed="rId4"/>
          <a:srcRect t="26841" b="23326"/>
          <a:stretch/>
        </p:blipFill>
        <p:spPr>
          <a:xfrm>
            <a:off x="857160" y="1143000"/>
            <a:ext cx="3070440" cy="927360"/>
          </a:xfrm>
          <a:prstGeom prst="rect">
            <a:avLst/>
          </a:prstGeom>
          <a:ln>
            <a:noFill/>
          </a:ln>
        </p:spPr>
      </p:pic>
      <p:pic>
        <p:nvPicPr>
          <p:cNvPr id="205" name="Picture 8"/>
          <p:cNvPicPr/>
          <p:nvPr/>
        </p:nvPicPr>
        <p:blipFill>
          <a:blip r:embed="rId5"/>
          <a:stretch/>
        </p:blipFill>
        <p:spPr>
          <a:xfrm>
            <a:off x="5214960" y="1000080"/>
            <a:ext cx="3441960" cy="223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6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214200" y="197280"/>
            <a:ext cx="8714880" cy="621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ЗАВДАННЯ 3.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Отримання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лейкоконцентрату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шляхом спонтанного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осадження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еритроцитів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або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склеювання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їх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розчином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желатина (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макрометод</a:t>
            </a:r>
            <a:r>
              <a:rPr lang="ru-RU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).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Цей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метод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використовують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при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достатній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(3-5 мл)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кількості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крові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аналіз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3.1. </a:t>
            </a:r>
            <a:r>
              <a:rPr lang="ru-RU" sz="2400" b="1" i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Реактиви</a:t>
            </a:r>
            <a:r>
              <a:rPr lang="ru-RU" sz="2400" b="1" i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та </a:t>
            </a:r>
            <a:r>
              <a:rPr lang="ru-RU" sz="2400" b="1" i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обладнання</a:t>
            </a:r>
            <a:r>
              <a:rPr lang="ru-RU" sz="2400" b="1" i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10%-й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розчин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желатину.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Інші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реактиви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обладнання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як 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завданні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2.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Кров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беруть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з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ліктьової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вени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об'ємі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3-5 мл і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більше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пробірки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з гепарином (25 од./мл)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трилоном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Б (1 мл 2,7%-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го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розчину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трилона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Б на 10 мл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крові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). </a:t>
            </a:r>
            <a:endParaRPr lang="ru-RU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3.2. </a:t>
            </a:r>
            <a:r>
              <a:rPr lang="ru-RU" sz="2400" b="1" i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Одержання</a:t>
            </a:r>
            <a:r>
              <a:rPr lang="ru-RU" sz="2400" b="1" i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i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лейкоконцентрата</a:t>
            </a:r>
            <a:r>
              <a:rPr lang="ru-RU" sz="2400" b="1" i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одержання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лейкоконцентрата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до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взятої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крові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додають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10%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розчин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желатину так,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щоб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його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кінцева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концентрація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складала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1%. </a:t>
            </a:r>
            <a:endParaRPr lang="ru-RU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Кров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переміщують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витримують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у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водяній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лазні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при +37°С 15-20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хвилин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Під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дією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желатину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еритроцити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склеюються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у "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монетні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стовпці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" і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швидко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осідають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Еритроцити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аглютинують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осідають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також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спонтанно, але для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цього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треба у 1,5-2 рази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більше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часу,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ніж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при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використанні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желатину.</a:t>
            </a:r>
            <a:endParaRPr lang="ru-RU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4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214200" y="214200"/>
            <a:ext cx="8643240" cy="64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Після осідання еритроцитів плазму з лейкоцитами переносять у силіконовані пробірки і центрифугують 10 хвилин при 1500 об./хв., плазму ампулюють і зберігають при -20 С для серологічних досліджень.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Надлишкову домішку еритроцитів у осаді лізують гіпотонічним шоком. Для цього до осаду додають 2-3 мл гемолітичної рідини на 30 секунд при постійному перемішуванні.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Гемоліз припиняють додаванням 5-6 мл середовища 199 або ФСБ.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Центрифугують 5 хвилин при 1500 об./хв., надосадову рідину вилучають, осад розбавляють 0,5-1,0 мл середовища 199, підраховують лейкоцити в камері Горяєва і доводять до необхідної концентрації.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Для більшого виходу лейкоцитів осадження з желатиною проводять ще -2 рази.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Для цього до осаду додають ФСБ до вихідного об’єму, додають 10% розчин желатину так, щоб його кінцева концентрація складала 1%.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Далі проводять вилучення лейкоцитів за вказаною вище методикою. </a:t>
            </a:r>
            <a:endParaRPr lang="ru-RU" sz="2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8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"/>
          <p:cNvPicPr/>
          <p:nvPr/>
        </p:nvPicPr>
        <p:blipFill>
          <a:blip r:embed="rId2"/>
          <a:srcRect l="12596" r="12694"/>
          <a:stretch/>
        </p:blipFill>
        <p:spPr>
          <a:xfrm>
            <a:off x="2428920" y="1643040"/>
            <a:ext cx="6499440" cy="4356360"/>
          </a:xfrm>
          <a:prstGeom prst="rect">
            <a:avLst/>
          </a:prstGeom>
          <a:ln>
            <a:noFill/>
          </a:ln>
        </p:spPr>
      </p:pic>
      <p:sp>
        <p:nvSpPr>
          <p:cNvPr id="208" name="CustomShape 1"/>
          <p:cNvSpPr/>
          <p:nvPr/>
        </p:nvSpPr>
        <p:spPr>
          <a:xfrm>
            <a:off x="1479600" y="5929200"/>
            <a:ext cx="76629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“</a:t>
            </a:r>
            <a:r>
              <a:rPr lang="ru-RU" sz="32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монетні стовпчики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”  з еритроцитів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09" name="Picture 2"/>
          <p:cNvPicPr/>
          <p:nvPr/>
        </p:nvPicPr>
        <p:blipFill>
          <a:blip r:embed="rId3"/>
          <a:srcRect l="6751" t="14247" r="41978" b="17105"/>
          <a:stretch/>
        </p:blipFill>
        <p:spPr>
          <a:xfrm>
            <a:off x="216000" y="288000"/>
            <a:ext cx="3974040" cy="2734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5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218574" y="150338"/>
            <a:ext cx="8571240" cy="6339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spc="-1" dirty="0">
                <a:solidFill>
                  <a:srgbClr val="0070C0"/>
                </a:solidFill>
                <a:latin typeface="Calibri"/>
              </a:rPr>
              <a:t>ЗАВДАННЯ 4.</a:t>
            </a:r>
            <a:r>
              <a:rPr lang="ru-RU" sz="2400" b="1" i="1" strike="noStrike" spc="-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Отримання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лейкоконцентрату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за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допомогою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градієнту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щільності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-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розчину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i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фікол-верографіну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Відділення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чистої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популяції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лімфоцитів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від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інших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формених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елементів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проводять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різними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способами: на колонках з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різними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заповнювачами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(вата,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скло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нейлон)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кульками з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різних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матеріалів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вкритих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імуноадсорбентами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електрофоретичним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гравітаційним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методами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Останній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спосіб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є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найбільш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простим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частіше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застосовується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імунологічних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дослідженнях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При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цьому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часто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використовується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ізопікнічне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середовищах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неоднорідних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щільністю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Під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час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розподіляються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середовищі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відповідно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своєї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щільності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Із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крові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найбільшу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щільність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мають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еритроцити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і в порядку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зменшення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-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поліморфноядерні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клітини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моноцити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лімфоцити</a:t>
            </a:r>
            <a:r>
              <a:rPr lang="ru-RU" sz="18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центрифугуванні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градієнті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щільності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(1,077-1,078 г/мл),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розробленому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А.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Беюмом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(1974),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які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більшу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щільність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еритроцити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гранулоцити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проникають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середину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під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дією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центробіжної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сили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утворюють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осад.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моноцити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лімфоцити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які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ту ж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меншу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щільність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ніж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щільність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не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можуть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проникнути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щільний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градієнтний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залишаються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верхньому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його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шарі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інтерфазі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Одержаний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зразок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розводять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співвідношенні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1:3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розчином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Хенкса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без Са</a:t>
            </a:r>
            <a:r>
              <a:rPr lang="ru-RU" sz="2000" b="1" strike="noStrike" spc="-1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2+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Мg</a:t>
            </a:r>
            <a:r>
              <a:rPr lang="ru-RU" sz="2000" b="1" strike="noStrike" spc="-1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2+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ФСБ.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Розведену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кров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обережно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нашаровують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З мл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фікол-урографінового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градієнта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щільністю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1,077-1,078 г/мл. При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цьому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межа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розділу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фаз кров/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градієнт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не повинна бути порушена.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Відношення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розведеної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та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фікол-урографіну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3:1. </a:t>
            </a:r>
            <a:endParaRPr lang="ru-RU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78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Рисунок 281"/>
          <p:cNvPicPr/>
          <p:nvPr/>
        </p:nvPicPr>
        <p:blipFill>
          <a:blip r:embed="rId2"/>
          <a:stretch/>
        </p:blipFill>
        <p:spPr>
          <a:xfrm>
            <a:off x="1071360" y="1714320"/>
            <a:ext cx="7142400" cy="5142240"/>
          </a:xfrm>
          <a:prstGeom prst="rect">
            <a:avLst/>
          </a:prstGeom>
          <a:ln>
            <a:noFill/>
          </a:ln>
        </p:spPr>
      </p:pic>
      <p:sp>
        <p:nvSpPr>
          <p:cNvPr id="212" name="CustomShape 1"/>
          <p:cNvSpPr/>
          <p:nvPr/>
        </p:nvSpPr>
        <p:spPr>
          <a:xfrm>
            <a:off x="571320" y="214200"/>
            <a:ext cx="828540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Розчин фікол-урографіну готують наступним чином.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Змішують 24 частини 9%-го розчину фіколу і 10 частин 34%-го розчину урографіну. Необхідну щільність розчину (1,077-1,078 г/мл) контролюють за допомогою денситометра. Розчин стерилізують через мембранний фільтр з діаметром пор 0,23 мкм. </a:t>
            </a:r>
            <a:endParaRPr lang="ru-RU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883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235527" y="28254"/>
            <a:ext cx="8692833" cy="673885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Врівноважені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пробірки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горизонтальному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роторі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протягом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35-40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при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прискоренні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400 g (1500 об./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.).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Центробіжне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прискорення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g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вираховують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за формулою: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g=1,1 х N</a:t>
            </a:r>
            <a:r>
              <a:rPr lang="ru-RU" sz="2400" b="1" strike="noStrike" spc="-1" baseline="30000" dirty="0">
                <a:solidFill>
                  <a:srgbClr val="FF0000"/>
                </a:solidFill>
                <a:latin typeface="Times New Roman"/>
                <a:ea typeface="Times New Roman"/>
              </a:rPr>
              <a:t>2 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x R x 10</a:t>
            </a:r>
            <a:r>
              <a:rPr lang="ru-RU" sz="2400" b="1" strike="noStrike" spc="-1" baseline="30000" dirty="0">
                <a:solidFill>
                  <a:srgbClr val="FF0000"/>
                </a:solidFill>
                <a:latin typeface="Times New Roman"/>
                <a:ea typeface="Times New Roman"/>
              </a:rPr>
              <a:t>-5</a:t>
            </a: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,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де N - число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обертів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R -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радіус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ротора у см, g -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центробіжна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сила.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Вилучають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2/3 (по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висоті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над фазою)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рідини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залишену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1/3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збирають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разом 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кільцем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мононуклеарних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інтерфазі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Зібрану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суспензію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переносять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силіконованої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центрифужної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пробірки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додають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надлишок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(6-8 мл)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Хенкса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без Са</a:t>
            </a:r>
            <a:r>
              <a:rPr lang="ru-RU" sz="2400" b="1" i="1" strike="noStrike" spc="-1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2+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і Мg</a:t>
            </a:r>
            <a:r>
              <a:rPr lang="ru-RU" sz="2400" b="1" strike="noStrike" spc="-1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2+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або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ФСБ і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проводять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два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послідовних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центрифугування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(10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при 1500 об./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.)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із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зміною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відмиваючого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Після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суспендують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0,5 мл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середовища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199 і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підраховують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кількість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мононуклеарних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Підраховують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відсоток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виходу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мононуклеарів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оптимальний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75-90%).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Використовують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суспензії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виділених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 95-98%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життєздатності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Потім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доводять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концентрацію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виділених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потрібної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для конкретного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дослідження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0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466280" y="642960"/>
            <a:ext cx="626976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Зразок оформлення схеми методу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25" name="Рисунок 224"/>
          <p:cNvPicPr/>
          <p:nvPr/>
        </p:nvPicPr>
        <p:blipFill>
          <a:blip r:embed="rId2"/>
          <a:stretch/>
        </p:blipFill>
        <p:spPr>
          <a:xfrm>
            <a:off x="668880" y="1944000"/>
            <a:ext cx="8169840" cy="2950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7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2807640" y="214200"/>
            <a:ext cx="367452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Arial"/>
                <a:ea typeface="DejaVu Sans"/>
              </a:rPr>
              <a:t>Теоретична довідка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94" name="Рисунок 93"/>
          <p:cNvPicPr/>
          <p:nvPr/>
        </p:nvPicPr>
        <p:blipFill>
          <a:blip r:embed="rId2"/>
          <a:stretch/>
        </p:blipFill>
        <p:spPr>
          <a:xfrm>
            <a:off x="608760" y="960840"/>
            <a:ext cx="8174880" cy="5230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83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90864" y="144927"/>
            <a:ext cx="8828445" cy="3845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70C0"/>
                </a:solidFill>
                <a:latin typeface="Calibri"/>
              </a:rPr>
              <a:t>ЗАВДАННЯ 5. </a:t>
            </a:r>
            <a:r>
              <a:rPr lang="ru-RU" sz="2000" b="1" spc="-1" dirty="0" err="1">
                <a:solidFill>
                  <a:srgbClr val="0070C0"/>
                </a:solidFill>
                <a:latin typeface="Calibri"/>
              </a:rPr>
              <a:t>Визначення</a:t>
            </a:r>
            <a:r>
              <a:rPr lang="ru-RU" sz="2000" b="1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000" b="1" spc="-1" dirty="0" err="1">
                <a:solidFill>
                  <a:srgbClr val="0070C0"/>
                </a:solidFill>
                <a:latin typeface="Calibri"/>
              </a:rPr>
              <a:t>життєздатності</a:t>
            </a:r>
            <a:r>
              <a:rPr lang="ru-RU" sz="2000" b="1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000" b="1" spc="-1" dirty="0" err="1">
                <a:solidFill>
                  <a:srgbClr val="0070C0"/>
                </a:solidFill>
                <a:latin typeface="Calibri"/>
              </a:rPr>
              <a:t>виділених</a:t>
            </a:r>
            <a:r>
              <a:rPr lang="ru-RU" sz="2000" b="1" spc="-1" dirty="0">
                <a:solidFill>
                  <a:srgbClr val="0070C0"/>
                </a:solidFill>
                <a:latin typeface="Calibri"/>
              </a:rPr>
              <a:t> в </a:t>
            </a:r>
            <a:r>
              <a:rPr lang="ru-RU" sz="2000" b="1" spc="-1" dirty="0" err="1">
                <a:solidFill>
                  <a:srgbClr val="0070C0"/>
                </a:solidFill>
                <a:latin typeface="Calibri"/>
              </a:rPr>
              <a:t>суспензії</a:t>
            </a:r>
            <a:r>
              <a:rPr lang="ru-RU" sz="2000" b="1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000" b="1" spc="-1" dirty="0" err="1">
                <a:solidFill>
                  <a:srgbClr val="0070C0"/>
                </a:solidFill>
                <a:latin typeface="Calibri"/>
              </a:rPr>
              <a:t>клітин</a:t>
            </a:r>
            <a:r>
              <a:rPr lang="ru-RU" sz="2000" b="1" spc="-1" dirty="0">
                <a:solidFill>
                  <a:srgbClr val="0070C0"/>
                </a:solidFill>
                <a:latin typeface="Calibri"/>
              </a:rPr>
              <a:t>.</a:t>
            </a:r>
            <a:endParaRPr lang="ru-RU" sz="2000" b="1" i="1" strike="noStrike" spc="-1" dirty="0" smtClean="0">
              <a:solidFill>
                <a:srgbClr val="FF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i="1" strike="noStrike" spc="-1" dirty="0" err="1" smtClean="0">
                <a:solidFill>
                  <a:srgbClr val="FF0000"/>
                </a:solidFill>
                <a:latin typeface="Calibri"/>
                <a:ea typeface="DejaVu Sans"/>
              </a:rPr>
              <a:t>Життєздатність</a:t>
            </a:r>
            <a:r>
              <a:rPr lang="ru-RU" sz="2000" b="1" i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клітин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можуть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визначати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методом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фарбування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(в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мікропланшеті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) 0,06%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трипановим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синім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: </a:t>
            </a:r>
            <a:endParaRPr lang="ru-RU" sz="20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10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мкл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суспензії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змішують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з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10 мл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розчину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трипанового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синього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endParaRPr lang="ru-RU" sz="18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отриманою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суспензією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заповнюють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камеру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Горяєва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підраховують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живі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незабарвлені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загиблі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пофарбовані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Число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загиблих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не повинно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перевищувати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5-7%.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При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наявності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значної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кількості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тромбоцитів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потрібно</a:t>
            </a:r>
            <a:r>
              <a:rPr lang="ru-RU" sz="2000" b="0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провести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додаткову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процедуру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їх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елімінації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lang="ru-RU" sz="20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Шляхом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центрифугування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суспензії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 10 мл буферного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сольового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розчину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при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низькій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швидкості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(500-1000 об /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хв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 15- 20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хвилин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1800" b="0" strike="noStrike" spc="-1" dirty="0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цей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час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важчі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мононуклеарні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седиментують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на дно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пробірки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тромбоцити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які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заважають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дослідженню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можна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видалити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з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супернатантом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15" name="Picture 2"/>
          <p:cNvPicPr/>
          <p:nvPr/>
        </p:nvPicPr>
        <p:blipFill>
          <a:blip r:embed="rId2"/>
          <a:stretch/>
        </p:blipFill>
        <p:spPr>
          <a:xfrm>
            <a:off x="357120" y="4143240"/>
            <a:ext cx="3356280" cy="2713320"/>
          </a:xfrm>
          <a:prstGeom prst="rect">
            <a:avLst/>
          </a:prstGeom>
          <a:ln w="9360">
            <a:noFill/>
          </a:ln>
        </p:spPr>
      </p:pic>
      <p:pic>
        <p:nvPicPr>
          <p:cNvPr id="216" name="Picture 5"/>
          <p:cNvPicPr/>
          <p:nvPr/>
        </p:nvPicPr>
        <p:blipFill>
          <a:blip r:embed="rId3"/>
          <a:stretch/>
        </p:blipFill>
        <p:spPr>
          <a:xfrm>
            <a:off x="3857760" y="4429080"/>
            <a:ext cx="2713320" cy="1983960"/>
          </a:xfrm>
          <a:prstGeom prst="rect">
            <a:avLst/>
          </a:prstGeom>
          <a:ln w="9360">
            <a:noFill/>
          </a:ln>
        </p:spPr>
      </p:pic>
      <p:pic>
        <p:nvPicPr>
          <p:cNvPr id="217" name="Picture 4"/>
          <p:cNvPicPr/>
          <p:nvPr/>
        </p:nvPicPr>
        <p:blipFill>
          <a:blip r:embed="rId4"/>
          <a:srcRect b="13072"/>
          <a:stretch/>
        </p:blipFill>
        <p:spPr>
          <a:xfrm>
            <a:off x="6691680" y="4429080"/>
            <a:ext cx="2450880" cy="207000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7056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"/>
          <p:cNvPicPr/>
          <p:nvPr/>
        </p:nvPicPr>
        <p:blipFill>
          <a:blip r:embed="rId2"/>
          <a:stretch/>
        </p:blipFill>
        <p:spPr>
          <a:xfrm>
            <a:off x="4214880" y="0"/>
            <a:ext cx="4551120" cy="3369960"/>
          </a:xfrm>
          <a:prstGeom prst="rect">
            <a:avLst/>
          </a:prstGeom>
          <a:ln>
            <a:noFill/>
          </a:ln>
        </p:spPr>
      </p:pic>
      <p:pic>
        <p:nvPicPr>
          <p:cNvPr id="219" name="Picture 3"/>
          <p:cNvPicPr/>
          <p:nvPr/>
        </p:nvPicPr>
        <p:blipFill>
          <a:blip r:embed="rId3"/>
          <a:srcRect l="35142" t="23440" r="37342" b="28735"/>
          <a:stretch/>
        </p:blipFill>
        <p:spPr>
          <a:xfrm>
            <a:off x="214200" y="214200"/>
            <a:ext cx="3713400" cy="3284640"/>
          </a:xfrm>
          <a:prstGeom prst="rect">
            <a:avLst/>
          </a:prstGeom>
          <a:ln w="9360">
            <a:noFill/>
          </a:ln>
        </p:spPr>
      </p:pic>
      <p:pic>
        <p:nvPicPr>
          <p:cNvPr id="220" name="Picture 5"/>
          <p:cNvPicPr/>
          <p:nvPr/>
        </p:nvPicPr>
        <p:blipFill>
          <a:blip r:embed="rId4"/>
          <a:stretch/>
        </p:blipFill>
        <p:spPr>
          <a:xfrm>
            <a:off x="214200" y="3643200"/>
            <a:ext cx="3863160" cy="2784240"/>
          </a:xfrm>
          <a:prstGeom prst="rect">
            <a:avLst/>
          </a:prstGeom>
          <a:ln>
            <a:noFill/>
          </a:ln>
        </p:spPr>
      </p:pic>
      <p:pic>
        <p:nvPicPr>
          <p:cNvPr id="221" name="Picture 7"/>
          <p:cNvPicPr/>
          <p:nvPr/>
        </p:nvPicPr>
        <p:blipFill>
          <a:blip r:embed="rId5"/>
          <a:stretch/>
        </p:blipFill>
        <p:spPr>
          <a:xfrm>
            <a:off x="4286160" y="3571920"/>
            <a:ext cx="4551120" cy="3284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6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285839" y="214200"/>
            <a:ext cx="8691905" cy="6369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ru-RU" sz="2400" b="1" spc="-1" dirty="0">
                <a:solidFill>
                  <a:srgbClr val="0070C0"/>
                </a:solidFill>
                <a:latin typeface="Calibri"/>
              </a:rPr>
              <a:t>ЗАВДАННЯ 6. </a:t>
            </a:r>
            <a:r>
              <a:rPr lang="ru-RU" sz="2400" b="1" spc="-1" dirty="0" err="1">
                <a:solidFill>
                  <a:srgbClr val="0070C0"/>
                </a:solidFill>
                <a:latin typeface="Calibri"/>
              </a:rPr>
              <a:t>Приведення</a:t>
            </a:r>
            <a:r>
              <a:rPr lang="ru-RU" sz="2400" b="1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pc="-1" dirty="0" err="1">
                <a:solidFill>
                  <a:srgbClr val="0070C0"/>
                </a:solidFill>
                <a:latin typeface="Calibri"/>
              </a:rPr>
              <a:t>суспензії</a:t>
            </a:r>
            <a:r>
              <a:rPr lang="ru-RU" sz="2400" b="1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pc="-1" dirty="0" err="1">
                <a:solidFill>
                  <a:srgbClr val="0070C0"/>
                </a:solidFill>
                <a:latin typeface="Calibri"/>
              </a:rPr>
              <a:t>клітин</a:t>
            </a:r>
            <a:r>
              <a:rPr lang="ru-RU" sz="2400" b="1" spc="-1" dirty="0">
                <a:solidFill>
                  <a:srgbClr val="0070C0"/>
                </a:solidFill>
                <a:latin typeface="Calibri"/>
              </a:rPr>
              <a:t> до </a:t>
            </a:r>
            <a:r>
              <a:rPr lang="ru-RU" sz="2400" b="1" spc="-1" dirty="0" err="1">
                <a:solidFill>
                  <a:srgbClr val="0070C0"/>
                </a:solidFill>
                <a:latin typeface="Calibri"/>
              </a:rPr>
              <a:t>певної</a:t>
            </a:r>
            <a:r>
              <a:rPr lang="ru-RU" sz="2400" b="1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pc="-1" dirty="0" err="1">
                <a:solidFill>
                  <a:srgbClr val="0070C0"/>
                </a:solidFill>
                <a:latin typeface="Calibri"/>
              </a:rPr>
              <a:t>концентрації</a:t>
            </a:r>
            <a:r>
              <a:rPr lang="ru-RU" sz="2400" b="1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pc="-1" dirty="0" err="1">
                <a:solidFill>
                  <a:srgbClr val="0070C0"/>
                </a:solidFill>
                <a:latin typeface="Calibri"/>
              </a:rPr>
              <a:t>після</a:t>
            </a:r>
            <a:r>
              <a:rPr lang="ru-RU" sz="2400" b="1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pc="-1" dirty="0" err="1">
                <a:solidFill>
                  <a:srgbClr val="0070C0"/>
                </a:solidFill>
                <a:latin typeface="Calibri"/>
              </a:rPr>
              <a:t>їх</a:t>
            </a:r>
            <a:r>
              <a:rPr lang="ru-RU" sz="2400" b="1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pc="-1" dirty="0" err="1">
                <a:solidFill>
                  <a:srgbClr val="0070C0"/>
                </a:solidFill>
                <a:latin typeface="Calibri"/>
              </a:rPr>
              <a:t>виділення</a:t>
            </a:r>
            <a:r>
              <a:rPr lang="ru-RU" sz="2400" b="1" spc="-1" dirty="0">
                <a:solidFill>
                  <a:srgbClr val="0070C0"/>
                </a:solidFill>
                <a:latin typeface="Calibri"/>
              </a:rPr>
              <a:t> з </a:t>
            </a:r>
            <a:r>
              <a:rPr lang="ru-RU" sz="2400" b="1" spc="-1" dirty="0" err="1">
                <a:solidFill>
                  <a:srgbClr val="0070C0"/>
                </a:solidFill>
                <a:latin typeface="Calibri"/>
              </a:rPr>
              <a:t>цільної</a:t>
            </a:r>
            <a:r>
              <a:rPr lang="ru-RU" sz="2400" b="1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spc="-1" dirty="0" err="1">
                <a:solidFill>
                  <a:srgbClr val="0070C0"/>
                </a:solidFill>
                <a:latin typeface="Calibri"/>
              </a:rPr>
              <a:t>крові</a:t>
            </a:r>
            <a:r>
              <a:rPr lang="ru-RU" sz="2400" b="1" spc="-1" dirty="0">
                <a:solidFill>
                  <a:srgbClr val="0070C0"/>
                </a:solidFill>
                <a:latin typeface="Calibri"/>
              </a:rPr>
              <a:t>. </a:t>
            </a:r>
            <a:endParaRPr lang="ru-RU" sz="2400" spc="-1" dirty="0"/>
          </a:p>
          <a:p>
            <a:pPr algn="ctr">
              <a:lnSpc>
                <a:spcPct val="100000"/>
              </a:lnSpc>
            </a:pPr>
            <a:r>
              <a:rPr lang="ru-RU" sz="2000" b="1" i="1" strike="noStrike" spc="-1" dirty="0" err="1" smtClean="0">
                <a:solidFill>
                  <a:srgbClr val="0070C0"/>
                </a:solidFill>
                <a:latin typeface="Calibri"/>
                <a:ea typeface="DejaVu Sans"/>
              </a:rPr>
              <a:t>Приведення</a:t>
            </a:r>
            <a:r>
              <a:rPr lang="ru-RU" sz="2000" b="1" i="1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суспензії</a:t>
            </a:r>
            <a:r>
              <a:rPr lang="ru-RU" sz="2000" b="1" i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клітин</a:t>
            </a:r>
            <a:r>
              <a:rPr lang="ru-RU" sz="2000" b="1" i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до </a:t>
            </a:r>
            <a:r>
              <a:rPr lang="ru-RU" sz="2000" b="1" i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певної</a:t>
            </a:r>
            <a:r>
              <a:rPr lang="ru-RU" sz="2000" b="1" i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концентрації</a:t>
            </a:r>
            <a:r>
              <a:rPr lang="ru-RU" sz="2000" b="1" i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після</a:t>
            </a:r>
            <a:r>
              <a:rPr lang="ru-RU" sz="2000" b="1" i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їх</a:t>
            </a:r>
            <a:r>
              <a:rPr lang="ru-RU" sz="2000" b="1" i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виділення</a:t>
            </a:r>
            <a:r>
              <a:rPr lang="ru-RU" sz="2000" b="1" i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з </a:t>
            </a:r>
            <a:r>
              <a:rPr lang="ru-RU" sz="2000" b="1" i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цільної</a:t>
            </a:r>
            <a:r>
              <a:rPr lang="ru-RU" sz="2000" b="1" i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крові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Ознайомитись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з формулою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розрахунку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для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отримання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суспензії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певної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концентрації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ru-RU" sz="20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V1 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= (V2 х C2) / С1,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де V1 –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об’єм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якому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буде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знаходитись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концентрація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мононуклеарів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С1; С1 -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концентрація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мононуклеарів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яку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необхідно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отримати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V2 –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об’єм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суспензії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мононуклеарів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пробірці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С2 –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концентрація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мононуклеарів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у V2 (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підраховують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кількість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виділених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мононуклеарних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камері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Горяєва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Наприклад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у 0,5 мл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суспензії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мононуклеарів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отримали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5 млн/мл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Необхідно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отримати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суспензію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концентрацією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2 млн/мл.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Дано: </a:t>
            </a:r>
            <a:r>
              <a:rPr lang="ru-RU" sz="2000" spc="-1" dirty="0">
                <a:latin typeface="Arial"/>
              </a:rPr>
              <a:t> </a:t>
            </a:r>
            <a:r>
              <a:rPr lang="ru-RU" sz="2000" spc="-1" dirty="0" smtClean="0">
                <a:latin typeface="Arial"/>
              </a:rPr>
              <a:t>                 </a:t>
            </a:r>
            <a:r>
              <a:rPr lang="ru-RU" sz="2000" b="1" strike="noStrike" spc="-1" dirty="0" smtClean="0">
                <a:solidFill>
                  <a:srgbClr val="7030A0"/>
                </a:solidFill>
                <a:latin typeface="Calibri"/>
                <a:ea typeface="DejaVu Sans"/>
              </a:rPr>
              <a:t>V1 </a:t>
            </a:r>
            <a:r>
              <a:rPr lang="ru-RU" sz="20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– Х; С1 – 2 млн/мл; V2 – 0,5 мл;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С2 – 5 млн/мл. V1 = (0,5 х 5) / 2 = 1,25 мл.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1,25 мл – 0,5 мл = 0,75 мл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необхідно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добавити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суспензії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пробірці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щоб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отримати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концентрацію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ній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2 млн/мл.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 dirty="0" err="1" smtClean="0">
                <a:solidFill>
                  <a:srgbClr val="FF0000"/>
                </a:solidFill>
                <a:latin typeface="Calibri"/>
                <a:ea typeface="DejaVu Sans"/>
              </a:rPr>
              <a:t>Завдання</a:t>
            </a:r>
            <a:r>
              <a:rPr lang="ru-RU" sz="2000" b="1" i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: </a:t>
            </a:r>
            <a:r>
              <a:rPr lang="ru-RU" sz="2000" b="1" i="1" strike="noStrike" spc="-1" dirty="0" err="1" smtClean="0">
                <a:solidFill>
                  <a:srgbClr val="FF0000"/>
                </a:solidFill>
                <a:latin typeface="Calibri"/>
                <a:ea typeface="DejaVu Sans"/>
              </a:rPr>
              <a:t>Підготувати</a:t>
            </a:r>
            <a:r>
              <a:rPr lang="ru-RU" sz="2000" b="1" i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отримані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суспензії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(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концентрати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)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клітин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для постановки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імунологічних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методів</a:t>
            </a:r>
            <a:r>
              <a:rPr lang="ru-RU" sz="2000" b="1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: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суміші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лейкоцитів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концентрацією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6 млн/мл в 0,5 мл довести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концентрацію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до 4 млн/мл.</a:t>
            </a:r>
            <a:endParaRPr lang="ru-RU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703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288000" y="72000"/>
            <a:ext cx="8640000" cy="652340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1" strike="noStrike" spc="-1" dirty="0" err="1">
                <a:solidFill>
                  <a:srgbClr val="1A31AB"/>
                </a:solidFill>
                <a:latin typeface="Arial"/>
              </a:rPr>
              <a:t>Завдання</a:t>
            </a:r>
            <a:r>
              <a:rPr lang="ru-RU" sz="1800" b="1" strike="noStrike" spc="-1" dirty="0">
                <a:solidFill>
                  <a:srgbClr val="1A31AB"/>
                </a:solidFill>
                <a:latin typeface="Arial"/>
              </a:rPr>
              <a:t> 7. Принцип </a:t>
            </a:r>
            <a:r>
              <a:rPr lang="ru-RU" sz="1800" b="1" strike="noStrike" spc="-1" dirty="0" err="1">
                <a:solidFill>
                  <a:srgbClr val="1A31AB"/>
                </a:solidFill>
                <a:latin typeface="Arial"/>
              </a:rPr>
              <a:t>іммуномагнітного</a:t>
            </a:r>
            <a:r>
              <a:rPr lang="ru-RU" sz="1800" b="1" strike="noStrike" spc="-1" dirty="0">
                <a:solidFill>
                  <a:srgbClr val="1A31AB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1A31AB"/>
                </a:solidFill>
                <a:latin typeface="Arial"/>
              </a:rPr>
              <a:t>поділу</a:t>
            </a:r>
            <a:r>
              <a:rPr lang="ru-RU" sz="1800" b="1" strike="noStrike" spc="-1" dirty="0">
                <a:solidFill>
                  <a:srgbClr val="1A31AB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1A31AB"/>
                </a:solidFill>
                <a:latin typeface="Arial"/>
              </a:rPr>
              <a:t>клітин</a:t>
            </a:r>
            <a:endParaRPr lang="ru-RU" sz="1800" b="0" strike="noStrike" spc="-1" dirty="0">
              <a:latin typeface="Arial"/>
            </a:endParaRPr>
          </a:p>
          <a:p>
            <a:pPr algn="just"/>
            <a:r>
              <a:rPr lang="ru-RU" sz="1600" b="1" strike="noStrike" spc="-1" dirty="0" err="1">
                <a:latin typeface="Arial"/>
              </a:rPr>
              <a:t>Імуномагнітная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сепарація</a:t>
            </a:r>
            <a:r>
              <a:rPr lang="ru-RU" sz="1600" b="1" strike="noStrike" spc="-1" dirty="0">
                <a:latin typeface="Arial"/>
              </a:rPr>
              <a:t> є </a:t>
            </a:r>
            <a:r>
              <a:rPr lang="ru-RU" sz="1600" b="1" strike="noStrike" spc="-1" dirty="0" err="1">
                <a:latin typeface="Arial"/>
              </a:rPr>
              <a:t>швидким</a:t>
            </a:r>
            <a:r>
              <a:rPr lang="ru-RU" sz="1600" b="1" strike="noStrike" spc="-1" dirty="0">
                <a:latin typeface="Arial"/>
              </a:rPr>
              <a:t> і </a:t>
            </a:r>
            <a:r>
              <a:rPr lang="ru-RU" sz="1600" b="1" strike="noStrike" spc="-1" dirty="0" err="1">
                <a:latin typeface="Arial"/>
              </a:rPr>
              <a:t>надійним</a:t>
            </a:r>
            <a:r>
              <a:rPr lang="ru-RU" sz="1600" b="1" strike="noStrike" spc="-1" dirty="0">
                <a:latin typeface="Arial"/>
              </a:rPr>
              <a:t> методом </a:t>
            </a:r>
            <a:r>
              <a:rPr lang="ru-RU" sz="1600" b="1" strike="noStrike" spc="-1" dirty="0" err="1">
                <a:latin typeface="Arial"/>
              </a:rPr>
              <a:t>поділу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клітин</a:t>
            </a:r>
            <a:r>
              <a:rPr lang="ru-RU" sz="1600" b="1" strike="noStrike" spc="-1" dirty="0">
                <a:latin typeface="Arial"/>
              </a:rPr>
              <a:t>. </a:t>
            </a:r>
            <a:endParaRPr lang="ru-RU" sz="1600" b="0" strike="noStrike" spc="-1" dirty="0">
              <a:latin typeface="Arial"/>
            </a:endParaRPr>
          </a:p>
          <a:p>
            <a:pPr algn="just"/>
            <a:r>
              <a:rPr lang="ru-RU" sz="1600" b="1" strike="noStrike" spc="-1" dirty="0" err="1">
                <a:latin typeface="Arial"/>
                <a:ea typeface="Microsoft YaHei"/>
              </a:rPr>
              <a:t>Технологія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біомагнітного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сепарування</a:t>
            </a:r>
            <a:r>
              <a:rPr lang="ru-RU" sz="1600" b="1" strike="noStrike" spc="-1" dirty="0">
                <a:latin typeface="Arial"/>
                <a:ea typeface="Microsoft YaHei"/>
              </a:rPr>
              <a:t> заснована на </a:t>
            </a:r>
            <a:r>
              <a:rPr lang="ru-RU" sz="1600" b="1" strike="noStrike" spc="-1" dirty="0" err="1">
                <a:latin typeface="Arial"/>
                <a:ea typeface="Microsoft YaHei"/>
              </a:rPr>
              <a:t>застосуванні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парамагнітних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полістирольних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мікрочастинок</a:t>
            </a:r>
            <a:r>
              <a:rPr lang="ru-RU" sz="1600" b="1" strike="noStrike" spc="-1" dirty="0">
                <a:latin typeface="Arial"/>
                <a:ea typeface="Microsoft YaHei"/>
              </a:rPr>
              <a:t>, </a:t>
            </a:r>
            <a:r>
              <a:rPr lang="ru-RU" sz="1600" b="1" strike="noStrike" spc="-1" dirty="0" err="1">
                <a:latin typeface="Arial"/>
                <a:ea typeface="Microsoft YaHei"/>
              </a:rPr>
              <a:t>покритих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антитілами</a:t>
            </a:r>
            <a:r>
              <a:rPr lang="ru-RU" sz="1600" b="1" strike="noStrike" spc="-1" dirty="0">
                <a:latin typeface="Arial"/>
                <a:ea typeface="Microsoft YaHei"/>
              </a:rPr>
              <a:t> до </a:t>
            </a:r>
            <a:r>
              <a:rPr lang="ru-RU" sz="1600" b="1" strike="noStrike" spc="-1" dirty="0" err="1">
                <a:latin typeface="Arial"/>
                <a:ea typeface="Microsoft YaHei"/>
              </a:rPr>
              <a:t>специфічних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антигенів</a:t>
            </a:r>
            <a:r>
              <a:rPr lang="ru-RU" sz="1600" b="1" strike="noStrike" spc="-1" dirty="0">
                <a:latin typeface="Arial"/>
                <a:ea typeface="Microsoft YaHei"/>
              </a:rPr>
              <a:t>. </a:t>
            </a:r>
            <a:r>
              <a:rPr lang="ru-RU" sz="1600" b="1" strike="noStrike" spc="-1" dirty="0" err="1">
                <a:latin typeface="Arial"/>
                <a:ea typeface="Microsoft YaHei"/>
              </a:rPr>
              <a:t>Використання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однорідних</a:t>
            </a:r>
            <a:r>
              <a:rPr lang="ru-RU" sz="1600" b="1" strike="noStrike" spc="-1" dirty="0">
                <a:latin typeface="Arial"/>
                <a:ea typeface="Microsoft YaHei"/>
              </a:rPr>
              <a:t> за </a:t>
            </a:r>
            <a:r>
              <a:rPr lang="ru-RU" sz="1600" b="1" strike="noStrike" spc="-1" dirty="0" err="1">
                <a:latin typeface="Arial"/>
                <a:ea typeface="Microsoft YaHei"/>
              </a:rPr>
              <a:t>розміром</a:t>
            </a:r>
            <a:r>
              <a:rPr lang="ru-RU" sz="1600" b="1" strike="noStrike" spc="-1" dirty="0">
                <a:latin typeface="Arial"/>
                <a:ea typeface="Microsoft YaHei"/>
              </a:rPr>
              <a:t> і формою </a:t>
            </a:r>
            <a:r>
              <a:rPr lang="ru-RU" sz="1600" b="1" strike="noStrike" spc="-1" dirty="0" err="1">
                <a:latin typeface="Arial"/>
                <a:ea typeface="Microsoft YaHei"/>
              </a:rPr>
              <a:t>мікросфер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забезпечує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швидке</a:t>
            </a:r>
            <a:r>
              <a:rPr lang="ru-RU" sz="1600" b="1" strike="noStrike" spc="-1" dirty="0">
                <a:latin typeface="Arial"/>
                <a:ea typeface="Microsoft YaHei"/>
              </a:rPr>
              <a:t> і </a:t>
            </a:r>
            <a:r>
              <a:rPr lang="ru-RU" sz="1600" b="1" strike="noStrike" spc="-1" dirty="0" err="1">
                <a:latin typeface="Arial"/>
                <a:ea typeface="Microsoft YaHei"/>
              </a:rPr>
              <a:t>ефективне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зв'язування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клітин</a:t>
            </a:r>
            <a:r>
              <a:rPr lang="ru-RU" sz="1600" b="1" strike="noStrike" spc="-1" dirty="0">
                <a:latin typeface="Arial"/>
                <a:ea typeface="Microsoft YaHei"/>
              </a:rPr>
              <a:t>, </a:t>
            </a:r>
            <a:r>
              <a:rPr lang="ru-RU" sz="1600" b="1" strike="noStrike" spc="-1" dirty="0" err="1">
                <a:latin typeface="Arial"/>
                <a:ea typeface="Microsoft YaHei"/>
              </a:rPr>
              <a:t>мінімізує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неспецифічне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зв'язування</a:t>
            </a:r>
            <a:r>
              <a:rPr lang="ru-RU" sz="1600" b="1" strike="noStrike" spc="-1" dirty="0">
                <a:latin typeface="Arial"/>
                <a:ea typeface="Microsoft YaHei"/>
              </a:rPr>
              <a:t>, </a:t>
            </a:r>
            <a:r>
              <a:rPr lang="ru-RU" sz="1600" b="1" strike="noStrike" spc="-1" dirty="0" err="1">
                <a:latin typeface="Arial"/>
                <a:ea typeface="Microsoft YaHei"/>
              </a:rPr>
              <a:t>дозволяючи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досягти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високої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відтворюваності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результатів</a:t>
            </a:r>
            <a:r>
              <a:rPr lang="ru-RU" sz="1600" b="1" strike="noStrike" spc="-1" dirty="0">
                <a:latin typeface="Arial"/>
                <a:ea typeface="Microsoft YaHei"/>
              </a:rPr>
              <a:t>. </a:t>
            </a:r>
            <a:r>
              <a:rPr lang="ru-RU" sz="1600" b="1" u="sng" strike="noStrike" spc="-1" dirty="0" err="1">
                <a:uFillTx/>
                <a:latin typeface="Arial"/>
                <a:ea typeface="Microsoft YaHei"/>
              </a:rPr>
              <a:t>Частинки</a:t>
            </a:r>
            <a:r>
              <a:rPr lang="ru-RU" sz="1600" b="1" u="sng" strike="noStrike" spc="-1" dirty="0">
                <a:uFillTx/>
                <a:latin typeface="Arial"/>
                <a:ea typeface="Microsoft YaHei"/>
              </a:rPr>
              <a:t> </a:t>
            </a:r>
            <a:r>
              <a:rPr lang="ru-RU" sz="1600" b="1" u="sng" strike="noStrike" spc="-1" dirty="0" err="1">
                <a:uFillTx/>
                <a:latin typeface="Arial"/>
                <a:ea typeface="Microsoft YaHei"/>
              </a:rPr>
              <a:t>додаються</a:t>
            </a:r>
            <a:r>
              <a:rPr lang="ru-RU" sz="1600" b="1" u="sng" strike="noStrike" spc="-1" dirty="0">
                <a:uFillTx/>
                <a:latin typeface="Arial"/>
                <a:ea typeface="Microsoft YaHei"/>
              </a:rPr>
              <a:t> </a:t>
            </a:r>
            <a:r>
              <a:rPr lang="ru-RU" sz="1600" b="1" u="sng" strike="noStrike" spc="-1" dirty="0" err="1">
                <a:uFillTx/>
                <a:latin typeface="Arial"/>
                <a:ea typeface="Microsoft YaHei"/>
              </a:rPr>
              <a:t>безпосередньо</a:t>
            </a:r>
            <a:r>
              <a:rPr lang="ru-RU" sz="1600" b="1" u="sng" strike="noStrike" spc="-1" dirty="0">
                <a:uFillTx/>
                <a:latin typeface="Arial"/>
                <a:ea typeface="Microsoft YaHei"/>
              </a:rPr>
              <a:t> до </a:t>
            </a:r>
            <a:r>
              <a:rPr lang="ru-RU" sz="1600" b="1" u="sng" strike="noStrike" spc="-1" dirty="0" err="1">
                <a:uFillTx/>
                <a:latin typeface="Arial"/>
                <a:ea typeface="Microsoft YaHei"/>
              </a:rPr>
              <a:t>зразка</a:t>
            </a:r>
            <a:r>
              <a:rPr lang="ru-RU" sz="1600" b="1" u="sng" strike="noStrike" spc="-1" dirty="0">
                <a:uFillTx/>
                <a:latin typeface="Arial"/>
                <a:ea typeface="Microsoft YaHei"/>
              </a:rPr>
              <a:t> </a:t>
            </a:r>
            <a:r>
              <a:rPr lang="ru-RU" sz="1600" b="1" u="sng" strike="noStrike" spc="-1" dirty="0" err="1">
                <a:uFillTx/>
                <a:latin typeface="Arial"/>
                <a:ea typeface="Microsoft YaHei"/>
              </a:rPr>
              <a:t>біологічної</a:t>
            </a:r>
            <a:r>
              <a:rPr lang="ru-RU" sz="1600" b="1" u="sng" strike="noStrike" spc="-1" dirty="0">
                <a:uFillTx/>
                <a:latin typeface="Arial"/>
                <a:ea typeface="Microsoft YaHei"/>
              </a:rPr>
              <a:t> </a:t>
            </a:r>
            <a:r>
              <a:rPr lang="ru-RU" sz="1600" b="1" u="sng" strike="noStrike" spc="-1" dirty="0" err="1">
                <a:uFillTx/>
                <a:latin typeface="Arial"/>
                <a:ea typeface="Microsoft YaHei"/>
              </a:rPr>
              <a:t>рідини</a:t>
            </a:r>
            <a:r>
              <a:rPr lang="ru-RU" sz="1600" b="1" strike="noStrike" spc="-1" dirty="0">
                <a:latin typeface="Arial"/>
                <a:ea typeface="Microsoft YaHei"/>
              </a:rPr>
              <a:t>. </a:t>
            </a:r>
            <a:r>
              <a:rPr lang="ru-RU" sz="1600" b="1" strike="noStrike" spc="-1" dirty="0" err="1">
                <a:latin typeface="Arial"/>
                <a:ea typeface="Microsoft YaHei"/>
              </a:rPr>
              <a:t>Після</a:t>
            </a:r>
            <a:r>
              <a:rPr lang="ru-RU" sz="1600" b="1" strike="noStrike" spc="-1" dirty="0">
                <a:latin typeface="Arial"/>
                <a:ea typeface="Microsoft YaHei"/>
              </a:rPr>
              <a:t> 10-20 </a:t>
            </a:r>
            <a:r>
              <a:rPr lang="ru-RU" sz="1600" b="1" strike="noStrike" spc="-1" dirty="0" err="1">
                <a:latin typeface="Arial"/>
                <a:ea typeface="Microsoft YaHei"/>
              </a:rPr>
              <a:t>хв</a:t>
            </a:r>
            <a:r>
              <a:rPr lang="ru-RU" sz="1600" b="1" strike="noStrike" spc="-1" dirty="0">
                <a:latin typeface="Arial"/>
                <a:ea typeface="Microsoft YaHei"/>
              </a:rPr>
              <a:t>. </a:t>
            </a:r>
            <a:r>
              <a:rPr lang="ru-RU" sz="1600" b="1" strike="noStrike" spc="-1" dirty="0" err="1">
                <a:latin typeface="Arial"/>
                <a:ea typeface="Microsoft YaHei"/>
              </a:rPr>
              <a:t>інкубації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пробірка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із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зразком</a:t>
            </a:r>
            <a:r>
              <a:rPr lang="ru-RU" sz="1600" b="1" strike="noStrike" spc="-1" dirty="0">
                <a:latin typeface="Arial"/>
                <a:ea typeface="Microsoft YaHei"/>
              </a:rPr>
              <a:t> </a:t>
            </a:r>
            <a:r>
              <a:rPr lang="ru-RU" sz="1600" b="1" strike="noStrike" spc="-1" dirty="0" err="1">
                <a:latin typeface="Arial"/>
                <a:ea typeface="Microsoft YaHei"/>
              </a:rPr>
              <a:t>поміщається</a:t>
            </a:r>
            <a:r>
              <a:rPr lang="ru-RU" sz="1600" b="1" strike="noStrike" spc="-1" dirty="0">
                <a:latin typeface="Arial"/>
                <a:ea typeface="Microsoft YaHei"/>
              </a:rPr>
              <a:t> в </a:t>
            </a:r>
            <a:r>
              <a:rPr lang="ru-RU" sz="1600" b="1" u="sng" strike="noStrike" spc="-1" dirty="0" err="1">
                <a:uFillTx/>
                <a:latin typeface="Arial"/>
                <a:ea typeface="Microsoft YaHei"/>
              </a:rPr>
              <a:t>магнітний</a:t>
            </a:r>
            <a:r>
              <a:rPr lang="ru-RU" sz="1600" b="1" u="sng" strike="noStrike" spc="-1" dirty="0">
                <a:uFillTx/>
                <a:latin typeface="Arial"/>
                <a:ea typeface="Microsoft YaHei"/>
              </a:rPr>
              <a:t> сепаратор</a:t>
            </a:r>
            <a:r>
              <a:rPr lang="ru-RU" sz="1600" b="1" strike="noStrike" spc="-1" dirty="0">
                <a:latin typeface="Arial"/>
                <a:ea typeface="Microsoft YaHei"/>
              </a:rPr>
              <a:t>, де </a:t>
            </a:r>
            <a:r>
              <a:rPr lang="ru-RU" sz="1600" b="1" strike="noStrike" spc="-1" dirty="0" err="1">
                <a:latin typeface="Arial"/>
                <a:ea typeface="Microsoft YaHei"/>
              </a:rPr>
              <a:t>клітини</a:t>
            </a:r>
            <a:r>
              <a:rPr lang="ru-RU" sz="1600" b="1" strike="noStrike" spc="-1" dirty="0">
                <a:latin typeface="Arial"/>
                <a:ea typeface="Microsoft YaHei"/>
              </a:rPr>
              <a:t>, </a:t>
            </a:r>
            <a:r>
              <a:rPr lang="ru-RU" sz="1600" b="1" strike="noStrike" spc="-1" dirty="0" err="1">
                <a:latin typeface="Arial"/>
              </a:rPr>
              <a:t>популяції</a:t>
            </a:r>
            <a:r>
              <a:rPr lang="ru-RU" sz="1600" b="1" strike="noStrike" spc="-1" dirty="0">
                <a:latin typeface="Arial"/>
              </a:rPr>
              <a:t>, </a:t>
            </a:r>
            <a:r>
              <a:rPr lang="ru-RU" sz="1600" b="1" strike="noStrike" spc="-1" dirty="0" err="1">
                <a:latin typeface="Arial"/>
              </a:rPr>
              <a:t>що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цікавить</a:t>
            </a:r>
            <a:r>
              <a:rPr lang="ru-RU" sz="1600" b="1" strike="noStrike" spc="-1" dirty="0">
                <a:latin typeface="Arial"/>
              </a:rPr>
              <a:t>, </a:t>
            </a:r>
            <a:r>
              <a:rPr lang="ru-RU" sz="1600" b="1" strike="noStrike" spc="-1" dirty="0" err="1">
                <a:latin typeface="Arial"/>
              </a:rPr>
              <a:t>пов'язані</a:t>
            </a:r>
            <a:r>
              <a:rPr lang="ru-RU" sz="1600" b="1" strike="noStrike" spc="-1" dirty="0">
                <a:latin typeface="Arial"/>
              </a:rPr>
              <a:t> з </a:t>
            </a:r>
            <a:r>
              <a:rPr lang="ru-RU" sz="1600" b="1" strike="noStrike" spc="-1" dirty="0" err="1">
                <a:latin typeface="Arial"/>
              </a:rPr>
              <a:t>магнітними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частинками</a:t>
            </a:r>
            <a:r>
              <a:rPr lang="ru-RU" sz="1600" b="1" strike="noStrike" spc="-1" dirty="0">
                <a:latin typeface="Arial"/>
              </a:rPr>
              <a:t>, </a:t>
            </a:r>
            <a:r>
              <a:rPr lang="ru-RU" sz="1600" b="1" strike="noStrike" spc="-1" dirty="0" err="1">
                <a:latin typeface="Arial"/>
              </a:rPr>
              <a:t>уловлюються</a:t>
            </a:r>
            <a:r>
              <a:rPr lang="ru-RU" sz="1600" b="1" strike="noStrike" spc="-1" dirty="0">
                <a:latin typeface="Arial"/>
              </a:rPr>
              <a:t>, а </a:t>
            </a:r>
            <a:r>
              <a:rPr lang="ru-RU" sz="1600" b="1" strike="noStrike" spc="-1" dirty="0" err="1">
                <a:latin typeface="Arial"/>
              </a:rPr>
              <a:t>супернатант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видаляється</a:t>
            </a:r>
            <a:r>
              <a:rPr lang="ru-RU" sz="1600" b="1" strike="noStrike" spc="-1" dirty="0">
                <a:latin typeface="Arial"/>
              </a:rPr>
              <a:t>. </a:t>
            </a:r>
            <a:r>
              <a:rPr lang="ru-RU" sz="1600" b="1" strike="noStrike" spc="-1" dirty="0" err="1">
                <a:latin typeface="Arial"/>
              </a:rPr>
              <a:t>Виділені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цільові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клітини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ресуспендують</a:t>
            </a:r>
            <a:r>
              <a:rPr lang="ru-RU" sz="1600" b="1" strike="noStrike" spc="-1" dirty="0">
                <a:latin typeface="Arial"/>
              </a:rPr>
              <a:t> в </a:t>
            </a:r>
            <a:r>
              <a:rPr lang="ru-RU" sz="1600" b="1" strike="noStrike" spc="-1" dirty="0" err="1">
                <a:latin typeface="Arial"/>
              </a:rPr>
              <a:t>буфері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іаналізують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згідно</a:t>
            </a:r>
            <a:r>
              <a:rPr lang="ru-RU" sz="1600" b="1" strike="noStrike" spc="-1" dirty="0">
                <a:latin typeface="Arial"/>
              </a:rPr>
              <a:t> з протоколом </a:t>
            </a:r>
            <a:r>
              <a:rPr lang="ru-RU" sz="1600" b="1" strike="noStrike" spc="-1" dirty="0" err="1">
                <a:latin typeface="Arial"/>
              </a:rPr>
              <a:t>дослідження</a:t>
            </a:r>
            <a:r>
              <a:rPr lang="ru-RU" sz="1600" b="1" strike="noStrike" spc="-1" dirty="0">
                <a:latin typeface="Arial"/>
              </a:rPr>
              <a:t>. При </a:t>
            </a:r>
            <a:r>
              <a:rPr lang="ru-RU" sz="1600" b="1" strike="noStrike" spc="-1" dirty="0" err="1">
                <a:latin typeface="Arial"/>
              </a:rPr>
              <a:t>необхідності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магнітні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частинки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згодом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відокремлюються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від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цільових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клітин</a:t>
            </a:r>
            <a:r>
              <a:rPr lang="ru-RU" sz="1600" b="1" strike="noStrike" spc="-1" dirty="0">
                <a:latin typeface="Arial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 algn="just"/>
            <a:r>
              <a:rPr lang="ru-RU" sz="1600" b="1" strike="noStrike" spc="-1" dirty="0" err="1">
                <a:latin typeface="Arial"/>
              </a:rPr>
              <a:t>Використання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магнітної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сепарації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дозволяє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здійснювати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виділення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певної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популяції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клітин</a:t>
            </a:r>
            <a:r>
              <a:rPr lang="ru-RU" sz="1600" b="1" strike="noStrike" spc="-1" dirty="0">
                <a:latin typeface="Arial"/>
              </a:rPr>
              <a:t> з </a:t>
            </a:r>
            <a:r>
              <a:rPr lang="ru-RU" sz="1600" b="1" strike="noStrike" spc="-1" dirty="0" err="1">
                <a:latin typeface="Arial"/>
              </a:rPr>
              <a:t>цільної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крові</a:t>
            </a:r>
            <a:r>
              <a:rPr lang="ru-RU" sz="1600" b="1" strike="noStrike" spc="-1" dirty="0">
                <a:latin typeface="Arial"/>
              </a:rPr>
              <a:t>, </a:t>
            </a:r>
            <a:r>
              <a:rPr lang="ru-RU" sz="1600" b="1" strike="noStrike" spc="-1" dirty="0" err="1">
                <a:latin typeface="Arial"/>
              </a:rPr>
              <a:t>зразків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кісткового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мозку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або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мононуклеарной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суспензії</a:t>
            </a:r>
            <a:r>
              <a:rPr lang="ru-RU" sz="1600" b="1" strike="noStrike" spc="-1" dirty="0">
                <a:latin typeface="Arial"/>
              </a:rPr>
              <a:t>, </a:t>
            </a:r>
            <a:r>
              <a:rPr lang="ru-RU" sz="1600" b="1" strike="noStrike" spc="-1" dirty="0" err="1">
                <a:latin typeface="Arial"/>
              </a:rPr>
              <a:t>що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забезпечує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швидкий</a:t>
            </a:r>
            <a:r>
              <a:rPr lang="ru-RU" sz="1600" b="1" strike="noStrike" spc="-1" dirty="0">
                <a:latin typeface="Arial"/>
              </a:rPr>
              <a:t> і </a:t>
            </a:r>
            <a:r>
              <a:rPr lang="ru-RU" sz="1600" b="1" strike="noStrike" spc="-1" dirty="0" err="1">
                <a:latin typeface="Arial"/>
              </a:rPr>
              <a:t>прямий</a:t>
            </a:r>
            <a:r>
              <a:rPr lang="ru-RU" sz="1600" b="1" strike="noStrike" spc="-1" dirty="0">
                <a:latin typeface="Arial"/>
              </a:rPr>
              <a:t> доступ до максимального числа </a:t>
            </a:r>
            <a:r>
              <a:rPr lang="ru-RU" sz="1600" b="1" strike="noStrike" spc="-1" dirty="0" err="1">
                <a:latin typeface="Arial"/>
              </a:rPr>
              <a:t>цільових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клітин</a:t>
            </a:r>
            <a:r>
              <a:rPr lang="ru-RU" sz="1600" b="1" strike="noStrike" spc="-1" dirty="0">
                <a:latin typeface="Arial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 algn="just"/>
            <a:r>
              <a:rPr lang="ru-RU" sz="1400" b="1" i="1" u="sng" strike="noStrike" spc="-1" dirty="0" err="1">
                <a:uFillTx/>
                <a:latin typeface="Arial"/>
              </a:rPr>
              <a:t>Dynabeads</a:t>
            </a:r>
            <a:r>
              <a:rPr lang="ru-RU" sz="1400" b="1" u="sng" strike="noStrike" spc="-1" dirty="0">
                <a:uFillTx/>
                <a:latin typeface="Arial"/>
              </a:rPr>
              <a:t>, </a:t>
            </a:r>
            <a:r>
              <a:rPr lang="ru-RU" sz="1400" b="1" i="1" u="sng" strike="noStrike" spc="-1" dirty="0" err="1">
                <a:uFillTx/>
                <a:latin typeface="Arial"/>
              </a:rPr>
              <a:t>кон'юговані</a:t>
            </a:r>
            <a:r>
              <a:rPr lang="ru-RU" sz="1400" b="1" i="1" u="sng" strike="noStrike" spc="-1" dirty="0">
                <a:uFillTx/>
                <a:latin typeface="Arial"/>
              </a:rPr>
              <a:t> з </a:t>
            </a:r>
            <a:r>
              <a:rPr lang="ru-RU" sz="1400" b="1" i="1" u="sng" strike="noStrike" spc="-1" dirty="0" err="1">
                <a:uFillTx/>
                <a:latin typeface="Arial"/>
              </a:rPr>
              <a:t>первинними</a:t>
            </a:r>
            <a:r>
              <a:rPr lang="ru-RU" sz="1400" b="1" i="1" u="sng" strike="noStrike" spc="-1" dirty="0">
                <a:uFillTx/>
                <a:latin typeface="Arial"/>
              </a:rPr>
              <a:t> </a:t>
            </a:r>
            <a:r>
              <a:rPr lang="ru-RU" sz="1400" b="1" i="1" u="sng" strike="noStrike" spc="-1" dirty="0" err="1">
                <a:uFillTx/>
                <a:latin typeface="Arial"/>
              </a:rPr>
              <a:t>антитілами</a:t>
            </a:r>
            <a:r>
              <a:rPr lang="ru-RU" sz="1400" b="1" strike="noStrike" spc="-1" dirty="0">
                <a:latin typeface="Arial"/>
              </a:rPr>
              <a:t> - </a:t>
            </a:r>
            <a:r>
              <a:rPr lang="ru-RU" sz="1400" b="1" strike="noStrike" spc="-1" dirty="0" err="1">
                <a:latin typeface="Arial"/>
              </a:rPr>
              <a:t>це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готові</a:t>
            </a:r>
            <a:r>
              <a:rPr lang="ru-RU" sz="1400" b="1" strike="noStrike" spc="-1" dirty="0">
                <a:latin typeface="Arial"/>
              </a:rPr>
              <a:t> до </a:t>
            </a:r>
            <a:r>
              <a:rPr lang="ru-RU" sz="1400" b="1" strike="noStrike" spc="-1" dirty="0" err="1">
                <a:latin typeface="Arial"/>
              </a:rPr>
              <a:t>використання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частки</a:t>
            </a:r>
            <a:r>
              <a:rPr lang="ru-RU" sz="1400" b="1" strike="noStrike" spc="-1" dirty="0">
                <a:latin typeface="Arial"/>
              </a:rPr>
              <a:t>, </a:t>
            </a:r>
            <a:r>
              <a:rPr lang="ru-RU" sz="1400" b="1" strike="noStrike" spc="-1" dirty="0" err="1">
                <a:latin typeface="Arial"/>
              </a:rPr>
              <a:t>пов'язані</a:t>
            </a:r>
            <a:r>
              <a:rPr lang="ru-RU" sz="1400" b="1" strike="noStrike" spc="-1" dirty="0">
                <a:latin typeface="Arial"/>
              </a:rPr>
              <a:t> з </a:t>
            </a:r>
            <a:r>
              <a:rPr lang="ru-RU" sz="1400" b="1" strike="noStrike" spc="-1" dirty="0" err="1">
                <a:latin typeface="Arial"/>
              </a:rPr>
              <a:t>моноклональними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антитілами</a:t>
            </a:r>
            <a:r>
              <a:rPr lang="ru-RU" sz="1400" b="1" strike="noStrike" spc="-1" dirty="0">
                <a:latin typeface="Arial"/>
              </a:rPr>
              <a:t>, </a:t>
            </a:r>
            <a:r>
              <a:rPr lang="ru-RU" sz="1400" b="1" strike="noStrike" spc="-1" dirty="0" err="1">
                <a:latin typeface="Arial"/>
              </a:rPr>
              <a:t>високоспеціфічнимі</a:t>
            </a:r>
            <a:r>
              <a:rPr lang="ru-RU" sz="1400" b="1" strike="noStrike" spc="-1" dirty="0">
                <a:latin typeface="Arial"/>
              </a:rPr>
              <a:t> по </a:t>
            </a:r>
            <a:r>
              <a:rPr lang="ru-RU" sz="1400" b="1" strike="noStrike" spc="-1" dirty="0" err="1">
                <a:latin typeface="Arial"/>
              </a:rPr>
              <a:t>відношенню</a:t>
            </a:r>
            <a:r>
              <a:rPr lang="ru-RU" sz="1400" b="1" strike="noStrike" spc="-1" dirty="0">
                <a:latin typeface="Arial"/>
              </a:rPr>
              <a:t> до </a:t>
            </a:r>
            <a:r>
              <a:rPr lang="ru-RU" sz="1400" b="1" strike="noStrike" spc="-1" dirty="0" err="1">
                <a:latin typeface="Arial"/>
              </a:rPr>
              <a:t>певних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поверхневих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маркерів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клітин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людини</a:t>
            </a:r>
            <a:r>
              <a:rPr lang="ru-RU" sz="1400" b="1" strike="noStrike" spc="-1" dirty="0">
                <a:latin typeface="Arial"/>
              </a:rPr>
              <a:t> і </a:t>
            </a:r>
            <a:r>
              <a:rPr lang="ru-RU" sz="1400" b="1" strike="noStrike" spc="-1" dirty="0" err="1">
                <a:latin typeface="Arial"/>
              </a:rPr>
              <a:t>миші</a:t>
            </a:r>
            <a:r>
              <a:rPr lang="ru-RU" sz="1400" b="1" strike="noStrike" spc="-1" dirty="0">
                <a:latin typeface="Arial"/>
              </a:rPr>
              <a:t>. </a:t>
            </a:r>
            <a:r>
              <a:rPr lang="ru-RU" sz="1400" b="1" i="1" u="sng" strike="noStrike" spc="-1" dirty="0" err="1">
                <a:uFillTx/>
                <a:latin typeface="Arial"/>
              </a:rPr>
              <a:t>Dynabeads</a:t>
            </a:r>
            <a:r>
              <a:rPr lang="ru-RU" sz="1400" b="1" i="1" u="sng" strike="noStrike" spc="-1" dirty="0">
                <a:uFillTx/>
                <a:latin typeface="Arial"/>
              </a:rPr>
              <a:t>, </a:t>
            </a:r>
            <a:r>
              <a:rPr lang="ru-RU" sz="1400" b="1" i="1" u="sng" strike="noStrike" spc="-1" dirty="0" err="1">
                <a:uFillTx/>
                <a:latin typeface="Arial"/>
              </a:rPr>
              <a:t>кон'юговані</a:t>
            </a:r>
            <a:r>
              <a:rPr lang="ru-RU" sz="1400" b="1" i="1" u="sng" strike="noStrike" spc="-1" dirty="0">
                <a:uFillTx/>
                <a:latin typeface="Arial"/>
              </a:rPr>
              <a:t> з </a:t>
            </a:r>
            <a:r>
              <a:rPr lang="ru-RU" sz="1400" b="1" i="1" u="sng" strike="noStrike" spc="-1" dirty="0" err="1">
                <a:uFillTx/>
                <a:latin typeface="Arial"/>
              </a:rPr>
              <a:t>вторинними</a:t>
            </a:r>
            <a:r>
              <a:rPr lang="ru-RU" sz="1400" b="1" i="1" u="sng" strike="noStrike" spc="-1" dirty="0">
                <a:uFillTx/>
                <a:latin typeface="Arial"/>
              </a:rPr>
              <a:t> </a:t>
            </a:r>
            <a:r>
              <a:rPr lang="ru-RU" sz="1400" b="1" i="1" u="sng" strike="noStrike" spc="-1" dirty="0" err="1">
                <a:uFillTx/>
                <a:latin typeface="Arial"/>
              </a:rPr>
              <a:t>антитілами</a:t>
            </a:r>
            <a:r>
              <a:rPr lang="ru-RU" sz="1400" b="1" strike="noStrike" spc="-1" dirty="0">
                <a:latin typeface="Arial"/>
              </a:rPr>
              <a:t> - </a:t>
            </a:r>
            <a:r>
              <a:rPr lang="ru-RU" sz="1400" b="1" strike="noStrike" spc="-1" dirty="0" err="1">
                <a:latin typeface="Arial"/>
              </a:rPr>
              <a:t>це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частинки</a:t>
            </a:r>
            <a:r>
              <a:rPr lang="ru-RU" sz="1400" b="1" strike="noStrike" spc="-1" dirty="0">
                <a:latin typeface="Arial"/>
              </a:rPr>
              <a:t>, </a:t>
            </a:r>
            <a:r>
              <a:rPr lang="ru-RU" sz="1400" b="1" strike="noStrike" spc="-1" dirty="0" err="1">
                <a:latin typeface="Arial"/>
              </a:rPr>
              <a:t>пов'язані</a:t>
            </a:r>
            <a:r>
              <a:rPr lang="ru-RU" sz="1400" b="1" strike="noStrike" spc="-1" dirty="0">
                <a:latin typeface="Arial"/>
              </a:rPr>
              <a:t> з </a:t>
            </a:r>
            <a:r>
              <a:rPr lang="ru-RU" sz="1400" b="1" strike="noStrike" spc="-1" dirty="0" err="1">
                <a:latin typeface="Arial"/>
              </a:rPr>
              <a:t>очищеними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вторинними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антитілами</a:t>
            </a:r>
            <a:r>
              <a:rPr lang="ru-RU" sz="1400" b="1" strike="noStrike" spc="-1" dirty="0">
                <a:latin typeface="Arial"/>
              </a:rPr>
              <a:t>, </a:t>
            </a:r>
            <a:r>
              <a:rPr lang="ru-RU" sz="1400" b="1" strike="noStrike" spc="-1" dirty="0" err="1">
                <a:latin typeface="Arial"/>
              </a:rPr>
              <a:t>що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дозволяють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використовувати</a:t>
            </a:r>
            <a:r>
              <a:rPr lang="ru-RU" sz="1400" b="1" strike="noStrike" spc="-1" dirty="0">
                <a:latin typeface="Arial"/>
              </a:rPr>
              <a:t> будь-</a:t>
            </a:r>
            <a:r>
              <a:rPr lang="ru-RU" sz="1400" b="1" strike="noStrike" spc="-1" dirty="0" err="1">
                <a:latin typeface="Arial"/>
              </a:rPr>
              <a:t>які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мишачі</a:t>
            </a:r>
            <a:r>
              <a:rPr lang="ru-RU" sz="1400" b="1" strike="noStrike" spc="-1" dirty="0">
                <a:latin typeface="Arial"/>
              </a:rPr>
              <a:t>, </a:t>
            </a:r>
            <a:r>
              <a:rPr lang="ru-RU" sz="1400" b="1" strike="noStrike" spc="-1" dirty="0" err="1">
                <a:latin typeface="Arial"/>
              </a:rPr>
              <a:t>щурячі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або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кролячі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первинні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антитіла</a:t>
            </a:r>
            <a:r>
              <a:rPr lang="ru-RU" sz="1400" b="1" strike="noStrike" spc="-1" dirty="0">
                <a:latin typeface="Arial"/>
              </a:rPr>
              <a:t> для </a:t>
            </a:r>
            <a:r>
              <a:rPr lang="ru-RU" sz="1400" b="1" strike="noStrike" spc="-1" dirty="0" err="1">
                <a:latin typeface="Arial"/>
              </a:rPr>
              <a:t>виділення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цільової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популяції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клітин</a:t>
            </a:r>
            <a:r>
              <a:rPr lang="ru-RU" sz="1400" b="1" strike="noStrike" spc="-1" dirty="0">
                <a:latin typeface="Arial"/>
              </a:rPr>
              <a:t>.</a:t>
            </a:r>
            <a:endParaRPr lang="ru-RU" sz="1400" b="0" strike="noStrike" spc="-1" dirty="0">
              <a:latin typeface="Arial"/>
            </a:endParaRPr>
          </a:p>
          <a:p>
            <a:pPr algn="just"/>
            <a:r>
              <a:rPr lang="ru-RU" sz="1400" b="1" i="1" u="sng" strike="noStrike" spc="-1" dirty="0" err="1">
                <a:uFillTx/>
                <a:latin typeface="Arial"/>
              </a:rPr>
              <a:t>Некон'юговані</a:t>
            </a:r>
            <a:r>
              <a:rPr lang="ru-RU" sz="1400" b="1" i="1" u="sng" strike="noStrike" spc="-1" dirty="0">
                <a:uFillTx/>
                <a:latin typeface="Arial"/>
              </a:rPr>
              <a:t> </a:t>
            </a:r>
            <a:r>
              <a:rPr lang="ru-RU" sz="1400" b="1" i="1" u="sng" strike="noStrike" spc="-1" dirty="0" err="1">
                <a:uFillTx/>
                <a:latin typeface="Arial"/>
              </a:rPr>
              <a:t>Dynabeads</a:t>
            </a:r>
            <a:r>
              <a:rPr lang="ru-RU" sz="1400" b="1" i="1" u="sng" strike="noStrike" spc="-1" dirty="0">
                <a:uFillTx/>
                <a:latin typeface="Arial"/>
              </a:rPr>
              <a:t> </a:t>
            </a:r>
            <a:r>
              <a:rPr lang="ru-RU" sz="1400" b="1" strike="noStrike" spc="-1" dirty="0">
                <a:latin typeface="Arial"/>
              </a:rPr>
              <a:t>- </a:t>
            </a:r>
            <a:r>
              <a:rPr lang="ru-RU" sz="1400" b="1" strike="noStrike" spc="-1" dirty="0" err="1">
                <a:latin typeface="Arial"/>
              </a:rPr>
              <a:t>частинки</a:t>
            </a:r>
            <a:r>
              <a:rPr lang="ru-RU" sz="1400" b="1" strike="noStrike" spc="-1" dirty="0">
                <a:latin typeface="Arial"/>
              </a:rPr>
              <a:t> для прямого ковалентного </a:t>
            </a:r>
            <a:r>
              <a:rPr lang="ru-RU" sz="1400" b="1" strike="noStrike" spc="-1" dirty="0" err="1">
                <a:latin typeface="Arial"/>
              </a:rPr>
              <a:t>зв'язування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специфічних</a:t>
            </a:r>
            <a:r>
              <a:rPr lang="ru-RU" sz="1400" b="1" strike="noStrike" spc="-1" dirty="0">
                <a:latin typeface="Arial"/>
              </a:rPr>
              <a:t> </a:t>
            </a:r>
            <a:r>
              <a:rPr lang="ru-RU" sz="1400" b="1" strike="noStrike" spc="-1" dirty="0" err="1">
                <a:latin typeface="Arial"/>
              </a:rPr>
              <a:t>антитіл</a:t>
            </a:r>
            <a:r>
              <a:rPr lang="ru-RU" sz="1400" b="1" strike="noStrike" spc="-1" dirty="0">
                <a:latin typeface="Arial"/>
              </a:rPr>
              <a:t> і </a:t>
            </a:r>
            <a:r>
              <a:rPr lang="ru-RU" sz="1400" b="1" strike="noStrike" spc="-1" dirty="0" err="1">
                <a:latin typeface="Arial"/>
              </a:rPr>
              <a:t>лігандів</a:t>
            </a:r>
            <a:r>
              <a:rPr lang="ru-RU" sz="1400" b="1" strike="noStrike" spc="-1" dirty="0">
                <a:latin typeface="Arial"/>
              </a:rPr>
              <a:t> (</a:t>
            </a:r>
            <a:r>
              <a:rPr lang="ru-RU" sz="1400" b="1" strike="noStrike" spc="-1" dirty="0" err="1">
                <a:latin typeface="Arial"/>
              </a:rPr>
              <a:t>Dynabeads</a:t>
            </a:r>
            <a:r>
              <a:rPr lang="ru-RU" sz="1400" b="1" strike="noStrike" spc="-1" dirty="0">
                <a:latin typeface="Arial"/>
              </a:rPr>
              <a:t> M-450 </a:t>
            </a:r>
            <a:r>
              <a:rPr lang="ru-RU" sz="1400" b="1" strike="noStrike" spc="-1" dirty="0" err="1">
                <a:latin typeface="Arial"/>
              </a:rPr>
              <a:t>Tosylactivated</a:t>
            </a:r>
            <a:r>
              <a:rPr lang="ru-RU" sz="1400" b="1" strike="noStrike" spc="-1" dirty="0">
                <a:latin typeface="Arial"/>
              </a:rPr>
              <a:t>, </a:t>
            </a:r>
            <a:r>
              <a:rPr lang="ru-RU" sz="1400" b="1" strike="noStrike" spc="-1" dirty="0" err="1">
                <a:latin typeface="Arial"/>
              </a:rPr>
              <a:t>Dynabeads</a:t>
            </a:r>
            <a:r>
              <a:rPr lang="ru-RU" sz="1400" b="1" strike="noStrike" spc="-1" dirty="0">
                <a:latin typeface="Arial"/>
              </a:rPr>
              <a:t> M-450 </a:t>
            </a:r>
            <a:r>
              <a:rPr lang="ru-RU" sz="1400" b="1" strike="noStrike" spc="-1" dirty="0" err="1">
                <a:latin typeface="Arial"/>
              </a:rPr>
              <a:t>Epoxy</a:t>
            </a:r>
            <a:r>
              <a:rPr lang="ru-RU" sz="1400" b="1" strike="noStrike" spc="-1" dirty="0">
                <a:latin typeface="Arial"/>
              </a:rPr>
              <a:t>)</a:t>
            </a:r>
            <a:endParaRPr lang="ru-RU" sz="1400" b="0" strike="noStrike" spc="-1" dirty="0">
              <a:latin typeface="Arial"/>
            </a:endParaRPr>
          </a:p>
          <a:p>
            <a:pPr algn="just"/>
            <a:r>
              <a:rPr lang="ru-RU" sz="1600" b="1" strike="noStrike" spc="-1" dirty="0">
                <a:latin typeface="Arial"/>
              </a:rPr>
              <a:t>Два методу </a:t>
            </a:r>
            <a:r>
              <a:rPr lang="ru-RU" sz="1600" b="1" strike="noStrike" spc="-1" dirty="0" err="1">
                <a:latin typeface="Arial"/>
              </a:rPr>
              <a:t>поділу</a:t>
            </a:r>
            <a:r>
              <a:rPr lang="ru-RU" sz="1600" b="1" strike="noStrike" spc="-1" dirty="0">
                <a:latin typeface="Arial"/>
              </a:rPr>
              <a:t> - </a:t>
            </a:r>
            <a:r>
              <a:rPr lang="ru-RU" sz="1600" b="1" strike="noStrike" spc="-1" dirty="0" err="1">
                <a:latin typeface="Arial"/>
              </a:rPr>
              <a:t>негативне</a:t>
            </a:r>
            <a:r>
              <a:rPr lang="ru-RU" sz="1600" b="1" strike="noStrike" spc="-1" dirty="0">
                <a:latin typeface="Arial"/>
              </a:rPr>
              <a:t> і </a:t>
            </a:r>
            <a:r>
              <a:rPr lang="ru-RU" sz="1600" b="1" strike="noStrike" spc="-1" dirty="0" err="1">
                <a:latin typeface="Arial"/>
              </a:rPr>
              <a:t>позитивне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виділення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клітин</a:t>
            </a:r>
            <a:r>
              <a:rPr lang="ru-RU" sz="1600" b="1" strike="noStrike" spc="-1" dirty="0">
                <a:latin typeface="Arial"/>
              </a:rPr>
              <a:t> - </a:t>
            </a:r>
            <a:r>
              <a:rPr lang="ru-RU" sz="1600" b="1" strike="noStrike" spc="-1" dirty="0" err="1">
                <a:latin typeface="Arial"/>
              </a:rPr>
              <a:t>пропонуються</a:t>
            </a:r>
            <a:r>
              <a:rPr lang="ru-RU" sz="1600" b="1" strike="noStrike" spc="-1" dirty="0">
                <a:latin typeface="Arial"/>
              </a:rPr>
              <a:t> для </a:t>
            </a:r>
            <a:r>
              <a:rPr lang="ru-RU" sz="1600" b="1" strike="noStrike" spc="-1" dirty="0" err="1">
                <a:latin typeface="Arial"/>
              </a:rPr>
              <a:t>використання</a:t>
            </a:r>
            <a:r>
              <a:rPr lang="ru-RU" sz="1600" b="1" strike="noStrike" spc="-1" dirty="0">
                <a:latin typeface="Arial"/>
              </a:rPr>
              <a:t> на </a:t>
            </a:r>
            <a:r>
              <a:rPr lang="ru-RU" sz="1600" b="1" strike="noStrike" spc="-1" dirty="0" err="1">
                <a:latin typeface="Arial"/>
              </a:rPr>
              <a:t>розсуд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дослідника</a:t>
            </a:r>
            <a:r>
              <a:rPr lang="ru-RU" sz="1600" b="1" strike="noStrike" spc="-1" dirty="0">
                <a:latin typeface="Arial"/>
              </a:rPr>
              <a:t>. 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435240" y="216000"/>
            <a:ext cx="8492760" cy="5756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spc="-1">
                <a:solidFill>
                  <a:srgbClr val="1A31AB"/>
                </a:solidFill>
                <a:latin typeface="Arial"/>
              </a:rPr>
              <a:t>НЕГАТИВНЕ ВИДІЛЕННЯ КЛІТИН</a:t>
            </a:r>
            <a:endParaRPr lang="ru-RU" sz="2000" b="1" strike="noStrike" spc="-1">
              <a:latin typeface="Arial"/>
            </a:endParaRPr>
          </a:p>
          <a:p>
            <a:pPr algn="just"/>
            <a:r>
              <a:rPr lang="ru-RU" sz="2000" b="1" strike="noStrike" spc="-1">
                <a:latin typeface="Arial"/>
              </a:rPr>
              <a:t> цільові клітини не зв'язуються з антитілами і частинками протягом процедури виділення</a:t>
            </a:r>
          </a:p>
          <a:p>
            <a:pPr algn="just"/>
            <a:r>
              <a:rPr lang="ru-RU" sz="2000" b="1" strike="noStrike" spc="-1">
                <a:latin typeface="Arial"/>
              </a:rPr>
              <a:t> вихід цільових клітин&gt; 85%</a:t>
            </a:r>
          </a:p>
          <a:p>
            <a:pPr algn="just"/>
            <a:r>
              <a:rPr lang="ru-RU" sz="2000" b="1" strike="noStrike" spc="-1">
                <a:latin typeface="Arial"/>
              </a:rPr>
              <a:t> Збереження життєздатності виділених клітин 95%</a:t>
            </a:r>
          </a:p>
          <a:p>
            <a:pPr algn="just"/>
            <a:r>
              <a:rPr lang="ru-RU" sz="2000" b="1" strike="noStrike" spc="-1">
                <a:latin typeface="Arial"/>
              </a:rPr>
              <a:t> цільові клітини можуть бути використані для будь-яких досліджень</a:t>
            </a:r>
          </a:p>
          <a:p>
            <a:pPr algn="just"/>
            <a:endParaRPr lang="ru-RU" sz="2000" b="1" strike="noStrike" spc="-1">
              <a:latin typeface="Arial"/>
            </a:endParaRPr>
          </a:p>
          <a:p>
            <a:pPr algn="just"/>
            <a:r>
              <a:rPr lang="ru-RU" sz="2000" b="1" strike="noStrike" spc="-1">
                <a:latin typeface="Arial"/>
              </a:rPr>
              <a:t>Негативне виділення клітин здійснюється при видаленні всіх небажаних клітинних популяцій зі зразка мононуклеарної суспензії. </a:t>
            </a:r>
          </a:p>
          <a:p>
            <a:pPr algn="just"/>
            <a:r>
              <a:rPr lang="ru-RU" sz="2000" b="1" strike="noStrike" spc="-1">
                <a:latin typeface="Arial"/>
              </a:rPr>
              <a:t>Для негативного виділення клітин людини (T-, B-, NK-клітин і моноцитів) Dynal пропонує системи реагентів, до складу яких входять оптимізовані "коктейлі" високоспецифічних мишачих антитіл і Depletion Dynabeads, кон'юговані з антитілами, специфічними до мишиних IgG Fc.</a:t>
            </a:r>
          </a:p>
          <a:p>
            <a:pPr algn="just"/>
            <a:r>
              <a:rPr lang="ru-RU" sz="2000" b="1" strike="noStrike" spc="-1">
                <a:latin typeface="Arial"/>
              </a:rPr>
              <a:t>Негативне виділення інших клітинних популяцій може бути здійснене з використанням "коктейлю" антитіл, що є у користувача, і частинок, кон'югованих з вторинними антитілами Dynabeads Pan Mouse IgG.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197280" y="134280"/>
            <a:ext cx="8658720" cy="648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ru-RU" sz="1800" b="1" strike="noStrike" spc="-1">
                <a:solidFill>
                  <a:srgbClr val="1A31AB"/>
                </a:solidFill>
                <a:latin typeface="Arial"/>
              </a:rPr>
              <a:t>ПОЗИТИВНЕ ВИДІЛЕННЯ КЛІТИН</a:t>
            </a:r>
            <a:endParaRPr lang="ru-RU" sz="1800" b="1" strike="noStrike" spc="-1">
              <a:latin typeface="Arial"/>
            </a:endParaRPr>
          </a:p>
          <a:p>
            <a:r>
              <a:rPr lang="ru-RU" sz="1600" b="1" strike="noStrike" spc="-1">
                <a:latin typeface="Arial"/>
              </a:rPr>
              <a:t> пряме уловлювання цільових клітин з будь-якого зразка</a:t>
            </a:r>
          </a:p>
          <a:p>
            <a:r>
              <a:rPr lang="ru-RU" sz="1600" b="1" strike="noStrike" spc="-1">
                <a:latin typeface="Arial"/>
              </a:rPr>
              <a:t> високий рівень чистоти виділеної фракції 99%</a:t>
            </a:r>
          </a:p>
          <a:p>
            <a:r>
              <a:rPr lang="ru-RU" sz="1600" b="1" strike="noStrike" spc="-1">
                <a:latin typeface="Arial"/>
              </a:rPr>
              <a:t> вихід цільових клітин&gt; 95%</a:t>
            </a:r>
          </a:p>
          <a:p>
            <a:r>
              <a:rPr lang="ru-RU" sz="1600" b="1" strike="noStrike" spc="-1">
                <a:latin typeface="Arial"/>
              </a:rPr>
              <a:t> можливість зняття частинок з виділених клітин</a:t>
            </a:r>
          </a:p>
          <a:p>
            <a:pPr algn="just"/>
            <a:r>
              <a:rPr lang="ru-RU" sz="1600" b="1" strike="noStrike" spc="-1">
                <a:latin typeface="Arial"/>
              </a:rPr>
              <a:t>Для позитивного виділення клітин використовуються Dynabeads, кон'юговані з первинними антитілами, специфічними по відношенню до поверхневих маркерів цільової клітинної популяції. Для подальших молекулярних досліджень не потрібно зняття частинок з виділених клітин. Однак для ряду досліджень, включаючи цитометричний аналіз, необхідно видалити частинки з аналізованої клітинної суспензії. Для видалення частинок з виділених клітин використовуються дві системи DETACHaBEAD® і CELLectionTM.</a:t>
            </a:r>
          </a:p>
          <a:p>
            <a:pPr algn="just"/>
            <a:r>
              <a:rPr lang="ru-RU" sz="1600" b="1" strike="noStrike" spc="-1">
                <a:solidFill>
                  <a:srgbClr val="1A31AB"/>
                </a:solidFill>
                <a:latin typeface="Arial"/>
              </a:rPr>
              <a:t>DETACHaBEAD®</a:t>
            </a:r>
            <a:r>
              <a:rPr lang="ru-RU" sz="1600" b="1" strike="noStrike" spc="-1">
                <a:latin typeface="Arial"/>
              </a:rPr>
              <a:t> - поліклональні антитіла, специфічні до Fab-фрагментів первинних моноклональних антитіл, кон'югованих з Dynabeads. Після інкубації з DETACHaBEAD® виділені клітини звільняються від частинок і антитіл, пов'язаних з поверхневими антигенами. Цільові клітини залишаються життєздатними, експресія поверхневих маркерів не порушується. Реагенти DETACHaBEAD® пропонуються з частинками Dynabeads для виділення CD4, CD8, CD19 і CD34 клітин людини.</a:t>
            </a:r>
          </a:p>
          <a:p>
            <a:pPr algn="just"/>
            <a:r>
              <a:rPr lang="ru-RU" sz="1600" b="1" strike="noStrike" spc="-1">
                <a:solidFill>
                  <a:srgbClr val="1A31AB"/>
                </a:solidFill>
                <a:latin typeface="Arial"/>
              </a:rPr>
              <a:t>CELLectionTM System</a:t>
            </a:r>
            <a:r>
              <a:rPr lang="ru-RU" sz="1600" b="1" strike="noStrike" spc="-1">
                <a:latin typeface="Arial"/>
              </a:rPr>
              <a:t> - включає CELLectionTMDynabeads® з мишачими IgG або біотинільованими антитілами кон'югованими з частинками через нуклеїнові кислоти, і ферментативний буфер, який розщеплює ДНК-місток.</a:t>
            </a:r>
          </a:p>
          <a:p>
            <a:pPr algn="just"/>
            <a:r>
              <a:rPr lang="ru-RU" sz="1600" b="1" strike="noStrike" spc="-1">
                <a:latin typeface="Arial"/>
              </a:rPr>
              <a:t>Використання системи CELLectionTM дозволяє видалити частинки з будь-якої популяції позитивно виділених клітин. Цільові клітини, виділені за допомогою CELLection системи, придатні для цитометричного аналізу і культивування.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792000" y="4752000"/>
            <a:ext cx="7446960" cy="60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/>
            <a:r>
              <a:rPr lang="ru-RU" sz="1800" b="1" strike="noStrike" spc="-1">
                <a:latin typeface="Arial"/>
              </a:rPr>
              <a:t>Мал. Схема виділення клітин з крові методом імуномагнітної сепарації (негативний і позитивний виділення)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973130"/>
            <a:ext cx="8238960" cy="3556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571320" y="214200"/>
            <a:ext cx="8214480" cy="600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ПИТАННЯ ДЛЯ САМОСТІЙНОЇ РОБОТИ </a:t>
            </a:r>
            <a:endParaRPr lang="ru-RU" sz="28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Яка різниця осмотичної стійкості в гіпотонічних розчинах еритроцитів та лейкоцитів? Який їх клітинний механізм? </a:t>
            </a:r>
            <a:endParaRPr lang="ru-RU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Які правила обліку лейкоцитів у камері Горяєва, коли вони лежать на гранях великих квадратів? </a:t>
            </a:r>
            <a:endParaRPr lang="ru-RU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Який механізм дії розчину желатини на еритроцити? </a:t>
            </a:r>
            <a:endParaRPr lang="ru-RU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Чому при центрифугуванні еритроцити та гранулоцити проходять через фікол-верографін, а лімфоцити залишаються в інтерфазі? </a:t>
            </a:r>
            <a:endParaRPr lang="ru-RU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Як визначити життєздатність лейкоцитів? </a:t>
            </a:r>
            <a:endParaRPr lang="ru-RU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На яких етапах методів відбуваються втрати лейкоцитів? </a:t>
            </a:r>
            <a:endParaRPr lang="ru-RU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Який склад поживної суміші для підтримання оптимальної життєдіяльності лейкоцитів? </a:t>
            </a:r>
            <a:endParaRPr lang="ru-RU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Як обробити лабораторне скло для усунення адгезії лейкоцитів при постановці реакції?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/>
          <p:cNvPicPr/>
          <p:nvPr/>
        </p:nvPicPr>
        <p:blipFill>
          <a:blip r:embed="rId2"/>
          <a:stretch/>
        </p:blipFill>
        <p:spPr>
          <a:xfrm>
            <a:off x="41400" y="571680"/>
            <a:ext cx="8631000" cy="556092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0978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278" y="374222"/>
            <a:ext cx="723672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Забір крові для імунодіагностичних процедур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Кров, отримана з ліктьової вени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655" y="1542703"/>
            <a:ext cx="3297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Для дослідження ІКК (лімфоцитів, </a:t>
            </a:r>
          </a:p>
          <a:p>
            <a:r>
              <a:rPr lang="uk-UA" sz="2400" b="1" dirty="0" smtClean="0"/>
              <a:t>моноцитів, </a:t>
            </a:r>
            <a:r>
              <a:rPr lang="uk-UA" sz="2400" b="1" dirty="0" err="1" smtClean="0"/>
              <a:t>нейтрофілів</a:t>
            </a:r>
            <a:r>
              <a:rPr lang="uk-UA" sz="2400" b="1" dirty="0" smtClean="0"/>
              <a:t>)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98770" y="1785411"/>
            <a:ext cx="3671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Для дослідження гуморальних факторів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80182" y="3335107"/>
            <a:ext cx="3622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Умови взяття крові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1181" y="4150270"/>
            <a:ext cx="3178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Суха стерильна пробірка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8655" y="4100945"/>
            <a:ext cx="4267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uk-UA" sz="2000" b="1" dirty="0" smtClean="0"/>
              <a:t>Пробірка зі скла має бути </a:t>
            </a:r>
            <a:r>
              <a:rPr lang="uk-UA" sz="2000" b="1" dirty="0" err="1" smtClean="0"/>
              <a:t>силіконована</a:t>
            </a:r>
            <a:r>
              <a:rPr lang="uk-UA" sz="2000" b="1" dirty="0" smtClean="0"/>
              <a:t> </a:t>
            </a:r>
          </a:p>
          <a:p>
            <a:r>
              <a:rPr lang="uk-UA" sz="2000" b="1" dirty="0" smtClean="0"/>
              <a:t>або пластикова пробірка</a:t>
            </a:r>
          </a:p>
          <a:p>
            <a:r>
              <a:rPr lang="uk-UA" sz="2000" b="1" dirty="0" smtClean="0"/>
              <a:t>2) Наявність антикоагулянту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7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357120" y="743041"/>
            <a:ext cx="8357400" cy="1629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Способи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отримання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лейко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та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лімфоконцентрата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залежать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від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мети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дослідження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об'єму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зразка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для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дослідження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uk-UA" sz="2800" b="1" spc="-1" dirty="0" smtClean="0">
              <a:solidFill>
                <a:srgbClr val="FF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uk-UA" sz="2800" b="1" spc="-1" dirty="0" smtClean="0">
                <a:solidFill>
                  <a:srgbClr val="FF0000"/>
                </a:solidFill>
                <a:latin typeface="Calibri"/>
              </a:rPr>
              <a:t>Методи поділу клітин</a:t>
            </a:r>
            <a:endParaRPr lang="ru-RU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20" y="2812473"/>
            <a:ext cx="3591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7030A0"/>
                </a:solidFill>
              </a:rPr>
              <a:t>Методи засновані на фізичних властивостях клітин (розміри, щільність, заряд)</a:t>
            </a:r>
          </a:p>
          <a:p>
            <a:pPr marL="285750" indent="-285750">
              <a:buFontTx/>
              <a:buChar char="-"/>
            </a:pPr>
            <a:r>
              <a:rPr lang="uk-UA" sz="2000" b="1" dirty="0" smtClean="0"/>
              <a:t>Адгезія на склі або пластику</a:t>
            </a:r>
          </a:p>
          <a:p>
            <a:pPr marL="285750" indent="-285750">
              <a:buFontTx/>
              <a:buChar char="-"/>
            </a:pPr>
            <a:r>
              <a:rPr lang="uk-UA" sz="2000" b="1" dirty="0" smtClean="0"/>
              <a:t>Центрифугування на градієнті щільності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35820" y="2812472"/>
            <a:ext cx="4178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7030A0"/>
                </a:solidFill>
              </a:rPr>
              <a:t>Методи засновані на експресії поверхневих антигенів</a:t>
            </a:r>
          </a:p>
          <a:p>
            <a:pPr marL="285750" indent="-285750">
              <a:buFontTx/>
              <a:buChar char="-"/>
            </a:pPr>
            <a:r>
              <a:rPr lang="uk-UA" sz="2000" b="1" dirty="0" smtClean="0"/>
              <a:t>Афінна хроматографія</a:t>
            </a:r>
          </a:p>
          <a:p>
            <a:pPr marL="285750" indent="-285750">
              <a:buFontTx/>
              <a:buChar char="-"/>
            </a:pPr>
            <a:r>
              <a:rPr lang="uk-UA" sz="2000" b="1" dirty="0" err="1" smtClean="0"/>
              <a:t>Розеткоутворення</a:t>
            </a:r>
            <a:endParaRPr lang="uk-UA" sz="2000" b="1" dirty="0" smtClean="0"/>
          </a:p>
          <a:p>
            <a:pPr marL="285750" indent="-285750">
              <a:buFontTx/>
              <a:buChar char="-"/>
            </a:pPr>
            <a:r>
              <a:rPr lang="uk-UA" sz="2000" b="1" dirty="0" smtClean="0"/>
              <a:t>Цитоліз</a:t>
            </a:r>
          </a:p>
          <a:p>
            <a:pPr marL="285750" indent="-285750">
              <a:buFontTx/>
              <a:buChar char="-"/>
            </a:pPr>
            <a:r>
              <a:rPr lang="uk-UA" sz="2000" b="1" dirty="0" err="1" smtClean="0"/>
              <a:t>Пеннінг</a:t>
            </a:r>
            <a:endParaRPr lang="uk-UA" sz="2000" b="1" dirty="0" smtClean="0"/>
          </a:p>
          <a:p>
            <a:pPr marL="285750" indent="-285750">
              <a:buFontTx/>
              <a:buChar char="-"/>
            </a:pPr>
            <a:r>
              <a:rPr lang="uk-UA" sz="2000" b="1" dirty="0" smtClean="0"/>
              <a:t>Клітинний </a:t>
            </a:r>
            <a:r>
              <a:rPr lang="uk-UA" sz="2000" b="1" dirty="0" err="1" smtClean="0"/>
              <a:t>сортер</a:t>
            </a:r>
            <a:r>
              <a:rPr lang="uk-UA" sz="2000" b="1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uk-UA" sz="2000" b="1" dirty="0" err="1" smtClean="0"/>
              <a:t>Імуномагнітна</a:t>
            </a:r>
            <a:r>
              <a:rPr lang="uk-UA" sz="2000" b="1" dirty="0" smtClean="0"/>
              <a:t> сепарація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395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642960" y="380691"/>
            <a:ext cx="8142480" cy="574165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200" b="1" strike="noStrike" spc="-1" dirty="0" err="1" smtClean="0">
                <a:solidFill>
                  <a:srgbClr val="FF0000"/>
                </a:solidFill>
                <a:latin typeface="Times New Roman"/>
                <a:ea typeface="Calibri"/>
              </a:rPr>
              <a:t>Отримання</a:t>
            </a:r>
            <a:r>
              <a:rPr lang="ru-RU" sz="3200" b="1" strike="noStrike" spc="-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32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плазми</a:t>
            </a:r>
            <a:r>
              <a:rPr lang="ru-RU" sz="32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та </a:t>
            </a:r>
            <a:r>
              <a:rPr lang="ru-RU" sz="32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сироватки</a:t>
            </a:r>
            <a:r>
              <a:rPr lang="ru-RU" sz="32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32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крові</a:t>
            </a:r>
            <a:endParaRPr lang="ru-RU" sz="32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32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800" b="1" i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Сироватка</a:t>
            </a: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800" b="1" i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крові</a:t>
            </a: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(</a:t>
            </a:r>
            <a:r>
              <a:rPr lang="ru-RU" sz="2800" b="1" i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serum</a:t>
            </a: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)</a:t>
            </a:r>
            <a:r>
              <a:rPr lang="ru-RU" sz="24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рідина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що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залишається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після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згортання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За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своїм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складом вона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подібна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з плазмою,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однак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ній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відсутні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фібриноген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і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фактори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згортання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Посуд для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взяття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повинен бути чистим і сухим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стерильність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необхідна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тільки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окремих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випадках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).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Для </a:t>
            </a:r>
            <a:r>
              <a:rPr lang="ru-RU" sz="2800" b="1" i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отримання</a:t>
            </a: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800" b="1" i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плазми</a:t>
            </a: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800" b="1" i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крові</a:t>
            </a:r>
            <a:r>
              <a:rPr lang="ru-RU" sz="24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градуйовану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пробірку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наливають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антикоагулянт (5%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розчин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натрію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цитрату 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розрахунку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1:10; 1%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розчину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гепарину - по 2-3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краплі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на 5 мл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).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Відокремити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формені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елементи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від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плазми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можна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відстоюванням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кілька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годин при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кімнатній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температурі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)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або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центрифугуванням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(20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хв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при 1000-3000 об/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хв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). 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1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55520" y="-144360"/>
            <a:ext cx="3034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8" name="Picture 6"/>
          <p:cNvPicPr/>
          <p:nvPr/>
        </p:nvPicPr>
        <p:blipFill>
          <a:blip r:embed="rId2"/>
          <a:srcRect l="10937" t="26579" r="33610" b="36736"/>
          <a:stretch/>
        </p:blipFill>
        <p:spPr>
          <a:xfrm>
            <a:off x="216000" y="673200"/>
            <a:ext cx="4462920" cy="328572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642960" y="4714920"/>
            <a:ext cx="84996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Хільоз крові –  стан, при якому підвищений рівень жирів (тригліцеридів) в крові, що не є нормою.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00" name="Picture 8"/>
          <p:cNvPicPr/>
          <p:nvPr/>
        </p:nvPicPr>
        <p:blipFill>
          <a:blip r:embed="rId3"/>
          <a:stretch/>
        </p:blipFill>
        <p:spPr>
          <a:xfrm>
            <a:off x="4857840" y="718920"/>
            <a:ext cx="3925080" cy="3167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2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87196" y="360884"/>
            <a:ext cx="8499600" cy="6277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Для </a:t>
            </a:r>
            <a:r>
              <a:rPr lang="ru-RU" sz="2800" b="1" i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отримання</a:t>
            </a: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800" b="1" i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сироватки</a:t>
            </a: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800" b="1" i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крові</a:t>
            </a: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беруть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кров 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пробірку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без антикоагулянту,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стерильним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дротом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або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скляною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паличкою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обводять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кров по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стінці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пробірки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після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цього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поміщають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пробірку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в термостат (+37</a:t>
            </a:r>
            <a:r>
              <a:rPr lang="ru-RU" sz="2400" b="1" strike="noStrike" spc="-1" baseline="30000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С на 30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хв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). Кров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згортається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утворенням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вишнево-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червоного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згустку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спочатку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пухкого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потім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він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ущільнюється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ретракція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згустку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), і 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нього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виходить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сироватка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8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Щоб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отримати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більшу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кількість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сироватки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пробірки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поміщають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у холодильник на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кілька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годин.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8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Сироватка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має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такий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же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вигляд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як і плазма -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світло-жовта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опалесціюча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рідина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Сироватку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можна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отримати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і 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дефібринованої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Для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цього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свіжу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кров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помішують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скляною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паличкою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для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намотування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на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неї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ниток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фібрину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або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кров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набирають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у склянку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зі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скляними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намистинами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, на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які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при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погойдуванні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склянки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збирається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фібрин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Таку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дефібриновану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кров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можна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відстоювати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чи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центрифугувати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8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Сироватка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без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домішки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еритроцитів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стерильних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умовах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може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зберігатися</a:t>
            </a:r>
            <a:r>
              <a:rPr lang="ru-RU" sz="2400" b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при +4-+10</a:t>
            </a:r>
            <a:r>
              <a:rPr lang="ru-RU" sz="2400" b="1" strike="noStrike" spc="-1" baseline="30000" dirty="0">
                <a:solidFill>
                  <a:srgbClr val="0070C0"/>
                </a:solidFill>
                <a:latin typeface="Times New Roman"/>
                <a:ea typeface="Calibri"/>
              </a:rPr>
              <a:t>0</a:t>
            </a:r>
            <a:r>
              <a:rPr lang="ru-RU" sz="2400" b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С до 1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місяця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8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Якщо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зберігати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необхідно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довше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сироватку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заморожують</a:t>
            </a:r>
            <a:r>
              <a:rPr lang="ru-RU" sz="2400" b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і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зберігають</a:t>
            </a:r>
            <a:r>
              <a:rPr lang="ru-RU" sz="2400" b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при-20-70</a:t>
            </a:r>
            <a:r>
              <a:rPr lang="ru-RU" sz="2400" b="1" strike="noStrike" spc="-1" baseline="30000" dirty="0">
                <a:solidFill>
                  <a:srgbClr val="0070C0"/>
                </a:solidFill>
                <a:latin typeface="Times New Roman"/>
                <a:ea typeface="Calibri"/>
              </a:rPr>
              <a:t>0</a:t>
            </a:r>
            <a:r>
              <a:rPr lang="ru-RU" sz="2400" b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С 2-3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місяці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уникати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відтавання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).</a:t>
            </a:r>
            <a:r>
              <a:rPr lang="ru-RU" sz="11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1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33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3445</Words>
  <Application>Microsoft Office PowerPoint</Application>
  <PresentationFormat>Экран (4:3)</PresentationFormat>
  <Paragraphs>187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Microsoft YaHei</vt:lpstr>
      <vt:lpstr>Arial</vt:lpstr>
      <vt:lpstr>Calibri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практикум з імунології</dc:title>
  <dc:subject/>
  <dc:creator>hp</dc:creator>
  <dc:description/>
  <cp:lastModifiedBy>User</cp:lastModifiedBy>
  <cp:revision>72</cp:revision>
  <dcterms:created xsi:type="dcterms:W3CDTF">2020-10-25T20:49:32Z</dcterms:created>
  <dcterms:modified xsi:type="dcterms:W3CDTF">2023-11-27T05:41:03Z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70</vt:i4>
  </property>
</Properties>
</file>