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6" r:id="rId3"/>
    <p:sldId id="257" r:id="rId4"/>
    <p:sldId id="268" r:id="rId5"/>
    <p:sldId id="258" r:id="rId6"/>
    <p:sldId id="270" r:id="rId7"/>
    <p:sldId id="262" r:id="rId8"/>
    <p:sldId id="269" r:id="rId9"/>
    <p:sldId id="259" r:id="rId10"/>
    <p:sldId id="267" r:id="rId11"/>
    <p:sldId id="261" r:id="rId12"/>
    <p:sldId id="263" r:id="rId13"/>
    <p:sldId id="271" r:id="rId14"/>
    <p:sldId id="264" r:id="rId15"/>
    <p:sldId id="272" r:id="rId16"/>
    <p:sldId id="273" r:id="rId17"/>
    <p:sldId id="274" r:id="rId18"/>
    <p:sldId id="265"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79"/>
    <p:restoredTop sz="95897"/>
  </p:normalViewPr>
  <p:slideViewPr>
    <p:cSldViewPr snapToGrid="0" snapToObjects="1">
      <p:cViewPr varScale="1">
        <p:scale>
          <a:sx n="85" d="100"/>
          <a:sy n="85" d="100"/>
        </p:scale>
        <p:origin x="-485" y="-72"/>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10/21/2025</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10/21/2025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10/21/2025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10/21/2025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10/21/2025</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10/21/2025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10/21/2025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10/21/2025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10/21/2025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10/21/2025</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10/21/2025</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10/21/2025</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29DDD0-1962-0542-9644-A03D14A5D0AC}"/>
              </a:ext>
            </a:extLst>
          </p:cNvPr>
          <p:cNvSpPr>
            <a:spLocks noGrp="1"/>
          </p:cNvSpPr>
          <p:nvPr>
            <p:ph type="ctrTitle"/>
          </p:nvPr>
        </p:nvSpPr>
        <p:spPr>
          <a:xfrm>
            <a:off x="1434353" y="1745012"/>
            <a:ext cx="9359361" cy="2098226"/>
          </a:xfrm>
        </p:spPr>
        <p:txBody>
          <a:bodyPr/>
          <a:lstStyle/>
          <a:p>
            <a:r>
              <a:rPr lang="uk-UA" dirty="0">
                <a:solidFill>
                  <a:srgbClr val="C00000"/>
                </a:solidFill>
              </a:rPr>
              <a:t>ІНТЕРАКТИВНІ </a:t>
            </a:r>
            <a:r>
              <a:rPr lang="uk-UA" dirty="0" smtClean="0">
                <a:solidFill>
                  <a:srgbClr val="C00000"/>
                </a:solidFill>
              </a:rPr>
              <a:t>ВПРАВИ</a:t>
            </a:r>
            <a:endParaRPr lang="x-none" dirty="0">
              <a:solidFill>
                <a:srgbClr val="C00000"/>
              </a:solidFill>
            </a:endParaRPr>
          </a:p>
        </p:txBody>
      </p:sp>
    </p:spTree>
    <p:extLst>
      <p:ext uri="{BB962C8B-B14F-4D97-AF65-F5344CB8AC3E}">
        <p14:creationId xmlns:p14="http://schemas.microsoft.com/office/powerpoint/2010/main" val="2550914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625FD3-6793-FE43-B0DD-936C599CD940}"/>
              </a:ext>
            </a:extLst>
          </p:cNvPr>
          <p:cNvSpPr>
            <a:spLocks noGrp="1"/>
          </p:cNvSpPr>
          <p:nvPr>
            <p:ph type="title"/>
          </p:nvPr>
        </p:nvSpPr>
        <p:spPr/>
        <p:txBody>
          <a:bodyPr/>
          <a:lstStyle/>
          <a:p>
            <a:pPr algn="ctr"/>
            <a:r>
              <a:rPr lang="uk-UA" dirty="0">
                <a:solidFill>
                  <a:srgbClr val="FF0000"/>
                </a:solidFill>
              </a:rPr>
              <a:t>МЕТОД «ФІШБОН» («РИБ’ЯЧА КІСТКА») АБО ДІАГРАМА ІСІКАВИ</a:t>
            </a:r>
            <a:endParaRPr lang="x-none" dirty="0">
              <a:solidFill>
                <a:srgbClr val="FF0000"/>
              </a:solidFill>
            </a:endParaRPr>
          </a:p>
        </p:txBody>
      </p:sp>
      <p:sp>
        <p:nvSpPr>
          <p:cNvPr id="3" name="Content Placeholder 2">
            <a:extLst>
              <a:ext uri="{FF2B5EF4-FFF2-40B4-BE49-F238E27FC236}">
                <a16:creationId xmlns:a16="http://schemas.microsoft.com/office/drawing/2014/main" xmlns="" id="{F48F4475-604A-3240-8F83-DFBC92E77D2E}"/>
              </a:ext>
            </a:extLst>
          </p:cNvPr>
          <p:cNvSpPr>
            <a:spLocks noGrp="1"/>
          </p:cNvSpPr>
          <p:nvPr>
            <p:ph idx="1"/>
          </p:nvPr>
        </p:nvSpPr>
        <p:spPr>
          <a:xfrm>
            <a:off x="1371599" y="2286000"/>
            <a:ext cx="10181063" cy="3581400"/>
          </a:xfrm>
        </p:spPr>
        <p:txBody>
          <a:bodyPr>
            <a:normAutofit fontScale="92500" lnSpcReduction="20000"/>
          </a:bodyPr>
          <a:lstStyle/>
          <a:p>
            <a:pPr algn="just"/>
            <a:r>
              <a:rPr lang="uk-UA" b="1" dirty="0"/>
              <a:t>Вам необхідно озвучити проблему</a:t>
            </a:r>
          </a:p>
          <a:p>
            <a:pPr algn="just"/>
            <a:r>
              <a:rPr lang="uk-UA" b="1" dirty="0"/>
              <a:t>Далі Ви об’єднуєте учнів у 2 команди</a:t>
            </a:r>
          </a:p>
          <a:p>
            <a:pPr algn="just"/>
            <a:r>
              <a:rPr lang="uk-UA" b="1" dirty="0"/>
              <a:t>Перша команда формулює всі факти, які може навести (відшукати в літературі чи в Інтернеті)</a:t>
            </a:r>
          </a:p>
          <a:p>
            <a:pPr algn="just"/>
            <a:r>
              <a:rPr lang="uk-UA" b="1" dirty="0"/>
              <a:t>Друга команда формулює причини, які призвели до виникнення цієї проблеми. Причини можна замінити наслідками</a:t>
            </a:r>
          </a:p>
          <a:p>
            <a:pPr algn="just"/>
            <a:r>
              <a:rPr lang="uk-UA" b="1" dirty="0"/>
              <a:t>Якщо є причина і </a:t>
            </a:r>
            <a:r>
              <a:rPr lang="uk-UA" b="1" dirty="0" err="1"/>
              <a:t>підпричина</a:t>
            </a:r>
            <a:r>
              <a:rPr lang="uk-UA" b="1" dirty="0"/>
              <a:t>, а також факти і </a:t>
            </a:r>
            <a:r>
              <a:rPr lang="uk-UA" b="1" dirty="0" err="1"/>
              <a:t>підфакти</a:t>
            </a:r>
            <a:r>
              <a:rPr lang="uk-UA" b="1" dirty="0"/>
              <a:t> (тобто, загальне і уточнювальне), можна представити рибу у вигляді дерева з розгалуженими гілками)</a:t>
            </a:r>
          </a:p>
          <a:p>
            <a:pPr algn="just"/>
            <a:r>
              <a:rPr lang="uk-UA" b="1" dirty="0"/>
              <a:t>Після цього обидві команди працюють над рішенням проблеми</a:t>
            </a:r>
          </a:p>
          <a:p>
            <a:pPr algn="just"/>
            <a:r>
              <a:rPr lang="uk-UA" b="1" dirty="0"/>
              <a:t>Макет наведено на наступному слайді</a:t>
            </a:r>
            <a:endParaRPr lang="x-none" b="1" dirty="0"/>
          </a:p>
        </p:txBody>
      </p:sp>
    </p:spTree>
    <p:extLst>
      <p:ext uri="{BB962C8B-B14F-4D97-AF65-F5344CB8AC3E}">
        <p14:creationId xmlns:p14="http://schemas.microsoft.com/office/powerpoint/2010/main" val="1497806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9D9D6BF1-DFF2-4526-9D13-BF339D8C416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52858" y="744469"/>
            <a:ext cx="10674117" cy="5349671"/>
            <a:chOff x="752858" y="744469"/>
            <a:chExt cx="10674117" cy="5349671"/>
          </a:xfrm>
        </p:grpSpPr>
        <p:sp>
          <p:nvSpPr>
            <p:cNvPr id="12" name="Freeform 6">
              <a:extLst>
                <a:ext uri="{FF2B5EF4-FFF2-40B4-BE49-F238E27FC236}">
                  <a16:creationId xmlns:a16="http://schemas.microsoft.com/office/drawing/2014/main" xmlns="" id="{A54D4DB6-FB18-4CAE-8905-E0053C92569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3" name="Freeform 6">
              <a:extLst>
                <a:ext uri="{FF2B5EF4-FFF2-40B4-BE49-F238E27FC236}">
                  <a16:creationId xmlns:a16="http://schemas.microsoft.com/office/drawing/2014/main" xmlns="" id="{1DBD6488-9429-4FFA-8AE8-C4022C39B0F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p:nvSpPr>
          <p:cNvPr id="15" name="Rectangle 14">
            <a:extLst>
              <a:ext uri="{FF2B5EF4-FFF2-40B4-BE49-F238E27FC236}">
                <a16:creationId xmlns:a16="http://schemas.microsoft.com/office/drawing/2014/main" xmlns="" id="{56C94072-1B34-48FB-9A9C-5A9A0FFC8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A790A9B9-1313-9445-ABD2-B7F3CCE081BE}"/>
              </a:ext>
            </a:extLst>
          </p:cNvPr>
          <p:cNvPicPr>
            <a:picLocks noChangeAspect="1"/>
          </p:cNvPicPr>
          <p:nvPr/>
        </p:nvPicPr>
        <p:blipFill rotWithShape="1">
          <a:blip r:embed="rId2"/>
          <a:srcRect l="281" r="163"/>
          <a:stretch/>
        </p:blipFill>
        <p:spPr>
          <a:xfrm>
            <a:off x="247769" y="195146"/>
            <a:ext cx="11498143" cy="6467707"/>
          </a:xfrm>
          <a:prstGeom prst="rect">
            <a:avLst/>
          </a:prstGeom>
        </p:spPr>
      </p:pic>
      <p:sp>
        <p:nvSpPr>
          <p:cNvPr id="17" name="Rectangle 16">
            <a:extLst>
              <a:ext uri="{FF2B5EF4-FFF2-40B4-BE49-F238E27FC236}">
                <a16:creationId xmlns:a16="http://schemas.microsoft.com/office/drawing/2014/main" xmlns="" id="{1D5941F3-0256-4E90-BBBC-5A6EDEB8E0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138004" y="4166755"/>
            <a:ext cx="5607908" cy="2040066"/>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xmlns="" id="{34332DC0-CD08-144E-B605-F278CDE3B6BD}"/>
              </a:ext>
            </a:extLst>
          </p:cNvPr>
          <p:cNvSpPr>
            <a:spLocks noGrp="1"/>
          </p:cNvSpPr>
          <p:nvPr>
            <p:ph type="title"/>
          </p:nvPr>
        </p:nvSpPr>
        <p:spPr>
          <a:xfrm>
            <a:off x="5529387" y="4244632"/>
            <a:ext cx="5268177" cy="1086237"/>
          </a:xfrm>
        </p:spPr>
        <p:txBody>
          <a:bodyPr vert="horz" lIns="91440" tIns="45720" rIns="91440" bIns="45720" rtlCol="0" anchor="b">
            <a:normAutofit/>
          </a:bodyPr>
          <a:lstStyle/>
          <a:p>
            <a:pPr algn="ctr"/>
            <a:r>
              <a:rPr lang="uk-UA" sz="3600" b="1" cap="all" dirty="0">
                <a:solidFill>
                  <a:srgbClr val="FFFFFF"/>
                </a:solidFill>
              </a:rPr>
              <a:t>ФІШБОН</a:t>
            </a:r>
            <a:endParaRPr lang="en-US" sz="3600" b="1" cap="all" dirty="0">
              <a:solidFill>
                <a:srgbClr val="FFFFFF"/>
              </a:solidFill>
            </a:endParaRPr>
          </a:p>
        </p:txBody>
      </p:sp>
      <p:sp>
        <p:nvSpPr>
          <p:cNvPr id="19" name="Freeform: Shape 18">
            <a:extLst>
              <a:ext uri="{FF2B5EF4-FFF2-40B4-BE49-F238E27FC236}">
                <a16:creationId xmlns:a16="http://schemas.microsoft.com/office/drawing/2014/main" xmlns="" id="{A5019358-4900-4555-99FF-EF6AE90B8E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H="1" flipV="1">
            <a:off x="5670146" y="3710250"/>
            <a:ext cx="2131466" cy="1830903"/>
          </a:xfrm>
          <a:custGeom>
            <a:avLst/>
            <a:gdLst>
              <a:gd name="connsiteX0" fmla="*/ 2308583 w 2308583"/>
              <a:gd name="connsiteY0" fmla="*/ 1983044 h 1983044"/>
              <a:gd name="connsiteX1" fmla="*/ 462 w 2308583"/>
              <a:gd name="connsiteY1" fmla="*/ 1983044 h 1983044"/>
              <a:gd name="connsiteX2" fmla="*/ 0 w 2308583"/>
              <a:gd name="connsiteY2" fmla="*/ 1711185 h 1983044"/>
              <a:gd name="connsiteX3" fmla="*/ 2022607 w 2308583"/>
              <a:gd name="connsiteY3" fmla="*/ 1712117 h 1983044"/>
              <a:gd name="connsiteX4" fmla="*/ 2022607 w 2308583"/>
              <a:gd name="connsiteY4" fmla="*/ 0 h 1983044"/>
              <a:gd name="connsiteX5" fmla="*/ 2308583 w 2308583"/>
              <a:gd name="connsiteY5" fmla="*/ 0 h 19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1983044">
                <a:moveTo>
                  <a:pt x="2308583" y="1983044"/>
                </a:moveTo>
                <a:lnTo>
                  <a:pt x="462" y="1983044"/>
                </a:lnTo>
                <a:cubicBezTo>
                  <a:pt x="-462" y="1889214"/>
                  <a:pt x="923" y="1805015"/>
                  <a:pt x="0" y="1711185"/>
                </a:cubicBezTo>
                <a:lnTo>
                  <a:pt x="2022607" y="1712117"/>
                </a:lnTo>
                <a:lnTo>
                  <a:pt x="2022607" y="0"/>
                </a:lnTo>
                <a:lnTo>
                  <a:pt x="2308583" y="0"/>
                </a:lnTo>
                <a:close/>
              </a:path>
            </a:pathLst>
          </a:custGeom>
          <a:solidFill>
            <a:srgbClr val="FFFFFF">
              <a:alpha val="70000"/>
            </a:srgbClr>
          </a:solidFill>
          <a:ln w="0">
            <a:noFill/>
            <a:prstDash val="solid"/>
            <a:round/>
            <a:headEnd/>
            <a:tailEnd/>
          </a:ln>
        </p:spPr>
      </p:sp>
      <p:sp>
        <p:nvSpPr>
          <p:cNvPr id="7" name="TextBox 6">
            <a:extLst>
              <a:ext uri="{FF2B5EF4-FFF2-40B4-BE49-F238E27FC236}">
                <a16:creationId xmlns:a16="http://schemas.microsoft.com/office/drawing/2014/main" xmlns="" id="{7CCC7DD6-F040-8748-B0D4-C0CBDE42EFEE}"/>
              </a:ext>
            </a:extLst>
          </p:cNvPr>
          <p:cNvSpPr txBox="1"/>
          <p:nvPr/>
        </p:nvSpPr>
        <p:spPr>
          <a:xfrm>
            <a:off x="1940312" y="2060313"/>
            <a:ext cx="1204332" cy="369332"/>
          </a:xfrm>
          <a:prstGeom prst="rect">
            <a:avLst/>
          </a:prstGeom>
          <a:noFill/>
        </p:spPr>
        <p:txBody>
          <a:bodyPr wrap="square" rtlCol="0">
            <a:spAutoFit/>
          </a:bodyPr>
          <a:lstStyle/>
          <a:p>
            <a:r>
              <a:rPr lang="uk-UA" b="1" dirty="0">
                <a:solidFill>
                  <a:srgbClr val="C00000"/>
                </a:solidFill>
              </a:rPr>
              <a:t>проблема</a:t>
            </a:r>
            <a:endParaRPr lang="x-none" b="1" dirty="0">
              <a:solidFill>
                <a:srgbClr val="C00000"/>
              </a:solidFill>
            </a:endParaRPr>
          </a:p>
        </p:txBody>
      </p:sp>
      <p:sp>
        <p:nvSpPr>
          <p:cNvPr id="8" name="Rectangle 7">
            <a:extLst>
              <a:ext uri="{FF2B5EF4-FFF2-40B4-BE49-F238E27FC236}">
                <a16:creationId xmlns:a16="http://schemas.microsoft.com/office/drawing/2014/main" xmlns="" id="{A8826E06-E901-214A-BB44-1DC41E0D9A6F}"/>
              </a:ext>
            </a:extLst>
          </p:cNvPr>
          <p:cNvSpPr/>
          <p:nvPr/>
        </p:nvSpPr>
        <p:spPr>
          <a:xfrm>
            <a:off x="10414328" y="2834771"/>
            <a:ext cx="1135247" cy="369332"/>
          </a:xfrm>
          <a:prstGeom prst="rect">
            <a:avLst/>
          </a:prstGeom>
        </p:spPr>
        <p:txBody>
          <a:bodyPr wrap="none">
            <a:spAutoFit/>
          </a:bodyPr>
          <a:lstStyle/>
          <a:p>
            <a:r>
              <a:rPr lang="uk-UA" b="1" dirty="0">
                <a:solidFill>
                  <a:srgbClr val="C00000"/>
                </a:solidFill>
              </a:rPr>
              <a:t>висновки</a:t>
            </a:r>
            <a:endParaRPr lang="x-none" b="1" dirty="0">
              <a:solidFill>
                <a:srgbClr val="C00000"/>
              </a:solidFill>
            </a:endParaRPr>
          </a:p>
        </p:txBody>
      </p:sp>
      <p:sp>
        <p:nvSpPr>
          <p:cNvPr id="9" name="Rectangle 8">
            <a:extLst>
              <a:ext uri="{FF2B5EF4-FFF2-40B4-BE49-F238E27FC236}">
                <a16:creationId xmlns:a16="http://schemas.microsoft.com/office/drawing/2014/main" xmlns="" id="{336F945A-19BB-F14E-9683-95120E788C53}"/>
              </a:ext>
            </a:extLst>
          </p:cNvPr>
          <p:cNvSpPr/>
          <p:nvPr/>
        </p:nvSpPr>
        <p:spPr>
          <a:xfrm>
            <a:off x="5320371" y="819421"/>
            <a:ext cx="1035861" cy="369332"/>
          </a:xfrm>
          <a:prstGeom prst="rect">
            <a:avLst/>
          </a:prstGeom>
        </p:spPr>
        <p:txBody>
          <a:bodyPr wrap="none">
            <a:spAutoFit/>
          </a:bodyPr>
          <a:lstStyle/>
          <a:p>
            <a:r>
              <a:rPr lang="uk-UA" b="1" dirty="0">
                <a:solidFill>
                  <a:srgbClr val="C00000"/>
                </a:solidFill>
              </a:rPr>
              <a:t>причини</a:t>
            </a:r>
            <a:endParaRPr lang="x-none" b="1" dirty="0">
              <a:solidFill>
                <a:srgbClr val="C00000"/>
              </a:solidFill>
            </a:endParaRPr>
          </a:p>
        </p:txBody>
      </p:sp>
      <p:sp>
        <p:nvSpPr>
          <p:cNvPr id="10" name="Rectangle 9">
            <a:extLst>
              <a:ext uri="{FF2B5EF4-FFF2-40B4-BE49-F238E27FC236}">
                <a16:creationId xmlns:a16="http://schemas.microsoft.com/office/drawing/2014/main" xmlns="" id="{D9B18E80-D9F4-A447-98C9-31C50C1C25AB}"/>
              </a:ext>
            </a:extLst>
          </p:cNvPr>
          <p:cNvSpPr/>
          <p:nvPr/>
        </p:nvSpPr>
        <p:spPr>
          <a:xfrm>
            <a:off x="5032832" y="5997658"/>
            <a:ext cx="764953" cy="369332"/>
          </a:xfrm>
          <a:prstGeom prst="rect">
            <a:avLst/>
          </a:prstGeom>
        </p:spPr>
        <p:txBody>
          <a:bodyPr wrap="none">
            <a:spAutoFit/>
          </a:bodyPr>
          <a:lstStyle/>
          <a:p>
            <a:r>
              <a:rPr lang="uk-UA" b="1" dirty="0">
                <a:solidFill>
                  <a:srgbClr val="C00000"/>
                </a:solidFill>
              </a:rPr>
              <a:t>факти</a:t>
            </a:r>
            <a:endParaRPr lang="x-none" b="1" dirty="0">
              <a:solidFill>
                <a:srgbClr val="C00000"/>
              </a:solidFill>
            </a:endParaRPr>
          </a:p>
        </p:txBody>
      </p:sp>
    </p:spTree>
    <p:extLst>
      <p:ext uri="{BB962C8B-B14F-4D97-AF65-F5344CB8AC3E}">
        <p14:creationId xmlns:p14="http://schemas.microsoft.com/office/powerpoint/2010/main" val="2057779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person sitting at a table&#10;&#10;Description automatically generated">
            <a:extLst>
              <a:ext uri="{FF2B5EF4-FFF2-40B4-BE49-F238E27FC236}">
                <a16:creationId xmlns:a16="http://schemas.microsoft.com/office/drawing/2014/main" xmlns="" id="{70A67B48-D14C-6940-B5A5-83DF34CBB51C}"/>
              </a:ext>
            </a:extLst>
          </p:cNvPr>
          <p:cNvPicPr>
            <a:picLocks noChangeAspect="1"/>
          </p:cNvPicPr>
          <p:nvPr/>
        </p:nvPicPr>
        <p:blipFill rotWithShape="1">
          <a:blip r:embed="rId2"/>
          <a:srcRect l="9077" r="-1" b="-1"/>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11" name="Picture 10" descr="A picture containing table, sitting, many, items&#10;&#10;Description automatically generated">
            <a:extLst>
              <a:ext uri="{FF2B5EF4-FFF2-40B4-BE49-F238E27FC236}">
                <a16:creationId xmlns:a16="http://schemas.microsoft.com/office/drawing/2014/main" xmlns="" id="{CC216151-3E95-F248-90F4-462B69BB92E0}"/>
              </a:ext>
            </a:extLst>
          </p:cNvPr>
          <p:cNvPicPr>
            <a:picLocks noChangeAspect="1"/>
          </p:cNvPicPr>
          <p:nvPr/>
        </p:nvPicPr>
        <p:blipFill rotWithShape="1">
          <a:blip r:embed="rId3"/>
          <a:srcRect t="19814" r="-3" b="21037"/>
          <a:stretch/>
        </p:blipFill>
        <p:spPr>
          <a:xfrm>
            <a:off x="9294319" y="4318187"/>
            <a:ext cx="2745575" cy="2165220"/>
          </a:xfrm>
          <a:prstGeom prst="rect">
            <a:avLst/>
          </a:prstGeom>
        </p:spPr>
      </p:pic>
      <p:pic>
        <p:nvPicPr>
          <p:cNvPr id="7" name="Picture 6" descr="A picture containing box&#10;&#10;Description automatically generated">
            <a:extLst>
              <a:ext uri="{FF2B5EF4-FFF2-40B4-BE49-F238E27FC236}">
                <a16:creationId xmlns:a16="http://schemas.microsoft.com/office/drawing/2014/main" xmlns="" id="{F69A8B9D-A336-4846-A810-99CF64780C56}"/>
              </a:ext>
            </a:extLst>
          </p:cNvPr>
          <p:cNvPicPr>
            <a:picLocks noChangeAspect="1"/>
          </p:cNvPicPr>
          <p:nvPr/>
        </p:nvPicPr>
        <p:blipFill rotWithShape="1">
          <a:blip r:embed="rId4"/>
          <a:srcRect t="5923" r="1" b="315"/>
          <a:stretch/>
        </p:blipFill>
        <p:spPr>
          <a:xfrm>
            <a:off x="4732429" y="3082995"/>
            <a:ext cx="3790979" cy="2470385"/>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9" name="Picture 8" descr="A picture containing person, indoor, person, table&#10;&#10;Description automatically generated">
            <a:extLst>
              <a:ext uri="{FF2B5EF4-FFF2-40B4-BE49-F238E27FC236}">
                <a16:creationId xmlns:a16="http://schemas.microsoft.com/office/drawing/2014/main" xmlns="" id="{0D658713-9F19-154C-A1A6-8F75433B8C07}"/>
              </a:ext>
            </a:extLst>
          </p:cNvPr>
          <p:cNvPicPr>
            <a:picLocks noChangeAspect="1"/>
          </p:cNvPicPr>
          <p:nvPr/>
        </p:nvPicPr>
        <p:blipFill rotWithShape="1">
          <a:blip r:embed="rId5"/>
          <a:srcRect r="1120" b="3"/>
          <a:stretch/>
        </p:blipFill>
        <p:spPr>
          <a:xfrm>
            <a:off x="6969512" y="5056419"/>
            <a:ext cx="2230244" cy="1753598"/>
          </a:xfrm>
          <a:prstGeom prst="rect">
            <a:avLst/>
          </a:prstGeom>
        </p:spPr>
      </p:pic>
      <p:sp>
        <p:nvSpPr>
          <p:cNvPr id="2" name="TextBox 1">
            <a:extLst>
              <a:ext uri="{FF2B5EF4-FFF2-40B4-BE49-F238E27FC236}">
                <a16:creationId xmlns:a16="http://schemas.microsoft.com/office/drawing/2014/main" xmlns="" id="{6C0CC518-7F40-4B47-9506-AC9A592C9AF7}"/>
              </a:ext>
            </a:extLst>
          </p:cNvPr>
          <p:cNvSpPr txBox="1"/>
          <p:nvPr/>
        </p:nvSpPr>
        <p:spPr>
          <a:xfrm>
            <a:off x="931200" y="320622"/>
            <a:ext cx="5245233" cy="369332"/>
          </a:xfrm>
          <a:prstGeom prst="rect">
            <a:avLst/>
          </a:prstGeom>
          <a:noFill/>
        </p:spPr>
        <p:txBody>
          <a:bodyPr wrap="square" rtlCol="0">
            <a:spAutoFit/>
          </a:bodyPr>
          <a:lstStyle/>
          <a:p>
            <a:pPr algn="ctr"/>
            <a:r>
              <a:rPr lang="uk-UA" dirty="0">
                <a:solidFill>
                  <a:srgbClr val="FF0000"/>
                </a:solidFill>
              </a:rPr>
              <a:t>ТВОРЧІ МЕТОДИ КОМАНДНОЇ ВЗАЄМОДІЇ</a:t>
            </a:r>
            <a:endParaRPr lang="x-none" dirty="0">
              <a:solidFill>
                <a:srgbClr val="FF0000"/>
              </a:solidFill>
            </a:endParaRPr>
          </a:p>
        </p:txBody>
      </p:sp>
      <p:sp>
        <p:nvSpPr>
          <p:cNvPr id="4" name="TextBox 3">
            <a:extLst>
              <a:ext uri="{FF2B5EF4-FFF2-40B4-BE49-F238E27FC236}">
                <a16:creationId xmlns:a16="http://schemas.microsoft.com/office/drawing/2014/main" xmlns="" id="{66F0C076-0CA8-864B-A305-86E871AA84C0}"/>
              </a:ext>
            </a:extLst>
          </p:cNvPr>
          <p:cNvSpPr txBox="1"/>
          <p:nvPr/>
        </p:nvSpPr>
        <p:spPr>
          <a:xfrm>
            <a:off x="931200" y="868586"/>
            <a:ext cx="5006897" cy="2246769"/>
          </a:xfrm>
          <a:prstGeom prst="rect">
            <a:avLst/>
          </a:prstGeom>
          <a:noFill/>
        </p:spPr>
        <p:txBody>
          <a:bodyPr wrap="square" rtlCol="0">
            <a:spAutoFit/>
          </a:bodyPr>
          <a:lstStyle/>
          <a:p>
            <a:pPr algn="just"/>
            <a:r>
              <a:rPr lang="uk-UA" sz="2000" dirty="0"/>
              <a:t>Також радимо використовувати творчі методи (створення </a:t>
            </a:r>
            <a:r>
              <a:rPr lang="uk-UA" sz="2000" dirty="0" err="1"/>
              <a:t>лепбуків</a:t>
            </a:r>
            <a:r>
              <a:rPr lang="uk-UA" sz="2000" dirty="0"/>
              <a:t>, колажів), оскільки коли людина працює над рішенням проблеми індивідуально або колективно із задіянням різних органів чуття (зір, аудіо, </a:t>
            </a:r>
            <a:r>
              <a:rPr lang="uk-UA" sz="2000" dirty="0" err="1"/>
              <a:t>кінестетика</a:t>
            </a:r>
            <a:r>
              <a:rPr lang="uk-UA" sz="2000" dirty="0"/>
              <a:t>), вона запам’ятовує до 90% необхідної інформації</a:t>
            </a:r>
            <a:endParaRPr lang="x-none" sz="2000" dirty="0"/>
          </a:p>
        </p:txBody>
      </p:sp>
      <p:sp>
        <p:nvSpPr>
          <p:cNvPr id="10" name="TextBox 9">
            <a:extLst>
              <a:ext uri="{FF2B5EF4-FFF2-40B4-BE49-F238E27FC236}">
                <a16:creationId xmlns:a16="http://schemas.microsoft.com/office/drawing/2014/main" xmlns="" id="{38CAAECF-01F2-834A-A977-8EBED09623A6}"/>
              </a:ext>
            </a:extLst>
          </p:cNvPr>
          <p:cNvSpPr txBox="1"/>
          <p:nvPr/>
        </p:nvSpPr>
        <p:spPr>
          <a:xfrm>
            <a:off x="254852" y="3293987"/>
            <a:ext cx="5245233" cy="369332"/>
          </a:xfrm>
          <a:prstGeom prst="rect">
            <a:avLst/>
          </a:prstGeom>
          <a:noFill/>
        </p:spPr>
        <p:txBody>
          <a:bodyPr wrap="square" rtlCol="0">
            <a:spAutoFit/>
          </a:bodyPr>
          <a:lstStyle/>
          <a:p>
            <a:pPr algn="ctr"/>
            <a:r>
              <a:rPr lang="uk-UA" dirty="0">
                <a:solidFill>
                  <a:srgbClr val="FF0000"/>
                </a:solidFill>
              </a:rPr>
              <a:t>МЕТОД «АКВАРІУМ»</a:t>
            </a:r>
            <a:endParaRPr lang="x-none" dirty="0">
              <a:solidFill>
                <a:srgbClr val="FF0000"/>
              </a:solidFill>
            </a:endParaRPr>
          </a:p>
        </p:txBody>
      </p:sp>
      <p:sp>
        <p:nvSpPr>
          <p:cNvPr id="5" name="TextBox 4">
            <a:extLst>
              <a:ext uri="{FF2B5EF4-FFF2-40B4-BE49-F238E27FC236}">
                <a16:creationId xmlns:a16="http://schemas.microsoft.com/office/drawing/2014/main" xmlns="" id="{46047064-0E88-9142-8DA0-B9AC1EC1805F}"/>
              </a:ext>
            </a:extLst>
          </p:cNvPr>
          <p:cNvSpPr txBox="1"/>
          <p:nvPr/>
        </p:nvSpPr>
        <p:spPr>
          <a:xfrm>
            <a:off x="847117" y="3840468"/>
            <a:ext cx="3663102" cy="2862322"/>
          </a:xfrm>
          <a:prstGeom prst="rect">
            <a:avLst/>
          </a:prstGeom>
          <a:noFill/>
        </p:spPr>
        <p:txBody>
          <a:bodyPr wrap="square" rtlCol="0">
            <a:spAutoFit/>
          </a:bodyPr>
          <a:lstStyle/>
          <a:p>
            <a:pPr algn="just"/>
            <a:r>
              <a:rPr lang="uk-UA" dirty="0"/>
              <a:t>Ви об’єднуєте учнів у 2-4 групи і пропонуєте завдання. Одна з груп сідає в центр аудиторії колом і починає обговорювати проблему. Всі інші просто слухають. Після Вашого сигналу через 5-10 хвилин починається обговорення: які думки були слушними? Чому? Що сподобалось, що ні? Далі наступна група займає місце ”в акваріумі»</a:t>
            </a:r>
            <a:endParaRPr lang="x-none" dirty="0"/>
          </a:p>
        </p:txBody>
      </p:sp>
    </p:spTree>
    <p:extLst>
      <p:ext uri="{BB962C8B-B14F-4D97-AF65-F5344CB8AC3E}">
        <p14:creationId xmlns:p14="http://schemas.microsoft.com/office/powerpoint/2010/main" val="902688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961D8973-EAA9-459A-AF59-BBB4233D6C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8AE13BED-6EB9-5B45-9357-F2A890BA7180}"/>
              </a:ext>
            </a:extLst>
          </p:cNvPr>
          <p:cNvSpPr>
            <a:spLocks noGrp="1"/>
          </p:cNvSpPr>
          <p:nvPr>
            <p:ph type="title"/>
          </p:nvPr>
        </p:nvSpPr>
        <p:spPr>
          <a:xfrm>
            <a:off x="1333350" y="107731"/>
            <a:ext cx="4696259" cy="396766"/>
          </a:xfrm>
        </p:spPr>
        <p:txBody>
          <a:bodyPr>
            <a:normAutofit fontScale="90000"/>
          </a:bodyPr>
          <a:lstStyle/>
          <a:p>
            <a:pPr algn="ctr"/>
            <a:r>
              <a:rPr lang="uk-UA" sz="2000" dirty="0">
                <a:solidFill>
                  <a:srgbClr val="FF0000"/>
                </a:solidFill>
              </a:rPr>
              <a:t>МЕТОДИ ФАСИЛІТАЦІЇ ТА МОДЕРАЦІЇ</a:t>
            </a:r>
            <a:endParaRPr lang="x-none" sz="2000" dirty="0">
              <a:solidFill>
                <a:srgbClr val="FF0000"/>
              </a:solidFill>
            </a:endParaRPr>
          </a:p>
        </p:txBody>
      </p:sp>
      <p:sp>
        <p:nvSpPr>
          <p:cNvPr id="3" name="Content Placeholder 2">
            <a:extLst>
              <a:ext uri="{FF2B5EF4-FFF2-40B4-BE49-F238E27FC236}">
                <a16:creationId xmlns:a16="http://schemas.microsoft.com/office/drawing/2014/main" xmlns="" id="{0BAC5C6D-9941-EF40-A2EE-621755E174B8}"/>
              </a:ext>
            </a:extLst>
          </p:cNvPr>
          <p:cNvSpPr>
            <a:spLocks noGrp="1"/>
          </p:cNvSpPr>
          <p:nvPr>
            <p:ph idx="1"/>
          </p:nvPr>
        </p:nvSpPr>
        <p:spPr>
          <a:xfrm>
            <a:off x="181975" y="727841"/>
            <a:ext cx="7061753" cy="1066800"/>
          </a:xfrm>
        </p:spPr>
        <p:txBody>
          <a:bodyPr>
            <a:noAutofit/>
          </a:bodyPr>
          <a:lstStyle/>
          <a:p>
            <a:pPr marL="0" indent="0" algn="just">
              <a:buNone/>
            </a:pPr>
            <a:r>
              <a:rPr lang="uk-UA" sz="1800" dirty="0" err="1"/>
              <a:t>Фасилітація</a:t>
            </a:r>
            <a:r>
              <a:rPr lang="uk-UA" sz="1800" dirty="0"/>
              <a:t> та </a:t>
            </a:r>
            <a:r>
              <a:rPr lang="uk-UA" sz="1800" dirty="0" err="1"/>
              <a:t>модерація</a:t>
            </a:r>
            <a:r>
              <a:rPr lang="uk-UA" sz="1800" dirty="0"/>
              <a:t> – це організація в групі процесу колективного розв'язання проблем, але якщо </a:t>
            </a:r>
            <a:r>
              <a:rPr lang="uk-UA" sz="1800" dirty="0" err="1"/>
              <a:t>фасилітатор</a:t>
            </a:r>
            <a:r>
              <a:rPr lang="uk-UA" sz="1800" dirty="0"/>
              <a:t> – це «людина в синьому на фоні </a:t>
            </a:r>
            <a:r>
              <a:rPr lang="uk-UA" sz="1800" dirty="0" err="1"/>
              <a:t>синої</a:t>
            </a:r>
            <a:r>
              <a:rPr lang="uk-UA" sz="1800" dirty="0"/>
              <a:t> стіни», тобто людина, яка виконує пасивну роль, йде за групою, то при </a:t>
            </a:r>
            <a:r>
              <a:rPr lang="uk-UA" sz="1800" dirty="0" err="1"/>
              <a:t>модерації</a:t>
            </a:r>
            <a:r>
              <a:rPr lang="uk-UA" sz="1800" dirty="0"/>
              <a:t> модератор керує процесом, він - ведучий, головуючий, який приведе групу до рішення проблеми, яке він знає наперед і має привести туди групу. Алгоритм:</a:t>
            </a:r>
          </a:p>
          <a:p>
            <a:pPr algn="just">
              <a:buFontTx/>
              <a:buChar char="-"/>
            </a:pPr>
            <a:r>
              <a:rPr lang="uk-UA" sz="1800" dirty="0"/>
              <a:t>Ви пропонуєте завдання, наприклад, «Мій улюблений урок» Об’єднуєте учнів в команди по 5-7 осіб</a:t>
            </a:r>
          </a:p>
          <a:p>
            <a:pPr algn="just">
              <a:buFontTx/>
              <a:buChar char="-"/>
            </a:pPr>
            <a:r>
              <a:rPr lang="uk-UA" sz="1800" dirty="0"/>
              <a:t>Завдання кожному учаснику команди: прописати на окремих стікерах 3 причини, чому цей урок – улюблений?</a:t>
            </a:r>
          </a:p>
          <a:p>
            <a:pPr algn="just">
              <a:buFontTx/>
              <a:buChar char="-"/>
            </a:pPr>
            <a:r>
              <a:rPr lang="uk-UA" sz="1800" dirty="0"/>
              <a:t>Після цього даєте 5 хвилин на роботу в командах, необхідно виділити основні фактори цікавого уроку</a:t>
            </a:r>
          </a:p>
          <a:p>
            <a:pPr algn="just">
              <a:buFontTx/>
              <a:buChar char="-"/>
            </a:pPr>
            <a:r>
              <a:rPr lang="uk-UA" sz="1800" dirty="0"/>
              <a:t>Далі команди обирають представників, які будуть презентувати отримані результати</a:t>
            </a:r>
          </a:p>
          <a:p>
            <a:pPr marL="0" indent="0" algn="just">
              <a:buNone/>
            </a:pPr>
            <a:r>
              <a:rPr lang="uk-UA" sz="1800" dirty="0" err="1"/>
              <a:t>Фасилітатор</a:t>
            </a:r>
            <a:r>
              <a:rPr lang="uk-UA" sz="1800" dirty="0"/>
              <a:t> вислуховує, погоджується, проявляє цікавість, доброзичливість та допомагає представникам команд зібрати колаж зі стікерів «Найкращий урок». Модератор ставить питання, робить власні висновки, спонукає дискусії.</a:t>
            </a:r>
            <a:endParaRPr lang="x-none" sz="1800" dirty="0"/>
          </a:p>
        </p:txBody>
      </p:sp>
      <p:sp>
        <p:nvSpPr>
          <p:cNvPr id="11" name="Rectangle 10">
            <a:extLst>
              <a:ext uri="{FF2B5EF4-FFF2-40B4-BE49-F238E27FC236}">
                <a16:creationId xmlns:a16="http://schemas.microsoft.com/office/drawing/2014/main" xmlns="" id="{FBEA8A33-C0D0-416D-8359-724B8828C7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descr="A group of people posing for the camera&#10;&#10;Description automatically generated">
            <a:extLst>
              <a:ext uri="{FF2B5EF4-FFF2-40B4-BE49-F238E27FC236}">
                <a16:creationId xmlns:a16="http://schemas.microsoft.com/office/drawing/2014/main" xmlns="" id="{D4547E10-B83C-0C4E-9A79-AF33A7470D60}"/>
              </a:ext>
            </a:extLst>
          </p:cNvPr>
          <p:cNvPicPr>
            <a:picLocks noChangeAspect="1"/>
          </p:cNvPicPr>
          <p:nvPr/>
        </p:nvPicPr>
        <p:blipFill rotWithShape="1">
          <a:blip r:embed="rId2"/>
          <a:srcRect l="13555" r="13859"/>
          <a:stretch/>
        </p:blipFill>
        <p:spPr>
          <a:xfrm>
            <a:off x="7612261" y="10"/>
            <a:ext cx="4579739" cy="6857990"/>
          </a:xfrm>
          <a:prstGeom prst="rect">
            <a:avLst/>
          </a:prstGeom>
        </p:spPr>
      </p:pic>
    </p:spTree>
    <p:extLst>
      <p:ext uri="{BB962C8B-B14F-4D97-AF65-F5344CB8AC3E}">
        <p14:creationId xmlns:p14="http://schemas.microsoft.com/office/powerpoint/2010/main" val="145572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1D868099-6145-4BC0-A5EA-74BEF1776B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CA3AA31-2A58-EF41-B0BC-BE672ACF1914}"/>
              </a:ext>
            </a:extLst>
          </p:cNvPr>
          <p:cNvSpPr>
            <a:spLocks noGrp="1"/>
          </p:cNvSpPr>
          <p:nvPr>
            <p:ph type="title"/>
          </p:nvPr>
        </p:nvSpPr>
        <p:spPr>
          <a:xfrm>
            <a:off x="8373627" y="838984"/>
            <a:ext cx="2862104" cy="1060817"/>
          </a:xfrm>
        </p:spPr>
        <p:txBody>
          <a:bodyPr anchor="b">
            <a:normAutofit/>
          </a:bodyPr>
          <a:lstStyle/>
          <a:p>
            <a:r>
              <a:rPr lang="uk-UA" sz="2800" dirty="0">
                <a:solidFill>
                  <a:srgbClr val="C00000"/>
                </a:solidFill>
              </a:rPr>
              <a:t>Сократівське опитування</a:t>
            </a:r>
            <a:endParaRPr lang="x-none" sz="2800" dirty="0">
              <a:solidFill>
                <a:srgbClr val="C00000"/>
              </a:solidFill>
            </a:endParaRPr>
          </a:p>
        </p:txBody>
      </p:sp>
      <p:pic>
        <p:nvPicPr>
          <p:cNvPr id="4" name="Picture 3" descr="A close up of a person&#10;&#10;Description automatically generated">
            <a:extLst>
              <a:ext uri="{FF2B5EF4-FFF2-40B4-BE49-F238E27FC236}">
                <a16:creationId xmlns:a16="http://schemas.microsoft.com/office/drawing/2014/main" xmlns="" id="{A3EC5DE3-07E6-5B4C-BBF9-2BCB9EABB1D1}"/>
              </a:ext>
            </a:extLst>
          </p:cNvPr>
          <p:cNvPicPr>
            <a:picLocks noChangeAspect="1"/>
          </p:cNvPicPr>
          <p:nvPr/>
        </p:nvPicPr>
        <p:blipFill>
          <a:blip r:embed="rId2"/>
          <a:stretch>
            <a:fillRect/>
          </a:stretch>
        </p:blipFill>
        <p:spPr>
          <a:xfrm>
            <a:off x="8373627" y="3261262"/>
            <a:ext cx="3351797" cy="2279222"/>
          </a:xfrm>
          <a:prstGeom prst="rect">
            <a:avLst/>
          </a:prstGeom>
        </p:spPr>
      </p:pic>
      <p:sp>
        <p:nvSpPr>
          <p:cNvPr id="3" name="Content Placeholder 2">
            <a:extLst>
              <a:ext uri="{FF2B5EF4-FFF2-40B4-BE49-F238E27FC236}">
                <a16:creationId xmlns:a16="http://schemas.microsoft.com/office/drawing/2014/main" xmlns="" id="{60DE0614-7D29-EB4E-BC6E-ECE5994E9B7E}"/>
              </a:ext>
            </a:extLst>
          </p:cNvPr>
          <p:cNvSpPr>
            <a:spLocks noGrp="1"/>
          </p:cNvSpPr>
          <p:nvPr>
            <p:ph idx="1"/>
          </p:nvPr>
        </p:nvSpPr>
        <p:spPr>
          <a:xfrm>
            <a:off x="8373627" y="2050123"/>
            <a:ext cx="3413212" cy="1060817"/>
          </a:xfrm>
        </p:spPr>
        <p:txBody>
          <a:bodyPr>
            <a:normAutofit fontScale="92500" lnSpcReduction="20000"/>
          </a:bodyPr>
          <a:lstStyle/>
          <a:p>
            <a:pPr marL="0" indent="0" algn="just">
              <a:buNone/>
            </a:pPr>
            <a:r>
              <a:rPr lang="uk-UA" sz="1600" b="1" dirty="0"/>
              <a:t>Сократівське опитування – ще одна універсальна вправа. Яким би не був предмет чи тема, завжди є місце для запитань 5 класів</a:t>
            </a:r>
            <a:endParaRPr lang="x-none" sz="1600" dirty="0"/>
          </a:p>
          <a:p>
            <a:pPr marL="0" indent="0">
              <a:buNone/>
            </a:pPr>
            <a:endParaRPr lang="x-none" sz="1600" dirty="0"/>
          </a:p>
        </p:txBody>
      </p:sp>
      <p:sp>
        <p:nvSpPr>
          <p:cNvPr id="11" name="Freeform 6">
            <a:extLst>
              <a:ext uri="{FF2B5EF4-FFF2-40B4-BE49-F238E27FC236}">
                <a16:creationId xmlns:a16="http://schemas.microsoft.com/office/drawing/2014/main" xmlns="" id="{CC1026F7-DECB-49B4-A565-518BBA4454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H="1" flipV="1">
            <a:off x="7983434" y="640080"/>
            <a:ext cx="2296028" cy="3674981"/>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5" name="TextBox 4">
            <a:extLst>
              <a:ext uri="{FF2B5EF4-FFF2-40B4-BE49-F238E27FC236}">
                <a16:creationId xmlns:a16="http://schemas.microsoft.com/office/drawing/2014/main" xmlns="" id="{AA41F16E-B89F-5A49-8512-B43C126A522E}"/>
              </a:ext>
            </a:extLst>
          </p:cNvPr>
          <p:cNvSpPr txBox="1"/>
          <p:nvPr/>
        </p:nvSpPr>
        <p:spPr>
          <a:xfrm>
            <a:off x="550870" y="987282"/>
            <a:ext cx="7199227" cy="4801314"/>
          </a:xfrm>
          <a:prstGeom prst="rect">
            <a:avLst/>
          </a:prstGeom>
          <a:noFill/>
        </p:spPr>
        <p:txBody>
          <a:bodyPr wrap="square" rtlCol="0">
            <a:spAutoFit/>
          </a:bodyPr>
          <a:lstStyle/>
          <a:p>
            <a:pPr algn="just"/>
            <a:r>
              <a:rPr lang="uk-UA" b="1" dirty="0"/>
              <a:t>Запитання 1 класу – для уточнення: що ти маєш на увазі? Чи можеш пояснити більш детально? Яка головна проблема?</a:t>
            </a:r>
          </a:p>
          <a:p>
            <a:pPr algn="just"/>
            <a:endParaRPr lang="x-none" dirty="0"/>
          </a:p>
          <a:p>
            <a:pPr algn="just"/>
            <a:r>
              <a:rPr lang="uk-UA" b="1" dirty="0"/>
              <a:t>Запитання 2 класу – для генерації припущень – Які припущення можна зробити? Що це означає?</a:t>
            </a:r>
          </a:p>
          <a:p>
            <a:pPr algn="just"/>
            <a:endParaRPr lang="x-none" dirty="0"/>
          </a:p>
          <a:p>
            <a:pPr algn="just"/>
            <a:r>
              <a:rPr lang="uk-UA" b="1" dirty="0"/>
              <a:t>Запитання 3 класу – спонукають аргументувати: чи можеш підтвердити свої припущення? Чи ти маєш приклад з реального життя? Що змусило тебе повірити в це? Які причини це спонукали? Чи маєш ти альтернативний погляд? Якої інформації бракує?</a:t>
            </a:r>
          </a:p>
          <a:p>
            <a:pPr algn="just"/>
            <a:endParaRPr lang="x-none" dirty="0"/>
          </a:p>
          <a:p>
            <a:pPr algn="just"/>
            <a:r>
              <a:rPr lang="uk-UA" b="1" dirty="0"/>
              <a:t>Запитання 4 класу – для формування висновку: яке це має значення для тебе? Для громади? Як це вплине в подальшому, твій прогноз?</a:t>
            </a:r>
          </a:p>
          <a:p>
            <a:pPr algn="just"/>
            <a:endParaRPr lang="x-none" dirty="0"/>
          </a:p>
          <a:p>
            <a:pPr algn="just"/>
            <a:r>
              <a:rPr lang="uk-UA" b="1" dirty="0"/>
              <a:t>Запитання 5 класу – фінальні – У чому суть цього дослідження? Чи правильно я зрозумів тебе, що…?</a:t>
            </a:r>
            <a:endParaRPr lang="x-none" dirty="0"/>
          </a:p>
          <a:p>
            <a:endParaRPr lang="x-none" dirty="0"/>
          </a:p>
        </p:txBody>
      </p:sp>
    </p:spTree>
    <p:extLst>
      <p:ext uri="{BB962C8B-B14F-4D97-AF65-F5344CB8AC3E}">
        <p14:creationId xmlns:p14="http://schemas.microsoft.com/office/powerpoint/2010/main" val="3573399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xmlns="" id="{975DA423-1E6A-406A-9B05-E620EFA1F59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73F03B4-5A76-8E4E-8AE4-E51CD75A6625}"/>
              </a:ext>
            </a:extLst>
          </p:cNvPr>
          <p:cNvSpPr>
            <a:spLocks noGrp="1"/>
          </p:cNvSpPr>
          <p:nvPr>
            <p:ph type="title"/>
          </p:nvPr>
        </p:nvSpPr>
        <p:spPr>
          <a:xfrm>
            <a:off x="4719527" y="162972"/>
            <a:ext cx="7355088" cy="609600"/>
          </a:xfrm>
        </p:spPr>
        <p:txBody>
          <a:bodyPr>
            <a:noAutofit/>
          </a:bodyPr>
          <a:lstStyle/>
          <a:p>
            <a:pPr algn="ctr"/>
            <a:r>
              <a:rPr lang="uk-UA" sz="2800" dirty="0">
                <a:solidFill>
                  <a:srgbClr val="FF0000"/>
                </a:solidFill>
              </a:rPr>
              <a:t>«ЗОЛОТИЙ ПЕРЕТИН»ЛЕОНАРДО ДА ВІНЧІ</a:t>
            </a:r>
            <a:endParaRPr lang="x-none" sz="2800" dirty="0">
              <a:solidFill>
                <a:srgbClr val="FF0000"/>
              </a:solidFill>
            </a:endParaRPr>
          </a:p>
        </p:txBody>
      </p:sp>
      <p:pic>
        <p:nvPicPr>
          <p:cNvPr id="1026" name="Picture 2" descr="Золотий переріз і сучасна математична гармонія | Національна ...">
            <a:extLst>
              <a:ext uri="{FF2B5EF4-FFF2-40B4-BE49-F238E27FC236}">
                <a16:creationId xmlns:a16="http://schemas.microsoft.com/office/drawing/2014/main" xmlns="" id="{276E01CE-8348-1D40-AEE7-89E74BB8DE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554" r="1" b="13977"/>
          <a:stretch/>
        </p:blipFill>
        <p:spPr bwMode="auto">
          <a:xfrm>
            <a:off x="20" y="-1"/>
            <a:ext cx="4373525" cy="34380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Давид - скульптура Микеланджело, фото, история скульптуры">
            <a:extLst>
              <a:ext uri="{FF2B5EF4-FFF2-40B4-BE49-F238E27FC236}">
                <a16:creationId xmlns:a16="http://schemas.microsoft.com/office/drawing/2014/main" xmlns="" id="{5F3C1774-7C93-4941-B38F-ACBE511F7E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794" r="-2" b="19542"/>
          <a:stretch/>
        </p:blipFill>
        <p:spPr bwMode="auto">
          <a:xfrm>
            <a:off x="20" y="3438457"/>
            <a:ext cx="4373525" cy="3429000"/>
          </a:xfrm>
          <a:prstGeom prst="rect">
            <a:avLst/>
          </a:prstGeom>
          <a:noFill/>
          <a:extLst>
            <a:ext uri="{909E8E84-426E-40DD-AFC4-6F175D3DCCD1}">
              <a14:hiddenFill xmlns:a14="http://schemas.microsoft.com/office/drawing/2010/main">
                <a:solidFill>
                  <a:srgbClr val="FFFFFF"/>
                </a:solidFill>
              </a14:hiddenFill>
            </a:ext>
          </a:extLst>
        </p:spPr>
      </p:pic>
      <p:sp>
        <p:nvSpPr>
          <p:cNvPr id="139" name="Rectangle 138">
            <a:extLst>
              <a:ext uri="{FF2B5EF4-FFF2-40B4-BE49-F238E27FC236}">
                <a16:creationId xmlns:a16="http://schemas.microsoft.com/office/drawing/2014/main" xmlns="" id="{B5408C03-B752-49FB-ABD5-7ED758AE48C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xmlns="" id="{9CEF75D1-40FE-1040-845C-4629F0FEF008}"/>
              </a:ext>
            </a:extLst>
          </p:cNvPr>
          <p:cNvSpPr>
            <a:spLocks noGrp="1"/>
          </p:cNvSpPr>
          <p:nvPr>
            <p:ph idx="1"/>
          </p:nvPr>
        </p:nvSpPr>
        <p:spPr>
          <a:xfrm>
            <a:off x="4719527" y="669073"/>
            <a:ext cx="7268033" cy="3581400"/>
          </a:xfrm>
        </p:spPr>
        <p:txBody>
          <a:bodyPr>
            <a:normAutofit fontScale="92500" lnSpcReduction="10000"/>
          </a:bodyPr>
          <a:lstStyle/>
          <a:p>
            <a:pPr marL="0" indent="0" algn="just">
              <a:buNone/>
            </a:pPr>
            <a:r>
              <a:rPr lang="uk-UA" dirty="0"/>
              <a:t>Цей метод полягає в тому, що у будь-якій вправі, </a:t>
            </a:r>
            <a:r>
              <a:rPr lang="uk-UA" dirty="0" err="1"/>
              <a:t>уроці</a:t>
            </a:r>
            <a:r>
              <a:rPr lang="uk-UA" dirty="0"/>
              <a:t>, презентації використовується правило композиції: обов’язково є зачин (тут бажано використовувати цікаву й актуальну історію), основна частина (</a:t>
            </a:r>
            <a:r>
              <a:rPr lang="uk-UA" dirty="0" err="1"/>
              <a:t>методично</a:t>
            </a:r>
            <a:r>
              <a:rPr lang="uk-UA" dirty="0"/>
              <a:t> навантажена, але якщо по часу вона триває більше, ніж 20 хвилин, потрібно зробити перерву або змінити вид діяльності) і висновки. Бажано, щоб висновки «мали ноги», тобто містили заклик до дії, красивий кінець, який дарує гарні емоції, стан наповнення або бажання робити далі. «Золотий перетин» означає, що на 2\3 Вашого виступу (конференції, презентації тощо) має бути «вишенька на торті» – така собі яскрава історія або цікава вправа, яка буде </a:t>
            </a:r>
            <a:r>
              <a:rPr lang="uk-UA" dirty="0" err="1"/>
              <a:t>емоційно</a:t>
            </a:r>
            <a:r>
              <a:rPr lang="uk-UA" dirty="0"/>
              <a:t> привабливою. Корисно також навчити дітей будувати так свої виступи!</a:t>
            </a:r>
            <a:endParaRPr lang="x-none" dirty="0"/>
          </a:p>
        </p:txBody>
      </p:sp>
      <p:sp>
        <p:nvSpPr>
          <p:cNvPr id="11" name="Title 1">
            <a:extLst>
              <a:ext uri="{FF2B5EF4-FFF2-40B4-BE49-F238E27FC236}">
                <a16:creationId xmlns:a16="http://schemas.microsoft.com/office/drawing/2014/main" xmlns="" id="{24DBC623-C070-9E4A-BAD6-6768D6657500}"/>
              </a:ext>
            </a:extLst>
          </p:cNvPr>
          <p:cNvSpPr txBox="1">
            <a:spLocks/>
          </p:cNvSpPr>
          <p:nvPr/>
        </p:nvSpPr>
        <p:spPr>
          <a:xfrm>
            <a:off x="4749854" y="4250473"/>
            <a:ext cx="7355088" cy="609600"/>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uk-UA" sz="2800" dirty="0">
                <a:solidFill>
                  <a:srgbClr val="FF0000"/>
                </a:solidFill>
              </a:rPr>
              <a:t>«НОЖИЦІ» МІКЕЛАНДЖЕЛО</a:t>
            </a:r>
            <a:endParaRPr lang="x-none" sz="2800" dirty="0">
              <a:solidFill>
                <a:srgbClr val="FF0000"/>
              </a:solidFill>
            </a:endParaRPr>
          </a:p>
        </p:txBody>
      </p:sp>
      <p:sp>
        <p:nvSpPr>
          <p:cNvPr id="5" name="TextBox 4">
            <a:extLst>
              <a:ext uri="{FF2B5EF4-FFF2-40B4-BE49-F238E27FC236}">
                <a16:creationId xmlns:a16="http://schemas.microsoft.com/office/drawing/2014/main" xmlns="" id="{3E41E10D-CD94-1649-9F3C-EBCFD9BAC9A0}"/>
              </a:ext>
            </a:extLst>
          </p:cNvPr>
          <p:cNvSpPr txBox="1"/>
          <p:nvPr/>
        </p:nvSpPr>
        <p:spPr>
          <a:xfrm>
            <a:off x="4719527" y="5057695"/>
            <a:ext cx="7268033" cy="1200329"/>
          </a:xfrm>
          <a:prstGeom prst="rect">
            <a:avLst/>
          </a:prstGeom>
          <a:noFill/>
        </p:spPr>
        <p:txBody>
          <a:bodyPr wrap="square" rtlCol="0">
            <a:spAutoFit/>
          </a:bodyPr>
          <a:lstStyle/>
          <a:p>
            <a:pPr algn="just"/>
            <a:r>
              <a:rPr lang="uk-UA" b="1" dirty="0"/>
              <a:t>Згідно з легендою, коли у Мікеланджело запитали, як він зробив прекрасну статую, він відповів, що просто стесав все зайве. Цей метод полягає в тому, що завжди ВСЕ можна скоротити: презентацію, виступ, твір, відповідь, будь що, залишивши лише необхідне!</a:t>
            </a:r>
            <a:endParaRPr lang="x-none" b="1" dirty="0"/>
          </a:p>
        </p:txBody>
      </p:sp>
    </p:spTree>
    <p:extLst>
      <p:ext uri="{BB962C8B-B14F-4D97-AF65-F5344CB8AC3E}">
        <p14:creationId xmlns:p14="http://schemas.microsoft.com/office/powerpoint/2010/main" val="1077570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Король Артур и рыцари круглого стола">
            <a:extLst>
              <a:ext uri="{FF2B5EF4-FFF2-40B4-BE49-F238E27FC236}">
                <a16:creationId xmlns:a16="http://schemas.microsoft.com/office/drawing/2014/main" xmlns="" id="{A5478310-6609-5948-9125-13A930F656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87" b="8672"/>
          <a:stretch/>
        </p:blipFill>
        <p:spPr bwMode="auto">
          <a:xfrm>
            <a:off x="20" y="-1"/>
            <a:ext cx="12191980" cy="685800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xmlns="" id="{3CBA2BA5-DF4D-437C-9273-F945CF857D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7948" y="1838152"/>
            <a:ext cx="5607908" cy="372444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xmlns="" id="{7754EA86-2D7A-4D51-B5F6-DA6349D5F4D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H="1" flipV="1">
            <a:off x="1087261" y="1405049"/>
            <a:ext cx="2131466" cy="1830903"/>
          </a:xfrm>
          <a:custGeom>
            <a:avLst/>
            <a:gdLst>
              <a:gd name="connsiteX0" fmla="*/ 2308583 w 2308583"/>
              <a:gd name="connsiteY0" fmla="*/ 1983044 h 1983044"/>
              <a:gd name="connsiteX1" fmla="*/ 462 w 2308583"/>
              <a:gd name="connsiteY1" fmla="*/ 1983044 h 1983044"/>
              <a:gd name="connsiteX2" fmla="*/ 0 w 2308583"/>
              <a:gd name="connsiteY2" fmla="*/ 1711185 h 1983044"/>
              <a:gd name="connsiteX3" fmla="*/ 2022607 w 2308583"/>
              <a:gd name="connsiteY3" fmla="*/ 1712117 h 1983044"/>
              <a:gd name="connsiteX4" fmla="*/ 2022607 w 2308583"/>
              <a:gd name="connsiteY4" fmla="*/ 0 h 1983044"/>
              <a:gd name="connsiteX5" fmla="*/ 2308583 w 2308583"/>
              <a:gd name="connsiteY5" fmla="*/ 0 h 19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1983044">
                <a:moveTo>
                  <a:pt x="2308583" y="1983044"/>
                </a:moveTo>
                <a:lnTo>
                  <a:pt x="462" y="1983044"/>
                </a:lnTo>
                <a:cubicBezTo>
                  <a:pt x="-462" y="1889214"/>
                  <a:pt x="923" y="1805015"/>
                  <a:pt x="0" y="1711185"/>
                </a:cubicBezTo>
                <a:lnTo>
                  <a:pt x="2022607" y="1712117"/>
                </a:lnTo>
                <a:lnTo>
                  <a:pt x="2022607" y="0"/>
                </a:lnTo>
                <a:lnTo>
                  <a:pt x="2308583" y="0"/>
                </a:lnTo>
                <a:close/>
              </a:path>
            </a:pathLst>
          </a:custGeom>
          <a:solidFill>
            <a:schemeClr val="tx1">
              <a:alpha val="70000"/>
            </a:schemeClr>
          </a:solidFill>
          <a:ln w="0">
            <a:noFill/>
            <a:prstDash val="solid"/>
            <a:round/>
            <a:headEnd/>
            <a:tailEnd/>
          </a:ln>
        </p:spPr>
      </p:sp>
      <p:sp>
        <p:nvSpPr>
          <p:cNvPr id="2" name="Title 1">
            <a:extLst>
              <a:ext uri="{FF2B5EF4-FFF2-40B4-BE49-F238E27FC236}">
                <a16:creationId xmlns:a16="http://schemas.microsoft.com/office/drawing/2014/main" xmlns="" id="{C8EC7BE3-B26B-684C-B2FE-99675AA9441B}"/>
              </a:ext>
            </a:extLst>
          </p:cNvPr>
          <p:cNvSpPr>
            <a:spLocks noGrp="1"/>
          </p:cNvSpPr>
          <p:nvPr>
            <p:ph type="title"/>
          </p:nvPr>
        </p:nvSpPr>
        <p:spPr>
          <a:xfrm>
            <a:off x="1885959" y="2185352"/>
            <a:ext cx="4891887" cy="1025935"/>
          </a:xfrm>
        </p:spPr>
        <p:txBody>
          <a:bodyPr anchor="ctr">
            <a:normAutofit fontScale="90000"/>
          </a:bodyPr>
          <a:lstStyle/>
          <a:p>
            <a:r>
              <a:rPr lang="uk-UA" sz="3600" dirty="0"/>
              <a:t>«Лицарі круглого столу»</a:t>
            </a:r>
            <a:endParaRPr lang="x-none" sz="3600" dirty="0"/>
          </a:p>
        </p:txBody>
      </p:sp>
      <p:sp>
        <p:nvSpPr>
          <p:cNvPr id="3" name="Content Placeholder 2">
            <a:extLst>
              <a:ext uri="{FF2B5EF4-FFF2-40B4-BE49-F238E27FC236}">
                <a16:creationId xmlns:a16="http://schemas.microsoft.com/office/drawing/2014/main" xmlns="" id="{E0486F09-B847-2740-B139-7C358949C6ED}"/>
              </a:ext>
            </a:extLst>
          </p:cNvPr>
          <p:cNvSpPr>
            <a:spLocks noGrp="1"/>
          </p:cNvSpPr>
          <p:nvPr>
            <p:ph idx="1"/>
          </p:nvPr>
        </p:nvSpPr>
        <p:spPr>
          <a:xfrm>
            <a:off x="1885959" y="3211287"/>
            <a:ext cx="4891887" cy="2068284"/>
          </a:xfrm>
        </p:spPr>
        <p:txBody>
          <a:bodyPr>
            <a:normAutofit/>
          </a:bodyPr>
          <a:lstStyle/>
          <a:p>
            <a:pPr marL="0" indent="0" algn="just">
              <a:buNone/>
            </a:pPr>
            <a:r>
              <a:rPr lang="uk-UA" dirty="0"/>
              <a:t>Вправа полягає в тому, що Ви даєте проблему для обговорення, кожна команда дискусійним шляхом вибирає оптимальний шлях вирішення проблеми</a:t>
            </a:r>
            <a:endParaRPr lang="x-none" dirty="0"/>
          </a:p>
        </p:txBody>
      </p:sp>
    </p:spTree>
    <p:extLst>
      <p:ext uri="{BB962C8B-B14F-4D97-AF65-F5344CB8AC3E}">
        <p14:creationId xmlns:p14="http://schemas.microsoft.com/office/powerpoint/2010/main" val="2705142666"/>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Торт библиотека | Книжный торт, Оригинальные торты, Восхитительные ...">
            <a:extLst>
              <a:ext uri="{FF2B5EF4-FFF2-40B4-BE49-F238E27FC236}">
                <a16:creationId xmlns:a16="http://schemas.microsoft.com/office/drawing/2014/main" xmlns="" id="{B7718869-B6FF-2440-A3D9-19E98D7AB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310" b="11293"/>
          <a:stretch/>
        </p:blipFill>
        <p:spPr bwMode="auto">
          <a:xfrm>
            <a:off x="0" y="0"/>
            <a:ext cx="12191980" cy="685800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xmlns="" id="{3CBA2BA5-DF4D-437C-9273-F945CF857D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7948" y="1838152"/>
            <a:ext cx="5607908" cy="372444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xmlns="" id="{7754EA86-2D7A-4D51-B5F6-DA6349D5F4D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H="1" flipV="1">
            <a:off x="1087261" y="1405049"/>
            <a:ext cx="2131466" cy="1830903"/>
          </a:xfrm>
          <a:custGeom>
            <a:avLst/>
            <a:gdLst>
              <a:gd name="connsiteX0" fmla="*/ 2308583 w 2308583"/>
              <a:gd name="connsiteY0" fmla="*/ 1983044 h 1983044"/>
              <a:gd name="connsiteX1" fmla="*/ 462 w 2308583"/>
              <a:gd name="connsiteY1" fmla="*/ 1983044 h 1983044"/>
              <a:gd name="connsiteX2" fmla="*/ 0 w 2308583"/>
              <a:gd name="connsiteY2" fmla="*/ 1711185 h 1983044"/>
              <a:gd name="connsiteX3" fmla="*/ 2022607 w 2308583"/>
              <a:gd name="connsiteY3" fmla="*/ 1712117 h 1983044"/>
              <a:gd name="connsiteX4" fmla="*/ 2022607 w 2308583"/>
              <a:gd name="connsiteY4" fmla="*/ 0 h 1983044"/>
              <a:gd name="connsiteX5" fmla="*/ 2308583 w 2308583"/>
              <a:gd name="connsiteY5" fmla="*/ 0 h 19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1983044">
                <a:moveTo>
                  <a:pt x="2308583" y="1983044"/>
                </a:moveTo>
                <a:lnTo>
                  <a:pt x="462" y="1983044"/>
                </a:lnTo>
                <a:cubicBezTo>
                  <a:pt x="-462" y="1889214"/>
                  <a:pt x="923" y="1805015"/>
                  <a:pt x="0" y="1711185"/>
                </a:cubicBezTo>
                <a:lnTo>
                  <a:pt x="2022607" y="1712117"/>
                </a:lnTo>
                <a:lnTo>
                  <a:pt x="2022607" y="0"/>
                </a:lnTo>
                <a:lnTo>
                  <a:pt x="2308583" y="0"/>
                </a:lnTo>
                <a:close/>
              </a:path>
            </a:pathLst>
          </a:custGeom>
          <a:solidFill>
            <a:schemeClr val="tx1">
              <a:alpha val="70000"/>
            </a:schemeClr>
          </a:solidFill>
          <a:ln w="0">
            <a:noFill/>
            <a:prstDash val="solid"/>
            <a:round/>
            <a:headEnd/>
            <a:tailEnd/>
          </a:ln>
        </p:spPr>
      </p:sp>
      <p:sp>
        <p:nvSpPr>
          <p:cNvPr id="2" name="Title 1">
            <a:extLst>
              <a:ext uri="{FF2B5EF4-FFF2-40B4-BE49-F238E27FC236}">
                <a16:creationId xmlns:a16="http://schemas.microsoft.com/office/drawing/2014/main" xmlns="" id="{1934FA6F-426F-DB46-AE8D-02D3EED1E4DC}"/>
              </a:ext>
            </a:extLst>
          </p:cNvPr>
          <p:cNvSpPr>
            <a:spLocks noGrp="1"/>
          </p:cNvSpPr>
          <p:nvPr>
            <p:ph type="title"/>
          </p:nvPr>
        </p:nvSpPr>
        <p:spPr>
          <a:xfrm>
            <a:off x="772783" y="0"/>
            <a:ext cx="4891887" cy="1025935"/>
          </a:xfrm>
        </p:spPr>
        <p:txBody>
          <a:bodyPr anchor="ctr">
            <a:normAutofit/>
          </a:bodyPr>
          <a:lstStyle/>
          <a:p>
            <a:pPr algn="ctr"/>
            <a:r>
              <a:rPr lang="uk-UA" sz="3600" dirty="0">
                <a:solidFill>
                  <a:schemeClr val="bg1"/>
                </a:solidFill>
              </a:rPr>
              <a:t>«Жива бібліотека»</a:t>
            </a:r>
            <a:endParaRPr lang="x-none" sz="3600" dirty="0">
              <a:solidFill>
                <a:schemeClr val="bg1"/>
              </a:solidFill>
            </a:endParaRPr>
          </a:p>
        </p:txBody>
      </p:sp>
      <p:sp>
        <p:nvSpPr>
          <p:cNvPr id="3" name="Content Placeholder 2">
            <a:extLst>
              <a:ext uri="{FF2B5EF4-FFF2-40B4-BE49-F238E27FC236}">
                <a16:creationId xmlns:a16="http://schemas.microsoft.com/office/drawing/2014/main" xmlns="" id="{72B329F9-A488-B84F-948B-37ADCA9B883B}"/>
              </a:ext>
            </a:extLst>
          </p:cNvPr>
          <p:cNvSpPr>
            <a:spLocks noGrp="1"/>
          </p:cNvSpPr>
          <p:nvPr>
            <p:ph idx="1"/>
          </p:nvPr>
        </p:nvSpPr>
        <p:spPr>
          <a:xfrm>
            <a:off x="1661184" y="2080238"/>
            <a:ext cx="5341435" cy="2068284"/>
          </a:xfrm>
        </p:spPr>
        <p:txBody>
          <a:bodyPr>
            <a:noAutofit/>
          </a:bodyPr>
          <a:lstStyle/>
          <a:p>
            <a:pPr marL="0" indent="0" algn="just">
              <a:buNone/>
            </a:pPr>
            <a:r>
              <a:rPr lang="uk-UA" sz="1800" dirty="0"/>
              <a:t>Вправа полягає в тому, що Ви об’єднуєте учасників в декілька команд, кожна з яких працює над певним питанням (параграфом) теми. Кожен учасник розповідає іншим учасникам команди все, що знає з цього питання. Таким чином, у команді з 5 учасників є інформація від усіх 5 осіб. Перший представник першої команди йде до другої команди, щоб розповісти все почуте, другий представник першої команди йде до третьої команди і </a:t>
            </a:r>
            <a:r>
              <a:rPr lang="uk-UA" sz="1800" dirty="0" err="1"/>
              <a:t>т.д</a:t>
            </a:r>
            <a:r>
              <a:rPr lang="uk-UA" sz="1800" dirty="0"/>
              <a:t>. Мета – обмін знаннями між усіма учасниками, що розширює кругозір і дозволяє запам’ятати більше інформації</a:t>
            </a:r>
            <a:endParaRPr lang="x-none" sz="1800" dirty="0"/>
          </a:p>
        </p:txBody>
      </p:sp>
    </p:spTree>
    <p:extLst>
      <p:ext uri="{BB962C8B-B14F-4D97-AF65-F5344CB8AC3E}">
        <p14:creationId xmlns:p14="http://schemas.microsoft.com/office/powerpoint/2010/main" val="3048315976"/>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449BC34D-9C23-4D6D-8213-1F471AF85B3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52858" y="744469"/>
            <a:ext cx="10674117" cy="5349671"/>
            <a:chOff x="752858" y="744469"/>
            <a:chExt cx="10674117" cy="5349671"/>
          </a:xfrm>
        </p:grpSpPr>
        <p:sp>
          <p:nvSpPr>
            <p:cNvPr id="11" name="Freeform 6">
              <a:extLst>
                <a:ext uri="{FF2B5EF4-FFF2-40B4-BE49-F238E27FC236}">
                  <a16:creationId xmlns:a16="http://schemas.microsoft.com/office/drawing/2014/main" xmlns="" id="{FA0F5D6C-5025-4D7E-82DD-C2C6FDA1E75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2" name="Freeform 6">
              <a:extLst>
                <a:ext uri="{FF2B5EF4-FFF2-40B4-BE49-F238E27FC236}">
                  <a16:creationId xmlns:a16="http://schemas.microsoft.com/office/drawing/2014/main" xmlns="" id="{E2AF2C17-4AB4-4402-B84B-129EF95D161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14" name="Rectangle 13">
            <a:extLst>
              <a:ext uri="{FF2B5EF4-FFF2-40B4-BE49-F238E27FC236}">
                <a16:creationId xmlns:a16="http://schemas.microsoft.com/office/drawing/2014/main" xmlns="" id="{1F9A0C1C-8ABC-401B-8FE9-AC9327C4C5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F53875EE-6FD8-C64D-AD53-5D965A574464}"/>
              </a:ext>
            </a:extLst>
          </p:cNvPr>
          <p:cNvSpPr>
            <a:spLocks noGrp="1"/>
          </p:cNvSpPr>
          <p:nvPr>
            <p:ph type="title"/>
          </p:nvPr>
        </p:nvSpPr>
        <p:spPr>
          <a:xfrm>
            <a:off x="2861609" y="1586447"/>
            <a:ext cx="7340226" cy="2007476"/>
          </a:xfrm>
        </p:spPr>
        <p:txBody>
          <a:bodyPr vert="horz" lIns="91440" tIns="45720" rIns="91440" bIns="45720" rtlCol="0" anchor="b">
            <a:normAutofit/>
          </a:bodyPr>
          <a:lstStyle/>
          <a:p>
            <a:pPr algn="ctr"/>
            <a:r>
              <a:rPr lang="uk-UA" sz="6000" cap="all" dirty="0" smtClean="0">
                <a:solidFill>
                  <a:srgbClr val="C00000"/>
                </a:solidFill>
              </a:rPr>
              <a:t>ДЯКУЮ </a:t>
            </a:r>
            <a:r>
              <a:rPr lang="uk-UA" sz="6000" cap="all" dirty="0">
                <a:solidFill>
                  <a:srgbClr val="C00000"/>
                </a:solidFill>
              </a:rPr>
              <a:t>ЗА УВАГУ!</a:t>
            </a:r>
            <a:endParaRPr lang="en-US" sz="6000" cap="all" dirty="0">
              <a:solidFill>
                <a:srgbClr val="C00000"/>
              </a:solidFill>
            </a:endParaRPr>
          </a:p>
        </p:txBody>
      </p:sp>
    </p:spTree>
    <p:extLst>
      <p:ext uri="{BB962C8B-B14F-4D97-AF65-F5344CB8AC3E}">
        <p14:creationId xmlns:p14="http://schemas.microsoft.com/office/powerpoint/2010/main" val="270633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EB3678-EE0A-7C46-BD53-40EF395F2AAB}"/>
              </a:ext>
            </a:extLst>
          </p:cNvPr>
          <p:cNvSpPr>
            <a:spLocks noGrp="1"/>
          </p:cNvSpPr>
          <p:nvPr>
            <p:ph type="title"/>
          </p:nvPr>
        </p:nvSpPr>
        <p:spPr>
          <a:xfrm>
            <a:off x="1371600" y="247650"/>
            <a:ext cx="9601200" cy="1485900"/>
          </a:xfrm>
        </p:spPr>
        <p:txBody>
          <a:bodyPr/>
          <a:lstStyle/>
          <a:p>
            <a:pPr algn="ctr"/>
            <a:r>
              <a:rPr lang="uk-UA" dirty="0">
                <a:solidFill>
                  <a:srgbClr val="FF0000"/>
                </a:solidFill>
              </a:rPr>
              <a:t>МЕТОД ФОКАЛЬНИХ ОБ’ЄКТІВ</a:t>
            </a:r>
            <a:endParaRPr lang="x-none" dirty="0">
              <a:solidFill>
                <a:srgbClr val="FF0000"/>
              </a:solidFill>
            </a:endParaRPr>
          </a:p>
        </p:txBody>
      </p:sp>
      <p:sp>
        <p:nvSpPr>
          <p:cNvPr id="3" name="Content Placeholder 2">
            <a:extLst>
              <a:ext uri="{FF2B5EF4-FFF2-40B4-BE49-F238E27FC236}">
                <a16:creationId xmlns:a16="http://schemas.microsoft.com/office/drawing/2014/main" xmlns="" id="{9F55939C-5634-1B43-A80E-96BBB5F5E002}"/>
              </a:ext>
            </a:extLst>
          </p:cNvPr>
          <p:cNvSpPr>
            <a:spLocks noGrp="1"/>
          </p:cNvSpPr>
          <p:nvPr>
            <p:ph idx="1"/>
          </p:nvPr>
        </p:nvSpPr>
        <p:spPr>
          <a:xfrm>
            <a:off x="880946" y="1304692"/>
            <a:ext cx="11006254" cy="5305657"/>
          </a:xfrm>
        </p:spPr>
        <p:txBody>
          <a:bodyPr>
            <a:normAutofit fontScale="47500" lnSpcReduction="20000"/>
          </a:bodyPr>
          <a:lstStyle/>
          <a:p>
            <a:pPr marL="0" indent="0" algn="ctr">
              <a:buNone/>
            </a:pPr>
            <a:r>
              <a:rPr lang="uk-UA" sz="3200" b="1" dirty="0"/>
              <a:t>застосовується для розвитку креативного мислення</a:t>
            </a:r>
          </a:p>
          <a:p>
            <a:pPr marL="0" indent="0" algn="ctr">
              <a:buNone/>
            </a:pPr>
            <a:endParaRPr lang="uk-UA" sz="3200" b="1" dirty="0"/>
          </a:p>
          <a:p>
            <a:pPr algn="just"/>
            <a:r>
              <a:rPr lang="uk-UA" sz="3200" b="1" dirty="0"/>
              <a:t>Спочатку необхідно в</a:t>
            </a:r>
            <a:r>
              <a:rPr lang="x-none" sz="3200" b="1" dirty="0"/>
              <a:t>иділити об'єкт, що підлягає удосконаленню (</a:t>
            </a:r>
            <a:r>
              <a:rPr lang="uk-UA" sz="3200" b="1" dirty="0"/>
              <a:t>це й буде фокальний об’єкт</a:t>
            </a:r>
            <a:r>
              <a:rPr lang="x-none" sz="3200" b="1" dirty="0"/>
              <a:t>).</a:t>
            </a:r>
            <a:r>
              <a:rPr lang="uk-UA" sz="3200" b="1" dirty="0"/>
              <a:t> Далі ви об’єднуєте учнів у команди.  </a:t>
            </a:r>
            <a:r>
              <a:rPr lang="uk-UA" sz="3200" b="1" i="1" dirty="0"/>
              <a:t>Наприклад, кожна команда є компанією з виробництва смартфонів</a:t>
            </a:r>
            <a:endParaRPr lang="x-none" sz="3200" dirty="0"/>
          </a:p>
          <a:p>
            <a:pPr algn="just"/>
            <a:r>
              <a:rPr lang="uk-UA" sz="3200" b="1" dirty="0"/>
              <a:t>Далі необхідно в</a:t>
            </a:r>
            <a:r>
              <a:rPr lang="x-none" sz="3200" b="1" dirty="0"/>
              <a:t>ибрати 3-4 випадкових об'єкт</a:t>
            </a:r>
            <a:r>
              <a:rPr lang="uk-UA" sz="3200" b="1" dirty="0" err="1"/>
              <a:t>и</a:t>
            </a:r>
            <a:r>
              <a:rPr lang="x-none" sz="3200" b="1" dirty="0"/>
              <a:t> (</a:t>
            </a:r>
            <a:r>
              <a:rPr lang="uk-UA" sz="3200" b="1" dirty="0"/>
              <a:t>наприклад, з картки на наступному слайді). </a:t>
            </a:r>
            <a:r>
              <a:rPr lang="uk-UA" sz="3200" b="1" i="1" dirty="0"/>
              <a:t>Наприклад, жалюзі, трава, посвист.</a:t>
            </a:r>
            <a:r>
              <a:rPr lang="uk-UA" sz="3200" b="1" dirty="0"/>
              <a:t> Тобто, таку картку ви готуєте заздалегідь або на великому екрані, або у вигляді роздруківок для кожної команди</a:t>
            </a:r>
          </a:p>
          <a:p>
            <a:pPr algn="just"/>
            <a:r>
              <a:rPr lang="uk-UA" sz="3200" b="1" dirty="0"/>
              <a:t>Потім потрібно в</a:t>
            </a:r>
            <a:r>
              <a:rPr lang="x-none" sz="3200" b="1" dirty="0"/>
              <a:t>иписати для кожного з </a:t>
            </a:r>
            <a:r>
              <a:rPr lang="uk-UA" sz="3200" b="1" dirty="0"/>
              <a:t>цих слів</a:t>
            </a:r>
            <a:r>
              <a:rPr lang="x-none" sz="3200" b="1" dirty="0"/>
              <a:t> кілька характерних ознак (властивостей). </a:t>
            </a:r>
            <a:r>
              <a:rPr lang="uk-UA" sz="3200" b="1" i="1" dirty="0"/>
              <a:t>Наприклад, жалюзі ламіновані, захисні; трава – медова, лікувальна, м’яка; посвист – гучний, той, що сповіщає тощо…</a:t>
            </a:r>
          </a:p>
          <a:p>
            <a:pPr algn="just"/>
            <a:r>
              <a:rPr lang="x-none" sz="3200" b="1" dirty="0"/>
              <a:t>Отримані ознаки </a:t>
            </a:r>
            <a:r>
              <a:rPr lang="uk-UA" sz="3200" b="1" dirty="0"/>
              <a:t>необхідно </a:t>
            </a:r>
            <a:r>
              <a:rPr lang="x-none" sz="3200" b="1" dirty="0"/>
              <a:t>перенести на прототип (фокальний об'єкт) - отримати нові сполучення. Нові поєднання розвинути шляхом вільних асоціацій. Зафіксувати всі цікаві ідеї. Оцінити нові ідеї й відібрати найбільш ефективні з точки зору реалізації. </a:t>
            </a:r>
            <a:r>
              <a:rPr lang="uk-UA" sz="3200" b="1" dirty="0"/>
              <a:t>Наприклад, телефон із захисними жалюзі для екрану, який можна прикладати на хворе місце для </a:t>
            </a:r>
            <a:r>
              <a:rPr lang="uk-UA" sz="3200" b="1" dirty="0" err="1"/>
              <a:t>вібромасажу</a:t>
            </a:r>
            <a:r>
              <a:rPr lang="uk-UA" sz="3200" b="1" dirty="0"/>
              <a:t> тіла і який, до того ж, відповідає сигналом на посвист господаря, виказуючи своє місцезнаходження.</a:t>
            </a:r>
            <a:endParaRPr lang="x-none" sz="3200" dirty="0"/>
          </a:p>
          <a:p>
            <a:pPr algn="just"/>
            <a:r>
              <a:rPr lang="uk-UA" sz="3200" b="1" dirty="0"/>
              <a:t>А далі ви запитуєте, Чому обрали саме такі властивості? Які були ще ідеї? Чи були якісь зовсім несподівані комбінації, які на сьогодні технічно зовсім неможливо здійснити або навіть уявити собі?</a:t>
            </a:r>
            <a:endParaRPr lang="x-none" sz="3200" dirty="0"/>
          </a:p>
          <a:p>
            <a:pPr algn="just"/>
            <a:endParaRPr lang="x-none" dirty="0"/>
          </a:p>
          <a:p>
            <a:pPr algn="just"/>
            <a:endParaRPr lang="x-none" dirty="0"/>
          </a:p>
          <a:p>
            <a:pPr marL="0" indent="0" algn="ctr">
              <a:buNone/>
            </a:pPr>
            <a:r>
              <a:rPr lang="x-none" dirty="0"/>
              <a:t> </a:t>
            </a:r>
          </a:p>
        </p:txBody>
      </p:sp>
    </p:spTree>
    <p:extLst>
      <p:ext uri="{BB962C8B-B14F-4D97-AF65-F5344CB8AC3E}">
        <p14:creationId xmlns:p14="http://schemas.microsoft.com/office/powerpoint/2010/main" val="3682123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1" name="Rectangle 22">
            <a:extLst>
              <a:ext uri="{FF2B5EF4-FFF2-40B4-BE49-F238E27FC236}">
                <a16:creationId xmlns:a16="http://schemas.microsoft.com/office/drawing/2014/main" xmlns="" id="{C5F79084-E805-48DA-8EAC-CD5FD493EE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close up of a map&#10;&#10;Description automatically generated">
            <a:extLst>
              <a:ext uri="{FF2B5EF4-FFF2-40B4-BE49-F238E27FC236}">
                <a16:creationId xmlns:a16="http://schemas.microsoft.com/office/drawing/2014/main" xmlns="" id="{589C6DD1-5EB0-124B-9FCC-DDA51EE0E378}"/>
              </a:ext>
            </a:extLst>
          </p:cNvPr>
          <p:cNvPicPr>
            <a:picLocks noChangeAspect="1"/>
          </p:cNvPicPr>
          <p:nvPr/>
        </p:nvPicPr>
        <p:blipFill rotWithShape="1">
          <a:blip r:embed="rId2"/>
          <a:srcRect t="2420"/>
          <a:stretch/>
        </p:blipFill>
        <p:spPr>
          <a:xfrm>
            <a:off x="981142" y="447256"/>
            <a:ext cx="10833946" cy="6131653"/>
          </a:xfrm>
          <a:prstGeom prst="rect">
            <a:avLst/>
          </a:prstGeom>
        </p:spPr>
      </p:pic>
      <p:sp>
        <p:nvSpPr>
          <p:cNvPr id="6" name="TextBox 5">
            <a:extLst>
              <a:ext uri="{FF2B5EF4-FFF2-40B4-BE49-F238E27FC236}">
                <a16:creationId xmlns:a16="http://schemas.microsoft.com/office/drawing/2014/main" xmlns="" id="{FCE93867-CD61-8947-B20F-8A9715835D74}"/>
              </a:ext>
            </a:extLst>
          </p:cNvPr>
          <p:cNvSpPr txBox="1"/>
          <p:nvPr/>
        </p:nvSpPr>
        <p:spPr>
          <a:xfrm rot="16200000">
            <a:off x="-2098926" y="2866621"/>
            <a:ext cx="4692303" cy="400110"/>
          </a:xfrm>
          <a:prstGeom prst="rect">
            <a:avLst/>
          </a:prstGeom>
          <a:noFill/>
        </p:spPr>
        <p:txBody>
          <a:bodyPr wrap="square" rtlCol="0">
            <a:spAutoFit/>
          </a:bodyPr>
          <a:lstStyle/>
          <a:p>
            <a:pPr algn="just"/>
            <a:r>
              <a:rPr lang="uk-UA" sz="2000" b="1" dirty="0"/>
              <a:t>МЕТОД   ФОКАЛЬНИХ   ОБ’ЄКТІВ</a:t>
            </a:r>
            <a:endParaRPr lang="x-none" sz="2000" b="1" dirty="0"/>
          </a:p>
        </p:txBody>
      </p:sp>
    </p:spTree>
    <p:extLst>
      <p:ext uri="{BB962C8B-B14F-4D97-AF65-F5344CB8AC3E}">
        <p14:creationId xmlns:p14="http://schemas.microsoft.com/office/powerpoint/2010/main" val="1617242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F9E7E8-01DE-A84A-B1CF-5E420F45E41C}"/>
              </a:ext>
            </a:extLst>
          </p:cNvPr>
          <p:cNvSpPr>
            <a:spLocks noGrp="1"/>
          </p:cNvSpPr>
          <p:nvPr>
            <p:ph type="title"/>
          </p:nvPr>
        </p:nvSpPr>
        <p:spPr>
          <a:xfrm>
            <a:off x="858644" y="685800"/>
            <a:ext cx="10114156" cy="1485900"/>
          </a:xfrm>
        </p:spPr>
        <p:txBody>
          <a:bodyPr/>
          <a:lstStyle/>
          <a:p>
            <a:r>
              <a:rPr lang="uk-UA" dirty="0">
                <a:solidFill>
                  <a:srgbClr val="FF0000"/>
                </a:solidFill>
              </a:rPr>
              <a:t>МЕТОД 6 КАПЕЛЮХІВ ЕДВАРДА ДЕ БОНО</a:t>
            </a:r>
            <a:endParaRPr lang="x-none" dirty="0">
              <a:solidFill>
                <a:srgbClr val="FF0000"/>
              </a:solidFill>
            </a:endParaRPr>
          </a:p>
        </p:txBody>
      </p:sp>
      <p:sp>
        <p:nvSpPr>
          <p:cNvPr id="3" name="Content Placeholder 2">
            <a:extLst>
              <a:ext uri="{FF2B5EF4-FFF2-40B4-BE49-F238E27FC236}">
                <a16:creationId xmlns:a16="http://schemas.microsoft.com/office/drawing/2014/main" xmlns="" id="{A1CD49FE-0350-7445-ABF7-7BF814E93355}"/>
              </a:ext>
            </a:extLst>
          </p:cNvPr>
          <p:cNvSpPr>
            <a:spLocks noGrp="1"/>
          </p:cNvSpPr>
          <p:nvPr>
            <p:ph idx="1"/>
          </p:nvPr>
        </p:nvSpPr>
        <p:spPr>
          <a:xfrm>
            <a:off x="1371600" y="2007657"/>
            <a:ext cx="9601200" cy="4406590"/>
          </a:xfrm>
        </p:spPr>
        <p:txBody>
          <a:bodyPr>
            <a:normAutofit lnSpcReduction="10000"/>
          </a:bodyPr>
          <a:lstStyle/>
          <a:p>
            <a:pPr marL="0" indent="0" algn="ctr">
              <a:buNone/>
            </a:pPr>
            <a:r>
              <a:rPr lang="x-none" b="1" dirty="0"/>
              <a:t>простий і практичний спосіб здолати подібні труднощі за допомогою розділення процесу мислення на шість різних режимів, кожен з яких представлений капелюхом свого кольору</a:t>
            </a:r>
            <a:endParaRPr lang="uk-UA" b="1" dirty="0"/>
          </a:p>
          <a:p>
            <a:pPr marL="0" indent="0" algn="ctr">
              <a:buNone/>
            </a:pPr>
            <a:endParaRPr lang="uk-UA" b="1" dirty="0"/>
          </a:p>
          <a:p>
            <a:pPr algn="just"/>
            <a:r>
              <a:rPr lang="uk-UA" b="1" dirty="0"/>
              <a:t>Спочатку ви об’єднуєте учнів в команди. Якщо ви працюєте індивідуально з однією людиною, можна зробити вправу так, щоб ця особа примірювала на себе різні капелюхи. Один капелюх – це одна роль. Що це означає?</a:t>
            </a:r>
            <a:endParaRPr lang="x-none" dirty="0"/>
          </a:p>
          <a:p>
            <a:pPr algn="just"/>
            <a:r>
              <a:rPr lang="uk-UA" b="1" dirty="0"/>
              <a:t>Ви – модератор у синьому </a:t>
            </a:r>
            <a:r>
              <a:rPr lang="uk-UA" b="1" dirty="0" err="1"/>
              <a:t>капелюсі</a:t>
            </a:r>
            <a:r>
              <a:rPr lang="uk-UA" b="1" dirty="0"/>
              <a:t>. </a:t>
            </a:r>
            <a:r>
              <a:rPr lang="x-none" b="1" dirty="0"/>
              <a:t>Синій капелюх відрізняється від інших капелюхів тим, що він призначений не для роботи зі змістом завдання, а для управління самим процесом роботи. Зокрема, його використовують на початку сесії для визначення того, що належить зробити, і в кінці, щоб узагальнити досягнуте і позначити нові цілі</a:t>
            </a:r>
            <a:r>
              <a:rPr lang="uk-UA" b="1" dirty="0"/>
              <a:t>. Ви даєте завдання групі.</a:t>
            </a:r>
            <a:endParaRPr lang="x-none" dirty="0"/>
          </a:p>
          <a:p>
            <a:pPr marL="0" indent="0" algn="ctr">
              <a:buNone/>
            </a:pPr>
            <a:endParaRPr lang="x-none" dirty="0"/>
          </a:p>
          <a:p>
            <a:endParaRPr lang="x-none" dirty="0"/>
          </a:p>
        </p:txBody>
      </p:sp>
    </p:spTree>
    <p:extLst>
      <p:ext uri="{BB962C8B-B14F-4D97-AF65-F5344CB8AC3E}">
        <p14:creationId xmlns:p14="http://schemas.microsoft.com/office/powerpoint/2010/main" val="3714673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9D9D6BF1-DFF2-4526-9D13-BF339D8C416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52858" y="744469"/>
            <a:ext cx="10674117" cy="5349671"/>
            <a:chOff x="752858" y="744469"/>
            <a:chExt cx="10674117" cy="5349671"/>
          </a:xfrm>
        </p:grpSpPr>
        <p:sp>
          <p:nvSpPr>
            <p:cNvPr id="10" name="Freeform 6">
              <a:extLst>
                <a:ext uri="{FF2B5EF4-FFF2-40B4-BE49-F238E27FC236}">
                  <a16:creationId xmlns:a16="http://schemas.microsoft.com/office/drawing/2014/main" xmlns="" id="{A54D4DB6-FB18-4CAE-8905-E0053C92569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1" name="Freeform 6">
              <a:extLst>
                <a:ext uri="{FF2B5EF4-FFF2-40B4-BE49-F238E27FC236}">
                  <a16:creationId xmlns:a16="http://schemas.microsoft.com/office/drawing/2014/main" xmlns="" id="{1DBD6488-9429-4FFA-8AE8-C4022C39B0F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13" name="Rectangle 12">
            <a:extLst>
              <a:ext uri="{FF2B5EF4-FFF2-40B4-BE49-F238E27FC236}">
                <a16:creationId xmlns:a16="http://schemas.microsoft.com/office/drawing/2014/main" xmlns="" id="{7BB74091-09FE-44AF-8325-7FE6E175F7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061A94F3-EFB4-E841-ADB2-FCCEA7AD616C}"/>
              </a:ext>
            </a:extLst>
          </p:cNvPr>
          <p:cNvPicPr>
            <a:picLocks noChangeAspect="1"/>
          </p:cNvPicPr>
          <p:nvPr/>
        </p:nvPicPr>
        <p:blipFill rotWithShape="1">
          <a:blip r:embed="rId2"/>
          <a:srcRect b="2573"/>
          <a:stretch/>
        </p:blipFill>
        <p:spPr>
          <a:xfrm>
            <a:off x="0" y="29966"/>
            <a:ext cx="12091454" cy="4152595"/>
          </a:xfrm>
          <a:prstGeom prst="rect">
            <a:avLst/>
          </a:prstGeom>
        </p:spPr>
      </p:pic>
      <p:sp>
        <p:nvSpPr>
          <p:cNvPr id="15" name="Freeform: Shape 14">
            <a:extLst>
              <a:ext uri="{FF2B5EF4-FFF2-40B4-BE49-F238E27FC236}">
                <a16:creationId xmlns:a16="http://schemas.microsoft.com/office/drawing/2014/main" xmlns="" id="{0F30CCEB-94C4-4F72-BA5A-9CEA853022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H="1" flipV="1">
            <a:off x="434936" y="4446551"/>
            <a:ext cx="1957171" cy="1103687"/>
          </a:xfrm>
          <a:custGeom>
            <a:avLst/>
            <a:gdLst>
              <a:gd name="connsiteX0" fmla="*/ 2017702 w 2017702"/>
              <a:gd name="connsiteY0" fmla="*/ 1137821 h 1137821"/>
              <a:gd name="connsiteX1" fmla="*/ 404 w 2017702"/>
              <a:gd name="connsiteY1" fmla="*/ 1137821 h 1137821"/>
              <a:gd name="connsiteX2" fmla="*/ 0 w 2017702"/>
              <a:gd name="connsiteY2" fmla="*/ 900216 h 1137821"/>
              <a:gd name="connsiteX3" fmla="*/ 1767759 w 2017702"/>
              <a:gd name="connsiteY3" fmla="*/ 901031 h 1137821"/>
              <a:gd name="connsiteX4" fmla="*/ 1767759 w 2017702"/>
              <a:gd name="connsiteY4" fmla="*/ 0 h 1137821"/>
              <a:gd name="connsiteX5" fmla="*/ 2017702 w 2017702"/>
              <a:gd name="connsiteY5" fmla="*/ 0 h 113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7702" h="1137821">
                <a:moveTo>
                  <a:pt x="2017702" y="1137821"/>
                </a:moveTo>
                <a:lnTo>
                  <a:pt x="404" y="1137821"/>
                </a:lnTo>
                <a:cubicBezTo>
                  <a:pt x="-404" y="1055814"/>
                  <a:pt x="807" y="982224"/>
                  <a:pt x="0" y="900216"/>
                </a:cubicBezTo>
                <a:lnTo>
                  <a:pt x="1767759" y="901031"/>
                </a:lnTo>
                <a:lnTo>
                  <a:pt x="1767759" y="0"/>
                </a:lnTo>
                <a:lnTo>
                  <a:pt x="2017702" y="0"/>
                </a:lnTo>
                <a:close/>
              </a:path>
            </a:pathLst>
          </a:custGeom>
          <a:solidFill>
            <a:schemeClr val="tx2">
              <a:alpha val="80000"/>
            </a:schemeClr>
          </a:solidFill>
          <a:ln w="0">
            <a:noFill/>
            <a:prstDash val="solid"/>
            <a:round/>
            <a:headEnd/>
            <a:tailEnd/>
          </a:ln>
        </p:spPr>
      </p:sp>
      <p:sp>
        <p:nvSpPr>
          <p:cNvPr id="17" name="Freeform: Shape 16">
            <a:extLst>
              <a:ext uri="{FF2B5EF4-FFF2-40B4-BE49-F238E27FC236}">
                <a16:creationId xmlns:a16="http://schemas.microsoft.com/office/drawing/2014/main" xmlns="" id="{0DE1A94F-CC8B-4954-97A7-ADD4F300D6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9796837" y="5311230"/>
            <a:ext cx="2042265" cy="1213486"/>
          </a:xfrm>
          <a:custGeom>
            <a:avLst/>
            <a:gdLst>
              <a:gd name="connsiteX0" fmla="*/ 1844618 w 2105428"/>
              <a:gd name="connsiteY0" fmla="*/ 0 h 1251016"/>
              <a:gd name="connsiteX1" fmla="*/ 2105428 w 2105428"/>
              <a:gd name="connsiteY1" fmla="*/ 0 h 1251016"/>
              <a:gd name="connsiteX2" fmla="*/ 2105428 w 2105428"/>
              <a:gd name="connsiteY2" fmla="*/ 1251016 h 1251016"/>
              <a:gd name="connsiteX3" fmla="*/ 421 w 2105428"/>
              <a:gd name="connsiteY3" fmla="*/ 1251016 h 1251016"/>
              <a:gd name="connsiteX4" fmla="*/ 0 w 2105428"/>
              <a:gd name="connsiteY4" fmla="*/ 1003081 h 1251016"/>
              <a:gd name="connsiteX5" fmla="*/ 1844618 w 2105428"/>
              <a:gd name="connsiteY5" fmla="*/ 1003931 h 1251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5428" h="1251016">
                <a:moveTo>
                  <a:pt x="1844618" y="0"/>
                </a:moveTo>
                <a:lnTo>
                  <a:pt x="2105428" y="0"/>
                </a:lnTo>
                <a:lnTo>
                  <a:pt x="2105428" y="1251016"/>
                </a:lnTo>
                <a:lnTo>
                  <a:pt x="421" y="1251016"/>
                </a:lnTo>
                <a:cubicBezTo>
                  <a:pt x="-421" y="1165443"/>
                  <a:pt x="842" y="1088654"/>
                  <a:pt x="0" y="1003081"/>
                </a:cubicBezTo>
                <a:lnTo>
                  <a:pt x="1844618" y="1003931"/>
                </a:lnTo>
                <a:close/>
              </a:path>
            </a:pathLst>
          </a:custGeom>
          <a:solidFill>
            <a:schemeClr val="tx2">
              <a:alpha val="80000"/>
            </a:schemeClr>
          </a:solidFill>
          <a:ln w="0">
            <a:noFill/>
            <a:prstDash val="solid"/>
            <a:round/>
            <a:headEnd/>
            <a:tailEnd/>
          </a:ln>
        </p:spPr>
      </p:sp>
      <p:sp>
        <p:nvSpPr>
          <p:cNvPr id="5" name="TextBox 4">
            <a:extLst>
              <a:ext uri="{FF2B5EF4-FFF2-40B4-BE49-F238E27FC236}">
                <a16:creationId xmlns:a16="http://schemas.microsoft.com/office/drawing/2014/main" xmlns="" id="{50E818DB-4E72-FE41-ACF5-A813908386E4}"/>
              </a:ext>
            </a:extLst>
          </p:cNvPr>
          <p:cNvSpPr txBox="1"/>
          <p:nvPr/>
        </p:nvSpPr>
        <p:spPr>
          <a:xfrm>
            <a:off x="7114478" y="646771"/>
            <a:ext cx="903249" cy="369332"/>
          </a:xfrm>
          <a:prstGeom prst="rect">
            <a:avLst/>
          </a:prstGeom>
          <a:noFill/>
        </p:spPr>
        <p:txBody>
          <a:bodyPr wrap="square" rtlCol="0">
            <a:spAutoFit/>
          </a:bodyPr>
          <a:lstStyle/>
          <a:p>
            <a:pPr algn="ctr"/>
            <a:r>
              <a:rPr lang="uk-UA" b="1" dirty="0"/>
              <a:t>емоції</a:t>
            </a:r>
            <a:endParaRPr lang="x-none" b="1" dirty="0"/>
          </a:p>
        </p:txBody>
      </p:sp>
      <p:sp>
        <p:nvSpPr>
          <p:cNvPr id="12" name="TextBox 11">
            <a:extLst>
              <a:ext uri="{FF2B5EF4-FFF2-40B4-BE49-F238E27FC236}">
                <a16:creationId xmlns:a16="http://schemas.microsoft.com/office/drawing/2014/main" xmlns="" id="{F9B0527A-A518-6947-9C21-190A1F1F93B1}"/>
              </a:ext>
            </a:extLst>
          </p:cNvPr>
          <p:cNvSpPr txBox="1"/>
          <p:nvPr/>
        </p:nvSpPr>
        <p:spPr>
          <a:xfrm>
            <a:off x="6113200" y="3046912"/>
            <a:ext cx="1001278" cy="369332"/>
          </a:xfrm>
          <a:prstGeom prst="rect">
            <a:avLst/>
          </a:prstGeom>
          <a:noFill/>
        </p:spPr>
        <p:txBody>
          <a:bodyPr wrap="square" rtlCol="0">
            <a:spAutoFit/>
          </a:bodyPr>
          <a:lstStyle/>
          <a:p>
            <a:pPr algn="ctr"/>
            <a:r>
              <a:rPr lang="uk-UA" b="1" dirty="0"/>
              <a:t>креатив</a:t>
            </a:r>
            <a:endParaRPr lang="x-none" b="1" dirty="0"/>
          </a:p>
        </p:txBody>
      </p:sp>
      <p:sp>
        <p:nvSpPr>
          <p:cNvPr id="14" name="TextBox 13">
            <a:extLst>
              <a:ext uri="{FF2B5EF4-FFF2-40B4-BE49-F238E27FC236}">
                <a16:creationId xmlns:a16="http://schemas.microsoft.com/office/drawing/2014/main" xmlns="" id="{EB8C6CC7-035F-7F4C-BA3D-E4AB9D8F394F}"/>
              </a:ext>
            </a:extLst>
          </p:cNvPr>
          <p:cNvSpPr txBox="1"/>
          <p:nvPr/>
        </p:nvSpPr>
        <p:spPr>
          <a:xfrm>
            <a:off x="8560420" y="1016103"/>
            <a:ext cx="1152292" cy="369332"/>
          </a:xfrm>
          <a:prstGeom prst="rect">
            <a:avLst/>
          </a:prstGeom>
          <a:noFill/>
        </p:spPr>
        <p:txBody>
          <a:bodyPr wrap="square" rtlCol="0">
            <a:spAutoFit/>
          </a:bodyPr>
          <a:lstStyle/>
          <a:p>
            <a:pPr algn="ctr"/>
            <a:r>
              <a:rPr lang="uk-UA" b="1" dirty="0"/>
              <a:t>позитив</a:t>
            </a:r>
            <a:endParaRPr lang="x-none" b="1" dirty="0"/>
          </a:p>
        </p:txBody>
      </p:sp>
      <p:sp>
        <p:nvSpPr>
          <p:cNvPr id="16" name="TextBox 15">
            <a:extLst>
              <a:ext uri="{FF2B5EF4-FFF2-40B4-BE49-F238E27FC236}">
                <a16:creationId xmlns:a16="http://schemas.microsoft.com/office/drawing/2014/main" xmlns="" id="{BE188B7D-0AF1-864F-9A17-A15E6E2EB276}"/>
              </a:ext>
            </a:extLst>
          </p:cNvPr>
          <p:cNvSpPr txBox="1"/>
          <p:nvPr/>
        </p:nvSpPr>
        <p:spPr>
          <a:xfrm>
            <a:off x="2308302" y="873667"/>
            <a:ext cx="1107689" cy="369332"/>
          </a:xfrm>
          <a:prstGeom prst="rect">
            <a:avLst/>
          </a:prstGeom>
          <a:noFill/>
        </p:spPr>
        <p:txBody>
          <a:bodyPr wrap="square" rtlCol="0">
            <a:spAutoFit/>
          </a:bodyPr>
          <a:lstStyle/>
          <a:p>
            <a:pPr algn="ctr"/>
            <a:r>
              <a:rPr lang="uk-UA" b="1" dirty="0"/>
              <a:t>негатив</a:t>
            </a:r>
            <a:endParaRPr lang="x-none" b="1" dirty="0"/>
          </a:p>
        </p:txBody>
      </p:sp>
      <p:sp>
        <p:nvSpPr>
          <p:cNvPr id="18" name="TextBox 17">
            <a:extLst>
              <a:ext uri="{FF2B5EF4-FFF2-40B4-BE49-F238E27FC236}">
                <a16:creationId xmlns:a16="http://schemas.microsoft.com/office/drawing/2014/main" xmlns="" id="{E75F45DF-73A2-D64D-8895-426F772E4771}"/>
              </a:ext>
            </a:extLst>
          </p:cNvPr>
          <p:cNvSpPr txBox="1"/>
          <p:nvPr/>
        </p:nvSpPr>
        <p:spPr>
          <a:xfrm>
            <a:off x="3700643" y="668041"/>
            <a:ext cx="903249" cy="369332"/>
          </a:xfrm>
          <a:prstGeom prst="rect">
            <a:avLst/>
          </a:prstGeom>
          <a:noFill/>
        </p:spPr>
        <p:txBody>
          <a:bodyPr wrap="square" rtlCol="0">
            <a:spAutoFit/>
          </a:bodyPr>
          <a:lstStyle/>
          <a:p>
            <a:pPr algn="ctr"/>
            <a:r>
              <a:rPr lang="uk-UA" b="1" dirty="0"/>
              <a:t>факти</a:t>
            </a:r>
            <a:endParaRPr lang="x-none" b="1" dirty="0"/>
          </a:p>
        </p:txBody>
      </p:sp>
      <p:sp>
        <p:nvSpPr>
          <p:cNvPr id="19" name="TextBox 18">
            <a:extLst>
              <a:ext uri="{FF2B5EF4-FFF2-40B4-BE49-F238E27FC236}">
                <a16:creationId xmlns:a16="http://schemas.microsoft.com/office/drawing/2014/main" xmlns="" id="{464BC1AC-F9E1-8F4A-9A95-0725C9BCD113}"/>
              </a:ext>
            </a:extLst>
          </p:cNvPr>
          <p:cNvSpPr txBox="1"/>
          <p:nvPr/>
        </p:nvSpPr>
        <p:spPr>
          <a:xfrm>
            <a:off x="4760493" y="873667"/>
            <a:ext cx="1335507" cy="369332"/>
          </a:xfrm>
          <a:prstGeom prst="rect">
            <a:avLst/>
          </a:prstGeom>
          <a:noFill/>
        </p:spPr>
        <p:txBody>
          <a:bodyPr wrap="square" rtlCol="0">
            <a:spAutoFit/>
          </a:bodyPr>
          <a:lstStyle/>
          <a:p>
            <a:pPr algn="ctr"/>
            <a:r>
              <a:rPr lang="uk-UA" b="1" dirty="0" err="1"/>
              <a:t>модерація</a:t>
            </a:r>
            <a:endParaRPr lang="x-none" b="1" dirty="0"/>
          </a:p>
        </p:txBody>
      </p:sp>
      <p:sp>
        <p:nvSpPr>
          <p:cNvPr id="7" name="TextBox 6">
            <a:extLst>
              <a:ext uri="{FF2B5EF4-FFF2-40B4-BE49-F238E27FC236}">
                <a16:creationId xmlns:a16="http://schemas.microsoft.com/office/drawing/2014/main" xmlns="" id="{350CB827-1C70-4B40-8031-33A90A183087}"/>
              </a:ext>
            </a:extLst>
          </p:cNvPr>
          <p:cNvSpPr txBox="1"/>
          <p:nvPr/>
        </p:nvSpPr>
        <p:spPr>
          <a:xfrm>
            <a:off x="614843" y="4746742"/>
            <a:ext cx="10996714" cy="1754326"/>
          </a:xfrm>
          <a:prstGeom prst="rect">
            <a:avLst/>
          </a:prstGeom>
          <a:noFill/>
        </p:spPr>
        <p:txBody>
          <a:bodyPr wrap="square" rtlCol="0">
            <a:spAutoFit/>
          </a:bodyPr>
          <a:lstStyle/>
          <a:p>
            <a:pPr algn="just"/>
            <a:r>
              <a:rPr lang="x-none" sz="1500" b="1" dirty="0"/>
              <a:t>Білий капелюх</a:t>
            </a:r>
            <a:r>
              <a:rPr lang="uk-UA" sz="1500" b="1" dirty="0"/>
              <a:t> – </a:t>
            </a:r>
            <a:r>
              <a:rPr lang="x-none" sz="1500" b="1" dirty="0"/>
              <a:t>інформація</a:t>
            </a:r>
            <a:r>
              <a:rPr lang="uk-UA" sz="1500" b="1" dirty="0"/>
              <a:t>. Цей учень має розповісти про цей об’єкт все, що знає, шукає додаткову інформацію з теми в інтернеті</a:t>
            </a:r>
            <a:endParaRPr lang="x-none" sz="1500" dirty="0"/>
          </a:p>
          <a:p>
            <a:pPr algn="just"/>
            <a:r>
              <a:rPr lang="x-none" sz="1500" b="1" dirty="0"/>
              <a:t>Чорний капелюх</a:t>
            </a:r>
            <a:r>
              <a:rPr lang="uk-UA" sz="1500" b="1" dirty="0"/>
              <a:t> – </a:t>
            </a:r>
            <a:r>
              <a:rPr lang="x-none" sz="1500" b="1" dirty="0"/>
              <a:t>критика</a:t>
            </a:r>
            <a:r>
              <a:rPr lang="uk-UA" sz="1500" b="1" dirty="0"/>
              <a:t>: критично підходити до ідеї, </a:t>
            </a:r>
            <a:r>
              <a:rPr lang="x-none" sz="1500" b="1" dirty="0"/>
              <a:t>вказ</a:t>
            </a:r>
            <a:r>
              <a:rPr lang="uk-UA" sz="1500" b="1" dirty="0" err="1"/>
              <a:t>ати</a:t>
            </a:r>
            <a:r>
              <a:rPr lang="x-none" sz="1500" b="1" dirty="0"/>
              <a:t> на можливі ризики і підводні камені</a:t>
            </a:r>
            <a:endParaRPr lang="x-none" sz="1500" dirty="0"/>
          </a:p>
          <a:p>
            <a:pPr algn="just"/>
            <a:r>
              <a:rPr lang="x-none" sz="1500" b="1" dirty="0"/>
              <a:t>Зелений капелюх</a:t>
            </a:r>
            <a:r>
              <a:rPr lang="uk-UA" sz="1500" b="1" dirty="0"/>
              <a:t> – </a:t>
            </a:r>
            <a:r>
              <a:rPr lang="x-none" sz="1500" b="1" dirty="0"/>
              <a:t>креативність</a:t>
            </a:r>
            <a:r>
              <a:rPr lang="uk-UA" sz="1500" b="1" dirty="0"/>
              <a:t>: учні шукають </a:t>
            </a:r>
            <a:r>
              <a:rPr lang="x-none" sz="1500" b="1" dirty="0"/>
              <a:t>нові ідеї, модифіку</a:t>
            </a:r>
            <a:r>
              <a:rPr lang="uk-UA" sz="1500" b="1" dirty="0" err="1"/>
              <a:t>ють</a:t>
            </a:r>
            <a:r>
              <a:rPr lang="x-none" sz="1500" b="1" dirty="0"/>
              <a:t> вже існуючі, шука</a:t>
            </a:r>
            <a:r>
              <a:rPr lang="uk-UA" sz="1500" b="1" dirty="0" err="1"/>
              <a:t>ють</a:t>
            </a:r>
            <a:r>
              <a:rPr lang="x-none" sz="1500" b="1" dirty="0"/>
              <a:t> альтернативи, досліджу</a:t>
            </a:r>
            <a:r>
              <a:rPr lang="uk-UA" sz="1500" b="1" dirty="0" err="1"/>
              <a:t>ють</a:t>
            </a:r>
            <a:r>
              <a:rPr lang="x-none" sz="1500" b="1" dirty="0"/>
              <a:t> можливості</a:t>
            </a:r>
            <a:endParaRPr lang="x-none" sz="1500" dirty="0"/>
          </a:p>
          <a:p>
            <a:pPr algn="just"/>
            <a:r>
              <a:rPr lang="x-none" sz="1500" b="1" dirty="0"/>
              <a:t>Червоний капелюх</a:t>
            </a:r>
            <a:r>
              <a:rPr lang="uk-UA" sz="1500" b="1" dirty="0"/>
              <a:t> – емоції, </a:t>
            </a:r>
            <a:r>
              <a:rPr lang="x-none" sz="1500" b="1" dirty="0"/>
              <a:t>почуття </a:t>
            </a:r>
            <a:r>
              <a:rPr lang="uk-UA" sz="1500" b="1" dirty="0"/>
              <a:t>й </a:t>
            </a:r>
            <a:r>
              <a:rPr lang="x-none" sz="1500" b="1" dirty="0"/>
              <a:t>інтуїція</a:t>
            </a:r>
            <a:endParaRPr lang="uk-UA" sz="1500" b="1" dirty="0"/>
          </a:p>
          <a:p>
            <a:pPr algn="just"/>
            <a:r>
              <a:rPr lang="x-none" sz="1500" b="1" dirty="0"/>
              <a:t>Жовтий капелюх</a:t>
            </a:r>
            <a:r>
              <a:rPr lang="uk-UA" sz="1500" b="1" dirty="0"/>
              <a:t> - </a:t>
            </a:r>
            <a:r>
              <a:rPr lang="x-none" sz="1500" b="1" dirty="0"/>
              <a:t>логічний позитив</a:t>
            </a:r>
            <a:r>
              <a:rPr lang="uk-UA" sz="1500" b="1" dirty="0"/>
              <a:t> - </a:t>
            </a:r>
            <a:r>
              <a:rPr lang="x-none" sz="1500" b="1" dirty="0"/>
              <a:t>вимагає від нас перемкнути свою увагу на пошук  переваг і позитивних сторін даної ідеї</a:t>
            </a:r>
            <a:endParaRPr lang="x-none" sz="1500" dirty="0"/>
          </a:p>
          <a:p>
            <a:pPr algn="just"/>
            <a:endParaRPr lang="x-none" dirty="0"/>
          </a:p>
        </p:txBody>
      </p:sp>
    </p:spTree>
    <p:extLst>
      <p:ext uri="{BB962C8B-B14F-4D97-AF65-F5344CB8AC3E}">
        <p14:creationId xmlns:p14="http://schemas.microsoft.com/office/powerpoint/2010/main" val="277217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EF685D-B868-A147-89C3-F4E6DAC4333B}"/>
              </a:ext>
            </a:extLst>
          </p:cNvPr>
          <p:cNvSpPr>
            <a:spLocks noGrp="1"/>
          </p:cNvSpPr>
          <p:nvPr>
            <p:ph type="title"/>
          </p:nvPr>
        </p:nvSpPr>
        <p:spPr/>
        <p:txBody>
          <a:bodyPr/>
          <a:lstStyle/>
          <a:p>
            <a:pPr algn="ctr"/>
            <a:r>
              <a:rPr lang="uk-UA" dirty="0">
                <a:solidFill>
                  <a:srgbClr val="FF0000"/>
                </a:solidFill>
              </a:rPr>
              <a:t>3 стільця </a:t>
            </a:r>
            <a:r>
              <a:rPr lang="uk-UA" dirty="0" err="1">
                <a:solidFill>
                  <a:srgbClr val="FF0000"/>
                </a:solidFill>
              </a:rPr>
              <a:t>Волта</a:t>
            </a:r>
            <a:r>
              <a:rPr lang="uk-UA" dirty="0">
                <a:solidFill>
                  <a:srgbClr val="FF0000"/>
                </a:solidFill>
              </a:rPr>
              <a:t> </a:t>
            </a:r>
            <a:r>
              <a:rPr lang="uk-UA" dirty="0" err="1">
                <a:solidFill>
                  <a:srgbClr val="FF0000"/>
                </a:solidFill>
              </a:rPr>
              <a:t>Діснея</a:t>
            </a:r>
            <a:endParaRPr lang="x-none" dirty="0">
              <a:solidFill>
                <a:srgbClr val="FF0000"/>
              </a:solidFill>
            </a:endParaRPr>
          </a:p>
        </p:txBody>
      </p:sp>
      <p:sp>
        <p:nvSpPr>
          <p:cNvPr id="3" name="Content Placeholder 2">
            <a:extLst>
              <a:ext uri="{FF2B5EF4-FFF2-40B4-BE49-F238E27FC236}">
                <a16:creationId xmlns:a16="http://schemas.microsoft.com/office/drawing/2014/main" xmlns="" id="{2BE596CE-B37E-8E48-8A7A-68C24FE2F44C}"/>
              </a:ext>
            </a:extLst>
          </p:cNvPr>
          <p:cNvSpPr>
            <a:spLocks noGrp="1"/>
          </p:cNvSpPr>
          <p:nvPr>
            <p:ph idx="1"/>
          </p:nvPr>
        </p:nvSpPr>
        <p:spPr>
          <a:xfrm>
            <a:off x="1371600" y="2171700"/>
            <a:ext cx="10459844" cy="4205868"/>
          </a:xfrm>
        </p:spPr>
        <p:txBody>
          <a:bodyPr/>
          <a:lstStyle/>
          <a:p>
            <a:pPr algn="just"/>
            <a:r>
              <a:rPr lang="uk-UA" b="1" dirty="0"/>
              <a:t>Метод схожий на Метод 6 капелюхів, але є більш легким, особливо, якщо у вас обмежений час</a:t>
            </a:r>
          </a:p>
          <a:p>
            <a:pPr algn="just"/>
            <a:r>
              <a:rPr lang="uk-UA" b="1" dirty="0"/>
              <a:t>Учасники об’єднуються в 3 команди: мрійники, критики, реалісти. Якщо ви працюєте індивідуально з однією дитиною, ви берете 3 стільця, робите для них таблички «Мрійник», «Реаліст», «Критик», і учень поступово примірює ці ролі на себе</a:t>
            </a:r>
          </a:p>
          <a:p>
            <a:pPr algn="just"/>
            <a:r>
              <a:rPr lang="uk-UA" b="1" dirty="0"/>
              <a:t>Ви даєте завдання</a:t>
            </a:r>
          </a:p>
          <a:p>
            <a:pPr algn="just"/>
            <a:r>
              <a:rPr lang="uk-UA" b="1" dirty="0"/>
              <a:t>Мрійник розмірковує: «А що було б, якщо…»  </a:t>
            </a:r>
          </a:p>
          <a:p>
            <a:pPr algn="just"/>
            <a:r>
              <a:rPr lang="uk-UA" b="1" dirty="0"/>
              <a:t>Реаліст розмірковує, як це можна було б впровадити</a:t>
            </a:r>
          </a:p>
          <a:p>
            <a:pPr algn="just"/>
            <a:r>
              <a:rPr lang="uk-UA" b="1" dirty="0"/>
              <a:t>Критик доводить можливість цього на практиці і вимагає удосконалити</a:t>
            </a:r>
            <a:endParaRPr lang="x-none" dirty="0"/>
          </a:p>
          <a:p>
            <a:endParaRPr lang="x-none" dirty="0"/>
          </a:p>
        </p:txBody>
      </p:sp>
    </p:spTree>
    <p:extLst>
      <p:ext uri="{BB962C8B-B14F-4D97-AF65-F5344CB8AC3E}">
        <p14:creationId xmlns:p14="http://schemas.microsoft.com/office/powerpoint/2010/main" val="2954081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AA6EC888-B85F-410F-B430-06583E94BE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xmlns="" id="{85156DEE-4362-47C8-8340-B060F976EA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6">
            <a:extLst>
              <a:ext uri="{FF2B5EF4-FFF2-40B4-BE49-F238E27FC236}">
                <a16:creationId xmlns:a16="http://schemas.microsoft.com/office/drawing/2014/main" xmlns="" id="{F0AEA2AD-111E-4E72-80B8-21CD82BDDF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8038446" y="1749415"/>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
        <p:nvSpPr>
          <p:cNvPr id="18" name="Rectangle 17">
            <a:extLst>
              <a:ext uri="{FF2B5EF4-FFF2-40B4-BE49-F238E27FC236}">
                <a16:creationId xmlns:a16="http://schemas.microsoft.com/office/drawing/2014/main" xmlns="" id="{E73A70C5-69E2-4394-9377-2B9284BD44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60868" y="160867"/>
            <a:ext cx="10908160" cy="57768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5ED4AA84-055A-FD49-9F56-8456B8C0AD43}"/>
              </a:ext>
            </a:extLst>
          </p:cNvPr>
          <p:cNvPicPr>
            <a:picLocks noChangeAspect="1"/>
          </p:cNvPicPr>
          <p:nvPr/>
        </p:nvPicPr>
        <p:blipFill>
          <a:blip r:embed="rId2"/>
          <a:stretch>
            <a:fillRect/>
          </a:stretch>
        </p:blipFill>
        <p:spPr>
          <a:xfrm>
            <a:off x="3757613" y="266774"/>
            <a:ext cx="3570602" cy="5349217"/>
          </a:xfrm>
          <a:prstGeom prst="rect">
            <a:avLst/>
          </a:prstGeom>
        </p:spPr>
      </p:pic>
      <p:sp>
        <p:nvSpPr>
          <p:cNvPr id="9" name="Rectangle 8">
            <a:extLst>
              <a:ext uri="{FF2B5EF4-FFF2-40B4-BE49-F238E27FC236}">
                <a16:creationId xmlns:a16="http://schemas.microsoft.com/office/drawing/2014/main" xmlns="" id="{50B170A0-727D-7843-B3AF-56BCD7CD2E04}"/>
              </a:ext>
            </a:extLst>
          </p:cNvPr>
          <p:cNvSpPr/>
          <p:nvPr/>
        </p:nvSpPr>
        <p:spPr>
          <a:xfrm>
            <a:off x="3955583" y="5200273"/>
            <a:ext cx="4280833" cy="6302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t>3 СТІЛЬЦЯ ВОЛТА ДІСНЕЯ</a:t>
            </a:r>
            <a:endParaRPr lang="x-none" dirty="0"/>
          </a:p>
        </p:txBody>
      </p:sp>
      <p:sp>
        <p:nvSpPr>
          <p:cNvPr id="10" name="TextBox 9">
            <a:extLst>
              <a:ext uri="{FF2B5EF4-FFF2-40B4-BE49-F238E27FC236}">
                <a16:creationId xmlns:a16="http://schemas.microsoft.com/office/drawing/2014/main" xmlns="" id="{656EF2F5-1291-4C4E-A04F-C5F1814ACD3E}"/>
              </a:ext>
            </a:extLst>
          </p:cNvPr>
          <p:cNvSpPr txBox="1"/>
          <p:nvPr/>
        </p:nvSpPr>
        <p:spPr>
          <a:xfrm>
            <a:off x="1904382" y="1176796"/>
            <a:ext cx="2286000" cy="646331"/>
          </a:xfrm>
          <a:prstGeom prst="rect">
            <a:avLst/>
          </a:prstGeom>
          <a:noFill/>
        </p:spPr>
        <p:txBody>
          <a:bodyPr wrap="square" rtlCol="0">
            <a:spAutoFit/>
          </a:bodyPr>
          <a:lstStyle/>
          <a:p>
            <a:pPr algn="ctr"/>
            <a:r>
              <a:rPr lang="uk-UA" b="1" dirty="0">
                <a:solidFill>
                  <a:srgbClr val="C00000"/>
                </a:solidFill>
              </a:rPr>
              <a:t>Мрійник</a:t>
            </a:r>
          </a:p>
          <a:p>
            <a:pPr algn="ctr"/>
            <a:r>
              <a:rPr lang="uk-UA" b="1" dirty="0">
                <a:solidFill>
                  <a:srgbClr val="C00000"/>
                </a:solidFill>
              </a:rPr>
              <a:t>ЩО?</a:t>
            </a:r>
            <a:endParaRPr lang="x-none" b="1" dirty="0">
              <a:solidFill>
                <a:srgbClr val="C00000"/>
              </a:solidFill>
            </a:endParaRPr>
          </a:p>
        </p:txBody>
      </p:sp>
      <p:sp>
        <p:nvSpPr>
          <p:cNvPr id="15" name="TextBox 14">
            <a:extLst>
              <a:ext uri="{FF2B5EF4-FFF2-40B4-BE49-F238E27FC236}">
                <a16:creationId xmlns:a16="http://schemas.microsoft.com/office/drawing/2014/main" xmlns="" id="{1EB7D36D-94C9-E948-9D6D-2BE919D6530C}"/>
              </a:ext>
            </a:extLst>
          </p:cNvPr>
          <p:cNvSpPr txBox="1"/>
          <p:nvPr/>
        </p:nvSpPr>
        <p:spPr>
          <a:xfrm>
            <a:off x="5950416" y="829139"/>
            <a:ext cx="2286000" cy="646331"/>
          </a:xfrm>
          <a:prstGeom prst="rect">
            <a:avLst/>
          </a:prstGeom>
          <a:noFill/>
        </p:spPr>
        <p:txBody>
          <a:bodyPr wrap="square" rtlCol="0">
            <a:spAutoFit/>
          </a:bodyPr>
          <a:lstStyle/>
          <a:p>
            <a:pPr algn="ctr"/>
            <a:r>
              <a:rPr lang="uk-UA" b="1" dirty="0">
                <a:solidFill>
                  <a:srgbClr val="C00000"/>
                </a:solidFill>
              </a:rPr>
              <a:t>Реаліст</a:t>
            </a:r>
          </a:p>
          <a:p>
            <a:pPr algn="ctr"/>
            <a:r>
              <a:rPr lang="uk-UA" b="1" dirty="0">
                <a:solidFill>
                  <a:srgbClr val="C00000"/>
                </a:solidFill>
              </a:rPr>
              <a:t>ЯК?</a:t>
            </a:r>
            <a:endParaRPr lang="x-none" b="1" dirty="0">
              <a:solidFill>
                <a:srgbClr val="C00000"/>
              </a:solidFill>
            </a:endParaRPr>
          </a:p>
        </p:txBody>
      </p:sp>
      <p:sp>
        <p:nvSpPr>
          <p:cNvPr id="17" name="TextBox 16">
            <a:extLst>
              <a:ext uri="{FF2B5EF4-FFF2-40B4-BE49-F238E27FC236}">
                <a16:creationId xmlns:a16="http://schemas.microsoft.com/office/drawing/2014/main" xmlns="" id="{F595147D-C275-6F4F-B70E-5C07179AD09D}"/>
              </a:ext>
            </a:extLst>
          </p:cNvPr>
          <p:cNvSpPr txBox="1"/>
          <p:nvPr/>
        </p:nvSpPr>
        <p:spPr>
          <a:xfrm>
            <a:off x="1992351" y="4126367"/>
            <a:ext cx="2286000" cy="646331"/>
          </a:xfrm>
          <a:prstGeom prst="rect">
            <a:avLst/>
          </a:prstGeom>
          <a:noFill/>
        </p:spPr>
        <p:txBody>
          <a:bodyPr wrap="square" rtlCol="0">
            <a:spAutoFit/>
          </a:bodyPr>
          <a:lstStyle/>
          <a:p>
            <a:pPr algn="ctr"/>
            <a:r>
              <a:rPr lang="uk-UA" b="1" dirty="0">
                <a:solidFill>
                  <a:srgbClr val="C00000"/>
                </a:solidFill>
              </a:rPr>
              <a:t>Критик</a:t>
            </a:r>
          </a:p>
          <a:p>
            <a:pPr algn="ctr"/>
            <a:r>
              <a:rPr lang="uk-UA" b="1" dirty="0">
                <a:solidFill>
                  <a:srgbClr val="C00000"/>
                </a:solidFill>
              </a:rPr>
              <a:t>ЧОМУ?</a:t>
            </a:r>
            <a:endParaRPr lang="x-none" b="1" dirty="0">
              <a:solidFill>
                <a:srgbClr val="C00000"/>
              </a:solidFill>
            </a:endParaRPr>
          </a:p>
        </p:txBody>
      </p:sp>
    </p:spTree>
    <p:extLst>
      <p:ext uri="{BB962C8B-B14F-4D97-AF65-F5344CB8AC3E}">
        <p14:creationId xmlns:p14="http://schemas.microsoft.com/office/powerpoint/2010/main" val="247429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7B2550-6A2F-5B4F-A078-5F4F91681A3D}"/>
              </a:ext>
            </a:extLst>
          </p:cNvPr>
          <p:cNvSpPr>
            <a:spLocks noGrp="1"/>
          </p:cNvSpPr>
          <p:nvPr>
            <p:ph type="title"/>
          </p:nvPr>
        </p:nvSpPr>
        <p:spPr>
          <a:xfrm>
            <a:off x="1237785" y="306659"/>
            <a:ext cx="10058400" cy="786161"/>
          </a:xfrm>
        </p:spPr>
        <p:txBody>
          <a:bodyPr>
            <a:normAutofit fontScale="90000"/>
          </a:bodyPr>
          <a:lstStyle/>
          <a:p>
            <a:r>
              <a:rPr lang="uk-UA" dirty="0">
                <a:solidFill>
                  <a:srgbClr val="FF0000"/>
                </a:solidFill>
              </a:rPr>
              <a:t>ПРАКТИЧНА ВПРАВА «ТАБУРЕТ ГАНЗЕНА»</a:t>
            </a:r>
            <a:endParaRPr lang="x-none" dirty="0">
              <a:solidFill>
                <a:srgbClr val="FF0000"/>
              </a:solidFill>
            </a:endParaRPr>
          </a:p>
        </p:txBody>
      </p:sp>
      <p:sp>
        <p:nvSpPr>
          <p:cNvPr id="3" name="Content Placeholder 2">
            <a:extLst>
              <a:ext uri="{FF2B5EF4-FFF2-40B4-BE49-F238E27FC236}">
                <a16:creationId xmlns:a16="http://schemas.microsoft.com/office/drawing/2014/main" xmlns="" id="{51F8F941-94CD-F24A-9E5F-248315747DAE}"/>
              </a:ext>
            </a:extLst>
          </p:cNvPr>
          <p:cNvSpPr>
            <a:spLocks noGrp="1"/>
          </p:cNvSpPr>
          <p:nvPr>
            <p:ph idx="1"/>
          </p:nvPr>
        </p:nvSpPr>
        <p:spPr>
          <a:xfrm>
            <a:off x="1371600" y="1092820"/>
            <a:ext cx="10515600" cy="4774580"/>
          </a:xfrm>
        </p:spPr>
        <p:txBody>
          <a:bodyPr>
            <a:normAutofit fontScale="92500" lnSpcReduction="10000"/>
          </a:bodyPr>
          <a:lstStyle/>
          <a:p>
            <a:pPr algn="just"/>
            <a:r>
              <a:rPr lang="uk-UA" b="1" dirty="0"/>
              <a:t>Пропонуємо Вам зробити універсальну вправу, яка допоможе Вам підготуватися до будь-якої події: конференції, семінару, зробити презентацію тощо. Вона полягає в тому, що у кожного з нас є 4 точки опори: інформація, час, простір, енергія</a:t>
            </a:r>
          </a:p>
          <a:p>
            <a:pPr algn="just"/>
            <a:r>
              <a:rPr lang="uk-UA" b="1" dirty="0"/>
              <a:t>Візьміть аркуш і ручку, подумайте про справу, яку Вам необхідно зробити</a:t>
            </a:r>
          </a:p>
          <a:p>
            <a:pPr algn="just"/>
            <a:r>
              <a:rPr lang="uk-UA" b="1" dirty="0"/>
              <a:t>Розділіть аркуш на 4 квадрата і впишіть те, що Вам необхідно продумати і забезпечити, якщо Ви готуєтесь до виступу, презентації чи інтерактивного уроку</a:t>
            </a:r>
          </a:p>
          <a:p>
            <a:pPr algn="just"/>
            <a:r>
              <a:rPr lang="uk-UA" b="1" dirty="0"/>
              <a:t>У першому квадраті – інформація: що Вам необхідно прочитати, вивчити, знайти?</a:t>
            </a:r>
          </a:p>
          <a:p>
            <a:pPr algn="just"/>
            <a:r>
              <a:rPr lang="uk-UA" b="1" dirty="0"/>
              <a:t>У другому квадраті – час: скільки по часу триватиме виступ? Як Ви побудуєте його, щоб слідувати правилам композиції?</a:t>
            </a:r>
          </a:p>
          <a:p>
            <a:pPr algn="just"/>
            <a:r>
              <a:rPr lang="uk-UA" b="1" dirty="0"/>
              <a:t>У третьому квадраті - простір: як і де це відбуватиметься? У класі? Якщо це – відкритий урок, чи вистачить місця присутнім? Як і де буде </a:t>
            </a:r>
            <a:r>
              <a:rPr lang="uk-UA" b="1" dirty="0" err="1"/>
              <a:t>фліпчарт</a:t>
            </a:r>
            <a:r>
              <a:rPr lang="uk-UA" b="1" dirty="0"/>
              <a:t>, мультимедійна техніка тощо?</a:t>
            </a:r>
          </a:p>
          <a:p>
            <a:pPr algn="just"/>
            <a:r>
              <a:rPr lang="uk-UA" b="1" dirty="0"/>
              <a:t>У четвертому квадраті – енергія (харизма та ресурси вчителя): як Ви будете розповідати? Де будуть задіяні емоції? Що необхідно принести з собою? </a:t>
            </a:r>
            <a:endParaRPr lang="x-none" b="1" dirty="0"/>
          </a:p>
        </p:txBody>
      </p:sp>
    </p:spTree>
    <p:extLst>
      <p:ext uri="{BB962C8B-B14F-4D97-AF65-F5344CB8AC3E}">
        <p14:creationId xmlns:p14="http://schemas.microsoft.com/office/powerpoint/2010/main" val="897645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xmlns="" id="{48C110B4-D26A-44C6-8576-236CA24E98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xmlns="" id="{F6E7C0CF-6032-ED45-9FC7-5DAD01210E35}"/>
              </a:ext>
            </a:extLst>
          </p:cNvPr>
          <p:cNvSpPr>
            <a:spLocks noGrp="1"/>
          </p:cNvSpPr>
          <p:nvPr>
            <p:ph type="title"/>
          </p:nvPr>
        </p:nvSpPr>
        <p:spPr>
          <a:xfrm>
            <a:off x="1021750" y="4531058"/>
            <a:ext cx="4913384" cy="1683474"/>
          </a:xfrm>
        </p:spPr>
        <p:txBody>
          <a:bodyPr>
            <a:normAutofit fontScale="90000"/>
          </a:bodyPr>
          <a:lstStyle/>
          <a:p>
            <a:r>
              <a:rPr lang="uk-UA" sz="4100" dirty="0">
                <a:solidFill>
                  <a:srgbClr val="C00000"/>
                </a:solidFill>
              </a:rPr>
              <a:t>ПРАКТИЧНА ВПРАВА</a:t>
            </a:r>
            <a:br>
              <a:rPr lang="uk-UA" sz="4100" dirty="0">
                <a:solidFill>
                  <a:srgbClr val="C00000"/>
                </a:solidFill>
              </a:rPr>
            </a:br>
            <a:r>
              <a:rPr lang="uk-UA" sz="4100" dirty="0">
                <a:solidFill>
                  <a:srgbClr val="C00000"/>
                </a:solidFill>
              </a:rPr>
              <a:t>ТАБУРЕТ ГАНЗЕНА</a:t>
            </a:r>
            <a:endParaRPr lang="x-none" sz="4100" dirty="0">
              <a:solidFill>
                <a:srgbClr val="C00000"/>
              </a:solidFill>
            </a:endParaRPr>
          </a:p>
        </p:txBody>
      </p:sp>
      <p:pic>
        <p:nvPicPr>
          <p:cNvPr id="9" name="Picture 8" descr="A display in a store&#10;&#10;Description automatically generated">
            <a:extLst>
              <a:ext uri="{FF2B5EF4-FFF2-40B4-BE49-F238E27FC236}">
                <a16:creationId xmlns:a16="http://schemas.microsoft.com/office/drawing/2014/main" xmlns="" id="{C5C502E9-393C-724F-886E-CD019AF62456}"/>
              </a:ext>
            </a:extLst>
          </p:cNvPr>
          <p:cNvPicPr>
            <a:picLocks noChangeAspect="1"/>
          </p:cNvPicPr>
          <p:nvPr/>
        </p:nvPicPr>
        <p:blipFill rotWithShape="1">
          <a:blip r:embed="rId2"/>
          <a:srcRect t="42717" b="11166"/>
          <a:stretch/>
        </p:blipFill>
        <p:spPr>
          <a:xfrm>
            <a:off x="2313793" y="125660"/>
            <a:ext cx="6050280" cy="3732653"/>
          </a:xfrm>
          <a:prstGeom prst="rect">
            <a:avLst/>
          </a:prstGeom>
        </p:spPr>
      </p:pic>
      <p:sp>
        <p:nvSpPr>
          <p:cNvPr id="23" name="Freeform: Shape 22">
            <a:extLst>
              <a:ext uri="{FF2B5EF4-FFF2-40B4-BE49-F238E27FC236}">
                <a16:creationId xmlns:a16="http://schemas.microsoft.com/office/drawing/2014/main" xmlns="" id="{5BFD4DBB-3229-4DF6-A68A-CD91F83258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H="1" flipV="1">
            <a:off x="434936" y="4030294"/>
            <a:ext cx="1957171" cy="1103687"/>
          </a:xfrm>
          <a:custGeom>
            <a:avLst/>
            <a:gdLst>
              <a:gd name="connsiteX0" fmla="*/ 2017702 w 2017702"/>
              <a:gd name="connsiteY0" fmla="*/ 1137821 h 1137821"/>
              <a:gd name="connsiteX1" fmla="*/ 404 w 2017702"/>
              <a:gd name="connsiteY1" fmla="*/ 1137821 h 1137821"/>
              <a:gd name="connsiteX2" fmla="*/ 0 w 2017702"/>
              <a:gd name="connsiteY2" fmla="*/ 900216 h 1137821"/>
              <a:gd name="connsiteX3" fmla="*/ 1767759 w 2017702"/>
              <a:gd name="connsiteY3" fmla="*/ 901031 h 1137821"/>
              <a:gd name="connsiteX4" fmla="*/ 1767759 w 2017702"/>
              <a:gd name="connsiteY4" fmla="*/ 0 h 1137821"/>
              <a:gd name="connsiteX5" fmla="*/ 2017702 w 2017702"/>
              <a:gd name="connsiteY5" fmla="*/ 0 h 113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7702" h="1137821">
                <a:moveTo>
                  <a:pt x="2017702" y="1137821"/>
                </a:moveTo>
                <a:lnTo>
                  <a:pt x="404" y="1137821"/>
                </a:lnTo>
                <a:cubicBezTo>
                  <a:pt x="-404" y="1055814"/>
                  <a:pt x="807" y="982224"/>
                  <a:pt x="0" y="900216"/>
                </a:cubicBezTo>
                <a:lnTo>
                  <a:pt x="1767759" y="901031"/>
                </a:lnTo>
                <a:lnTo>
                  <a:pt x="1767759" y="0"/>
                </a:lnTo>
                <a:lnTo>
                  <a:pt x="2017702" y="0"/>
                </a:lnTo>
                <a:close/>
              </a:path>
            </a:pathLst>
          </a:custGeom>
          <a:solidFill>
            <a:schemeClr val="tx2">
              <a:alpha val="80000"/>
            </a:schemeClr>
          </a:solidFill>
          <a:ln w="0">
            <a:noFill/>
            <a:prstDash val="solid"/>
            <a:round/>
            <a:headEnd/>
            <a:tailEnd/>
          </a:ln>
        </p:spPr>
      </p:sp>
      <p:sp>
        <p:nvSpPr>
          <p:cNvPr id="11" name="Content Placeholder 10">
            <a:extLst>
              <a:ext uri="{FF2B5EF4-FFF2-40B4-BE49-F238E27FC236}">
                <a16:creationId xmlns:a16="http://schemas.microsoft.com/office/drawing/2014/main" xmlns="" id="{7C2D842B-C4BB-4681-A706-230D96A67246}"/>
              </a:ext>
            </a:extLst>
          </p:cNvPr>
          <p:cNvSpPr>
            <a:spLocks noGrp="1"/>
          </p:cNvSpPr>
          <p:nvPr>
            <p:ph idx="1"/>
          </p:nvPr>
        </p:nvSpPr>
        <p:spPr>
          <a:xfrm>
            <a:off x="6253810" y="4531059"/>
            <a:ext cx="4718989" cy="1683474"/>
          </a:xfrm>
        </p:spPr>
        <p:txBody>
          <a:bodyPr>
            <a:normAutofit/>
          </a:bodyPr>
          <a:lstStyle/>
          <a:p>
            <a:r>
              <a:rPr lang="uk-UA" sz="1800"/>
              <a:t>Інформація</a:t>
            </a:r>
          </a:p>
          <a:p>
            <a:r>
              <a:rPr lang="uk-UA" sz="1800"/>
              <a:t>Час</a:t>
            </a:r>
          </a:p>
          <a:p>
            <a:r>
              <a:rPr lang="uk-UA" sz="1800"/>
              <a:t>Простір</a:t>
            </a:r>
          </a:p>
          <a:p>
            <a:r>
              <a:rPr lang="uk-UA" sz="1800"/>
              <a:t>Енергія (Ресурси)</a:t>
            </a:r>
            <a:endParaRPr lang="en-US" sz="1800"/>
          </a:p>
        </p:txBody>
      </p:sp>
      <p:sp>
        <p:nvSpPr>
          <p:cNvPr id="25" name="Freeform: Shape 24">
            <a:extLst>
              <a:ext uri="{FF2B5EF4-FFF2-40B4-BE49-F238E27FC236}">
                <a16:creationId xmlns:a16="http://schemas.microsoft.com/office/drawing/2014/main" xmlns="" id="{792979E5-1F93-4CE3-975E-3CAEC618BF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9796837" y="5311230"/>
            <a:ext cx="2042265" cy="1213486"/>
          </a:xfrm>
          <a:custGeom>
            <a:avLst/>
            <a:gdLst>
              <a:gd name="connsiteX0" fmla="*/ 1844618 w 2105428"/>
              <a:gd name="connsiteY0" fmla="*/ 0 h 1251016"/>
              <a:gd name="connsiteX1" fmla="*/ 2105428 w 2105428"/>
              <a:gd name="connsiteY1" fmla="*/ 0 h 1251016"/>
              <a:gd name="connsiteX2" fmla="*/ 2105428 w 2105428"/>
              <a:gd name="connsiteY2" fmla="*/ 1251016 h 1251016"/>
              <a:gd name="connsiteX3" fmla="*/ 421 w 2105428"/>
              <a:gd name="connsiteY3" fmla="*/ 1251016 h 1251016"/>
              <a:gd name="connsiteX4" fmla="*/ 0 w 2105428"/>
              <a:gd name="connsiteY4" fmla="*/ 1003081 h 1251016"/>
              <a:gd name="connsiteX5" fmla="*/ 1844618 w 2105428"/>
              <a:gd name="connsiteY5" fmla="*/ 1003931 h 1251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5428" h="1251016">
                <a:moveTo>
                  <a:pt x="1844618" y="0"/>
                </a:moveTo>
                <a:lnTo>
                  <a:pt x="2105428" y="0"/>
                </a:lnTo>
                <a:lnTo>
                  <a:pt x="2105428" y="1251016"/>
                </a:lnTo>
                <a:lnTo>
                  <a:pt x="421" y="1251016"/>
                </a:lnTo>
                <a:cubicBezTo>
                  <a:pt x="-421" y="1165443"/>
                  <a:pt x="842" y="1088654"/>
                  <a:pt x="0" y="1003081"/>
                </a:cubicBezTo>
                <a:lnTo>
                  <a:pt x="1844618" y="1003931"/>
                </a:lnTo>
                <a:close/>
              </a:path>
            </a:pathLst>
          </a:custGeom>
          <a:solidFill>
            <a:schemeClr val="tx2">
              <a:alpha val="80000"/>
            </a:schemeClr>
          </a:solidFill>
          <a:ln w="0">
            <a:noFill/>
            <a:prstDash val="solid"/>
            <a:round/>
            <a:headEnd/>
            <a:tailEnd/>
          </a:ln>
        </p:spPr>
      </p:sp>
    </p:spTree>
    <p:extLst>
      <p:ext uri="{BB962C8B-B14F-4D97-AF65-F5344CB8AC3E}">
        <p14:creationId xmlns:p14="http://schemas.microsoft.com/office/powerpoint/2010/main" val="1288047282"/>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otalTime>12</TotalTime>
  <Words>1633</Words>
  <Application>Microsoft Office PowerPoint</Application>
  <PresentationFormat>Произвольный</PresentationFormat>
  <Paragraphs>100</Paragraphs>
  <Slides>18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18</vt:i4>
      </vt:variant>
    </vt:vector>
  </HeadingPairs>
  <TitlesOfParts>
    <vt:vector size="19" baseType="lpstr">
      <vt:lpstr>Crop</vt:lpstr>
      <vt:lpstr>ІНТЕРАКТИВНІ ВПРАВИ</vt:lpstr>
      <vt:lpstr>МЕТОД ФОКАЛЬНИХ ОБ’ЄКТІВ</vt:lpstr>
      <vt:lpstr>Презентация PowerPoint</vt:lpstr>
      <vt:lpstr>МЕТОД 6 КАПЕЛЮХІВ ЕДВАРДА ДЕ БОНО</vt:lpstr>
      <vt:lpstr>Презентация PowerPoint</vt:lpstr>
      <vt:lpstr>3 стільця Волта Діснея</vt:lpstr>
      <vt:lpstr>Презентация PowerPoint</vt:lpstr>
      <vt:lpstr>ПРАКТИЧНА ВПРАВА «ТАБУРЕТ ГАНЗЕНА»</vt:lpstr>
      <vt:lpstr>ПРАКТИЧНА ВПРАВА ТАБУРЕТ ГАНЗЕНА</vt:lpstr>
      <vt:lpstr>МЕТОД «ФІШБОН» («РИБ’ЯЧА КІСТКА») АБО ДІАГРАМА ІСІКАВИ</vt:lpstr>
      <vt:lpstr>ФІШБОН</vt:lpstr>
      <vt:lpstr>Презентация PowerPoint</vt:lpstr>
      <vt:lpstr>МЕТОДИ ФАСИЛІТАЦІЇ ТА МОДЕРАЦІЇ</vt:lpstr>
      <vt:lpstr>Сократівське опитування</vt:lpstr>
      <vt:lpstr>«ЗОЛОТИЙ ПЕРЕТИН»ЛЕОНАРДО ДА ВІНЧІ</vt:lpstr>
      <vt:lpstr>«Лицарі круглого столу»</vt:lpstr>
      <vt:lpstr>«Жива бібліотека»</vt:lpstr>
      <vt:lpstr>ДЯКУЮ ЗА УВАГУ!</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ІНТЕРАКТИВНІ ВПРАВИ В ОСВІТНЬОМУ ПРОЦЕСІ</dc:title>
  <dc:creator>Ахновська Інна Олександрівна</dc:creator>
  <cp:lastModifiedBy>HPuser</cp:lastModifiedBy>
  <cp:revision>4</cp:revision>
  <dcterms:created xsi:type="dcterms:W3CDTF">2020-08-14T13:41:42Z</dcterms:created>
  <dcterms:modified xsi:type="dcterms:W3CDTF">2025-10-21T00:23:19Z</dcterms:modified>
</cp:coreProperties>
</file>