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77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569D-364D-4F07-BBF7-916F60E0F030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9546-98B7-4D3E-B16F-AA62A165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2D32-0B7D-4E16-993C-223BD0EC9E79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66B8-32CD-4851-8D31-1D24BECF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1FD8-5AF9-4123-87EE-0DF93176DF80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9E4D-801C-45A9-97B9-6EAF21DB6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A9AD-9739-47B6-A469-9959DD8C4F90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A70D-F1A5-4234-A713-1C4E4ADA7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371C-D55A-45E6-9511-B0730B844DCC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1654-5C13-4DD6-8A35-89721DA47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5991-54CC-4233-B515-0AD4079306C3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0140-8E96-48C9-A053-C223DE0D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BB45-5BF7-429B-9C72-D7DA035E7E79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ACFF-408D-473C-B978-4B6B786BE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8FBD-6C49-40DC-905D-7D70A54B2A29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823C-8CB5-4521-88CF-96AA8AAB4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34B7-7228-4232-AB36-A98A0865C03B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C4E2-2D74-440A-9EEA-B472DFC6D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45C7-03DB-42DF-85A8-D463611CD4CE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7882-423F-4B87-B340-41861572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904-4870-4BD7-B675-F2E174B40CE3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B166-9B24-42DA-8F59-68759D6BC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1B7DB9-1C20-47AE-B20D-EC7F47E9C5DA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BA240F-2114-43E1-B46F-A5E09AE20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071563"/>
          </a:xfrm>
        </p:spPr>
        <p:txBody>
          <a:bodyPr/>
          <a:lstStyle/>
          <a:p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Тема: С</a:t>
            </a:r>
            <a:r>
              <a:rPr lang="ru-RU" sz="4000" b="1" smtClean="0"/>
              <a:t>пілкування та комунікація в команді</a:t>
            </a:r>
          </a:p>
        </p:txBody>
      </p:sp>
      <p:pic>
        <p:nvPicPr>
          <p:cNvPr id="13314" name="Picture 4" descr="Результат пошуку зображень за запитом &quot;комунікац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249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889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87661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/>
              <a:t>Роль комунікації в системі менеджменту </a:t>
            </a:r>
            <a:endParaRPr lang="ru-RU" sz="4000" smtClean="0"/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571500" y="2000250"/>
            <a:ext cx="81438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Times New Roman" pitchFamily="18" charset="0"/>
                <a:cs typeface="Times New Roman" pitchFamily="18" charset="0"/>
              </a:rPr>
              <a:t>Комунікації як обов'язкову складову частину менеджменту стали розглядати в рамках стратегічного керування організацією, коли з'ясувалося, що сучасний бізнес залежить не тільки від економічних, але й від ряду інших факторів, досить залежних від добре налагодженої в організації комунікації.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571500" y="196850"/>
            <a:ext cx="7929563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Таким чином, на зміну командній економіці прийшла економіка переговорів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. При цьому враження, що люди знайшли більшу свободу оманливе, тому що насправді змінилися тільки методи керування. Нормою ведення бізнесу стало обов'язкове консультування й переговори по всім більш-менш важливим питанням. І тому як люди, так і організації набагато частіше стали вступати в контакти й підтримувати відносини з більшим числом людей, що істотно розрізняються між собою з погляду інтересів і системи цінностей. </a:t>
            </a:r>
          </a:p>
          <a:p>
            <a:pPr algn="ctr"/>
            <a:r>
              <a:rPr lang="ru-RU" sz="2400" i="1">
                <a:latin typeface="Times New Roman" pitchFamily="18" charset="0"/>
                <a:cs typeface="Times New Roman" pitchFamily="18" charset="0"/>
              </a:rPr>
              <a:t>Дослідник комунікації Шолтен в 1999 р. запропонував теорію, відповідно до якої для виживання організації в сучасному світі фундаментальне значення мають два фактори: «бути гарним (привабливим)» і «бути видимим». «Гарним» продовжує залишатися для більшості споживачів та організація, що надає якісні товари й послуги за прийнятними цінами.</a:t>
            </a:r>
            <a:r>
              <a:rPr lang="ru-RU" sz="2000" i="1">
                <a:latin typeface="Calibri" pitchFamily="34" charset="0"/>
              </a:rPr>
              <a:t> 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357188"/>
            <a:ext cx="76390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820896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565150"/>
          </a:xfrm>
        </p:spPr>
        <p:txBody>
          <a:bodyPr lIns="0" rIns="0" bIns="0" anchor="b"/>
          <a:lstStyle/>
          <a:p>
            <a:r>
              <a:rPr lang="uk-UA" sz="2700" b="1" smtClean="0">
                <a:latin typeface="Times New Roman" pitchFamily="18" charset="0"/>
                <a:cs typeface="Times New Roman" pitchFamily="18" charset="0"/>
              </a:rPr>
              <a:t>Міжособистісні комунікації</a:t>
            </a:r>
            <a:endParaRPr lang="ru-RU" sz="27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9144000" cy="5688013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Міжособистісні комунікації - </a:t>
            </a:r>
            <a:r>
              <a:rPr lang="uk-UA" sz="2800" i="1" smtClean="0">
                <a:latin typeface="Times New Roman" pitchFamily="18" charset="0"/>
                <a:cs typeface="Times New Roman" pitchFamily="18" charset="0"/>
              </a:rPr>
              <a:t>це прямий (віч-на-віч) міжособистісний обмін інформацією.</a:t>
            </a:r>
          </a:p>
          <a:p>
            <a:pPr marL="273050" indent="-273050">
              <a:lnSpc>
                <a:spcPct val="90000"/>
              </a:lnSpc>
              <a:buFont typeface="Arial" charset="0"/>
              <a:buNone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Бар'єри на шляху міжособистісних комунікацій</a:t>
            </a:r>
          </a:p>
          <a:p>
            <a:pPr marL="273050" indent="-273050">
              <a:lnSpc>
                <a:spcPct val="90000"/>
              </a:lnSpc>
              <a:buFont typeface="Arial" charset="0"/>
              <a:buNone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Боязнь комунікацій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тенденція ухилення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- це індивідуальний рівень страху або тривоги, що асоціюється з майбутніми або поточними комунікаціями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Розходження щодо сприйняття інформації -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селективність сприйняття, стереотипування, ефект гало, проецування, перцепційна оборона.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Невербальні бар'єри -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мова поз, жестів, інтонації й тембр голосу.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Неефективні канали комунікації.</a:t>
            </a:r>
          </a:p>
          <a:p>
            <a:pPr marL="273050" indent="-273050">
              <a:lnSpc>
                <a:spcPct val="90000"/>
              </a:lnSpc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Невміння слухати.</a:t>
            </a:r>
          </a:p>
          <a:p>
            <a:pPr marL="273050" indent="-273050">
              <a:lnSpc>
                <a:spcPct val="90000"/>
              </a:lnSpc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Відсутність зворотного зв'язку.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20687"/>
          </a:xfrm>
        </p:spPr>
        <p:txBody>
          <a:bodyPr lIns="0" rIns="0" bIns="0" anchor="b"/>
          <a:lstStyle/>
          <a:p>
            <a:r>
              <a:rPr lang="uk-UA" sz="1900" b="1" smtClean="0">
                <a:latin typeface="Times New Roman" pitchFamily="18" charset="0"/>
                <a:cs typeface="Times New Roman" pitchFamily="18" charset="0"/>
              </a:rPr>
              <a:t>Прийоми і методи ефективної міжособистісної комунікації</a:t>
            </a:r>
            <a:endParaRPr lang="ru-RU" sz="1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39940" name="Group 1"/>
          <p:cNvGrpSpPr>
            <a:grpSpLocks noChangeAspect="1"/>
          </p:cNvGrpSpPr>
          <p:nvPr/>
        </p:nvGrpSpPr>
        <p:grpSpPr bwMode="auto">
          <a:xfrm>
            <a:off x="0" y="981075"/>
            <a:ext cx="8893175" cy="5516563"/>
            <a:chOff x="2308" y="8931"/>
            <a:chExt cx="7200" cy="4860"/>
          </a:xfrm>
        </p:grpSpPr>
        <p:sp>
          <p:nvSpPr>
            <p:cNvPr id="3994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308" y="8931"/>
              <a:ext cx="720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Text Box 16"/>
            <p:cNvSpPr txBox="1">
              <a:spLocks noChangeArrowheads="1"/>
            </p:cNvSpPr>
            <p:nvPr/>
          </p:nvSpPr>
          <p:spPr bwMode="auto">
            <a:xfrm>
              <a:off x="2716" y="9336"/>
              <a:ext cx="1628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Увага</a:t>
              </a:r>
            </a:p>
          </p:txBody>
        </p:sp>
        <p:sp>
          <p:nvSpPr>
            <p:cNvPr id="39943" name="Text Box 15"/>
            <p:cNvSpPr txBox="1">
              <a:spLocks noChangeArrowheads="1"/>
            </p:cNvSpPr>
            <p:nvPr/>
          </p:nvSpPr>
          <p:spPr bwMode="auto">
            <a:xfrm>
              <a:off x="5704" y="8931"/>
              <a:ext cx="3668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Мінімізація відвернень.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Направлена увага.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Візуальний контакт.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Позитивна мова поз і жестів.</a:t>
              </a:r>
            </a:p>
          </p:txBody>
        </p:sp>
        <p:sp>
          <p:nvSpPr>
            <p:cNvPr id="39944" name="Line 14"/>
            <p:cNvSpPr>
              <a:spLocks noChangeShapeType="1"/>
            </p:cNvSpPr>
            <p:nvPr/>
          </p:nvSpPr>
          <p:spPr bwMode="auto">
            <a:xfrm>
              <a:off x="4482" y="9606"/>
              <a:ext cx="1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5" name="Text Box 13"/>
            <p:cNvSpPr txBox="1">
              <a:spLocks noChangeArrowheads="1"/>
            </p:cNvSpPr>
            <p:nvPr/>
          </p:nvSpPr>
          <p:spPr bwMode="auto">
            <a:xfrm>
              <a:off x="2716" y="10146"/>
              <a:ext cx="162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Нерефлексивне слухання</a:t>
              </a:r>
            </a:p>
          </p:txBody>
        </p:sp>
        <p:sp>
          <p:nvSpPr>
            <p:cNvPr id="39946" name="Line 12"/>
            <p:cNvSpPr>
              <a:spLocks noChangeShapeType="1"/>
            </p:cNvSpPr>
            <p:nvPr/>
          </p:nvSpPr>
          <p:spPr bwMode="auto">
            <a:xfrm>
              <a:off x="4482" y="10416"/>
              <a:ext cx="10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5704" y="10011"/>
              <a:ext cx="3668" cy="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Уважне слухання, або уважне мовчання.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Мінімізація відповідей (невтручання).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Обмеження кількості запитань.</a:t>
              </a:r>
            </a:p>
          </p:txBody>
        </p:sp>
        <p:sp>
          <p:nvSpPr>
            <p:cNvPr id="39948" name="Text Box 10"/>
            <p:cNvSpPr txBox="1">
              <a:spLocks noChangeArrowheads="1"/>
            </p:cNvSpPr>
            <p:nvPr/>
          </p:nvSpPr>
          <p:spPr bwMode="auto">
            <a:xfrm>
              <a:off x="2716" y="11091"/>
              <a:ext cx="1623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Рефлексивне слухання</a:t>
              </a:r>
            </a:p>
          </p:txBody>
        </p:sp>
        <p:sp>
          <p:nvSpPr>
            <p:cNvPr id="39949" name="Text Box 9"/>
            <p:cNvSpPr txBox="1">
              <a:spLocks noChangeArrowheads="1"/>
            </p:cNvSpPr>
            <p:nvPr/>
          </p:nvSpPr>
          <p:spPr bwMode="auto">
            <a:xfrm>
              <a:off x="5704" y="10821"/>
              <a:ext cx="3668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Уточнення.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Перефразування.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Відображення почуттів.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Резюмування.</a:t>
              </a:r>
            </a:p>
          </p:txBody>
        </p:sp>
        <p:sp>
          <p:nvSpPr>
            <p:cNvPr id="39950" name="Line 8"/>
            <p:cNvSpPr>
              <a:spLocks noChangeShapeType="1"/>
            </p:cNvSpPr>
            <p:nvPr/>
          </p:nvSpPr>
          <p:spPr bwMode="auto">
            <a:xfrm>
              <a:off x="4482" y="11361"/>
              <a:ext cx="10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Text Box 7"/>
            <p:cNvSpPr txBox="1">
              <a:spLocks noChangeArrowheads="1"/>
            </p:cNvSpPr>
            <p:nvPr/>
          </p:nvSpPr>
          <p:spPr bwMode="auto">
            <a:xfrm>
              <a:off x="2716" y="12036"/>
              <a:ext cx="1621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Основні установки</a:t>
              </a:r>
            </a:p>
          </p:txBody>
        </p:sp>
        <p:sp>
          <p:nvSpPr>
            <p:cNvPr id="39952" name="Text Box 6"/>
            <p:cNvSpPr txBox="1">
              <a:spLocks noChangeArrowheads="1"/>
            </p:cNvSpPr>
            <p:nvPr/>
          </p:nvSpPr>
          <p:spPr bwMode="auto">
            <a:xfrm>
              <a:off x="5704" y="11849"/>
              <a:ext cx="3668" cy="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Ухвалення.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Самоухвалення.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Емпатія.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Міміка.</a:t>
              </a:r>
            </a:p>
          </p:txBody>
        </p:sp>
        <p:sp>
          <p:nvSpPr>
            <p:cNvPr id="39953" name="Line 5"/>
            <p:cNvSpPr>
              <a:spLocks noChangeShapeType="1"/>
            </p:cNvSpPr>
            <p:nvPr/>
          </p:nvSpPr>
          <p:spPr bwMode="auto">
            <a:xfrm>
              <a:off x="4482" y="12306"/>
              <a:ext cx="10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Text Box 4"/>
            <p:cNvSpPr txBox="1">
              <a:spLocks noChangeArrowheads="1"/>
            </p:cNvSpPr>
            <p:nvPr/>
          </p:nvSpPr>
          <p:spPr bwMode="auto">
            <a:xfrm>
              <a:off x="5704" y="12846"/>
              <a:ext cx="3668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Погляд і візуальний контакт.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Зміни висоти голосу і інтонації.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Поза і жести.</a:t>
              </a:r>
            </a:p>
            <a:p>
              <a:pPr eaLnBrk="0" hangingPunct="0">
                <a:buFontTx/>
                <a:buChar char="•"/>
                <a:tabLst>
                  <a:tab pos="114300" algn="l"/>
                </a:tabLst>
              </a:pP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Мова особистісного простору</a:t>
              </a:r>
            </a:p>
          </p:txBody>
        </p:sp>
        <p:sp>
          <p:nvSpPr>
            <p:cNvPr id="39955" name="Line 3"/>
            <p:cNvSpPr>
              <a:spLocks noChangeShapeType="1"/>
            </p:cNvSpPr>
            <p:nvPr/>
          </p:nvSpPr>
          <p:spPr bwMode="auto">
            <a:xfrm>
              <a:off x="4482" y="13251"/>
              <a:ext cx="10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Text Box 2"/>
            <p:cNvSpPr txBox="1">
              <a:spLocks noChangeArrowheads="1"/>
            </p:cNvSpPr>
            <p:nvPr/>
          </p:nvSpPr>
          <p:spPr bwMode="auto">
            <a:xfrm>
              <a:off x="2716" y="12846"/>
              <a:ext cx="1620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Мова невербального спілкування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1. Проблема та практика спілкування.</a:t>
            </a:r>
          </a:p>
          <a:p>
            <a:pPr>
              <a:buFont typeface="Arial" charset="0"/>
              <a:buNone/>
            </a:pPr>
            <a:r>
              <a:rPr lang="ru-RU" smtClean="0"/>
              <a:t>2. Сутність комунікації.</a:t>
            </a:r>
          </a:p>
          <a:p>
            <a:pPr>
              <a:buFont typeface="Arial" charset="0"/>
              <a:buNone/>
            </a:pPr>
            <a:r>
              <a:rPr lang="ru-RU" smtClean="0"/>
              <a:t>3. Інформація та її види </a:t>
            </a:r>
          </a:p>
          <a:p>
            <a:pPr>
              <a:buFont typeface="Arial" charset="0"/>
              <a:buNone/>
            </a:pPr>
            <a:r>
              <a:rPr lang="ru-RU" smtClean="0"/>
              <a:t>4. Роль комунікації в управлінні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431800"/>
          </a:xfrm>
        </p:spPr>
        <p:txBody>
          <a:bodyPr lIns="0" rIns="0" bIns="0" anchor="b"/>
          <a:lstStyle/>
          <a:p>
            <a:r>
              <a:rPr lang="uk-UA" sz="1900" b="1" smtClean="0">
                <a:latin typeface="Times New Roman" pitchFamily="18" charset="0"/>
                <a:cs typeface="Times New Roman" pitchFamily="18" charset="0"/>
              </a:rPr>
              <a:t>Правила ефективного слухання</a:t>
            </a:r>
            <a:endParaRPr lang="ru-RU" sz="19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19" name="Group 59"/>
          <p:cNvGraphicFramePr>
            <a:graphicFrameLocks noGrp="1"/>
          </p:cNvGraphicFramePr>
          <p:nvPr/>
        </p:nvGraphicFramePr>
        <p:xfrm>
          <a:off x="0" y="631825"/>
          <a:ext cx="9144000" cy="6226175"/>
        </p:xfrm>
        <a:graphic>
          <a:graphicData uri="http://schemas.openxmlformats.org/drawingml/2006/table">
            <a:tbl>
              <a:tblPr/>
              <a:tblGrid>
                <a:gridCol w="2916238"/>
                <a:gridCol w="3263900"/>
                <a:gridCol w="2963862"/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Поганий слухач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Гарний слухач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179388" marR="0" lvl="0" indent="-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Слухайте активно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Пасивний, відсторонений від бесіди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Задає питання, перефразовує сказане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79388" marR="0" lvl="0" indent="-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Знаходьте цікаві теми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Відключається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набридлих тем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Шукає можливості, нові знання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179388" marR="0" lvl="0" indent="-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Не дратуйтесь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 виходить із себе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Поводиться стримано, проявляє терпимість до поганих манер, уміє концентрувати свою увагу на головному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225425" marR="0" lvl="0" indent="-2254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Користуйтеся тим, що ми думаємо швидше, ніж говоримо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«Засинає», якщо співрозмовник говорить повільно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Обмірковує, резюмує, угадує наступні слова; зважує аргументи; прислухається до інтонації голосу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225425" marR="0" lvl="0" indent="-2254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Будьте чуйними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Формально підтримує діалог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Проявляє інтерес жестами, позою, слухає й говорить сам, створює позитивний зворотний зв'язок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225425" marR="0" lvl="0" indent="-2254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Оцінюйте суть, а не слова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Відключається, якщо співрозмовник не може сформулювати свою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думку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Оцінює суть висловлення, не звертає увагу на похибки мовлення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225425" marR="0" lvl="0" indent="-2254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Підтримуйте у співрозмовника інтерес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Заздалегідь упереджений, починає сперечатися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вступає в дискусію доти, поки не усвідом-мить позицію іншої сторони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225425" marR="0" lvl="0" indent="-2254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Намагайтеся всебічно оцінювати ідеї, які ви висловлюєте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Звертає увагу насамперед на факти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Прислухається до цен-тральних тем діалогу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225425" marR="0" lvl="0" indent="-2254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Тренуйте вміння слухати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Відсутність енергії,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 помилкової уваги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Працює, активно використовує міміку й жести, контакти очима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225425" marR="0" lvl="0" indent="-2254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Тренуйте інтелект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Воліє мати справу з легкими і простими матеріалами, уникає складних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Сприймає складні проблеми як інтелектуальну гру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69" marR="34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15" name="Rectangle 1"/>
          <p:cNvSpPr>
            <a:spLocks noChangeArrowheads="1"/>
          </p:cNvSpPr>
          <p:nvPr/>
        </p:nvSpPr>
        <p:spPr bwMode="auto">
          <a:xfrm>
            <a:off x="0" y="-184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2125"/>
          </a:xfrm>
        </p:spPr>
        <p:txBody>
          <a:bodyPr lIns="0" rIns="0" bIns="0" anchor="b"/>
          <a:lstStyle/>
          <a:p>
            <a:r>
              <a:rPr lang="uk-UA" sz="2300" b="1" smtClean="0">
                <a:latin typeface="Times New Roman" pitchFamily="18" charset="0"/>
                <a:cs typeface="Times New Roman" pitchFamily="18" charset="0"/>
              </a:rPr>
              <a:t>Комунікативні бар'єри й засоби їх подолання</a:t>
            </a:r>
            <a:endParaRPr lang="uk-UA" sz="23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27" name="Group 19"/>
          <p:cNvGraphicFramePr>
            <a:graphicFrameLocks noGrp="1"/>
          </p:cNvGraphicFramePr>
          <p:nvPr/>
        </p:nvGraphicFramePr>
        <p:xfrm>
          <a:off x="0" y="1052513"/>
          <a:ext cx="9144000" cy="5621337"/>
        </p:xfrm>
        <a:graphic>
          <a:graphicData uri="http://schemas.openxmlformats.org/drawingml/2006/table">
            <a:tbl>
              <a:tblPr/>
              <a:tblGrid>
                <a:gridCol w="4286250"/>
                <a:gridCol w="48577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Бар'єри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89" marR="6698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 їх подолати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Індивідуальні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Бар'єри між людьми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Канали і засоби передачі інформації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Семантика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Невідповідність інформаційних сигналів</a:t>
                      </a:r>
                    </a:p>
                  </a:txBody>
                  <a:tcPr marL="66989" marR="6698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Активне слухання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Вибір адекватного каналу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Знання поглядів співрозмовника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Прогулянкове управління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Організаційні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Відмінності в статусі і обсязі влади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 і цілі відділів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Дефіцит формальних каналів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Невідповідність комунікативної мережі робочим завданням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Недостатня координація</a:t>
                      </a:r>
                    </a:p>
                  </a:txBody>
                  <a:tcPr marL="66989" marR="6698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Створення атмосфери довіри, діалогу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 і використання формальних каналів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Стимулювання використання численних формальних і неформальних каналів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Зміна структури організації або групи для відповідності потреби у комунікаціях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Зворотній зв'язок і навчання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539750" y="260350"/>
            <a:ext cx="8229600" cy="56261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Щоб впливати на слухачів мовою, потрібно забезпечити гармонійне поєднання мови та рухів тіла. Цьому ж принципу підпорядковується і спрямування погляду під час розмови.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Очі – вікна душі людини. Через них люди пізнають істинний настрій своїх співробітників. Погляд є каналом зв’язку між співрозмовниками.</a:t>
            </a: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Комунікація має свою складну азбуку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Все про емоції у психології. Шпаргалка за почуттями та емоціями для не  психолог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456238"/>
          </a:xfrm>
          <a:prstGeom prst="rect">
            <a:avLst/>
          </a:prstGeom>
          <a:noFill/>
        </p:spPr>
      </p:pic>
      <p:sp>
        <p:nvSpPr>
          <p:cNvPr id="18437" name="Заголовок 1"/>
          <p:cNvSpPr>
            <a:spLocks/>
          </p:cNvSpPr>
          <p:nvPr/>
        </p:nvSpPr>
        <p:spPr bwMode="auto">
          <a:xfrm>
            <a:off x="642938" y="0"/>
            <a:ext cx="7772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500" b="1">
                <a:latin typeface="Times New Roman" pitchFamily="18" charset="0"/>
                <a:cs typeface="Times New Roman" pitchFamily="18" charset="0"/>
              </a:rPr>
              <a:t>Каледойскоп емоцій</a:t>
            </a:r>
            <a:endParaRPr lang="ru-RU" sz="4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964612" cy="58404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Мовне спілкування між людьми дуже багатолике. Його можна розглядати під різними кутами зору. Перший і основний – це людина в світі комунікацій у процесі обміну інформацією. Цей вид спілкування характеризує людину як суб’єкта комунікативних зв’язків.</a:t>
            </a:r>
          </a:p>
          <a:p>
            <a:pPr>
              <a:lnSpc>
                <a:spcPct val="80000"/>
              </a:lnSpc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Другий різновид спілкування – характеристика його структури, видів, типів. У цьому відношенні необхідно розрізняти переговори, торги, суперечки, ділові ігри та різні види обговорення.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Всі ці різновиди ділового спілкування мають свої сюжети й особливості. Спілкування завжди переслідує певні цілі. В ньому необхідно розрізняти стратегію і тактику досягнення цілей. Спілкування може реалізовуватися в такій формі: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міжособистісне спілкування;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ділове й особисте спілкування;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комунікація.</a:t>
            </a:r>
          </a:p>
          <a:p>
            <a:pPr>
              <a:lnSpc>
                <a:spcPct val="80000"/>
              </a:lnSpc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0" y="336550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Спілкування – це взаємодія, взаємовідносини.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Сторонами таких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взає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мовідносин є люди, суб’єкти спілкування. В основі спілкування, насамперед, лежить ставлення людей один до одного. Спілкування – це процес взаємодії між людьми і, будучи багатогранним, воно включає в себе: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формування та розвиток особистості;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розвиток суспільства та суспільних відносин;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соціалізацію особистості;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створення й розвиток суспільних способів взаємодії людей;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соціально-психологічну адаптацію людей;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обмін емоціями;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навчання, передачу вмінь та навичок;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обмін інформацією;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обмін діяльністю;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– формування ставлення до себе, до інших людей і суспільства в цілому.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571500" y="357188"/>
            <a:ext cx="8321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Предметом спілкування є така його характеристика, яка визначає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змістовний характер людської взаємодії: кожен професіонал повинен вміти вислуховувати та розуміти, пояснити й довести, запитати й відповісти, створити атмосферу довіри в бесіді, знайти тонкий психологічний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підхід до клієнта, розв’язати конфлікт, зняти напругу.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4067175" y="2781300"/>
            <a:ext cx="50768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В.Зігерт і Л.Ланг наводять просту діаграму, яка ілюструє, що люди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це на 90 % почуття і на 10 % – розум. Розум та емоції складають людину. Всі намагання відокремити почуття, побороти їх або заборонити – безперспективні, а в остаточному підсумку й шкідливі.</a:t>
            </a:r>
          </a:p>
        </p:txBody>
      </p:sp>
      <p:pic>
        <p:nvPicPr>
          <p:cNvPr id="22531" name="Picture 2" descr="Результат пошуку зображень за запитом &quot;виды взглядов челове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40909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323850" y="404813"/>
            <a:ext cx="88201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Комунікація має кілька значень.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По-перше, це шляхи сполучення (наприклад, повітряні або водні комунікації);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По-друге, це форма зв’язку (радіо, телеграф);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По-третє, це процес передачі інформації за допомогою технічних засобів – засобів масової інформації (радіо, телебачення, преса, кінематограф);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По-четверте, комунікація виступає як акт спілкування, зв’язок між двома або більше індивідами, повідомлення інформації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однією особою іншій.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927</Words>
  <PresentationFormat>Экран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Arial</vt:lpstr>
      <vt:lpstr>Times New Roman</vt:lpstr>
      <vt:lpstr>Constantia</vt:lpstr>
      <vt:lpstr>Тема Office</vt:lpstr>
      <vt:lpstr>Тема: Спілкування та комунікація в команді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Роль комунікації в системі менеджменту </vt:lpstr>
      <vt:lpstr>Слайд 15</vt:lpstr>
      <vt:lpstr>Слайд 16</vt:lpstr>
      <vt:lpstr>Слайд 17</vt:lpstr>
      <vt:lpstr>Міжособистісні комунікації</vt:lpstr>
      <vt:lpstr>Прийоми і методи ефективної міжособистісної комунікації</vt:lpstr>
      <vt:lpstr>Правила ефективного слухання</vt:lpstr>
      <vt:lpstr>Комунікативні бар'єри й засоби їх подолання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Комунікативний менеджмент</dc:title>
  <dc:creator>Natali</dc:creator>
  <cp:lastModifiedBy>acer5551User</cp:lastModifiedBy>
  <cp:revision>19</cp:revision>
  <dcterms:created xsi:type="dcterms:W3CDTF">2017-02-07T20:31:03Z</dcterms:created>
  <dcterms:modified xsi:type="dcterms:W3CDTF">2022-11-09T22:03:43Z</dcterms:modified>
</cp:coreProperties>
</file>