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5" r:id="rId6"/>
    <p:sldId id="266" r:id="rId7"/>
    <p:sldId id="268" r:id="rId8"/>
    <p:sldId id="269" r:id="rId9"/>
    <p:sldId id="261" r:id="rId10"/>
    <p:sldId id="262" r:id="rId11"/>
    <p:sldId id="263" r:id="rId12"/>
    <p:sldId id="270" r:id="rId13"/>
    <p:sldId id="271" r:id="rId14"/>
    <p:sldId id="272" r:id="rId15"/>
    <p:sldId id="273" r:id="rId16"/>
    <p:sldId id="275" r:id="rId17"/>
    <p:sldId id="276" r:id="rId18"/>
    <p:sldId id="277" r:id="rId19"/>
    <p:sldId id="280" r:id="rId20"/>
    <p:sldId id="281" r:id="rId21"/>
    <p:sldId id="282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62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36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32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20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564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81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39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1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73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3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63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307DCB-B1BC-439C-AAD6-E83265014022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FC0542-C250-4031-88E4-36FC09320D2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04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/>
              <a:t>МЕТОДИ ЗВЕДЕННЯ, ГРУПУВАННЯ І ЗОБРАЖЕННЯ СТАТИСТИЧНИХ ДАНИХ </a:t>
            </a:r>
            <a:r>
              <a:rPr lang="ru-RU" sz="6600" dirty="0"/>
              <a:t/>
            </a:r>
            <a:br>
              <a:rPr lang="ru-RU" sz="6600" dirty="0"/>
            </a:b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14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 </a:t>
            </a:r>
            <a:r>
              <a:rPr lang="ru-RU" dirty="0" err="1"/>
              <a:t>статистиці</a:t>
            </a:r>
            <a:r>
              <a:rPr lang="ru-RU" dirty="0"/>
              <a:t>,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Статистичні</a:t>
            </a:r>
            <a:r>
              <a:rPr lang="ru-RU" dirty="0" smtClean="0"/>
              <a:t> </a:t>
            </a:r>
            <a:r>
              <a:rPr lang="ru-RU" dirty="0" err="1"/>
              <a:t>дані</a:t>
            </a:r>
            <a:r>
              <a:rPr lang="ru-RU" dirty="0"/>
              <a:t> за формою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подаватися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числових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, </a:t>
            </a:r>
            <a:r>
              <a:rPr lang="ru-RU" dirty="0" err="1"/>
              <a:t>таблиць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графіків</a:t>
            </a:r>
            <a:r>
              <a:rPr lang="ru-RU" dirty="0"/>
              <a:t>. </a:t>
            </a:r>
            <a:r>
              <a:rPr lang="ru-RU" dirty="0" err="1"/>
              <a:t>Найефективнішою</a:t>
            </a:r>
            <a:r>
              <a:rPr lang="ru-RU" dirty="0"/>
              <a:t> формою </a:t>
            </a:r>
            <a:r>
              <a:rPr lang="ru-RU" dirty="0" err="1"/>
              <a:t>викладення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спостережуваних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є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. Вони є </a:t>
            </a:r>
            <a:r>
              <a:rPr lang="ru-RU" dirty="0" err="1"/>
              <a:t>невіддільним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та </a:t>
            </a:r>
            <a:r>
              <a:rPr lang="ru-RU" dirty="0" err="1"/>
              <a:t>групування</a:t>
            </a:r>
            <a:r>
              <a:rPr lang="ru-RU" dirty="0"/>
              <a:t>. </a:t>
            </a:r>
          </a:p>
          <a:p>
            <a:pPr algn="just"/>
            <a:r>
              <a:rPr lang="ru-RU" b="1" dirty="0" err="1"/>
              <a:t>Статистичні</a:t>
            </a:r>
            <a:r>
              <a:rPr lang="ru-RU" b="1" dirty="0"/>
              <a:t> </a:t>
            </a:r>
            <a:r>
              <a:rPr lang="ru-RU" b="1" dirty="0" err="1"/>
              <a:t>таблиці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форма </a:t>
            </a:r>
            <a:r>
              <a:rPr lang="ru-RU" dirty="0" err="1"/>
              <a:t>наочного</a:t>
            </a:r>
            <a:r>
              <a:rPr lang="ru-RU" dirty="0"/>
              <a:t> і </a:t>
            </a:r>
            <a:r>
              <a:rPr lang="ru-RU" dirty="0" err="1"/>
              <a:t>систематизованого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числових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і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заключному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допоміжними</a:t>
            </a:r>
            <a:r>
              <a:rPr lang="ru-RU" dirty="0"/>
              <a:t> і </a:t>
            </a:r>
            <a:r>
              <a:rPr lang="ru-RU" dirty="0" err="1"/>
              <a:t>робочими</a:t>
            </a:r>
            <a:r>
              <a:rPr lang="ru-RU" dirty="0"/>
              <a:t> </a:t>
            </a:r>
            <a:r>
              <a:rPr lang="ru-RU" dirty="0" err="1"/>
              <a:t>таблицями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статистичній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підмет</a:t>
            </a:r>
            <a:r>
              <a:rPr lang="ru-RU" dirty="0"/>
              <a:t> і </a:t>
            </a:r>
            <a:r>
              <a:rPr lang="ru-RU" dirty="0" err="1"/>
              <a:t>присудок</a:t>
            </a:r>
            <a:r>
              <a:rPr lang="ru-RU" dirty="0"/>
              <a:t>.</a:t>
            </a:r>
          </a:p>
          <a:p>
            <a:pPr lvl="0" algn="just"/>
            <a:r>
              <a:rPr lang="ru-RU" b="1" dirty="0" err="1"/>
              <a:t>Підметом</a:t>
            </a:r>
            <a:r>
              <a:rPr lang="ru-RU" dirty="0"/>
              <a:t> 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є </a:t>
            </a:r>
            <a:r>
              <a:rPr lang="ru-RU" dirty="0" err="1"/>
              <a:t>об’єкти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числовими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те, про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йдеться</a:t>
            </a:r>
            <a:r>
              <a:rPr lang="ru-RU" dirty="0"/>
              <a:t> в </a:t>
            </a:r>
            <a:r>
              <a:rPr lang="ru-RU" dirty="0" err="1"/>
              <a:t>таблиці</a:t>
            </a:r>
            <a:r>
              <a:rPr lang="ru-RU" dirty="0"/>
              <a:t>.</a:t>
            </a:r>
          </a:p>
          <a:p>
            <a:pPr lvl="0" algn="just"/>
            <a:r>
              <a:rPr lang="ru-RU" b="1" dirty="0" err="1"/>
              <a:t>Присудком</a:t>
            </a:r>
            <a:r>
              <a:rPr lang="ru-RU" dirty="0"/>
              <a:t> 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є </a:t>
            </a:r>
            <a:r>
              <a:rPr lang="ru-RU" dirty="0" err="1"/>
              <a:t>числові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532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088945"/>
              </p:ext>
            </p:extLst>
          </p:nvPr>
        </p:nvGraphicFramePr>
        <p:xfrm>
          <a:off x="4010024" y="2550949"/>
          <a:ext cx="5084280" cy="3382711"/>
        </p:xfrm>
        <a:graphic>
          <a:graphicData uri="http://schemas.openxmlformats.org/drawingml/2006/table">
            <a:tbl>
              <a:tblPr firstRow="1" firstCol="1" bandRow="1"/>
              <a:tblGrid>
                <a:gridCol w="2864594"/>
                <a:gridCol w="374947"/>
                <a:gridCol w="374947"/>
                <a:gridCol w="374947"/>
                <a:gridCol w="374947"/>
                <a:gridCol w="374947"/>
                <a:gridCol w="344951"/>
              </a:tblGrid>
              <a:tr h="656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Найменування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присудку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Найменування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підмету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присудку (верхні заголовки)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6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rowSpan="7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Підмет (бокові заголовки)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64" name="Рисунок 106" descr="https://studfile.net/html/2706/810/html_JvME6Iymhw.rN4c/img-vXhPx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38113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Рисунок 105" descr="https://studfile.net/html/2706/810/html_JvME6Iymhw.rN4c/img-p8qf5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6350" cy="59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Рисунок 104" descr="https://studfile.net/html/2706/810/html_JvME6Iymhw.rN4c/img-ynVpu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58750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Рисунок 103" descr="https://studfile.net/html/2706/810/html_JvME6Iymhw.rN4c/img-ciGcR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31763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Рисунок 102" descr="https://studfile.net/html/2706/810/html_JvME6Iymhw.rN4c/img-jYbOR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38113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Рисунок 101" descr="https://studfile.net/html/2706/810/html_JvME6Iymhw.rN4c/img-aUbLEt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30175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Рисунок 100" descr="https://studfile.net/html/2706/810/html_JvME6Iymhw.rN4c/img-fZuZ1F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30175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Рисунок 99" descr="https://studfile.net/html/2706/810/html_JvME6Iymhw.rN4c/img-l2C7t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17475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Рисунок 98" descr="https://studfile.net/html/2706/810/html_JvME6Iymhw.rN4c/img-OSRgh6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130175" cy="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Рисунок 97" descr="https://studfile.net/html/2706/810/html_JvME6Iymhw.rN4c/img-WZgKZ1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42863" cy="1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Рисунок 96" descr="https://studfile.net/html/2706/810/html_JvME6Iymhw.rN4c/img-jWD9ch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42863" cy="1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Рисунок 95" descr="https://studfile.net/html/2706/810/html_JvME6Iymhw.rN4c/img-W854i3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42863" cy="1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Рисунок 94" descr="https://studfile.net/html/2706/810/html_JvME6Iymhw.rN4c/img-3AUQ4s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42863" cy="13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Рисунок 93" descr="https://studfile.net/html/2706/810/html_JvME6Iymhw.rN4c/img-gzNeN1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42863" cy="1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Рисунок 92" descr="https://studfile.net/html/2706/810/html_JvME6Iymhw.rN4c/img-rHbj3H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42863" cy="11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91" descr="https://studfile.net/html/2706/810/html_JvME6Iymhw.rN4c/img-FPvR4I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3008313"/>
            <a:ext cx="812800" cy="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467139" y="1856384"/>
            <a:ext cx="15734886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складових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статистичної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належать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вертикальні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графи,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горизонтальні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рядки,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які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перетинаючись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утворюють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клітинки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а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також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відповідні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заголовки. У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сукупності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зазначені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елементи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утворюють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макет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(рис. 3.</a:t>
            </a: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Назва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таблиці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загальний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заголовок)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 flipV="1">
            <a:off x="10565295" y="2877533"/>
            <a:ext cx="56367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графи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підсумкова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графа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Рис.3.</a:t>
            </a: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Схема макету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статистичної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02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таблицю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табличних</a:t>
            </a:r>
            <a:r>
              <a:rPr lang="ru-RU" dirty="0"/>
              <a:t> форм </a:t>
            </a:r>
            <a:r>
              <a:rPr lang="ru-RU" dirty="0" err="1"/>
              <a:t>відрізняє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 smtClean="0"/>
              <a:t>вона </a:t>
            </a:r>
            <a:r>
              <a:rPr lang="ru-RU" sz="2800" dirty="0" err="1"/>
              <a:t>вміщує</a:t>
            </a:r>
            <a:r>
              <a:rPr lang="ru-RU" sz="2800" dirty="0"/>
              <a:t> </a:t>
            </a:r>
            <a:r>
              <a:rPr lang="ru-RU" sz="2800" dirty="0" err="1"/>
              <a:t>результати</a:t>
            </a:r>
            <a:r>
              <a:rPr lang="ru-RU" sz="2800" dirty="0"/>
              <a:t> </a:t>
            </a:r>
            <a:r>
              <a:rPr lang="ru-RU" sz="2800" dirty="0" err="1"/>
              <a:t>підрахунку</a:t>
            </a:r>
            <a:r>
              <a:rPr lang="ru-RU" sz="2800" dirty="0"/>
              <a:t> </a:t>
            </a:r>
            <a:r>
              <a:rPr lang="ru-RU" sz="2800" dirty="0" err="1"/>
              <a:t>емпіричних</a:t>
            </a:r>
            <a:r>
              <a:rPr lang="ru-RU" sz="2800" dirty="0"/>
              <a:t> (</a:t>
            </a:r>
            <a:r>
              <a:rPr lang="ru-RU" sz="2800" dirty="0" err="1"/>
              <a:t>спостережуваних</a:t>
            </a:r>
            <a:r>
              <a:rPr lang="ru-RU" sz="2800" dirty="0"/>
              <a:t>) </a:t>
            </a:r>
            <a:r>
              <a:rPr lang="ru-RU" sz="2800" dirty="0" err="1"/>
              <a:t>даних</a:t>
            </a:r>
            <a:r>
              <a:rPr lang="ru-RU" sz="2800" dirty="0"/>
              <a:t> (</a:t>
            </a:r>
            <a:r>
              <a:rPr lang="ru-RU" sz="2800" dirty="0" err="1"/>
              <a:t>статистичні</a:t>
            </a:r>
            <a:r>
              <a:rPr lang="ru-RU" sz="2800" dirty="0"/>
              <a:t> </a:t>
            </a:r>
            <a:r>
              <a:rPr lang="ru-RU" sz="2800" dirty="0" err="1"/>
              <a:t>показники</a:t>
            </a:r>
            <a:r>
              <a:rPr lang="ru-RU" sz="2800" dirty="0"/>
              <a:t>); </a:t>
            </a:r>
          </a:p>
          <a:p>
            <a:pPr lvl="0"/>
            <a:r>
              <a:rPr lang="ru-RU" sz="2800" dirty="0"/>
              <a:t>є </a:t>
            </a:r>
            <a:r>
              <a:rPr lang="ru-RU" sz="2800" dirty="0" err="1"/>
              <a:t>підсумком</a:t>
            </a:r>
            <a:r>
              <a:rPr lang="ru-RU" sz="2800" dirty="0"/>
              <a:t> </a:t>
            </a:r>
            <a:r>
              <a:rPr lang="ru-RU" sz="2800" dirty="0" err="1"/>
              <a:t>зведення</a:t>
            </a:r>
            <a:r>
              <a:rPr lang="ru-RU" sz="2800" dirty="0"/>
              <a:t> </a:t>
            </a:r>
            <a:r>
              <a:rPr lang="ru-RU" sz="2800" dirty="0" err="1"/>
              <a:t>первинної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. </a:t>
            </a:r>
            <a:endParaRPr lang="ru-RU" sz="2800" dirty="0" smtClean="0"/>
          </a:p>
          <a:p>
            <a:pPr lvl="0"/>
            <a:endParaRPr lang="ru-RU" dirty="0"/>
          </a:p>
          <a:p>
            <a:pPr lvl="0"/>
            <a:r>
              <a:rPr lang="ru-RU" dirty="0" smtClean="0"/>
              <a:t>Таким </a:t>
            </a:r>
            <a:r>
              <a:rPr lang="ru-RU" dirty="0"/>
              <a:t>чином </a:t>
            </a:r>
            <a:r>
              <a:rPr lang="ru-RU" dirty="0" err="1"/>
              <a:t>статистична</a:t>
            </a:r>
            <a:r>
              <a:rPr lang="ru-RU" dirty="0"/>
              <a:t> </a:t>
            </a:r>
            <a:r>
              <a:rPr lang="ru-RU" dirty="0" err="1"/>
              <a:t>таблиця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таблиця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вміщує</a:t>
            </a:r>
            <a:r>
              <a:rPr lang="ru-RU" dirty="0"/>
              <a:t> </a:t>
            </a:r>
            <a:r>
              <a:rPr lang="ru-RU" dirty="0" err="1"/>
              <a:t>зведену</a:t>
            </a:r>
            <a:r>
              <a:rPr lang="ru-RU" dirty="0"/>
              <a:t> (</a:t>
            </a:r>
            <a:r>
              <a:rPr lang="ru-RU" dirty="0" err="1"/>
              <a:t>загальну</a:t>
            </a:r>
            <a:r>
              <a:rPr lang="ru-RU" dirty="0"/>
              <a:t>, </a:t>
            </a:r>
            <a:r>
              <a:rPr lang="ru-RU" dirty="0" err="1"/>
              <a:t>підсумкову</a:t>
            </a:r>
            <a:r>
              <a:rPr lang="ru-RU" dirty="0"/>
              <a:t>) </a:t>
            </a:r>
            <a:r>
              <a:rPr lang="ru-RU" dirty="0" err="1"/>
              <a:t>числову</a:t>
            </a:r>
            <a:r>
              <a:rPr lang="ru-RU" dirty="0"/>
              <a:t> характеристику </a:t>
            </a:r>
            <a:r>
              <a:rPr lang="ru-RU" dirty="0" err="1"/>
              <a:t>досліджуваної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по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істотним</a:t>
            </a:r>
            <a:r>
              <a:rPr lang="ru-RU" dirty="0"/>
              <a:t> </a:t>
            </a:r>
            <a:r>
              <a:rPr lang="ru-RU" dirty="0" err="1"/>
              <a:t>ознакам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взаємопов′язані</a:t>
            </a:r>
            <a:r>
              <a:rPr lang="ru-RU" dirty="0"/>
              <a:t> </a:t>
            </a:r>
            <a:r>
              <a:rPr lang="ru-RU" dirty="0" err="1"/>
              <a:t>логікою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854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за </a:t>
            </a:r>
            <a:r>
              <a:rPr lang="ru-RU" dirty="0" err="1"/>
              <a:t>будовою</a:t>
            </a:r>
            <a:r>
              <a:rPr lang="ru-RU" dirty="0"/>
              <a:t> </a:t>
            </a:r>
            <a:r>
              <a:rPr lang="ru-RU" dirty="0" err="1"/>
              <a:t>підмета</a:t>
            </a:r>
            <a:r>
              <a:rPr lang="ru-RU" dirty="0"/>
              <a:t> і </a:t>
            </a:r>
            <a:r>
              <a:rPr lang="ru-RU" dirty="0" err="1"/>
              <a:t>присудка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err="1" smtClean="0"/>
              <a:t>прості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монографічні</a:t>
            </a:r>
            <a:r>
              <a:rPr lang="ru-RU" dirty="0"/>
              <a:t>, </a:t>
            </a:r>
            <a:r>
              <a:rPr lang="ru-RU" dirty="0" err="1"/>
              <a:t>перелікові</a:t>
            </a:r>
            <a:r>
              <a:rPr lang="ru-RU" dirty="0"/>
              <a:t>, </a:t>
            </a:r>
            <a:r>
              <a:rPr lang="ru-RU" dirty="0" err="1"/>
              <a:t>хронологічні</a:t>
            </a:r>
            <a:r>
              <a:rPr lang="ru-RU" dirty="0"/>
              <a:t>) – </a:t>
            </a:r>
            <a:r>
              <a:rPr lang="ru-RU" dirty="0" err="1"/>
              <a:t>підмет</a:t>
            </a:r>
            <a:r>
              <a:rPr lang="ru-RU" dirty="0"/>
              <a:t> не </a:t>
            </a:r>
            <a:r>
              <a:rPr lang="ru-RU" dirty="0" err="1"/>
              <a:t>ділиться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динаміка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 </a:t>
            </a:r>
            <a:r>
              <a:rPr lang="ru-RU" dirty="0" err="1"/>
              <a:t>книжок</a:t>
            </a:r>
            <a:r>
              <a:rPr lang="ru-RU" dirty="0"/>
              <a:t> </a:t>
            </a:r>
            <a:r>
              <a:rPr lang="ru-RU" dirty="0" err="1"/>
              <a:t>видавництвами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інформативну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групові</a:t>
            </a:r>
            <a:r>
              <a:rPr lang="ru-RU" dirty="0"/>
              <a:t> – </a:t>
            </a:r>
            <a:r>
              <a:rPr lang="ru-RU" dirty="0" err="1"/>
              <a:t>підмет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за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періодичних</a:t>
            </a:r>
            <a:r>
              <a:rPr lang="ru-RU" dirty="0"/>
              <a:t> </a:t>
            </a:r>
            <a:r>
              <a:rPr lang="ru-RU" dirty="0" err="1"/>
              <a:t>видань</a:t>
            </a:r>
            <a:r>
              <a:rPr lang="ru-RU" dirty="0"/>
              <a:t> за </a:t>
            </a:r>
            <a:r>
              <a:rPr lang="ru-RU" dirty="0" err="1"/>
              <a:t>мовами</a:t>
            </a:r>
            <a:r>
              <a:rPr lang="ru-RU" dirty="0"/>
              <a:t> (</a:t>
            </a:r>
            <a:r>
              <a:rPr lang="ru-RU" dirty="0" err="1"/>
              <a:t>використовують</a:t>
            </a:r>
            <a:r>
              <a:rPr lang="ru-RU" dirty="0"/>
              <a:t> з метою </a:t>
            </a:r>
            <a:r>
              <a:rPr lang="ru-RU" dirty="0" err="1"/>
              <a:t>зіставлення</a:t>
            </a:r>
            <a:r>
              <a:rPr lang="ru-RU" dirty="0"/>
              <a:t> </a:t>
            </a:r>
            <a:r>
              <a:rPr lang="ru-RU" dirty="0" err="1"/>
              <a:t>узагальнюючих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по </a:t>
            </a:r>
            <a:r>
              <a:rPr lang="ru-RU" dirty="0" err="1"/>
              <a:t>групах</a:t>
            </a:r>
            <a:r>
              <a:rPr lang="ru-RU" dirty="0"/>
              <a:t>); </a:t>
            </a:r>
          </a:p>
          <a:p>
            <a:pPr lvl="0"/>
            <a:r>
              <a:rPr lang="ru-RU" dirty="0" err="1"/>
              <a:t>комбінаційні</a:t>
            </a:r>
            <a:r>
              <a:rPr lang="ru-RU" dirty="0"/>
              <a:t> – </a:t>
            </a:r>
            <a:r>
              <a:rPr lang="ru-RU" dirty="0" err="1"/>
              <a:t>підмет</a:t>
            </a:r>
            <a:r>
              <a:rPr lang="ru-RU" dirty="0"/>
              <a:t> </a:t>
            </a:r>
            <a:r>
              <a:rPr lang="ru-RU" dirty="0" err="1"/>
              <a:t>ділиться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за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водночас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та </a:t>
            </a:r>
            <a:r>
              <a:rPr lang="ru-RU" dirty="0" err="1"/>
              <a:t>статтю</a:t>
            </a:r>
            <a:r>
              <a:rPr lang="ru-RU" dirty="0"/>
              <a:t> (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характеризувати</a:t>
            </a:r>
            <a:r>
              <a:rPr lang="ru-RU" dirty="0"/>
              <a:t> </a:t>
            </a:r>
            <a:r>
              <a:rPr lang="ru-RU" dirty="0" err="1"/>
              <a:t>типові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зв’язки</a:t>
            </a:r>
            <a:r>
              <a:rPr lang="ru-RU" dirty="0"/>
              <a:t> і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); </a:t>
            </a:r>
          </a:p>
          <a:p>
            <a:pPr lvl="0"/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присудка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простої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2788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За </a:t>
            </a:r>
            <a:r>
              <a:rPr lang="ru-RU" sz="2800" dirty="0" err="1"/>
              <a:t>побудовою</a:t>
            </a:r>
            <a:r>
              <a:rPr lang="ru-RU" sz="2800" dirty="0"/>
              <a:t> </a:t>
            </a:r>
            <a:r>
              <a:rPr lang="ru-RU" sz="2800" dirty="0" err="1"/>
              <a:t>підмета</a:t>
            </a:r>
            <a:r>
              <a:rPr lang="ru-RU" sz="2800" dirty="0"/>
              <a:t> </a:t>
            </a:r>
            <a:r>
              <a:rPr lang="ru-RU" sz="2800" dirty="0" err="1"/>
              <a:t>таблиці</a:t>
            </a:r>
            <a:r>
              <a:rPr lang="ru-RU" sz="2800" dirty="0"/>
              <a:t> </a:t>
            </a:r>
            <a:r>
              <a:rPr lang="ru-RU" sz="2800" dirty="0" err="1"/>
              <a:t>поділяють</a:t>
            </a:r>
            <a:r>
              <a:rPr lang="ru-RU" sz="2800" dirty="0"/>
              <a:t> на три </a:t>
            </a:r>
            <a:r>
              <a:rPr lang="ru-RU" sz="2800" dirty="0" err="1"/>
              <a:t>види</a:t>
            </a:r>
            <a:r>
              <a:rPr lang="ru-RU" sz="2800" dirty="0"/>
              <a:t>: </a:t>
            </a:r>
            <a:r>
              <a:rPr lang="ru-RU" sz="2800" dirty="0" err="1"/>
              <a:t>прості</a:t>
            </a:r>
            <a:r>
              <a:rPr lang="ru-RU" sz="2800" dirty="0"/>
              <a:t>, </a:t>
            </a:r>
            <a:r>
              <a:rPr lang="ru-RU" sz="2800" dirty="0" err="1"/>
              <a:t>групові</a:t>
            </a:r>
            <a:r>
              <a:rPr lang="ru-RU" sz="2800" dirty="0"/>
              <a:t>, </a:t>
            </a:r>
            <a:r>
              <a:rPr lang="ru-RU" sz="2800" dirty="0" err="1"/>
              <a:t>комбінаційні</a:t>
            </a:r>
            <a:r>
              <a:rPr lang="ru-RU" sz="2800" dirty="0"/>
              <a:t>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Проста </a:t>
            </a:r>
            <a:r>
              <a:rPr lang="ru-RU" b="1" dirty="0" err="1"/>
              <a:t>таблиця</a:t>
            </a:r>
            <a:r>
              <a:rPr lang="ru-RU" dirty="0"/>
              <a:t> (</a:t>
            </a:r>
            <a:r>
              <a:rPr lang="ru-RU" dirty="0" err="1"/>
              <a:t>перелікова</a:t>
            </a:r>
            <a:r>
              <a:rPr lang="ru-RU" dirty="0"/>
              <a:t>)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. </a:t>
            </a:r>
            <a:r>
              <a:rPr lang="ru-RU" dirty="0" err="1"/>
              <a:t>Розрізняють</a:t>
            </a:r>
            <a:r>
              <a:rPr lang="ru-RU" dirty="0"/>
              <a:t>:</a:t>
            </a:r>
            <a:endParaRPr lang="ru-RU" sz="2400" dirty="0"/>
          </a:p>
          <a:p>
            <a:pPr lvl="1"/>
            <a:r>
              <a:rPr lang="ru-RU" b="1" dirty="0" err="1"/>
              <a:t>Спискові</a:t>
            </a:r>
            <a:r>
              <a:rPr lang="ru-RU" dirty="0"/>
              <a:t> (</a:t>
            </a:r>
            <a:r>
              <a:rPr lang="ru-RU" dirty="0" err="1"/>
              <a:t>підмет</a:t>
            </a:r>
            <a:r>
              <a:rPr lang="ru-RU" dirty="0"/>
              <a:t> – список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);</a:t>
            </a:r>
            <a:endParaRPr lang="ru-RU" sz="2000" dirty="0"/>
          </a:p>
          <a:p>
            <a:pPr lvl="1"/>
            <a:r>
              <a:rPr lang="ru-RU" b="1" dirty="0" err="1"/>
              <a:t>Територіальні</a:t>
            </a:r>
            <a:r>
              <a:rPr lang="ru-RU" dirty="0"/>
              <a:t> (</a:t>
            </a:r>
            <a:r>
              <a:rPr lang="ru-RU" dirty="0" err="1"/>
              <a:t>підмет</a:t>
            </a:r>
            <a:r>
              <a:rPr lang="ru-RU" dirty="0"/>
              <a:t> –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районів</a:t>
            </a:r>
            <a:r>
              <a:rPr lang="ru-RU" dirty="0"/>
              <a:t>, областей, </a:t>
            </a:r>
            <a:r>
              <a:rPr lang="ru-RU" dirty="0" err="1"/>
              <a:t>країн</a:t>
            </a:r>
            <a:r>
              <a:rPr lang="ru-RU" dirty="0"/>
              <a:t>);</a:t>
            </a:r>
            <a:endParaRPr lang="ru-RU" sz="2000" dirty="0"/>
          </a:p>
          <a:p>
            <a:pPr lvl="1"/>
            <a:r>
              <a:rPr lang="ru-RU" b="1" dirty="0" err="1"/>
              <a:t>Хронологічні</a:t>
            </a:r>
            <a:r>
              <a:rPr lang="ru-RU" dirty="0"/>
              <a:t> (</a:t>
            </a:r>
            <a:r>
              <a:rPr lang="ru-RU" dirty="0" err="1"/>
              <a:t>підмет</a:t>
            </a:r>
            <a:r>
              <a:rPr lang="ru-RU" dirty="0"/>
              <a:t> – </a:t>
            </a:r>
            <a:r>
              <a:rPr lang="ru-RU" dirty="0" err="1"/>
              <a:t>перелік</a:t>
            </a:r>
            <a:r>
              <a:rPr lang="ru-RU" dirty="0"/>
              <a:t> часу, </a:t>
            </a:r>
            <a:r>
              <a:rPr lang="ru-RU" dirty="0" err="1"/>
              <a:t>моменти</a:t>
            </a:r>
            <a:r>
              <a:rPr lang="ru-RU" dirty="0"/>
              <a:t> часу, </a:t>
            </a:r>
            <a:r>
              <a:rPr lang="ru-RU" dirty="0" err="1"/>
              <a:t>дати</a:t>
            </a:r>
            <a:r>
              <a:rPr lang="ru-RU" dirty="0"/>
              <a:t>).</a:t>
            </a:r>
            <a:endParaRPr lang="ru-RU" sz="2000" dirty="0"/>
          </a:p>
          <a:p>
            <a:r>
              <a:rPr lang="ru-RU" dirty="0"/>
              <a:t>Часто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територіально-хронологічні</a:t>
            </a:r>
            <a:r>
              <a:rPr lang="ru-RU" dirty="0"/>
              <a:t> та </a:t>
            </a:r>
            <a:r>
              <a:rPr lang="ru-RU" dirty="0" err="1"/>
              <a:t>списково-хронологічні</a:t>
            </a:r>
            <a:r>
              <a:rPr lang="ru-RU" dirty="0"/>
              <a:t> </a:t>
            </a:r>
            <a:r>
              <a:rPr lang="ru-RU" dirty="0" err="1" smtClean="0"/>
              <a:t>таблиці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4421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indent="45085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ru-RU" sz="2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Групова</a:t>
            </a:r>
            <a:r>
              <a:rPr lang="ru-RU" alt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таблиця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містить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підметі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зведення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про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сукупність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розподілену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на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окремі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групи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однією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ознакою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b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цьому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кожна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група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може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бути охарактеризована рядом </a:t>
            </a:r>
            <a:r>
              <a:rPr lang="ru-RU" altLang="ru-RU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показників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761449"/>
              </p:ext>
            </p:extLst>
          </p:nvPr>
        </p:nvGraphicFramePr>
        <p:xfrm>
          <a:off x="758839" y="3039088"/>
          <a:ext cx="6301105" cy="2540638"/>
        </p:xfrm>
        <a:graphic>
          <a:graphicData uri="http://schemas.openxmlformats.org/drawingml/2006/table">
            <a:tbl>
              <a:tblPr firstRow="1" firstCol="1" bandRow="1"/>
              <a:tblGrid>
                <a:gridCol w="292836"/>
                <a:gridCol w="1797472"/>
                <a:gridCol w="660165"/>
                <a:gridCol w="1638852"/>
                <a:gridCol w="909974"/>
                <a:gridCol w="1001806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 заводів за розміром основних виробничих фондів, млн. грн.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заводів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Середньорічна вартість основних виробничих фондів, млн. грн.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Валова продукція млн. грн.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Чисель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ність робітників, чол.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 – 2,5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2,5-4,0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27,6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4,0-5,5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5,5-7,0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15,2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15,9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Більше 7,0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43,8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1420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94,7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114,8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8630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-374650" y="1896844"/>
            <a:ext cx="1038335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Таблиця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1.3.12.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Результати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групування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підприємств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галузі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середньорічною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вартістю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основних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виробничих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фондів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 altLang="ru-RU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400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586051"/>
              </p:ext>
            </p:extLst>
          </p:nvPr>
        </p:nvGraphicFramePr>
        <p:xfrm>
          <a:off x="844412" y="3605857"/>
          <a:ext cx="6229350" cy="1716408"/>
        </p:xfrm>
        <a:graphic>
          <a:graphicData uri="http://schemas.openxmlformats.org/drawingml/2006/table">
            <a:tbl>
              <a:tblPr firstRow="1" firstCol="1" bandRow="1"/>
              <a:tblGrid>
                <a:gridCol w="2249160"/>
                <a:gridCol w="1810980"/>
                <a:gridCol w="1084605"/>
                <a:gridCol w="1084605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 населення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 тому числі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чоловіки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жінки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Постійне населення, всього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2696,3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1283,9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1412,9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 тому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міське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770,3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1056,9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513,6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543,3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310008"/>
            <a:ext cx="1201848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uk-UA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.).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indent="450850"/>
            <a:r>
              <a:rPr lang="ru-RU" altLang="ru-RU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Комбінаційна</a:t>
            </a:r>
            <a:r>
              <a:rPr lang="ru-RU" altLang="ru-RU" b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таблиця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містить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дані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згруповані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за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двома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і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більше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ознаками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</a:p>
          <a:p>
            <a:pPr lvl="0" indent="450850"/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Інколи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у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комбінаційних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таблицях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групи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за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однією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ознакою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розміщують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у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підметі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, а за другою – у </a:t>
            </a:r>
            <a:r>
              <a:rPr lang="ru-RU" altLang="ru-RU" dirty="0" err="1">
                <a:solidFill>
                  <a:srgbClr val="000000"/>
                </a:solidFill>
                <a:ea typeface="Times New Roman" panose="02020603050405020304" pitchFamily="18" charset="0"/>
              </a:rPr>
              <a:t>присудку</a:t>
            </a:r>
            <a:r>
              <a:rPr lang="ru-RU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r>
              <a:rPr lang="uk-UA" alt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1450" y="238948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Таблиця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1.3.13.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Розподіл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населення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статтю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місцем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проживання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станом на 1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січня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 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року (тис. 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чол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.).</a:t>
            </a:r>
            <a:endParaRPr lang="ru-RU" altLang="ru-RU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835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присудка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простою і складною (</a:t>
            </a:r>
            <a:r>
              <a:rPr lang="ru-RU" dirty="0" err="1"/>
              <a:t>комбінованою</a:t>
            </a:r>
            <a:r>
              <a:rPr lang="ru-RU" dirty="0"/>
              <a:t>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</a:t>
            </a:r>
            <a:r>
              <a:rPr lang="ru-RU" dirty="0"/>
              <a:t> </a:t>
            </a:r>
            <a:r>
              <a:rPr lang="ru-RU" b="1" dirty="0" err="1"/>
              <a:t>простій</a:t>
            </a:r>
            <a:r>
              <a:rPr lang="ru-RU" dirty="0"/>
              <a:t> 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присудка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підмет</a:t>
            </a:r>
            <a:r>
              <a:rPr lang="ru-RU" dirty="0"/>
              <a:t>, </a:t>
            </a:r>
            <a:r>
              <a:rPr lang="ru-RU" dirty="0" err="1"/>
              <a:t>розміщуються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, один за другим.</a:t>
            </a:r>
          </a:p>
          <a:p>
            <a:r>
              <a:rPr lang="ru-RU" b="1" dirty="0" err="1"/>
              <a:t>Складний</a:t>
            </a:r>
            <a:r>
              <a:rPr lang="ru-RU" dirty="0"/>
              <a:t> </a:t>
            </a:r>
            <a:r>
              <a:rPr lang="ru-RU" dirty="0" err="1"/>
              <a:t>присудок</a:t>
            </a:r>
            <a:r>
              <a:rPr lang="ru-RU" dirty="0"/>
              <a:t> </a:t>
            </a:r>
            <a:r>
              <a:rPr lang="ru-RU" dirty="0" err="1"/>
              <a:t>одержують</a:t>
            </a:r>
            <a:r>
              <a:rPr lang="ru-RU" dirty="0"/>
              <a:t> </a:t>
            </a:r>
            <a:r>
              <a:rPr lang="ru-RU" dirty="0" err="1"/>
              <a:t>розподіляючи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за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у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комбінації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725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За метою </a:t>
            </a:r>
            <a:r>
              <a:rPr lang="ru-RU" sz="3600" dirty="0" err="1"/>
              <a:t>дослідження</a:t>
            </a:r>
            <a:r>
              <a:rPr lang="ru-RU" sz="3600" dirty="0"/>
              <a:t> та </a:t>
            </a:r>
            <a:r>
              <a:rPr lang="ru-RU" sz="3600" dirty="0" err="1"/>
              <a:t>призначенням</a:t>
            </a:r>
            <a:r>
              <a:rPr lang="ru-RU" sz="3600" dirty="0"/>
              <a:t> </a:t>
            </a:r>
            <a:r>
              <a:rPr lang="ru-RU" sz="3600" dirty="0" err="1"/>
              <a:t>статистичні</a:t>
            </a:r>
            <a:r>
              <a:rPr lang="ru-RU" sz="3600" dirty="0"/>
              <a:t> </a:t>
            </a:r>
            <a:r>
              <a:rPr lang="ru-RU" sz="3600" dirty="0" err="1"/>
              <a:t>таблиці</a:t>
            </a:r>
            <a:r>
              <a:rPr lang="ru-RU" sz="3600" dirty="0"/>
              <a:t> </a:t>
            </a:r>
            <a:r>
              <a:rPr lang="ru-RU" sz="3600" dirty="0" err="1"/>
              <a:t>поділяють</a:t>
            </a:r>
            <a:r>
              <a:rPr lang="ru-RU" sz="3600" dirty="0"/>
              <a:t> на: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err="1" smtClean="0"/>
              <a:t>описово-інформаційні</a:t>
            </a:r>
            <a:r>
              <a:rPr lang="ru-RU" dirty="0"/>
              <a:t> (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кількісну</a:t>
            </a:r>
            <a:r>
              <a:rPr lang="ru-RU" dirty="0"/>
              <a:t> характеристику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);</a:t>
            </a:r>
          </a:p>
          <a:p>
            <a:pPr lvl="0"/>
            <a:r>
              <a:rPr lang="ru-RU" b="1" dirty="0" err="1"/>
              <a:t>аналітичні</a:t>
            </a:r>
            <a:r>
              <a:rPr lang="ru-RU" dirty="0"/>
              <a:t> (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явищами</a:t>
            </a:r>
            <a:r>
              <a:rPr lang="ru-RU" dirty="0"/>
              <a:t> та </a:t>
            </a:r>
            <a:r>
              <a:rPr lang="ru-RU" dirty="0" err="1"/>
              <a:t>тенденції</a:t>
            </a:r>
            <a:r>
              <a:rPr lang="ru-RU" dirty="0"/>
              <a:t> 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);</a:t>
            </a:r>
          </a:p>
          <a:p>
            <a:pPr lvl="0"/>
            <a:r>
              <a:rPr lang="ru-RU" b="1" dirty="0" err="1"/>
              <a:t>типологічні</a:t>
            </a:r>
            <a:r>
              <a:rPr lang="ru-RU" dirty="0"/>
              <a:t> (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соціально-економічні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);</a:t>
            </a:r>
          </a:p>
          <a:p>
            <a:pPr lvl="0"/>
            <a:r>
              <a:rPr lang="ru-RU" b="1" dirty="0" err="1"/>
              <a:t>спеціального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r>
              <a:rPr lang="ru-RU" dirty="0"/>
              <a:t> (</a:t>
            </a:r>
            <a:r>
              <a:rPr lang="ru-RU" dirty="0" err="1"/>
              <a:t>балансові</a:t>
            </a:r>
            <a:r>
              <a:rPr lang="ru-RU" dirty="0"/>
              <a:t>, </a:t>
            </a:r>
            <a:r>
              <a:rPr lang="ru-RU" dirty="0" err="1"/>
              <a:t>матричні</a:t>
            </a:r>
            <a:r>
              <a:rPr lang="ru-RU" dirty="0"/>
              <a:t>).</a:t>
            </a:r>
          </a:p>
          <a:p>
            <a:r>
              <a:rPr lang="ru-RU" dirty="0"/>
              <a:t> 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110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правила </a:t>
            </a:r>
            <a:r>
              <a:rPr lang="ru-RU" b="1" dirty="0" err="1"/>
              <a:t>побудови</a:t>
            </a:r>
            <a:r>
              <a:rPr lang="ru-RU" b="1" dirty="0"/>
              <a:t> та </a:t>
            </a:r>
            <a:r>
              <a:rPr lang="ru-RU" b="1" dirty="0" err="1"/>
              <a:t>оформлення</a:t>
            </a:r>
            <a:r>
              <a:rPr lang="ru-RU" b="1" dirty="0"/>
              <a:t> </a:t>
            </a:r>
            <a:r>
              <a:rPr lang="ru-RU" b="1" dirty="0" err="1"/>
              <a:t>статистичних</a:t>
            </a:r>
            <a:r>
              <a:rPr lang="ru-RU" b="1" dirty="0"/>
              <a:t> </a:t>
            </a:r>
            <a:r>
              <a:rPr lang="ru-RU" b="1" dirty="0" err="1"/>
              <a:t>таблиць</a:t>
            </a:r>
            <a:r>
              <a:rPr lang="ru-RU" dirty="0"/>
              <a:t>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4261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err="1" smtClean="0"/>
              <a:t>Таблиця</a:t>
            </a:r>
            <a:r>
              <a:rPr lang="ru-RU" dirty="0" smtClean="0"/>
              <a:t> </a:t>
            </a:r>
            <a:r>
              <a:rPr lang="ru-RU" dirty="0" err="1"/>
              <a:t>має</a:t>
            </a:r>
            <a:r>
              <a:rPr lang="ru-RU" dirty="0"/>
              <a:t> бути компактною і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ту </a:t>
            </a:r>
            <a:r>
              <a:rPr lang="ru-RU" dirty="0" err="1"/>
              <a:t>інформацію</a:t>
            </a:r>
            <a:r>
              <a:rPr lang="ru-RU" dirty="0"/>
              <a:t>, яка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, заголовки </a:t>
            </a:r>
            <a:r>
              <a:rPr lang="ru-RU" dirty="0" err="1"/>
              <a:t>рядків</a:t>
            </a:r>
            <a:r>
              <a:rPr lang="ru-RU" dirty="0"/>
              <a:t> і граф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стислими</a:t>
            </a:r>
            <a:r>
              <a:rPr lang="ru-RU" dirty="0"/>
              <a:t>, </a:t>
            </a:r>
            <a:r>
              <a:rPr lang="ru-RU" dirty="0" err="1"/>
              <a:t>чіткими</a:t>
            </a:r>
            <a:r>
              <a:rPr lang="ru-RU" dirty="0"/>
              <a:t> і </a:t>
            </a:r>
            <a:r>
              <a:rPr lang="ru-RU" dirty="0" err="1"/>
              <a:t>лаконічними</a:t>
            </a:r>
            <a:r>
              <a:rPr lang="ru-RU" dirty="0"/>
              <a:t>.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, не </a:t>
            </a:r>
            <a:r>
              <a:rPr lang="ru-RU" dirty="0" err="1"/>
              <a:t>допускається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У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обов'язково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вказувати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одиниця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однакова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то вона </a:t>
            </a:r>
            <a:r>
              <a:rPr lang="ru-RU" dirty="0" err="1"/>
              <a:t>вказується</a:t>
            </a:r>
            <a:r>
              <a:rPr lang="ru-RU" dirty="0"/>
              <a:t> у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назві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над </a:t>
            </a:r>
            <a:r>
              <a:rPr lang="ru-RU" dirty="0" err="1"/>
              <a:t>верхнім</a:t>
            </a:r>
            <a:r>
              <a:rPr lang="ru-RU" dirty="0"/>
              <a:t> правим кутом </a:t>
            </a:r>
            <a:r>
              <a:rPr lang="ru-RU" dirty="0" err="1"/>
              <a:t>таблиці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Рядки в </a:t>
            </a:r>
            <a:r>
              <a:rPr lang="ru-RU" dirty="0" err="1"/>
              <a:t>підметі</a:t>
            </a:r>
            <a:r>
              <a:rPr lang="ru-RU" dirty="0"/>
              <a:t> і графи в </a:t>
            </a:r>
            <a:r>
              <a:rPr lang="ru-RU" dirty="0" err="1"/>
              <a:t>присудку</a:t>
            </a:r>
            <a:r>
              <a:rPr lang="ru-RU" dirty="0"/>
              <a:t>, як правило, </a:t>
            </a:r>
            <a:r>
              <a:rPr lang="ru-RU" dirty="0" err="1"/>
              <a:t>нумерують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Точно </a:t>
            </a:r>
            <a:r>
              <a:rPr lang="ru-RU" dirty="0" err="1"/>
              <a:t>дотримуватись</a:t>
            </a:r>
            <a:r>
              <a:rPr lang="ru-RU" dirty="0"/>
              <a:t> таких </a:t>
            </a:r>
            <a:r>
              <a:rPr lang="ru-RU" dirty="0" err="1"/>
              <a:t>умовних</a:t>
            </a:r>
            <a:r>
              <a:rPr lang="ru-RU" dirty="0"/>
              <a:t> </a:t>
            </a:r>
            <a:r>
              <a:rPr lang="ru-RU" dirty="0" err="1"/>
              <a:t>позначень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причин:</a:t>
            </a:r>
          </a:p>
          <a:p>
            <a:pPr lvl="0"/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клітинка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заповнена</a:t>
            </a:r>
            <a:r>
              <a:rPr lang="ru-RU" dirty="0"/>
              <a:t>, ставиться знак „х”;</a:t>
            </a:r>
          </a:p>
          <a:p>
            <a:pPr lvl="0"/>
            <a:r>
              <a:rPr lang="ru-RU" dirty="0"/>
              <a:t>коли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, ставиться три </a:t>
            </a:r>
            <a:r>
              <a:rPr lang="ru-RU" dirty="0" err="1"/>
              <a:t>крапки</a:t>
            </a:r>
            <a:r>
              <a:rPr lang="ru-RU" dirty="0"/>
              <a:t> „...” </a:t>
            </a:r>
            <a:r>
              <a:rPr lang="ru-RU" dirty="0" err="1"/>
              <a:t>або</a:t>
            </a:r>
            <a:r>
              <a:rPr lang="ru-RU" dirty="0"/>
              <a:t> „н. </a:t>
            </a:r>
            <a:r>
              <a:rPr lang="ru-RU" dirty="0" err="1"/>
              <a:t>від</a:t>
            </a:r>
            <a:r>
              <a:rPr lang="ru-RU" dirty="0"/>
              <a:t>.”;</a:t>
            </a:r>
          </a:p>
          <a:p>
            <a:pPr lvl="0"/>
            <a:r>
              <a:rPr lang="ru-RU" dirty="0" err="1"/>
              <a:t>відсутність</a:t>
            </a:r>
            <a:r>
              <a:rPr lang="ru-RU" dirty="0"/>
              <a:t> самого </a:t>
            </a:r>
            <a:r>
              <a:rPr lang="ru-RU" dirty="0" err="1"/>
              <a:t>явища</a:t>
            </a:r>
            <a:r>
              <a:rPr lang="ru-RU" dirty="0"/>
              <a:t> </a:t>
            </a:r>
            <a:r>
              <a:rPr lang="ru-RU" dirty="0" err="1"/>
              <a:t>позначається</a:t>
            </a:r>
            <a:r>
              <a:rPr lang="ru-RU" dirty="0"/>
              <a:t> тире „ – ”;</a:t>
            </a:r>
          </a:p>
          <a:p>
            <a:pPr lvl="0"/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малі</a:t>
            </a:r>
            <a:r>
              <a:rPr lang="ru-RU" dirty="0"/>
              <a:t> числа </a:t>
            </a:r>
            <a:r>
              <a:rPr lang="ru-RU" dirty="0" err="1"/>
              <a:t>записуються</a:t>
            </a:r>
            <a:r>
              <a:rPr lang="ru-RU" dirty="0"/>
              <a:t> (0,0), </a:t>
            </a:r>
            <a:r>
              <a:rPr lang="ru-RU" dirty="0" err="1"/>
              <a:t>або</a:t>
            </a:r>
            <a:r>
              <a:rPr lang="ru-RU" dirty="0"/>
              <a:t> (0,00).</a:t>
            </a:r>
          </a:p>
          <a:p>
            <a:pPr lvl="0"/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в межах </a:t>
            </a:r>
            <a:r>
              <a:rPr lang="ru-RU" dirty="0" err="1"/>
              <a:t>однієї</a:t>
            </a:r>
            <a:r>
              <a:rPr lang="ru-RU" dirty="0"/>
              <a:t> графи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наводитись</a:t>
            </a:r>
            <a:r>
              <a:rPr lang="ru-RU" dirty="0"/>
              <a:t> з </a:t>
            </a:r>
            <a:r>
              <a:rPr lang="ru-RU" dirty="0" err="1"/>
              <a:t>однаковою</a:t>
            </a:r>
            <a:r>
              <a:rPr lang="ru-RU" dirty="0"/>
              <a:t> </a:t>
            </a:r>
            <a:r>
              <a:rPr lang="ru-RU" dirty="0" err="1"/>
              <a:t>точністю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до 0,1, до 0,01, до 0,001.</a:t>
            </a:r>
          </a:p>
          <a:p>
            <a:pPr lvl="0"/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замкненими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з </a:t>
            </a:r>
            <a:r>
              <a:rPr lang="ru-RU" dirty="0" err="1"/>
              <a:t>підсумковими</a:t>
            </a:r>
            <a:r>
              <a:rPr lang="ru-RU" dirty="0"/>
              <a:t> результатами. </a:t>
            </a:r>
            <a:r>
              <a:rPr lang="ru-RU" dirty="0" err="1"/>
              <a:t>Виняток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не бути.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94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Статистичне зведення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/>
              <a:t>Систематизація</a:t>
            </a:r>
            <a:r>
              <a:rPr lang="ru-RU" b="1" i="1" dirty="0"/>
              <a:t> </a:t>
            </a:r>
            <a:r>
              <a:rPr lang="ru-RU" b="1" i="1" dirty="0" err="1"/>
              <a:t>одиничних</a:t>
            </a:r>
            <a:r>
              <a:rPr lang="ru-RU" b="1" i="1" dirty="0"/>
              <a:t> </a:t>
            </a:r>
            <a:r>
              <a:rPr lang="ru-RU" b="1" i="1" dirty="0" err="1"/>
              <a:t>фактів</a:t>
            </a:r>
            <a:r>
              <a:rPr lang="ru-RU" b="1" i="1" dirty="0"/>
              <a:t>, яка </a:t>
            </a:r>
            <a:r>
              <a:rPr lang="ru-RU" b="1" i="1" dirty="0" err="1"/>
              <a:t>дає</a:t>
            </a:r>
            <a:r>
              <a:rPr lang="ru-RU" b="1" i="1" dirty="0"/>
              <a:t> </a:t>
            </a:r>
            <a:r>
              <a:rPr lang="ru-RU" b="1" i="1" dirty="0" err="1"/>
              <a:t>змогу</a:t>
            </a:r>
            <a:r>
              <a:rPr lang="ru-RU" b="1" i="1" dirty="0"/>
              <a:t> </a:t>
            </a:r>
            <a:r>
              <a:rPr lang="ru-RU" b="1" i="1" dirty="0" err="1"/>
              <a:t>знайти</a:t>
            </a:r>
            <a:r>
              <a:rPr lang="ru-RU" b="1" i="1" dirty="0"/>
              <a:t> </a:t>
            </a:r>
            <a:r>
              <a:rPr lang="ru-RU" b="1" i="1" dirty="0" err="1"/>
              <a:t>узагальнюючі</a:t>
            </a:r>
            <a:r>
              <a:rPr lang="ru-RU" b="1" i="1" dirty="0"/>
              <a:t> </a:t>
            </a:r>
            <a:r>
              <a:rPr lang="ru-RU" b="1" i="1" dirty="0" err="1"/>
              <a:t>показники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описують</a:t>
            </a:r>
            <a:r>
              <a:rPr lang="ru-RU" b="1" i="1" dirty="0"/>
              <a:t> </a:t>
            </a:r>
            <a:r>
              <a:rPr lang="ru-RU" b="1" i="1" dirty="0" err="1"/>
              <a:t>усю</a:t>
            </a:r>
            <a:r>
              <a:rPr lang="ru-RU" b="1" i="1" dirty="0"/>
              <a:t> </a:t>
            </a:r>
            <a:r>
              <a:rPr lang="ru-RU" b="1" i="1" dirty="0" err="1"/>
              <a:t>досліджувану</a:t>
            </a:r>
            <a:r>
              <a:rPr lang="ru-RU" b="1" i="1" dirty="0"/>
              <a:t> </a:t>
            </a:r>
            <a:r>
              <a:rPr lang="ru-RU" b="1" i="1" dirty="0" err="1"/>
              <a:t>сукупність</a:t>
            </a:r>
            <a:r>
              <a:rPr lang="ru-RU" b="1" i="1" dirty="0"/>
              <a:t>, а </a:t>
            </a:r>
            <a:r>
              <a:rPr lang="ru-RU" b="1" i="1" dirty="0" err="1"/>
              <a:t>також</a:t>
            </a:r>
            <a:r>
              <a:rPr lang="ru-RU" b="1" i="1" dirty="0"/>
              <a:t> </a:t>
            </a:r>
            <a:r>
              <a:rPr lang="ru-RU" b="1" i="1" dirty="0" err="1"/>
              <a:t>її</a:t>
            </a:r>
            <a:r>
              <a:rPr lang="ru-RU" b="1" i="1" dirty="0"/>
              <a:t> </a:t>
            </a:r>
            <a:r>
              <a:rPr lang="ru-RU" b="1" i="1" dirty="0" err="1"/>
              <a:t>окремі</a:t>
            </a:r>
            <a:r>
              <a:rPr lang="ru-RU" b="1" i="1" dirty="0"/>
              <a:t> </a:t>
            </a:r>
            <a:r>
              <a:rPr lang="ru-RU" b="1" i="1" dirty="0" err="1"/>
              <a:t>частини</a:t>
            </a:r>
            <a:r>
              <a:rPr lang="ru-RU" b="1" i="1" dirty="0"/>
              <a:t> </a:t>
            </a:r>
            <a:r>
              <a:rPr lang="ru-RU" b="1" i="1" dirty="0" err="1"/>
              <a:t>називається</a:t>
            </a:r>
            <a:r>
              <a:rPr lang="ru-RU" b="1" i="1" dirty="0"/>
              <a:t> </a:t>
            </a:r>
            <a:r>
              <a:rPr lang="ru-RU" b="1" i="1" dirty="0" err="1"/>
              <a:t>статистичним</a:t>
            </a:r>
            <a:r>
              <a:rPr lang="ru-RU" b="1" i="1" dirty="0"/>
              <a:t> </a:t>
            </a:r>
            <a:r>
              <a:rPr lang="ru-RU" b="1" i="1" dirty="0" err="1"/>
              <a:t>зведенням</a:t>
            </a:r>
            <a:r>
              <a:rPr lang="ru-RU" b="1" i="1" dirty="0" smtClean="0"/>
              <a:t>.</a:t>
            </a:r>
          </a:p>
          <a:p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- </a:t>
            </a:r>
            <a:r>
              <a:rPr lang="ru-RU" dirty="0" err="1"/>
              <a:t>виявлення</a:t>
            </a:r>
            <a:r>
              <a:rPr lang="ru-RU" dirty="0"/>
              <a:t> і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типових</a:t>
            </a:r>
            <a:r>
              <a:rPr lang="ru-RU" dirty="0"/>
              <a:t> рис і </a:t>
            </a:r>
            <a:r>
              <a:rPr lang="ru-RU" dirty="0" err="1"/>
              <a:t>закономірностей</a:t>
            </a:r>
            <a:r>
              <a:rPr lang="ru-RU" dirty="0"/>
              <a:t>, </a:t>
            </a:r>
            <a:r>
              <a:rPr lang="ru-RU" dirty="0" err="1"/>
              <a:t>властивих</a:t>
            </a:r>
            <a:r>
              <a:rPr lang="ru-RU" dirty="0"/>
              <a:t> </a:t>
            </a:r>
            <a:r>
              <a:rPr lang="ru-RU" dirty="0" err="1"/>
              <a:t>досліджуваному</a:t>
            </a:r>
            <a:r>
              <a:rPr lang="ru-RU" dirty="0"/>
              <a:t> </a:t>
            </a:r>
            <a:r>
              <a:rPr lang="ru-RU" dirty="0" err="1"/>
              <a:t>явищу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5064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не </a:t>
            </a:r>
            <a:r>
              <a:rPr lang="ru-RU" dirty="0" err="1"/>
              <a:t>обмежуються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таблицями</a:t>
            </a:r>
            <a:r>
              <a:rPr lang="ru-RU" dirty="0"/>
              <a:t>. Широкого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набув</a:t>
            </a:r>
            <a:r>
              <a:rPr lang="ru-RU" dirty="0"/>
              <a:t> і </a:t>
            </a:r>
            <a:r>
              <a:rPr lang="ru-RU" dirty="0" err="1"/>
              <a:t>графічний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величин. </a:t>
            </a:r>
            <a:r>
              <a:rPr lang="ru-RU" dirty="0" err="1"/>
              <a:t>Статистичний</a:t>
            </a:r>
            <a:r>
              <a:rPr lang="ru-RU" dirty="0"/>
              <a:t> </a:t>
            </a:r>
            <a:r>
              <a:rPr lang="ru-RU" dirty="0" err="1"/>
              <a:t>графік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умовне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характеристик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співвідношень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геометричних</a:t>
            </a:r>
            <a:r>
              <a:rPr lang="ru-RU" dirty="0"/>
              <a:t> </a:t>
            </a:r>
            <a:r>
              <a:rPr lang="ru-RU" dirty="0" err="1"/>
              <a:t>образів</a:t>
            </a:r>
            <a:r>
              <a:rPr lang="ru-RU" dirty="0"/>
              <a:t> (</a:t>
            </a:r>
            <a:r>
              <a:rPr lang="ru-RU" dirty="0" err="1"/>
              <a:t>крапок</a:t>
            </a:r>
            <a:r>
              <a:rPr lang="ru-RU" dirty="0"/>
              <a:t>, </a:t>
            </a:r>
            <a:r>
              <a:rPr lang="ru-RU" dirty="0" err="1"/>
              <a:t>ліній</a:t>
            </a:r>
            <a:r>
              <a:rPr lang="ru-RU" dirty="0"/>
              <a:t>, </a:t>
            </a:r>
            <a:r>
              <a:rPr lang="ru-RU" dirty="0" err="1"/>
              <a:t>знакових</a:t>
            </a:r>
            <a:r>
              <a:rPr lang="ru-RU" dirty="0"/>
              <a:t> систем, </a:t>
            </a:r>
            <a:r>
              <a:rPr lang="ru-RU" dirty="0" err="1"/>
              <a:t>геометричних</a:t>
            </a:r>
            <a:r>
              <a:rPr lang="ru-RU" dirty="0"/>
              <a:t> </a:t>
            </a:r>
            <a:r>
              <a:rPr lang="ru-RU" dirty="0" err="1"/>
              <a:t>фігур</a:t>
            </a:r>
            <a:r>
              <a:rPr lang="ru-RU" dirty="0"/>
              <a:t>, </a:t>
            </a:r>
            <a:r>
              <a:rPr lang="ru-RU" dirty="0" err="1"/>
              <a:t>малюнків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географічних</a:t>
            </a:r>
            <a:r>
              <a:rPr lang="ru-RU" dirty="0"/>
              <a:t> картосхем.</a:t>
            </a:r>
          </a:p>
          <a:p>
            <a:pPr algn="just"/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графіків</a:t>
            </a:r>
            <a:r>
              <a:rPr lang="ru-RU" dirty="0"/>
              <a:t> легко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взаємозв′язки</a:t>
            </a:r>
            <a:r>
              <a:rPr lang="ru-RU" dirty="0"/>
              <a:t>. </a:t>
            </a:r>
            <a:r>
              <a:rPr lang="ru-RU" dirty="0" err="1"/>
              <a:t>Графіки</a:t>
            </a:r>
            <a:r>
              <a:rPr lang="ru-RU" dirty="0"/>
              <a:t> широко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часі</a:t>
            </a:r>
            <a:r>
              <a:rPr lang="ru-RU" dirty="0"/>
              <a:t> і </a:t>
            </a:r>
            <a:r>
              <a:rPr lang="ru-RU" dirty="0" err="1"/>
              <a:t>розміщення</a:t>
            </a:r>
            <a:r>
              <a:rPr lang="ru-RU" dirty="0"/>
              <a:t> у </a:t>
            </a:r>
            <a:r>
              <a:rPr lang="ru-RU" dirty="0" err="1"/>
              <a:t>просторі</a:t>
            </a:r>
            <a:r>
              <a:rPr lang="ru-RU" dirty="0"/>
              <a:t>. В них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виразно</a:t>
            </a:r>
            <a:r>
              <a:rPr lang="ru-RU" dirty="0"/>
              <a:t> </a:t>
            </a:r>
            <a:r>
              <a:rPr lang="ru-RU" dirty="0" err="1"/>
              <a:t>проявляються</a:t>
            </a:r>
            <a:r>
              <a:rPr lang="ru-RU" dirty="0"/>
              <a:t> </a:t>
            </a:r>
            <a:r>
              <a:rPr lang="ru-RU" dirty="0" err="1"/>
              <a:t>порівнювані</a:t>
            </a:r>
            <a:r>
              <a:rPr lang="ru-RU" dirty="0"/>
              <a:t> характеристики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) і </a:t>
            </a:r>
            <a:r>
              <a:rPr lang="ru-RU" dirty="0" err="1"/>
              <a:t>чітко</a:t>
            </a:r>
            <a:r>
              <a:rPr lang="ru-RU" dirty="0"/>
              <a:t> видно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. </a:t>
            </a:r>
            <a:r>
              <a:rPr lang="ru-RU" dirty="0" err="1"/>
              <a:t>Графіки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ефективним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для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популяризації</a:t>
            </a:r>
            <a:r>
              <a:rPr lang="ru-RU" dirty="0"/>
              <a:t>! Для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знати, з </a:t>
            </a:r>
            <a:r>
              <a:rPr lang="ru-RU" dirty="0" err="1"/>
              <a:t>якою</a:t>
            </a:r>
            <a:r>
              <a:rPr lang="ru-RU" dirty="0"/>
              <a:t> метою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графік</a:t>
            </a:r>
            <a:r>
              <a:rPr lang="ru-RU" dirty="0"/>
              <a:t> та </a:t>
            </a:r>
            <a:r>
              <a:rPr lang="ru-RU" dirty="0" err="1"/>
              <a:t>оволодіти</a:t>
            </a:r>
            <a:r>
              <a:rPr lang="ru-RU" dirty="0"/>
              <a:t> методикою </a:t>
            </a:r>
            <a:r>
              <a:rPr lang="ru-RU" dirty="0" err="1"/>
              <a:t>графічних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8733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поле </a:t>
            </a:r>
            <a:r>
              <a:rPr lang="ru-RU" dirty="0" err="1"/>
              <a:t>графіка</a:t>
            </a:r>
            <a:r>
              <a:rPr lang="ru-RU" dirty="0"/>
              <a:t> –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, де </a:t>
            </a:r>
            <a:r>
              <a:rPr lang="ru-RU" dirty="0" err="1"/>
              <a:t>зображено</a:t>
            </a:r>
            <a:r>
              <a:rPr lang="ru-RU" dirty="0"/>
              <a:t> </a:t>
            </a:r>
            <a:r>
              <a:rPr lang="ru-RU" dirty="0" err="1"/>
              <a:t>графік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;  </a:t>
            </a:r>
            <a:r>
              <a:rPr lang="ru-RU" dirty="0" err="1"/>
              <a:t>графічний</a:t>
            </a:r>
            <a:r>
              <a:rPr lang="ru-RU" dirty="0"/>
              <a:t> образ (основа </a:t>
            </a:r>
            <a:r>
              <a:rPr lang="ru-RU" dirty="0" err="1"/>
              <a:t>графіка</a:t>
            </a:r>
            <a:r>
              <a:rPr lang="ru-RU" dirty="0"/>
              <a:t>) – </a:t>
            </a:r>
            <a:r>
              <a:rPr lang="ru-RU" dirty="0" err="1"/>
              <a:t>вигляд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,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геометричних</a:t>
            </a:r>
            <a:r>
              <a:rPr lang="ru-RU" dirty="0"/>
              <a:t> </a:t>
            </a:r>
            <a:r>
              <a:rPr lang="ru-RU" dirty="0" err="1"/>
              <a:t>знаків</a:t>
            </a:r>
            <a:r>
              <a:rPr lang="ru-RU" dirty="0"/>
              <a:t> (</a:t>
            </a:r>
            <a:r>
              <a:rPr lang="ru-RU" dirty="0" err="1"/>
              <a:t>точок</a:t>
            </a:r>
            <a:r>
              <a:rPr lang="ru-RU" dirty="0"/>
              <a:t>, </a:t>
            </a:r>
            <a:r>
              <a:rPr lang="ru-RU" dirty="0" err="1"/>
              <a:t>ліній</a:t>
            </a:r>
            <a:r>
              <a:rPr lang="ru-RU" dirty="0"/>
              <a:t>, </a:t>
            </a:r>
            <a:r>
              <a:rPr lang="ru-RU" dirty="0" err="1"/>
              <a:t>фігур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відображують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;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пропорційна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графічного</a:t>
            </a:r>
            <a:r>
              <a:rPr lang="ru-RU" dirty="0"/>
              <a:t> образу; </a:t>
            </a:r>
          </a:p>
          <a:p>
            <a:pPr lvl="0"/>
            <a:r>
              <a:rPr lang="ru-RU" dirty="0" err="1"/>
              <a:t>просторові</a:t>
            </a:r>
            <a:r>
              <a:rPr lang="ru-RU" dirty="0"/>
              <a:t> </a:t>
            </a:r>
            <a:r>
              <a:rPr lang="ru-RU" dirty="0" err="1"/>
              <a:t>орієнтири</a:t>
            </a:r>
            <a:r>
              <a:rPr lang="ru-RU" dirty="0"/>
              <a:t> </a:t>
            </a:r>
            <a:r>
              <a:rPr lang="ru-RU" dirty="0" err="1"/>
              <a:t>задають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координатних</a:t>
            </a:r>
            <a:r>
              <a:rPr lang="ru-RU" dirty="0"/>
              <a:t> </a:t>
            </a:r>
            <a:r>
              <a:rPr lang="ru-RU" dirty="0" err="1"/>
              <a:t>сіток</a:t>
            </a:r>
            <a:r>
              <a:rPr lang="ru-RU" dirty="0"/>
              <a:t>,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поширеною</a:t>
            </a:r>
            <a:r>
              <a:rPr lang="ru-RU" dirty="0"/>
              <a:t> є система </a:t>
            </a:r>
            <a:r>
              <a:rPr lang="ru-RU" dirty="0" err="1"/>
              <a:t>прямокутних</a:t>
            </a:r>
            <a:r>
              <a:rPr lang="ru-RU" dirty="0"/>
              <a:t> координат (</a:t>
            </a:r>
            <a:r>
              <a:rPr lang="ru-RU" dirty="0" err="1"/>
              <a:t>вісі</a:t>
            </a:r>
            <a:r>
              <a:rPr lang="ru-RU" dirty="0"/>
              <a:t> Х та У), але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полярні</a:t>
            </a:r>
            <a:r>
              <a:rPr lang="ru-RU" dirty="0"/>
              <a:t> </a:t>
            </a:r>
            <a:r>
              <a:rPr lang="ru-RU" dirty="0" err="1"/>
              <a:t>координати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наочного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циклічного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масштабні</a:t>
            </a:r>
            <a:r>
              <a:rPr lang="ru-RU" dirty="0"/>
              <a:t> </a:t>
            </a:r>
            <a:r>
              <a:rPr lang="ru-RU" dirty="0" err="1"/>
              <a:t>орієнтири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масштабом та системою </a:t>
            </a:r>
            <a:r>
              <a:rPr lang="ru-RU" dirty="0" err="1"/>
              <a:t>масштабних</a:t>
            </a:r>
            <a:r>
              <a:rPr lang="ru-RU" dirty="0"/>
              <a:t> шкал (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арифметичних</a:t>
            </a:r>
            <a:r>
              <a:rPr lang="ru-RU" dirty="0"/>
              <a:t> і </a:t>
            </a:r>
            <a:r>
              <a:rPr lang="ru-RU" dirty="0" err="1"/>
              <a:t>логарифмічних</a:t>
            </a:r>
            <a:r>
              <a:rPr lang="ru-RU" dirty="0"/>
              <a:t>);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масштабу по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абсцис</a:t>
            </a:r>
            <a:r>
              <a:rPr lang="ru-RU" dirty="0"/>
              <a:t> і ординат становить 1,41 : 1 (“</a:t>
            </a:r>
            <a:r>
              <a:rPr lang="ru-RU" dirty="0" err="1"/>
              <a:t>золотий</a:t>
            </a:r>
            <a:r>
              <a:rPr lang="ru-RU" dirty="0"/>
              <a:t> </a:t>
            </a:r>
            <a:r>
              <a:rPr lang="ru-RU" dirty="0" err="1"/>
              <a:t>перетин</a:t>
            </a:r>
            <a:r>
              <a:rPr lang="ru-RU" dirty="0"/>
              <a:t>”); </a:t>
            </a:r>
          </a:p>
          <a:p>
            <a:pPr lvl="0"/>
            <a:r>
              <a:rPr lang="ru-RU" dirty="0" err="1"/>
              <a:t>експлікація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 – </a:t>
            </a:r>
            <a:r>
              <a:rPr lang="ru-RU" dirty="0" err="1"/>
              <a:t>словесний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, </a:t>
            </a:r>
            <a:r>
              <a:rPr lang="ru-RU" dirty="0" err="1"/>
              <a:t>складається</a:t>
            </a:r>
            <a:r>
              <a:rPr lang="ru-RU" dirty="0"/>
              <a:t> з заголовка над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графіком</a:t>
            </a:r>
            <a:r>
              <a:rPr lang="ru-RU" dirty="0"/>
              <a:t>, </a:t>
            </a:r>
            <a:r>
              <a:rPr lang="ru-RU" dirty="0" err="1"/>
              <a:t>підписів</a:t>
            </a:r>
            <a:r>
              <a:rPr lang="ru-RU" dirty="0"/>
              <a:t> </a:t>
            </a:r>
            <a:r>
              <a:rPr lang="ru-RU" dirty="0" err="1"/>
              <a:t>уздовж</a:t>
            </a:r>
            <a:r>
              <a:rPr lang="ru-RU" dirty="0"/>
              <a:t> </a:t>
            </a:r>
            <a:r>
              <a:rPr lang="ru-RU" dirty="0" err="1"/>
              <a:t>масштабних</a:t>
            </a:r>
            <a:r>
              <a:rPr lang="ru-RU" dirty="0"/>
              <a:t> шкал та </a:t>
            </a:r>
            <a:r>
              <a:rPr lang="ru-RU" dirty="0" err="1"/>
              <a:t>пояснень</a:t>
            </a:r>
            <a:r>
              <a:rPr lang="ru-RU" dirty="0"/>
              <a:t> до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.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графіки</a:t>
            </a:r>
            <a:r>
              <a:rPr lang="ru-RU" dirty="0"/>
              <a:t> </a:t>
            </a:r>
            <a:r>
              <a:rPr lang="ru-RU" dirty="0" err="1"/>
              <a:t>класифікують</a:t>
            </a:r>
            <a:r>
              <a:rPr lang="ru-RU" dirty="0"/>
              <a:t> за </a:t>
            </a:r>
            <a:r>
              <a:rPr lang="ru-RU" dirty="0" err="1"/>
              <a:t>функціональним</a:t>
            </a:r>
            <a:r>
              <a:rPr lang="ru-RU" dirty="0"/>
              <a:t> і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призначенням</a:t>
            </a:r>
            <a:r>
              <a:rPr lang="ru-RU" dirty="0"/>
              <a:t>, видами, формами і типами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56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Статистичне зведення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 </a:t>
            </a:r>
            <a:r>
              <a:rPr lang="ru-RU" dirty="0" err="1"/>
              <a:t>складністю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бути: </a:t>
            </a:r>
          </a:p>
          <a:p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простим –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підсумок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(</a:t>
            </a:r>
            <a:r>
              <a:rPr lang="ru-RU" dirty="0" err="1"/>
              <a:t>виконують</a:t>
            </a:r>
            <a:r>
              <a:rPr lang="ru-RU" dirty="0"/>
              <a:t> без </a:t>
            </a:r>
            <a:r>
              <a:rPr lang="ru-RU" dirty="0" err="1"/>
              <a:t>розбиття</a:t>
            </a:r>
            <a:r>
              <a:rPr lang="ru-RU" dirty="0"/>
              <a:t> </a:t>
            </a:r>
            <a:r>
              <a:rPr lang="ru-RU" dirty="0" err="1"/>
              <a:t>досліджуваної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на </a:t>
            </a:r>
            <a:r>
              <a:rPr lang="ru-RU" dirty="0" err="1"/>
              <a:t>частини</a:t>
            </a:r>
            <a:r>
              <a:rPr lang="ru-RU" dirty="0"/>
              <a:t> за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),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Інституту</a:t>
            </a:r>
            <a:r>
              <a:rPr lang="ru-RU" dirty="0"/>
              <a:t> </a:t>
            </a:r>
            <a:r>
              <a:rPr lang="ru-RU" dirty="0" err="1"/>
              <a:t>журналістики</a:t>
            </a:r>
            <a:r>
              <a:rPr lang="ru-RU" dirty="0"/>
              <a:t> у поточному </a:t>
            </a:r>
            <a:r>
              <a:rPr lang="ru-RU" dirty="0" err="1"/>
              <a:t>навчальному</a:t>
            </a:r>
            <a:r>
              <a:rPr lang="ru-RU" dirty="0"/>
              <a:t> </a:t>
            </a:r>
            <a:r>
              <a:rPr lang="ru-RU" dirty="0" err="1"/>
              <a:t>році</a:t>
            </a:r>
            <a:r>
              <a:rPr lang="ru-RU" dirty="0"/>
              <a:t>; </a:t>
            </a:r>
            <a:r>
              <a:rPr lang="ru-RU" dirty="0" err="1"/>
              <a:t>застосовують</a:t>
            </a:r>
            <a:r>
              <a:rPr lang="ru-RU" dirty="0"/>
              <a:t>, </a:t>
            </a:r>
            <a:r>
              <a:rPr lang="ru-RU" dirty="0" err="1"/>
              <a:t>переважно</a:t>
            </a:r>
            <a:r>
              <a:rPr lang="ru-RU" dirty="0"/>
              <a:t>, при </a:t>
            </a:r>
            <a:r>
              <a:rPr lang="ru-RU" dirty="0" err="1"/>
              <a:t>оперативних</a:t>
            </a:r>
            <a:r>
              <a:rPr lang="ru-RU" dirty="0"/>
              <a:t> </a:t>
            </a:r>
            <a:r>
              <a:rPr lang="ru-RU" dirty="0" err="1"/>
              <a:t>дослідженнях</a:t>
            </a:r>
            <a:r>
              <a:rPr lang="ru-RU" dirty="0"/>
              <a:t>; </a:t>
            </a:r>
          </a:p>
          <a:p>
            <a:r>
              <a:rPr lang="ru-RU" dirty="0">
                <a:sym typeface="Symbol" panose="05050102010706020507" pitchFamily="18" charset="2"/>
              </a:rPr>
              <a:t></a:t>
            </a:r>
            <a:r>
              <a:rPr lang="ru-RU" dirty="0"/>
              <a:t> </a:t>
            </a:r>
            <a:r>
              <a:rPr lang="ru-RU" dirty="0" err="1"/>
              <a:t>складним</a:t>
            </a:r>
            <a:r>
              <a:rPr lang="ru-RU" dirty="0"/>
              <a:t> (</a:t>
            </a:r>
            <a:r>
              <a:rPr lang="ru-RU" dirty="0" err="1"/>
              <a:t>груповим</a:t>
            </a:r>
            <a:r>
              <a:rPr lang="ru-RU" dirty="0"/>
              <a:t>) –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за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істотними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методом </a:t>
            </a:r>
            <a:r>
              <a:rPr lang="ru-RU" dirty="0" err="1"/>
              <a:t>групування</a:t>
            </a:r>
            <a:r>
              <a:rPr lang="ru-RU" dirty="0"/>
              <a:t>, </a:t>
            </a:r>
            <a:r>
              <a:rPr lang="ru-RU" dirty="0" err="1"/>
              <a:t>підрахунок</a:t>
            </a:r>
            <a:r>
              <a:rPr lang="ru-RU" dirty="0"/>
              <a:t> </a:t>
            </a:r>
            <a:r>
              <a:rPr lang="ru-RU" dirty="0" err="1"/>
              <a:t>групових</a:t>
            </a:r>
            <a:r>
              <a:rPr lang="ru-RU" dirty="0"/>
              <a:t> та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ІЖ по </a:t>
            </a:r>
            <a:r>
              <a:rPr lang="ru-RU" dirty="0" err="1"/>
              <a:t>відділеннях</a:t>
            </a:r>
            <a:r>
              <a:rPr lang="ru-RU" dirty="0"/>
              <a:t>, курсах, </a:t>
            </a:r>
            <a:r>
              <a:rPr lang="ru-RU" dirty="0" err="1"/>
              <a:t>всього</a:t>
            </a:r>
            <a:r>
              <a:rPr lang="ru-RU" dirty="0"/>
              <a:t> по курсу.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011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err="1"/>
              <a:t>Групування</a:t>
            </a:r>
            <a:r>
              <a:rPr lang="ru-RU" sz="2700" dirty="0"/>
              <a:t> – </a:t>
            </a:r>
            <a:r>
              <a:rPr lang="ru-RU" sz="2700" dirty="0" err="1"/>
              <a:t>це</a:t>
            </a:r>
            <a:r>
              <a:rPr lang="ru-RU" sz="2700" dirty="0"/>
              <a:t> </a:t>
            </a:r>
            <a:r>
              <a:rPr lang="ru-RU" sz="2700" dirty="0" err="1"/>
              <a:t>процес</a:t>
            </a:r>
            <a:r>
              <a:rPr lang="ru-RU" sz="2700" dirty="0"/>
              <a:t> </a:t>
            </a:r>
            <a:r>
              <a:rPr lang="ru-RU" sz="2700" dirty="0" err="1"/>
              <a:t>утворення</a:t>
            </a:r>
            <a:r>
              <a:rPr lang="ru-RU" sz="2700" dirty="0"/>
              <a:t> </a:t>
            </a:r>
            <a:r>
              <a:rPr lang="ru-RU" sz="2700" dirty="0" err="1"/>
              <a:t>однорідних</a:t>
            </a:r>
            <a:r>
              <a:rPr lang="ru-RU" sz="2700" dirty="0"/>
              <a:t> за </a:t>
            </a:r>
            <a:r>
              <a:rPr lang="ru-RU" sz="2700" dirty="0" err="1"/>
              <a:t>найістотнішими</a:t>
            </a:r>
            <a:r>
              <a:rPr lang="ru-RU" sz="2700" dirty="0"/>
              <a:t> </a:t>
            </a:r>
            <a:r>
              <a:rPr lang="ru-RU" sz="2700" dirty="0" err="1"/>
              <a:t>ознаками</a:t>
            </a:r>
            <a:r>
              <a:rPr lang="ru-RU" sz="2700" dirty="0"/>
              <a:t> </a:t>
            </a:r>
            <a:r>
              <a:rPr lang="ru-RU" sz="2700" dirty="0" err="1"/>
              <a:t>груп</a:t>
            </a:r>
            <a:r>
              <a:rPr lang="ru-RU" sz="2700" dirty="0"/>
              <a:t>. </a:t>
            </a:r>
            <a:r>
              <a:rPr lang="ru-RU" sz="2700" dirty="0" err="1"/>
              <a:t>Групування</a:t>
            </a:r>
            <a:r>
              <a:rPr lang="ru-RU" sz="2700" dirty="0"/>
              <a:t> </a:t>
            </a:r>
            <a:r>
              <a:rPr lang="ru-RU" sz="2700" dirty="0" err="1"/>
              <a:t>може</a:t>
            </a:r>
            <a:r>
              <a:rPr lang="ru-RU" sz="2700" dirty="0"/>
              <a:t> </a:t>
            </a:r>
            <a:r>
              <a:rPr lang="ru-RU" sz="2700" dirty="0" err="1"/>
              <a:t>здійснюватись</a:t>
            </a:r>
            <a:r>
              <a:rPr lang="ru-RU" sz="2700" dirty="0"/>
              <a:t> як за </a:t>
            </a:r>
            <a:r>
              <a:rPr lang="ru-RU" sz="2700" dirty="0" err="1"/>
              <a:t>якісною</a:t>
            </a:r>
            <a:r>
              <a:rPr lang="ru-RU" sz="2700" dirty="0"/>
              <a:t>, так і за </a:t>
            </a:r>
            <a:r>
              <a:rPr lang="ru-RU" sz="2700" dirty="0" err="1"/>
              <a:t>кількісною</a:t>
            </a:r>
            <a:r>
              <a:rPr lang="ru-RU" sz="2700" dirty="0"/>
              <a:t> </a:t>
            </a:r>
            <a:r>
              <a:rPr lang="ru-RU" sz="2700" dirty="0" err="1"/>
              <a:t>ознакою</a:t>
            </a:r>
            <a:r>
              <a:rPr lang="ru-RU" sz="2700" dirty="0"/>
              <a:t>, </a:t>
            </a:r>
            <a:r>
              <a:rPr lang="ru-RU" sz="2700" dirty="0" err="1"/>
              <a:t>що</a:t>
            </a:r>
            <a:r>
              <a:rPr lang="ru-RU" sz="2700" dirty="0"/>
              <a:t> </a:t>
            </a:r>
            <a:r>
              <a:rPr lang="ru-RU" sz="2700" dirty="0" err="1"/>
              <a:t>має</a:t>
            </a:r>
            <a:r>
              <a:rPr lang="ru-RU" sz="2700" dirty="0"/>
              <a:t> </a:t>
            </a:r>
            <a:r>
              <a:rPr lang="ru-RU" sz="2700" dirty="0" err="1"/>
              <a:t>варіацію</a:t>
            </a:r>
            <a:r>
              <a:rPr lang="ru-RU" sz="2700" dirty="0"/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Метод </a:t>
            </a:r>
            <a:r>
              <a:rPr lang="ru-RU" dirty="0" err="1"/>
              <a:t>групування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в основу </a:t>
            </a:r>
            <a:r>
              <a:rPr lang="ru-RU" dirty="0" err="1"/>
              <a:t>зведення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систематизацію</a:t>
            </a:r>
            <a:r>
              <a:rPr lang="ru-RU" dirty="0"/>
              <a:t> та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, а є базою для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, таких як </a:t>
            </a:r>
            <a:r>
              <a:rPr lang="ru-RU" dirty="0" err="1"/>
              <a:t>порівняльний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причин </a:t>
            </a:r>
            <a:r>
              <a:rPr lang="ru-RU" dirty="0" err="1"/>
              <a:t>групових</a:t>
            </a:r>
            <a:r>
              <a:rPr lang="ru-RU" dirty="0"/>
              <a:t> </a:t>
            </a:r>
            <a:r>
              <a:rPr lang="ru-RU" dirty="0" err="1"/>
              <a:t>відмінностей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взаємозв’язків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факторами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результативні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(</a:t>
            </a:r>
            <a:r>
              <a:rPr lang="ru-RU" dirty="0" err="1"/>
              <a:t>дисперсійний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err="1" smtClean="0"/>
              <a:t>Групування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однорідних</a:t>
            </a:r>
            <a:r>
              <a:rPr lang="ru-RU" dirty="0"/>
              <a:t> за </a:t>
            </a:r>
            <a:r>
              <a:rPr lang="ru-RU" dirty="0" err="1"/>
              <a:t>найістотнішими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.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здійснюватись</a:t>
            </a:r>
            <a:r>
              <a:rPr lang="ru-RU" dirty="0"/>
              <a:t> як за </a:t>
            </a:r>
            <a:r>
              <a:rPr lang="ru-RU" dirty="0" err="1"/>
              <a:t>якісною</a:t>
            </a:r>
            <a:r>
              <a:rPr lang="ru-RU" dirty="0"/>
              <a:t>, так і за </a:t>
            </a:r>
            <a:r>
              <a:rPr lang="ru-RU" dirty="0" err="1"/>
              <a:t>кількісною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варіацію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20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 групування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Ознаки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групувальними</a:t>
            </a:r>
            <a:r>
              <a:rPr lang="ru-RU" dirty="0"/>
              <a:t> (основою </a:t>
            </a:r>
            <a:r>
              <a:rPr lang="ru-RU" dirty="0" err="1"/>
              <a:t>групування</a:t>
            </a:r>
            <a:r>
              <a:rPr lang="ru-RU" dirty="0"/>
              <a:t>). 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групування</a:t>
            </a:r>
            <a:r>
              <a:rPr lang="ru-RU" dirty="0"/>
              <a:t> у </a:t>
            </a:r>
            <a:r>
              <a:rPr lang="ru-RU" dirty="0" err="1"/>
              <a:t>статистичному</a:t>
            </a:r>
            <a:r>
              <a:rPr lang="ru-RU" dirty="0"/>
              <a:t> </a:t>
            </a:r>
            <a:r>
              <a:rPr lang="ru-RU" dirty="0" err="1"/>
              <a:t>аналізі</a:t>
            </a:r>
            <a:r>
              <a:rPr lang="ru-RU" dirty="0"/>
              <a:t> </a:t>
            </a:r>
            <a:r>
              <a:rPr lang="ru-RU" dirty="0" err="1"/>
              <a:t>покладаються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: 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виокремлення</a:t>
            </a:r>
            <a:r>
              <a:rPr lang="ru-RU" dirty="0"/>
              <a:t> </a:t>
            </a:r>
            <a:r>
              <a:rPr lang="ru-RU" dirty="0" err="1"/>
              <a:t>однорідних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і </a:t>
            </a:r>
            <a:r>
              <a:rPr lang="ru-RU" dirty="0" err="1"/>
              <a:t>підгруп</a:t>
            </a:r>
            <a:r>
              <a:rPr lang="ru-RU" dirty="0"/>
              <a:t>; 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та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зрушень</a:t>
            </a:r>
            <a:r>
              <a:rPr lang="ru-RU" dirty="0"/>
              <a:t>; 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взаємозв′язків</a:t>
            </a:r>
            <a:r>
              <a:rPr lang="ru-RU" dirty="0"/>
              <a:t> і </a:t>
            </a:r>
            <a:r>
              <a:rPr lang="ru-RU" dirty="0" err="1"/>
              <a:t>залежностей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; 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dirty="0" err="1"/>
              <a:t>визначення</a:t>
            </a:r>
            <a:r>
              <a:rPr lang="ru-RU" dirty="0"/>
              <a:t> меж і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(</a:t>
            </a:r>
            <a:r>
              <a:rPr lang="ru-RU" dirty="0" err="1"/>
              <a:t>середніх</a:t>
            </a:r>
            <a:r>
              <a:rPr lang="ru-RU" dirty="0"/>
              <a:t>, </a:t>
            </a:r>
            <a:r>
              <a:rPr lang="ru-RU" dirty="0" err="1"/>
              <a:t>кореляційних</a:t>
            </a:r>
            <a:r>
              <a:rPr lang="ru-RU" dirty="0"/>
              <a:t>, </a:t>
            </a:r>
            <a:r>
              <a:rPr lang="ru-RU" dirty="0" err="1"/>
              <a:t>регресних</a:t>
            </a:r>
            <a:r>
              <a:rPr lang="ru-RU" dirty="0"/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013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Групування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три </a:t>
            </a:r>
            <a:r>
              <a:rPr lang="ru-RU" dirty="0" err="1"/>
              <a:t>види</a:t>
            </a:r>
            <a:r>
              <a:rPr lang="ru-RU" dirty="0"/>
              <a:t>: </a:t>
            </a:r>
            <a:r>
              <a:rPr lang="ru-RU" dirty="0" err="1"/>
              <a:t>типологічні</a:t>
            </a:r>
            <a:r>
              <a:rPr lang="ru-RU" dirty="0"/>
              <a:t>, </a:t>
            </a:r>
            <a:r>
              <a:rPr lang="ru-RU" dirty="0" err="1"/>
              <a:t>структурні</a:t>
            </a:r>
            <a:r>
              <a:rPr lang="ru-RU" dirty="0"/>
              <a:t>, </a:t>
            </a:r>
            <a:r>
              <a:rPr lang="ru-RU" dirty="0" err="1"/>
              <a:t>аналітичні</a:t>
            </a:r>
            <a:r>
              <a:rPr lang="ru-RU" dirty="0"/>
              <a:t>. </a:t>
            </a:r>
          </a:p>
          <a:p>
            <a:pPr algn="just"/>
            <a:r>
              <a:rPr lang="ru-RU" b="1" i="1" dirty="0" err="1"/>
              <a:t>Типологічне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складна </a:t>
            </a:r>
            <a:r>
              <a:rPr lang="ru-RU" dirty="0" err="1"/>
              <a:t>сукупність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неоднорідні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, </a:t>
            </a:r>
            <a:r>
              <a:rPr lang="ru-RU" dirty="0" err="1"/>
              <a:t>розкладається</a:t>
            </a:r>
            <a:r>
              <a:rPr lang="ru-RU" dirty="0"/>
              <a:t> на ряд </a:t>
            </a:r>
            <a:r>
              <a:rPr lang="ru-RU" dirty="0" err="1"/>
              <a:t>якісно</a:t>
            </a:r>
            <a:r>
              <a:rPr lang="ru-RU" dirty="0"/>
              <a:t> </a:t>
            </a:r>
            <a:r>
              <a:rPr lang="ru-RU" dirty="0" err="1"/>
              <a:t>однорідних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за </a:t>
            </a:r>
            <a:r>
              <a:rPr lang="ru-RU" dirty="0" err="1"/>
              <a:t>типологічною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(</a:t>
            </a:r>
            <a:r>
              <a:rPr lang="ru-RU" dirty="0" err="1"/>
              <a:t>соціальний</a:t>
            </a:r>
            <a:r>
              <a:rPr lang="ru-RU" dirty="0"/>
              <a:t> склад </a:t>
            </a:r>
            <a:r>
              <a:rPr lang="ru-RU" dirty="0" err="1"/>
              <a:t>населення</a:t>
            </a:r>
            <a:r>
              <a:rPr lang="ru-RU" dirty="0"/>
              <a:t>, форма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такого </a:t>
            </a:r>
            <a:r>
              <a:rPr lang="ru-RU" dirty="0" err="1"/>
              <a:t>групування</a:t>
            </a:r>
            <a:r>
              <a:rPr lang="ru-RU" dirty="0"/>
              <a:t> – </a:t>
            </a:r>
            <a:r>
              <a:rPr lang="ru-RU" dirty="0" err="1"/>
              <a:t>ідентифікація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, </a:t>
            </a:r>
            <a:r>
              <a:rPr lang="ru-RU" dirty="0" err="1"/>
              <a:t>класів</a:t>
            </a:r>
            <a:r>
              <a:rPr lang="ru-RU" dirty="0"/>
              <a:t>. </a:t>
            </a:r>
          </a:p>
          <a:p>
            <a:pPr algn="just"/>
            <a:r>
              <a:rPr lang="ru-RU" b="1" i="1" dirty="0" err="1"/>
              <a:t>Структурне</a:t>
            </a:r>
            <a:r>
              <a:rPr lang="ru-RU" b="1" i="1" dirty="0"/>
              <a:t> </a:t>
            </a:r>
            <a:r>
              <a:rPr lang="ru-RU" b="1" i="1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характеристики </a:t>
            </a:r>
            <a:r>
              <a:rPr lang="ru-RU" dirty="0" err="1"/>
              <a:t>співвідношень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якісно</a:t>
            </a:r>
            <a:r>
              <a:rPr lang="ru-RU" dirty="0"/>
              <a:t> </a:t>
            </a:r>
            <a:r>
              <a:rPr lang="ru-RU" dirty="0" err="1"/>
              <a:t>однорідної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: структура </a:t>
            </a:r>
            <a:r>
              <a:rPr lang="ru-RU" dirty="0" err="1"/>
              <a:t>організацій</a:t>
            </a:r>
            <a:r>
              <a:rPr lang="ru-RU" dirty="0"/>
              <a:t> –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працюючих</a:t>
            </a:r>
            <a:r>
              <a:rPr lang="ru-RU" dirty="0"/>
              <a:t>,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типологічного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метою </a:t>
            </a:r>
            <a:r>
              <a:rPr lang="ru-RU" dirty="0" err="1"/>
              <a:t>дослідження</a:t>
            </a:r>
            <a:r>
              <a:rPr lang="ru-RU" dirty="0"/>
              <a:t>. </a:t>
            </a:r>
            <a:r>
              <a:rPr lang="ru-RU" dirty="0" err="1"/>
              <a:t>Різновидом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групувань</a:t>
            </a:r>
            <a:r>
              <a:rPr lang="ru-RU" dirty="0"/>
              <a:t> є ряди </a:t>
            </a:r>
            <a:r>
              <a:rPr lang="ru-RU" dirty="0" err="1"/>
              <a:t>розподілу</a:t>
            </a:r>
            <a:r>
              <a:rPr lang="ru-RU" dirty="0"/>
              <a:t> (ряд </a:t>
            </a:r>
            <a:r>
              <a:rPr lang="ru-RU" dirty="0" err="1"/>
              <a:t>упорядкованих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по </a:t>
            </a:r>
            <a:r>
              <a:rPr lang="ru-RU" dirty="0" err="1"/>
              <a:t>групах</a:t>
            </a:r>
            <a:r>
              <a:rPr lang="ru-RU" dirty="0"/>
              <a:t> за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). </a:t>
            </a:r>
            <a:r>
              <a:rPr lang="ru-RU" dirty="0" err="1"/>
              <a:t>Ці</a:t>
            </a:r>
            <a:r>
              <a:rPr lang="ru-RU" dirty="0"/>
              <a:t> ряди є базою </a:t>
            </a:r>
            <a:r>
              <a:rPr lang="ru-RU" dirty="0" err="1"/>
              <a:t>поглибленого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і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детальніше</a:t>
            </a:r>
            <a:r>
              <a:rPr lang="ru-RU" dirty="0"/>
              <a:t> </a:t>
            </a:r>
            <a:r>
              <a:rPr lang="ru-RU" dirty="0" err="1"/>
              <a:t>розглянуті</a:t>
            </a:r>
            <a:r>
              <a:rPr lang="ru-RU" dirty="0"/>
              <a:t> у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розділах</a:t>
            </a:r>
            <a:r>
              <a:rPr lang="ru-RU" dirty="0"/>
              <a:t>.</a:t>
            </a:r>
          </a:p>
          <a:p>
            <a:pPr algn="just"/>
            <a:r>
              <a:rPr lang="ru-RU" b="1" i="1" dirty="0"/>
              <a:t> </a:t>
            </a:r>
            <a:r>
              <a:rPr lang="ru-RU" b="1" i="1" dirty="0" err="1"/>
              <a:t>Аналітичне</a:t>
            </a:r>
            <a:r>
              <a:rPr lang="ru-RU" b="1" i="1" dirty="0"/>
              <a:t> </a:t>
            </a:r>
            <a:r>
              <a:rPr lang="ru-RU" b="1" i="1" dirty="0" err="1"/>
              <a:t>групування</a:t>
            </a:r>
            <a:r>
              <a:rPr lang="ru-RU" dirty="0"/>
              <a:t> служить для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і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факторними</a:t>
            </a:r>
            <a:r>
              <a:rPr lang="ru-RU" dirty="0"/>
              <a:t> (</a:t>
            </a:r>
            <a:r>
              <a:rPr lang="ru-RU" dirty="0" err="1"/>
              <a:t>незалежними</a:t>
            </a:r>
            <a:r>
              <a:rPr lang="ru-RU" dirty="0"/>
              <a:t>) та результатною (залежною) </a:t>
            </a:r>
            <a:r>
              <a:rPr lang="ru-RU" dirty="0" err="1"/>
              <a:t>ознаками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щонайменше</a:t>
            </a:r>
            <a:r>
              <a:rPr lang="ru-RU" dirty="0"/>
              <a:t> за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одна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причину (</a:t>
            </a:r>
            <a:r>
              <a:rPr lang="ru-RU" dirty="0" err="1"/>
              <a:t>факторна</a:t>
            </a:r>
            <a:r>
              <a:rPr lang="ru-RU" dirty="0"/>
              <a:t>), </a:t>
            </a:r>
            <a:r>
              <a:rPr lang="ru-RU" dirty="0" err="1"/>
              <a:t>інша</a:t>
            </a:r>
            <a:r>
              <a:rPr lang="ru-RU" dirty="0"/>
              <a:t> – </a:t>
            </a:r>
            <a:r>
              <a:rPr lang="ru-RU" dirty="0" err="1"/>
              <a:t>наслідок</a:t>
            </a:r>
            <a:r>
              <a:rPr lang="ru-RU" dirty="0"/>
              <a:t> (</a:t>
            </a:r>
            <a:r>
              <a:rPr lang="ru-RU" dirty="0" err="1"/>
              <a:t>результатна</a:t>
            </a:r>
            <a:r>
              <a:rPr lang="ru-RU" dirty="0"/>
              <a:t>).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факторною </a:t>
            </a:r>
            <a:r>
              <a:rPr lang="ru-RU" dirty="0" err="1"/>
              <a:t>ознакою</a:t>
            </a:r>
            <a:r>
              <a:rPr lang="ru-RU" dirty="0"/>
              <a:t>!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діленні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на </a:t>
            </a:r>
            <a:r>
              <a:rPr lang="ru-RU" dirty="0" err="1"/>
              <a:t>однакову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кожна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середнім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результатної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стаж </a:t>
            </a:r>
            <a:r>
              <a:rPr lang="ru-RU" dirty="0" err="1"/>
              <a:t>роботи</a:t>
            </a:r>
            <a:r>
              <a:rPr lang="ru-RU" dirty="0"/>
              <a:t> (5, 10, 15 </a:t>
            </a:r>
            <a:r>
              <a:rPr lang="ru-RU" dirty="0" err="1"/>
              <a:t>років</a:t>
            </a:r>
            <a:r>
              <a:rPr lang="ru-RU" dirty="0"/>
              <a:t>) – </a:t>
            </a:r>
            <a:r>
              <a:rPr lang="ru-RU" dirty="0" err="1"/>
              <a:t>кваліфікація</a:t>
            </a:r>
            <a:r>
              <a:rPr lang="ru-RU" dirty="0"/>
              <a:t> (</a:t>
            </a:r>
            <a:r>
              <a:rPr lang="ru-RU" dirty="0" err="1"/>
              <a:t>достатня</a:t>
            </a:r>
            <a:r>
              <a:rPr lang="ru-RU" dirty="0"/>
              <a:t>, </a:t>
            </a:r>
            <a:r>
              <a:rPr lang="ru-RU" dirty="0" err="1"/>
              <a:t>висока</a:t>
            </a:r>
            <a:r>
              <a:rPr lang="ru-RU" dirty="0"/>
              <a:t>, </a:t>
            </a:r>
            <a:r>
              <a:rPr lang="ru-RU" dirty="0" err="1"/>
              <a:t>профі</a:t>
            </a:r>
            <a:r>
              <a:rPr lang="ru-RU" dirty="0"/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06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Групування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застосуванні</a:t>
            </a:r>
            <a:r>
              <a:rPr lang="ru-RU" dirty="0"/>
              <a:t> методу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первісним</a:t>
            </a:r>
            <a:r>
              <a:rPr lang="ru-RU" dirty="0"/>
              <a:t> є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істотних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</a:t>
            </a:r>
            <a:r>
              <a:rPr lang="ru-RU" dirty="0" err="1"/>
              <a:t>інтервалів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утворені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складались</a:t>
            </a:r>
            <a:r>
              <a:rPr lang="ru-RU" dirty="0"/>
              <a:t> з </a:t>
            </a:r>
            <a:r>
              <a:rPr lang="ru-RU" dirty="0" err="1"/>
              <a:t>подібних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, 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відрізнялись</a:t>
            </a:r>
            <a:r>
              <a:rPr lang="ru-RU" dirty="0"/>
              <a:t> одна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. </a:t>
            </a:r>
          </a:p>
          <a:p>
            <a:r>
              <a:rPr lang="ru-RU" dirty="0"/>
              <a:t>Тому у кожному конкретному </a:t>
            </a:r>
            <a:r>
              <a:rPr lang="ru-RU" dirty="0" err="1"/>
              <a:t>дослідженні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: </a:t>
            </a:r>
          </a:p>
          <a:p>
            <a:pPr lvl="0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взяти</a:t>
            </a:r>
            <a:r>
              <a:rPr lang="ru-RU" dirty="0"/>
              <a:t> за основу </a:t>
            </a:r>
            <a:r>
              <a:rPr lang="ru-RU" dirty="0" err="1"/>
              <a:t>групування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виокремити</a:t>
            </a:r>
            <a:r>
              <a:rPr lang="ru-RU" dirty="0"/>
              <a:t>; </a:t>
            </a:r>
          </a:p>
          <a:p>
            <a:pPr lvl="0"/>
            <a:r>
              <a:rPr lang="ru-RU" dirty="0"/>
              <a:t>як </a:t>
            </a:r>
            <a:r>
              <a:rPr lang="ru-RU" dirty="0" err="1"/>
              <a:t>розмежувати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581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/>
              <a:t>Вибір</a:t>
            </a:r>
            <a:r>
              <a:rPr lang="ru-RU" b="1" i="1" dirty="0"/>
              <a:t> </a:t>
            </a:r>
            <a:r>
              <a:rPr lang="ru-RU" b="1" i="1" dirty="0" err="1"/>
              <a:t>ознаки</a:t>
            </a:r>
            <a:r>
              <a:rPr lang="ru-RU" b="1" i="1" dirty="0"/>
              <a:t> </a:t>
            </a:r>
            <a:r>
              <a:rPr lang="ru-RU" b="1" i="1" dirty="0" err="1"/>
              <a:t>групування</a:t>
            </a:r>
            <a:r>
              <a:rPr lang="ru-RU" b="1" i="1" dirty="0"/>
              <a:t> – </a:t>
            </a:r>
            <a:r>
              <a:rPr lang="ru-RU" b="1" i="1" dirty="0" err="1"/>
              <a:t>одне</a:t>
            </a:r>
            <a:r>
              <a:rPr lang="ru-RU" b="1" i="1" dirty="0"/>
              <a:t> з </a:t>
            </a:r>
            <a:r>
              <a:rPr lang="ru-RU" b="1" i="1" dirty="0" err="1"/>
              <a:t>найсерйозніших</a:t>
            </a:r>
            <a:r>
              <a:rPr lang="ru-RU" b="1" i="1" dirty="0"/>
              <a:t> </a:t>
            </a:r>
            <a:r>
              <a:rPr lang="ru-RU" b="1" i="1" dirty="0" err="1"/>
              <a:t>питань</a:t>
            </a:r>
            <a:r>
              <a:rPr lang="ru-RU" b="1" i="1" dirty="0"/>
              <a:t> </a:t>
            </a:r>
            <a:r>
              <a:rPr lang="ru-RU" b="1" i="1" dirty="0" err="1"/>
              <a:t>теорії</a:t>
            </a:r>
            <a:r>
              <a:rPr lang="ru-RU" b="1" i="1" dirty="0"/>
              <a:t> </a:t>
            </a:r>
            <a:r>
              <a:rPr lang="ru-RU" b="1" i="1" dirty="0" err="1"/>
              <a:t>групування</a:t>
            </a:r>
            <a:r>
              <a:rPr lang="ru-RU" b="1" i="1" dirty="0"/>
              <a:t>. </a:t>
            </a: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принципи</a:t>
            </a:r>
            <a:r>
              <a:rPr lang="ru-RU" b="1" i="1" dirty="0"/>
              <a:t> </a:t>
            </a:r>
            <a:r>
              <a:rPr lang="ru-RU" b="1" i="1" dirty="0" err="1"/>
              <a:t>вибору</a:t>
            </a:r>
            <a:r>
              <a:rPr lang="ru-RU" b="1" i="1" dirty="0"/>
              <a:t> </a:t>
            </a:r>
            <a:r>
              <a:rPr lang="ru-RU" b="1" i="1" dirty="0" err="1"/>
              <a:t>такі</a:t>
            </a:r>
            <a:r>
              <a:rPr lang="ru-RU" b="1" i="1" dirty="0"/>
              <a:t>: </a:t>
            </a:r>
            <a:endParaRPr lang="ru-RU" dirty="0"/>
          </a:p>
          <a:p>
            <a:pPr lvl="0">
              <a:buFont typeface="Courier New" panose="02070309020205020404" pitchFamily="49" charset="0"/>
              <a:buChar char="o"/>
            </a:pPr>
            <a:r>
              <a:rPr lang="ru-RU" dirty="0"/>
              <a:t>в основу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покласти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суттєві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задачам </a:t>
            </a:r>
            <a:r>
              <a:rPr lang="ru-RU" dirty="0" err="1"/>
              <a:t>дослідження</a:t>
            </a:r>
            <a:r>
              <a:rPr lang="ru-RU" dirty="0"/>
              <a:t>; 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урахувати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і </a:t>
            </a: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(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і часу),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умов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і до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групувальної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; 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вивчається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, на яке </a:t>
            </a:r>
            <a:r>
              <a:rPr lang="ru-RU" dirty="0" err="1"/>
              <a:t>впливає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 за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у </a:t>
            </a:r>
            <a:r>
              <a:rPr lang="ru-RU" dirty="0" err="1"/>
              <a:t>комбінації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83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Вторинне групування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i="1" dirty="0"/>
              <a:t>Р</a:t>
            </a:r>
            <a:r>
              <a:rPr lang="ru-RU" b="1" i="1" dirty="0" err="1"/>
              <a:t>езультат</a:t>
            </a:r>
            <a:r>
              <a:rPr lang="ru-RU" b="1" i="1" dirty="0"/>
              <a:t> </a:t>
            </a:r>
            <a:r>
              <a:rPr lang="ru-RU" b="1" i="1" dirty="0" err="1"/>
              <a:t>перегрупування</a:t>
            </a:r>
            <a:r>
              <a:rPr lang="ru-RU" b="1" i="1" dirty="0"/>
              <a:t> </a:t>
            </a:r>
            <a:r>
              <a:rPr lang="ru-RU" b="1" i="1" dirty="0" err="1"/>
              <a:t>називають</a:t>
            </a:r>
            <a:r>
              <a:rPr lang="ru-RU" b="1" i="1" dirty="0"/>
              <a:t> </a:t>
            </a:r>
            <a:r>
              <a:rPr lang="ru-RU" b="1" i="1" dirty="0" err="1"/>
              <a:t>вторинним</a:t>
            </a:r>
            <a:r>
              <a:rPr lang="ru-RU" b="1" i="1" dirty="0"/>
              <a:t> </a:t>
            </a:r>
            <a:r>
              <a:rPr lang="ru-RU" b="1" i="1" dirty="0" err="1"/>
              <a:t>групуванням</a:t>
            </a:r>
            <a:r>
              <a:rPr lang="ru-RU" b="1" i="1" dirty="0"/>
              <a:t>. </a:t>
            </a:r>
            <a:r>
              <a:rPr lang="ru-RU" b="1" i="1" dirty="0" err="1"/>
              <a:t>Розрізняють</a:t>
            </a:r>
            <a:r>
              <a:rPr lang="ru-RU" b="1" i="1" dirty="0"/>
              <a:t> два </a:t>
            </a:r>
            <a:r>
              <a:rPr lang="ru-RU" b="1" i="1" dirty="0" err="1"/>
              <a:t>способи</a:t>
            </a:r>
            <a:r>
              <a:rPr lang="ru-RU" b="1" i="1" dirty="0"/>
              <a:t> </a:t>
            </a:r>
            <a:r>
              <a:rPr lang="ru-RU" b="1" i="1" dirty="0" err="1"/>
              <a:t>вторинного</a:t>
            </a:r>
            <a:r>
              <a:rPr lang="ru-RU" b="1" i="1" dirty="0"/>
              <a:t> </a:t>
            </a:r>
            <a:r>
              <a:rPr lang="ru-RU" b="1" i="1" dirty="0" err="1"/>
              <a:t>групування</a:t>
            </a:r>
            <a:r>
              <a:rPr lang="ru-RU" b="1" i="1" dirty="0"/>
              <a:t>: </a:t>
            </a:r>
            <a:endParaRPr lang="ru-RU" dirty="0"/>
          </a:p>
          <a:p>
            <a:pPr lvl="0"/>
            <a:r>
              <a:rPr lang="ru-RU" dirty="0" err="1"/>
              <a:t>об′єднання</a:t>
            </a:r>
            <a:r>
              <a:rPr lang="ru-RU" dirty="0"/>
              <a:t> (</a:t>
            </a:r>
            <a:r>
              <a:rPr lang="ru-RU" dirty="0" err="1"/>
              <a:t>збільшення</a:t>
            </a:r>
            <a:r>
              <a:rPr lang="ru-RU" dirty="0"/>
              <a:t>) </a:t>
            </a:r>
            <a:r>
              <a:rPr lang="ru-RU" dirty="0" err="1"/>
              <a:t>інтервалів</a:t>
            </a:r>
            <a:r>
              <a:rPr lang="ru-RU" dirty="0"/>
              <a:t> –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простий</a:t>
            </a:r>
            <a:r>
              <a:rPr lang="ru-RU" dirty="0"/>
              <a:t> і </a:t>
            </a:r>
            <a:r>
              <a:rPr lang="ru-RU" dirty="0" err="1"/>
              <a:t>поширений</a:t>
            </a:r>
            <a:r>
              <a:rPr lang="ru-RU" dirty="0"/>
              <a:t>, </a:t>
            </a:r>
            <a:r>
              <a:rPr lang="ru-RU" dirty="0" err="1"/>
              <a:t>використовують</a:t>
            </a:r>
            <a:r>
              <a:rPr lang="ru-RU" dirty="0"/>
              <a:t> коли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і </a:t>
            </a:r>
            <a:r>
              <a:rPr lang="ru-RU" dirty="0" err="1"/>
              <a:t>старих</a:t>
            </a:r>
            <a:r>
              <a:rPr lang="ru-RU" dirty="0"/>
              <a:t> </a:t>
            </a:r>
            <a:r>
              <a:rPr lang="ru-RU" dirty="0" err="1"/>
              <a:t>інтервалів</a:t>
            </a:r>
            <a:r>
              <a:rPr lang="ru-RU" dirty="0"/>
              <a:t> </a:t>
            </a:r>
            <a:r>
              <a:rPr lang="ru-RU" dirty="0" err="1"/>
              <a:t>збігаються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об′єднувальних</a:t>
            </a:r>
            <a:r>
              <a:rPr lang="ru-RU" dirty="0"/>
              <a:t> </a:t>
            </a:r>
            <a:r>
              <a:rPr lang="ru-RU" dirty="0" err="1"/>
              <a:t>інтервалів</a:t>
            </a:r>
            <a:r>
              <a:rPr lang="ru-RU" dirty="0"/>
              <a:t> просто </a:t>
            </a:r>
            <a:r>
              <a:rPr lang="ru-RU" dirty="0" err="1"/>
              <a:t>підсумовуються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розбиття</a:t>
            </a:r>
            <a:r>
              <a:rPr lang="ru-RU" dirty="0"/>
              <a:t> </a:t>
            </a:r>
            <a:r>
              <a:rPr lang="ru-RU" dirty="0" err="1"/>
              <a:t>інтервалів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 – </a:t>
            </a:r>
            <a:r>
              <a:rPr lang="ru-RU" dirty="0" err="1"/>
              <a:t>застосовують</a:t>
            </a:r>
            <a:r>
              <a:rPr lang="ru-RU" dirty="0"/>
              <a:t> при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(</a:t>
            </a:r>
            <a:r>
              <a:rPr lang="ru-RU" dirty="0" err="1"/>
              <a:t>частки</a:t>
            </a:r>
            <a:r>
              <a:rPr lang="ru-RU" dirty="0"/>
              <a:t>)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, яка </a:t>
            </a:r>
            <a:r>
              <a:rPr lang="ru-RU" dirty="0" err="1"/>
              <a:t>перейде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старих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у </a:t>
            </a:r>
            <a:r>
              <a:rPr lang="ru-RU" dirty="0" err="1"/>
              <a:t>нові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05611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180</TotalTime>
  <Words>1711</Words>
  <Application>Microsoft Office PowerPoint</Application>
  <PresentationFormat>Широкоэкранный</PresentationFormat>
  <Paragraphs>176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Symbol</vt:lpstr>
      <vt:lpstr>Times New Roman</vt:lpstr>
      <vt:lpstr>Ретро</vt:lpstr>
      <vt:lpstr>МЕТОДИ ЗВЕДЕННЯ, ГРУПУВАННЯ І ЗОБРАЖЕННЯ СТАТИСТИЧНИХ ДАНИХ  </vt:lpstr>
      <vt:lpstr>Статистичне зведення</vt:lpstr>
      <vt:lpstr>Статистичне зведення</vt:lpstr>
      <vt:lpstr>Групування – це процес утворення однорідних за найістотнішими ознаками груп. Групування може здійснюватись як за якісною, так і за кількісною ознакою, що має варіацію.  </vt:lpstr>
      <vt:lpstr>Ознаки групування</vt:lpstr>
      <vt:lpstr>Групування</vt:lpstr>
      <vt:lpstr>Групування</vt:lpstr>
      <vt:lpstr>Групування</vt:lpstr>
      <vt:lpstr>Вторинне групування</vt:lpstr>
      <vt:lpstr>Статистичні таблиці, їх значення в статистиці, види таблиць. </vt:lpstr>
      <vt:lpstr>Презентация PowerPoint</vt:lpstr>
      <vt:lpstr>Статистичну таблицю від інших табличних форм відрізняє:  </vt:lpstr>
      <vt:lpstr>Види статистичних таблиць розрізняють за будовою підмета і присудка:  </vt:lpstr>
      <vt:lpstr>За побудовою підмета таблиці поділяють на три види: прості, групові, комбінаційні. </vt:lpstr>
      <vt:lpstr>Групова таблиця містить у підметі зведення про сукупність, розподілену на окремі групи за однією ознакою.  При цьому кожна група може бути охарактеризована рядом показників</vt:lpstr>
      <vt:lpstr>Презентация PowerPoint</vt:lpstr>
      <vt:lpstr>Розробка присудка таблиці може бути простою і складною (комбінованою). </vt:lpstr>
      <vt:lpstr>За метою дослідження та призначенням статистичні таблиці поділяють на: </vt:lpstr>
      <vt:lpstr>Основні правила побудови та оформлення статистичних таблиць. </vt:lpstr>
      <vt:lpstr>Презентация PowerPoint</vt:lpstr>
      <vt:lpstr>Основні елементи графіка: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ЗВЕДЕННЯ, ГРУПУВАННЯ І ЗОБРАЖЕННЯ СТАТИСТИЧНИХ ДАНИХ</dc:title>
  <dc:creator>Пользователь Windows</dc:creator>
  <cp:lastModifiedBy>Пользователь Windows</cp:lastModifiedBy>
  <cp:revision>7</cp:revision>
  <dcterms:created xsi:type="dcterms:W3CDTF">2024-08-12T16:27:44Z</dcterms:created>
  <dcterms:modified xsi:type="dcterms:W3CDTF">2024-09-13T12:58:43Z</dcterms:modified>
</cp:coreProperties>
</file>