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E4472-0E13-4525-B69C-637166083A02}" type="datetimeFigureOut">
              <a:rPr lang="ru-RU" smtClean="0"/>
              <a:t>19.08.2018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8AD68-06FC-404D-8753-70BB9688B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841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8A06B4-EA8C-4692-8663-AD416AFF9C29}" type="slidenum">
              <a:rPr lang="ru-RU"/>
              <a:pPr eaLnBrk="1" hangingPunct="1"/>
              <a:t>3</a:t>
            </a:fld>
            <a:endParaRPr lang="ru-R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040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EA3870-28CA-4A13-858A-F7E2396DA529}" type="slidenum">
              <a:rPr lang="ru-RU"/>
              <a:pPr eaLnBrk="1" hangingPunct="1"/>
              <a:t>5</a:t>
            </a:fld>
            <a:endParaRPr lang="ru-RU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2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139F-90E0-46FB-9481-052F6C9F22B6}" type="datetimeFigureOut">
              <a:rPr lang="ru-RU" smtClean="0"/>
              <a:t>19.08.2018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9CFF-0DD5-4AAF-BCF2-2E88AFFE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3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139F-90E0-46FB-9481-052F6C9F22B6}" type="datetimeFigureOut">
              <a:rPr lang="ru-RU" smtClean="0"/>
              <a:t>19.08.2018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9CFF-0DD5-4AAF-BCF2-2E88AFFE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53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139F-90E0-46FB-9481-052F6C9F22B6}" type="datetimeFigureOut">
              <a:rPr lang="ru-RU" smtClean="0"/>
              <a:t>19.08.2018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9CFF-0DD5-4AAF-BCF2-2E88AFFE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18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139F-90E0-46FB-9481-052F6C9F22B6}" type="datetimeFigureOut">
              <a:rPr lang="ru-RU" smtClean="0"/>
              <a:t>19.08.2018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9CFF-0DD5-4AAF-BCF2-2E88AFFE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84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139F-90E0-46FB-9481-052F6C9F22B6}" type="datetimeFigureOut">
              <a:rPr lang="ru-RU" smtClean="0"/>
              <a:t>19.08.2018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9CFF-0DD5-4AAF-BCF2-2E88AFFE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76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139F-90E0-46FB-9481-052F6C9F22B6}" type="datetimeFigureOut">
              <a:rPr lang="ru-RU" smtClean="0"/>
              <a:t>19.08.2018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9CFF-0DD5-4AAF-BCF2-2E88AFFE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9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139F-90E0-46FB-9481-052F6C9F22B6}" type="datetimeFigureOut">
              <a:rPr lang="ru-RU" smtClean="0"/>
              <a:t>19.08.2018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9CFF-0DD5-4AAF-BCF2-2E88AFFE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28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139F-90E0-46FB-9481-052F6C9F22B6}" type="datetimeFigureOut">
              <a:rPr lang="ru-RU" smtClean="0"/>
              <a:t>19.08.2018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9CFF-0DD5-4AAF-BCF2-2E88AFFE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64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139F-90E0-46FB-9481-052F6C9F22B6}" type="datetimeFigureOut">
              <a:rPr lang="ru-RU" smtClean="0"/>
              <a:t>19.08.2018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9CFF-0DD5-4AAF-BCF2-2E88AFFE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139F-90E0-46FB-9481-052F6C9F22B6}" type="datetimeFigureOut">
              <a:rPr lang="ru-RU" smtClean="0"/>
              <a:t>19.08.2018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9CFF-0DD5-4AAF-BCF2-2E88AFFE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32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139F-90E0-46FB-9481-052F6C9F22B6}" type="datetimeFigureOut">
              <a:rPr lang="ru-RU" smtClean="0"/>
              <a:t>19.08.2018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9CFF-0DD5-4AAF-BCF2-2E88AFFE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09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A139F-90E0-46FB-9481-052F6C9F22B6}" type="datetimeFigureOut">
              <a:rPr lang="ru-RU" smtClean="0"/>
              <a:t>19.08.2018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A9CFF-0DD5-4AAF-BCF2-2E88AFFE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30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СУЧАСНА ФІЛОСОФСЬКА АНТРОПОЛОГІЯ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668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>
                <a:solidFill>
                  <a:srgbClr val="000000"/>
                </a:solidFill>
              </a:rPr>
              <a:t>В історії філософії були різні точки зору на проблему життя і смерті та сенсу життя. Умовно їх можна поділити на дві групи:</a:t>
            </a:r>
            <a:endParaRPr lang="ru-RU" sz="2000"/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1981200" y="1285876"/>
            <a:ext cx="8229600" cy="5286375"/>
          </a:xfrm>
        </p:spPr>
        <p:txBody>
          <a:bodyPr/>
          <a:lstStyle/>
          <a:p>
            <a:pPr marL="431800" indent="-323850" algn="just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i="1">
                <a:solidFill>
                  <a:srgbClr val="000000"/>
                </a:solidFill>
                <a:ea typeface="msmincho" charset="0"/>
                <a:cs typeface="msmincho" charset="0"/>
              </a:rPr>
              <a:t>Оптимістичне </a:t>
            </a:r>
            <a:r>
              <a:rPr lang="en-US" sz="2000">
                <a:solidFill>
                  <a:srgbClr val="000000"/>
                </a:solidFill>
                <a:ea typeface="msmincho" charset="0"/>
                <a:cs typeface="msmincho" charset="0"/>
              </a:rPr>
              <a:t>ставлення до життя та його сенсу. Оптимізм виражений у тому, що людина є господарем долі, щастя, від неї багато в чому залежить, як прожити своє життя. Цей погляд представлений у філософії Ар</a:t>
            </a:r>
            <a:r>
              <a:rPr lang="uk-UA" sz="2000">
                <a:solidFill>
                  <a:srgbClr val="000000"/>
                </a:solidFill>
                <a:ea typeface="msmincho" charset="0"/>
                <a:cs typeface="msmincho" charset="0"/>
              </a:rPr>
              <a:t>і</a:t>
            </a:r>
            <a:r>
              <a:rPr lang="en-US" sz="2000">
                <a:solidFill>
                  <a:srgbClr val="000000"/>
                </a:solidFill>
                <a:ea typeface="msmincho" charset="0"/>
                <a:cs typeface="msmincho" charset="0"/>
              </a:rPr>
              <a:t>стотеля, Ф. Аквінського, Т. Де Шардена</a:t>
            </a:r>
          </a:p>
          <a:p>
            <a:pPr marL="431800" indent="-323850" algn="just">
              <a:buClr>
                <a:srgbClr val="0E594D"/>
              </a:buClr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>
                <a:solidFill>
                  <a:srgbClr val="000000"/>
                </a:solidFill>
                <a:ea typeface="msmincho" charset="0"/>
                <a:cs typeface="msmincho" charset="0"/>
              </a:rPr>
              <a:t>П</a:t>
            </a:r>
            <a:r>
              <a:rPr lang="uk-UA" sz="2000">
                <a:solidFill>
                  <a:srgbClr val="000000"/>
                </a:solidFill>
                <a:ea typeface="msmincho" charset="0"/>
                <a:cs typeface="msmincho" charset="0"/>
              </a:rPr>
              <a:t>іко</a:t>
            </a:r>
            <a:r>
              <a:rPr lang="en-US" sz="2000">
                <a:solidFill>
                  <a:srgbClr val="000000"/>
                </a:solidFill>
                <a:ea typeface="msmincho" charset="0"/>
                <a:cs typeface="msmincho" charset="0"/>
              </a:rPr>
              <a:t> </a:t>
            </a:r>
            <a:r>
              <a:rPr lang="uk-UA" sz="2000">
                <a:solidFill>
                  <a:srgbClr val="000000"/>
                </a:solidFill>
                <a:ea typeface="msmincho" charset="0"/>
                <a:cs typeface="msmincho" charset="0"/>
              </a:rPr>
              <a:t>д</a:t>
            </a:r>
            <a:r>
              <a:rPr lang="en-US" sz="2000">
                <a:solidFill>
                  <a:srgbClr val="000000"/>
                </a:solidFill>
                <a:ea typeface="msmincho" charset="0"/>
                <a:cs typeface="msmincho" charset="0"/>
              </a:rPr>
              <a:t>елла Мірандола, Ф. Бекона, К. Маркса, та ін.</a:t>
            </a:r>
          </a:p>
          <a:p>
            <a:pPr marL="431800" indent="-323850" algn="just">
              <a:buClr>
                <a:srgbClr val="0E594D"/>
              </a:buClr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>
              <a:solidFill>
                <a:srgbClr val="000000"/>
              </a:solidFill>
              <a:ea typeface="msmincho" charset="0"/>
              <a:cs typeface="msmincho" charset="0"/>
            </a:endParaRPr>
          </a:p>
          <a:p>
            <a:pPr marL="431800" indent="-323850" algn="just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i="1">
                <a:solidFill>
                  <a:srgbClr val="000000"/>
                </a:solidFill>
                <a:ea typeface="msmincho" charset="0"/>
                <a:cs typeface="msmincho" charset="0"/>
              </a:rPr>
              <a:t>Песимістичне</a:t>
            </a:r>
            <a:r>
              <a:rPr lang="en-US" sz="2000">
                <a:solidFill>
                  <a:srgbClr val="000000"/>
                </a:solidFill>
                <a:ea typeface="msmincho" charset="0"/>
                <a:cs typeface="msmincho" charset="0"/>
              </a:rPr>
              <a:t> ставлення до життя та його сенсу. Песимізм виражений у тому, що людина є іграшка незалежних від неї сил (природи, долі, суспільства) і не здатна щось змінити в своєму житті. Це точка зору Б. Паскаля, А. Шопенгауера, Ф. Ніцше,  </a:t>
            </a:r>
            <a:r>
              <a:rPr lang="uk-UA" sz="2000">
                <a:solidFill>
                  <a:srgbClr val="000000"/>
                </a:solidFill>
                <a:ea typeface="msmincho" charset="0"/>
                <a:cs typeface="msmincho" charset="0"/>
              </a:rPr>
              <a:t>А.</a:t>
            </a:r>
            <a:r>
              <a:rPr lang="en-US" sz="2000">
                <a:solidFill>
                  <a:srgbClr val="000000"/>
                </a:solidFill>
                <a:ea typeface="msmincho" charset="0"/>
                <a:cs typeface="msmincho" charset="0"/>
              </a:rPr>
              <a:t>Камю, </a:t>
            </a:r>
            <a:r>
              <a:rPr lang="uk-UA" sz="2000">
                <a:solidFill>
                  <a:srgbClr val="000000"/>
                </a:solidFill>
                <a:ea typeface="msmincho" charset="0"/>
                <a:cs typeface="msmincho" charset="0"/>
              </a:rPr>
              <a:t> </a:t>
            </a:r>
            <a:r>
              <a:rPr lang="en-US" sz="2000">
                <a:solidFill>
                  <a:srgbClr val="000000"/>
                </a:solidFill>
                <a:ea typeface="msmincho" charset="0"/>
                <a:cs typeface="msmincho" charset="0"/>
              </a:rPr>
              <a:t>Ж.-П. Сартра та ін. </a:t>
            </a:r>
          </a:p>
          <a:p>
            <a: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3280118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МЕТА ТА ЗАВДАННЯ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/>
              <a:t>Метою навчальної дисципліни:</a:t>
            </a:r>
            <a:r>
              <a:rPr lang="uk-UA" dirty="0" smtClean="0"/>
              <a:t> є освоєння студентами провідних сучасних </a:t>
            </a:r>
            <a:r>
              <a:rPr lang="uk-UA" dirty="0" err="1" smtClean="0"/>
              <a:t>філософсько</a:t>
            </a:r>
            <a:r>
              <a:rPr lang="uk-UA" dirty="0" smtClean="0"/>
              <a:t>-антропологічних </a:t>
            </a:r>
            <a:r>
              <a:rPr lang="uk-UA" dirty="0" err="1" smtClean="0"/>
              <a:t>вчень</a:t>
            </a:r>
            <a:r>
              <a:rPr lang="uk-UA" dirty="0" smtClean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uk-UA" b="1" dirty="0" smtClean="0"/>
              <a:t>	Завданнями</a:t>
            </a:r>
            <a:r>
              <a:rPr lang="uk-UA" dirty="0" smtClean="0"/>
              <a:t> </a:t>
            </a:r>
            <a:r>
              <a:rPr lang="uk-UA" b="1" dirty="0" smtClean="0"/>
              <a:t>навчальної дисципліни:</a:t>
            </a:r>
            <a:r>
              <a:rPr lang="uk-UA" dirty="0" smtClean="0"/>
              <a:t> є</a:t>
            </a:r>
            <a:endParaRPr lang="ru-RU" dirty="0" smtClean="0"/>
          </a:p>
          <a:p>
            <a:pPr lvl="0"/>
            <a:r>
              <a:rPr lang="uk-UA" dirty="0" smtClean="0"/>
              <a:t>ознайомлення студентів із предметною сферою сучасної філософської антропології, її взаємодією з комплексом філософських і наукових дисциплін;</a:t>
            </a:r>
            <a:endParaRPr lang="ru-RU" dirty="0" smtClean="0"/>
          </a:p>
          <a:p>
            <a:pPr lvl="0"/>
            <a:r>
              <a:rPr lang="uk-UA" dirty="0" smtClean="0"/>
              <a:t>аналіз історико-філософських витоків філософського напрямку.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97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000375" y="333375"/>
            <a:ext cx="6624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sz="1400" b="1" i="1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40658" y="765175"/>
            <a:ext cx="964795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400" b="1" dirty="0"/>
              <a:t>М. </a:t>
            </a:r>
            <a:r>
              <a:rPr lang="uk-UA" sz="2400" b="1" dirty="0" err="1"/>
              <a:t>Шелер</a:t>
            </a:r>
            <a:r>
              <a:rPr lang="uk-UA" sz="2400" b="1" dirty="0"/>
              <a:t> </a:t>
            </a:r>
            <a:r>
              <a:rPr lang="uk-UA" sz="2000" b="1" dirty="0"/>
              <a:t>(1874-1928)</a:t>
            </a:r>
          </a:p>
          <a:p>
            <a:pPr algn="ctr" eaLnBrk="1" hangingPunct="1"/>
            <a:r>
              <a:rPr lang="uk-UA" sz="2000" b="1" dirty="0"/>
              <a:t>засновник сучасної філософської антропології</a:t>
            </a:r>
            <a:endParaRPr lang="ru-RU" sz="1400" b="1" i="1" dirty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943476" y="1700214"/>
            <a:ext cx="53435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dirty="0"/>
              <a:t>“</a:t>
            </a:r>
            <a:r>
              <a:rPr lang="uk-UA" i="1" dirty="0"/>
              <a:t>Наша епоха виявилася першою, коли людина стала цілком і повністю “проблематичною”, коли вона більше не знає, що вона таке і, одночасно, знає про це</a:t>
            </a:r>
            <a:r>
              <a:rPr lang="uk-UA" dirty="0"/>
              <a:t>”.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711450" y="5578475"/>
            <a:ext cx="7042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800"/>
              <a:t>Проблема людини є не теоретичною,</a:t>
            </a:r>
          </a:p>
          <a:p>
            <a:pPr algn="ctr" eaLnBrk="1" hangingPunct="1"/>
            <a:r>
              <a:rPr lang="uk-UA" sz="2800"/>
              <a:t>а </a:t>
            </a:r>
            <a:r>
              <a:rPr lang="uk-UA" sz="2800" b="1" i="1"/>
              <a:t>практичною </a:t>
            </a:r>
            <a:r>
              <a:rPr lang="uk-UA" sz="2800"/>
              <a:t>проблемою</a:t>
            </a:r>
            <a:endParaRPr lang="ru-RU" sz="2800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774826" y="3016250"/>
            <a:ext cx="8893175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sz="2000" b="1" dirty="0"/>
              <a:t>Філософська антропологія</a:t>
            </a:r>
            <a:r>
              <a:rPr lang="uk-UA" dirty="0"/>
              <a:t> </a:t>
            </a:r>
            <a:r>
              <a:rPr lang="uk-UA" sz="1200" dirty="0"/>
              <a:t>(від </a:t>
            </a:r>
            <a:r>
              <a:rPr lang="uk-UA" sz="1200" dirty="0" err="1"/>
              <a:t>грец</a:t>
            </a:r>
            <a:r>
              <a:rPr lang="uk-UA" sz="1200" dirty="0"/>
              <a:t>. </a:t>
            </a:r>
            <a:r>
              <a:rPr lang="en-US" sz="1200" dirty="0" err="1"/>
              <a:t>sophia</a:t>
            </a:r>
            <a:r>
              <a:rPr lang="en-US" sz="1200" dirty="0"/>
              <a:t> – </a:t>
            </a:r>
            <a:r>
              <a:rPr lang="uk-UA" sz="1200" dirty="0"/>
              <a:t>мудрість, </a:t>
            </a:r>
            <a:r>
              <a:rPr lang="en-US" sz="1200" dirty="0" err="1"/>
              <a:t>anthropos</a:t>
            </a:r>
            <a:r>
              <a:rPr lang="en-US" sz="1200" dirty="0"/>
              <a:t> – </a:t>
            </a:r>
            <a:r>
              <a:rPr lang="uk-UA" sz="1200" dirty="0"/>
              <a:t>людина, </a:t>
            </a:r>
            <a:r>
              <a:rPr lang="en-US" sz="1200" dirty="0"/>
              <a:t>logos</a:t>
            </a:r>
            <a:r>
              <a:rPr lang="uk-UA" sz="1200" dirty="0"/>
              <a:t> - вчення)</a:t>
            </a:r>
            <a:r>
              <a:rPr lang="uk-UA" dirty="0"/>
              <a:t> – це сукупність філософських поглядів на походження, еволюцію і специфіку існування людини як носія особливого роду дійсності.</a:t>
            </a:r>
          </a:p>
          <a:p>
            <a:pPr eaLnBrk="1" hangingPunct="1"/>
            <a:endParaRPr lang="uk-UA" dirty="0"/>
          </a:p>
          <a:p>
            <a:pPr eaLnBrk="1" hangingPunct="1"/>
            <a:r>
              <a:rPr lang="uk-UA" b="1" dirty="0"/>
              <a:t>Філософська антропологія</a:t>
            </a:r>
            <a:r>
              <a:rPr lang="uk-UA" dirty="0"/>
              <a:t> має </a:t>
            </a:r>
            <a:r>
              <a:rPr lang="uk-UA" b="1" dirty="0"/>
              <a:t>інтегрувати</a:t>
            </a:r>
            <a:r>
              <a:rPr lang="uk-UA" dirty="0"/>
              <a:t> конкретно-наукові, філософські, релігійні уявлення про людину і створити на їх основі цілісне вчення, показати як “із основної структури людського буття виникає мова, совість, зброя, інструменти, держава, міф, релігія, наука…” </a:t>
            </a:r>
            <a:r>
              <a:rPr lang="uk-UA" b="1" i="1" dirty="0"/>
              <a:t>(М. </a:t>
            </a:r>
            <a:r>
              <a:rPr lang="uk-UA" b="1" i="1" dirty="0" err="1"/>
              <a:t>Шелер</a:t>
            </a:r>
            <a:r>
              <a:rPr lang="uk-UA" b="1" i="1" dirty="0"/>
              <a:t>)</a:t>
            </a:r>
            <a:endParaRPr lang="ru-RU" b="1" i="1" dirty="0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4" y="1484313"/>
            <a:ext cx="1449387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566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</a:rPr>
              <a:t>Видатний вчений – антрополог і філософ </a:t>
            </a:r>
            <a:r>
              <a:rPr lang="en-US" sz="2400" b="1">
                <a:solidFill>
                  <a:srgbClr val="000000"/>
                </a:solidFill>
              </a:rPr>
              <a:t>Тейар де Шарден</a:t>
            </a:r>
            <a:r>
              <a:rPr lang="en-US" sz="2400">
                <a:solidFill>
                  <a:srgbClr val="000000"/>
                </a:solidFill>
              </a:rPr>
              <a:t> розглядає </a:t>
            </a:r>
            <a:r>
              <a:rPr lang="en-US" sz="2400" b="1" i="1">
                <a:solidFill>
                  <a:srgbClr val="000000"/>
                </a:solidFill>
              </a:rPr>
              <a:t>антропосоціогенез</a:t>
            </a:r>
            <a:r>
              <a:rPr lang="en-US" sz="2400">
                <a:solidFill>
                  <a:srgbClr val="000000"/>
                </a:solidFill>
              </a:rPr>
              <a:t> як складову </a:t>
            </a:r>
            <a:r>
              <a:rPr lang="en-US" sz="2400" b="1" i="1">
                <a:solidFill>
                  <a:srgbClr val="000000"/>
                </a:solidFill>
              </a:rPr>
              <a:t>космогенезу</a:t>
            </a:r>
            <a:r>
              <a:rPr lang="en-US" sz="2400">
                <a:solidFill>
                  <a:srgbClr val="000000"/>
                </a:solidFill>
              </a:rPr>
              <a:t> в цілому:</a:t>
            </a:r>
            <a:endParaRPr lang="ru-RU" sz="2400"/>
          </a:p>
        </p:txBody>
      </p:sp>
      <p:pic>
        <p:nvPicPr>
          <p:cNvPr id="2867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473201"/>
            <a:ext cx="2428875" cy="2643187"/>
          </a:xfrm>
          <a:noFill/>
        </p:spPr>
      </p:pic>
      <p:pic>
        <p:nvPicPr>
          <p:cNvPr id="286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1143001"/>
            <a:ext cx="2160588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67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8" y="3929064"/>
            <a:ext cx="22860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8678" name="Прямоугольник 6"/>
          <p:cNvSpPr>
            <a:spLocks noChangeArrowheads="1"/>
          </p:cNvSpPr>
          <p:nvPr/>
        </p:nvSpPr>
        <p:spPr bwMode="auto">
          <a:xfrm>
            <a:off x="3810001" y="1357313"/>
            <a:ext cx="4143375" cy="584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31800" indent="-3238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400">
                <a:solidFill>
                  <a:srgbClr val="000000"/>
                </a:solidFill>
                <a:ea typeface="msmincho" charset="0"/>
                <a:cs typeface="msmincho" charset="0"/>
              </a:rPr>
              <a:t>На думку Т. де Шардена рушійною силою антропосоціогенезу є взаємодія механічної та психічної енергій. Накопичення психічного, примноження станів його вияву і є фактором появи людини. </a:t>
            </a:r>
            <a:endParaRPr lang="uk-UA" sz="2400">
              <a:solidFill>
                <a:srgbClr val="000000"/>
              </a:solidFill>
              <a:ea typeface="msmincho" charset="0"/>
              <a:cs typeface="msmincho" charset="0"/>
            </a:endParaRPr>
          </a:p>
          <a:p>
            <a:pPr algn="just" eaLnBrk="1" hangingPunct="1">
              <a:buClr>
                <a:srgbClr val="0E594D"/>
              </a:buClr>
              <a:buSzPct val="45000"/>
            </a:pPr>
            <a:r>
              <a:rPr lang="en-US" sz="2400">
                <a:solidFill>
                  <a:srgbClr val="000000"/>
                </a:solidFill>
                <a:ea typeface="msmincho" charset="0"/>
                <a:cs typeface="msmincho" charset="0"/>
              </a:rPr>
              <a:t>Погляди Т. Де Шардена, О.Л. Чижевського, </a:t>
            </a:r>
          </a:p>
          <a:p>
            <a:pPr algn="just" eaLnBrk="1" hangingPunct="1">
              <a:buClr>
                <a:srgbClr val="0E594D"/>
              </a:buClr>
              <a:buSzPct val="45000"/>
              <a:buFont typeface="Wingdings" panose="05000000000000000000" pitchFamily="2" charset="2"/>
              <a:buNone/>
            </a:pPr>
            <a:r>
              <a:rPr lang="en-US" sz="2400">
                <a:solidFill>
                  <a:srgbClr val="000000"/>
                </a:solidFill>
                <a:ea typeface="msmincho" charset="0"/>
                <a:cs typeface="msmincho" charset="0"/>
              </a:rPr>
              <a:t>В.І. Вернадського лягли в основу концепції космічного походження людини</a:t>
            </a:r>
            <a:endParaRPr lang="ru-RU" sz="2400"/>
          </a:p>
        </p:txBody>
      </p:sp>
      <p:sp>
        <p:nvSpPr>
          <p:cNvPr id="28679" name="Прямоугольник 7"/>
          <p:cNvSpPr>
            <a:spLocks noChangeArrowheads="1"/>
          </p:cNvSpPr>
          <p:nvPr/>
        </p:nvSpPr>
        <p:spPr bwMode="auto">
          <a:xfrm rot="10800000" flipV="1">
            <a:off x="1524001" y="4129088"/>
            <a:ext cx="3357563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8000"/>
              </a:lnSpc>
            </a:pPr>
            <a:r>
              <a:rPr lang="en-US" b="1">
                <a:solidFill>
                  <a:srgbClr val="000000"/>
                </a:solidFill>
                <a:latin typeface="Arial Black" panose="020B0A04020102020204" pitchFamily="34" charset="0"/>
                <a:ea typeface="msmincho" charset="0"/>
                <a:cs typeface="msmincho" charset="0"/>
              </a:rPr>
              <a:t>Тейар де Шарден</a:t>
            </a:r>
          </a:p>
        </p:txBody>
      </p:sp>
      <p:sp>
        <p:nvSpPr>
          <p:cNvPr id="28680" name="Прямоугольник 8"/>
          <p:cNvSpPr>
            <a:spLocks noChangeArrowheads="1"/>
          </p:cNvSpPr>
          <p:nvPr/>
        </p:nvSpPr>
        <p:spPr bwMode="auto">
          <a:xfrm>
            <a:off x="7953376" y="3429000"/>
            <a:ext cx="27146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8000"/>
              </a:lnSpc>
            </a:pPr>
            <a:r>
              <a:rPr lang="en-US" b="1">
                <a:solidFill>
                  <a:srgbClr val="000000"/>
                </a:solidFill>
                <a:latin typeface="Arial Black" panose="020B0A04020102020204" pitchFamily="34" charset="0"/>
                <a:ea typeface="msmincho" charset="0"/>
                <a:cs typeface="msmincho" charset="0"/>
              </a:rPr>
              <a:t>В.І. Вернадський</a:t>
            </a:r>
          </a:p>
        </p:txBody>
      </p:sp>
      <p:sp>
        <p:nvSpPr>
          <p:cNvPr id="28681" name="Прямоугольник 9"/>
          <p:cNvSpPr>
            <a:spLocks noChangeArrowheads="1"/>
          </p:cNvSpPr>
          <p:nvPr/>
        </p:nvSpPr>
        <p:spPr bwMode="auto">
          <a:xfrm>
            <a:off x="8239126" y="6313488"/>
            <a:ext cx="2428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8000"/>
              </a:lnSpc>
            </a:pPr>
            <a:r>
              <a:rPr lang="en-US" b="1">
                <a:solidFill>
                  <a:srgbClr val="000000"/>
                </a:solidFill>
                <a:latin typeface="Arial Black" panose="020B0A04020102020204" pitchFamily="34" charset="0"/>
                <a:ea typeface="msmincho" charset="0"/>
                <a:cs typeface="msmincho" charset="0"/>
              </a:rPr>
              <a:t>О.Л. Чижевський</a:t>
            </a:r>
          </a:p>
        </p:txBody>
      </p:sp>
    </p:spTree>
    <p:extLst>
      <p:ext uri="{BB962C8B-B14F-4D97-AF65-F5344CB8AC3E}">
        <p14:creationId xmlns:p14="http://schemas.microsoft.com/office/powerpoint/2010/main" val="354313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00375" y="717550"/>
            <a:ext cx="7450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sz="2400" b="1"/>
              <a:t>Людина, індивід, індивідуальність, особистість</a:t>
            </a:r>
            <a:endParaRPr lang="ru-RU" i="1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774825" y="1484313"/>
            <a:ext cx="8713788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1" i="1" dirty="0"/>
              <a:t>є жива істота, життєдіяльність якої становить собою заснований на матеріальному виробництві, здійснюваний у системі суспільних відносин процес свідомого ціле спрямованого, перетворюючого впливу на світ і на саму себе для забезпечення свого існування, функціонування та розвитку.</a:t>
            </a:r>
            <a:endParaRPr lang="ru-RU" sz="2400" dirty="0"/>
          </a:p>
          <a:p>
            <a:pPr eaLnBrk="1" hangingPunct="1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 -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 «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те, що є неподільним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 є духовним «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а-томом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дійсним  атомом, а не тим атомом, який не так давно розщепили.  В стародавній Греції «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а-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tomos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те, що не має частин», де «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приставка, і «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tomos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перекладається як «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Це те, що проявляється через особистість</a:t>
            </a:r>
          </a:p>
          <a:p>
            <a:pPr eaLnBrk="1" hangingPunct="1"/>
            <a:endParaRPr lang="uk-UA" b="1" dirty="0"/>
          </a:p>
          <a:p>
            <a:pPr eaLnBrk="1" hangingPunct="1"/>
            <a:endParaRPr lang="uk-UA" dirty="0"/>
          </a:p>
          <a:p>
            <a:pPr eaLnBrk="1" hangingPunct="1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22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2095500" y="214313"/>
            <a:ext cx="828675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b="1"/>
          </a:p>
          <a:p>
            <a:pPr eaLnBrk="1" hangingPunct="1"/>
            <a:r>
              <a:rPr lang="uk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ІНДИВІДУАЛЬНІСТЬ </a:t>
            </a:r>
            <a:r>
              <a:rPr lang="uk-UA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окреслює неповторність людини в її духовних якостях, здібностях, талантах, самостійній діяльності, житті в цілому. Становлення індивідуальності відбувається в умовах конкретної епохи.</a:t>
            </a:r>
          </a:p>
          <a:p>
            <a:pPr eaLnBrk="1" hangingPunct="1"/>
            <a:endParaRPr lang="uk-UA"/>
          </a:p>
          <a:p>
            <a:pPr eaLnBrk="1" hangingPunct="1"/>
            <a:r>
              <a:rPr lang="uk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ОСОБИСТІСТЬ </a:t>
            </a:r>
            <a:r>
              <a:rPr lang="uk-UA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найвищий ступінь духовного розвитку людини, яка є стійкою сукупністю </a:t>
            </a:r>
            <a:r>
              <a:rPr lang="uk-UA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 значущих якостей</a:t>
            </a:r>
            <a:r>
              <a:rPr lang="uk-UA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uk-UA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Особистість вбирає в себе всі </a:t>
            </a:r>
            <a:r>
              <a:rPr lang="uk-UA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ролі людини - </a:t>
            </a:r>
            <a:r>
              <a:rPr lang="uk-UA" sz="2800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її моральні та ціннісні орієнтири, почуття обов’язку  й </a:t>
            </a:r>
            <a:r>
              <a:rPr lang="uk-UA" sz="2800"/>
              <a:t> </a:t>
            </a:r>
            <a:r>
              <a:rPr lang="uk-UA" sz="2800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несе відповідальність за свої вчинки.</a:t>
            </a:r>
          </a:p>
          <a:p>
            <a:pPr eaLnBrk="1" hangingPunct="1"/>
            <a:endParaRPr lang="ru-RU" sz="2800" i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75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1357314"/>
            <a:ext cx="7500938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1747" name="Прямоугольник 2"/>
          <p:cNvSpPr>
            <a:spLocks noChangeArrowheads="1"/>
          </p:cNvSpPr>
          <p:nvPr/>
        </p:nvSpPr>
        <p:spPr bwMode="auto">
          <a:xfrm>
            <a:off x="3738563" y="0"/>
            <a:ext cx="6215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000000"/>
                </a:solidFill>
              </a:rPr>
              <a:t>Проблема сенсу життя людини</a:t>
            </a:r>
            <a:endParaRPr lang="ru-RU" b="1"/>
          </a:p>
        </p:txBody>
      </p:sp>
      <p:sp>
        <p:nvSpPr>
          <p:cNvPr id="31748" name="Прямоугольник 3"/>
          <p:cNvSpPr>
            <a:spLocks noChangeArrowheads="1"/>
          </p:cNvSpPr>
          <p:nvPr/>
        </p:nvSpPr>
        <p:spPr bwMode="auto">
          <a:xfrm>
            <a:off x="2166938" y="357188"/>
            <a:ext cx="8501062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8000"/>
              </a:lnSpc>
            </a:pPr>
            <a:r>
              <a:rPr lang="en-US" sz="1600" b="1">
                <a:solidFill>
                  <a:srgbClr val="000000"/>
                </a:solidFill>
                <a:latin typeface="Arial Black" panose="020B0A04020102020204" pitchFamily="34" charset="0"/>
                <a:ea typeface="msmincho" charset="0"/>
                <a:cs typeface="msmincho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 Black" panose="020B0A04020102020204" pitchFamily="34" charset="0"/>
                <a:ea typeface="msmincho" charset="0"/>
                <a:cs typeface="msmincho" charset="0"/>
              </a:rPr>
              <a:t>Питання про сенс життя є вічною проблемою: вона знову і знову ставиться людиною впродовж історії, отримує нові грані в духовному досвіді людства</a:t>
            </a:r>
          </a:p>
        </p:txBody>
      </p:sp>
    </p:spTree>
    <p:extLst>
      <p:ext uri="{BB962C8B-B14F-4D97-AF65-F5344CB8AC3E}">
        <p14:creationId xmlns:p14="http://schemas.microsoft.com/office/powerpoint/2010/main" val="56730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2095500" y="214313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uk-UA" sz="2800" b="1" i="1" dirty="0">
                <a:solidFill>
                  <a:srgbClr val="000000"/>
                </a:solidFill>
              </a:rPr>
              <a:t>В</a:t>
            </a:r>
            <a:r>
              <a:rPr lang="uk-UA" sz="2800" b="1" i="1" dirty="0"/>
              <a:t> європейській традиції останніх століть вирізняються три альтернативні підходи , три способи осмислення людського буття</a:t>
            </a:r>
            <a:r>
              <a:rPr lang="uk-UA" sz="2800" dirty="0"/>
              <a:t>:</a:t>
            </a:r>
            <a:endParaRPr lang="ru-RU" sz="2800" dirty="0"/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endParaRPr lang="uk-UA" sz="2000" dirty="0"/>
          </a:p>
          <a:p>
            <a:pPr>
              <a:defRPr/>
            </a:pPr>
            <a:r>
              <a:rPr lang="uk-UA" sz="2400" dirty="0"/>
              <a:t>1.Людина претендує на те, щоб </a:t>
            </a:r>
            <a:r>
              <a:rPr lang="uk-UA" sz="2400" b="1" i="1" dirty="0"/>
              <a:t>створити</a:t>
            </a:r>
            <a:r>
              <a:rPr lang="uk-UA" sz="2400" dirty="0"/>
              <a:t>, спродукувати  жаданий смисл, внести його у світ власною діяльності.</a:t>
            </a:r>
            <a:endParaRPr lang="ru-RU" sz="2400" dirty="0"/>
          </a:p>
          <a:p>
            <a:pPr>
              <a:defRPr/>
            </a:pPr>
            <a:endParaRPr lang="uk-UA" sz="2400" dirty="0"/>
          </a:p>
          <a:p>
            <a:pPr>
              <a:defRPr/>
            </a:pPr>
            <a:r>
              <a:rPr lang="uk-UA" sz="2400" dirty="0"/>
              <a:t>2.Людина прагне </a:t>
            </a:r>
            <a:r>
              <a:rPr lang="uk-UA" sz="2400" b="1" i="1" dirty="0"/>
              <a:t>віднайти </a:t>
            </a:r>
            <a:r>
              <a:rPr lang="uk-UA" sz="2400" dirty="0"/>
              <a:t>сенс життя ззовні вже сформованим і придатним для застосування. </a:t>
            </a:r>
            <a:endParaRPr lang="ru-RU" sz="2400" dirty="0"/>
          </a:p>
          <a:p>
            <a:pPr>
              <a:defRPr/>
            </a:pPr>
            <a:endParaRPr lang="uk-UA" sz="2400" dirty="0"/>
          </a:p>
          <a:p>
            <a:pPr>
              <a:defRPr/>
            </a:pPr>
            <a:r>
              <a:rPr lang="uk-UA" sz="2400" dirty="0"/>
              <a:t>3.Людина виявляє готовність до співучасті у вироблені смислу життя шляхом відкритого </a:t>
            </a:r>
            <a:r>
              <a:rPr lang="uk-UA" sz="2400" b="1" i="1" dirty="0"/>
              <a:t>діалогу, спілкування</a:t>
            </a:r>
            <a:r>
              <a:rPr lang="uk-UA" sz="2400" dirty="0"/>
              <a:t> зі світом, буттям.</a:t>
            </a:r>
            <a:endParaRPr lang="ru-RU" sz="2400" dirty="0"/>
          </a:p>
          <a:p>
            <a:pPr>
              <a:buNone/>
              <a:defRPr/>
            </a:pPr>
            <a:r>
              <a:rPr lang="uk-UA" sz="2400" b="1" dirty="0"/>
              <a:t> </a:t>
            </a:r>
            <a:endParaRPr lang="ru-RU" sz="2400" dirty="0"/>
          </a:p>
          <a:p>
            <a:pPr>
              <a:buNone/>
              <a:defRPr/>
            </a:pPr>
            <a:r>
              <a:rPr lang="uk-UA" sz="2000" dirty="0"/>
              <a:t> </a:t>
            </a:r>
            <a:endParaRPr lang="ru-RU" sz="2000" dirty="0"/>
          </a:p>
          <a:p>
            <a:pPr marL="431800" indent="-323850" algn="just">
              <a:buClr>
                <a:srgbClr val="0E594D"/>
              </a:buClr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5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1571625"/>
          </a:xfrm>
        </p:spPr>
        <p:txBody>
          <a:bodyPr/>
          <a:lstStyle/>
          <a:p>
            <a:pPr eaLnBrk="1" hangingPunct="1"/>
            <a:r>
              <a:rPr lang="en-US" sz="2400" b="1">
                <a:solidFill>
                  <a:srgbClr val="000000"/>
                </a:solidFill>
              </a:rPr>
              <a:t>Сенс життя, його пошуки завжди передбачають вибір, тобто свободу. </a:t>
            </a:r>
            <a:br>
              <a:rPr lang="en-US" sz="2400" b="1">
                <a:solidFill>
                  <a:srgbClr val="000000"/>
                </a:solidFill>
              </a:rPr>
            </a:br>
            <a:r>
              <a:rPr lang="en-US" sz="2400" b="1">
                <a:solidFill>
                  <a:srgbClr val="000000"/>
                </a:solidFill>
              </a:rPr>
              <a:t>В історії філософії сформувались наступні концепції свободи:</a:t>
            </a:r>
            <a:endParaRPr lang="ru-RU" sz="2400" b="1"/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algn="just">
              <a:buClr>
                <a:srgbClr val="0E594D"/>
              </a:buClr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uk-UA" b="1" i="1">
                <a:solidFill>
                  <a:srgbClr val="000000"/>
                </a:solidFill>
                <a:ea typeface="msmincho" charset="0"/>
                <a:cs typeface="msmincho" charset="0"/>
              </a:rPr>
              <a:t>	</a:t>
            </a:r>
            <a:r>
              <a:rPr lang="en-US" b="1" i="1">
                <a:solidFill>
                  <a:srgbClr val="000000"/>
                </a:solidFill>
                <a:ea typeface="msmincho" charset="0"/>
                <a:cs typeface="msmincho" charset="0"/>
              </a:rPr>
              <a:t>Детермінізм</a:t>
            </a:r>
            <a:r>
              <a:rPr lang="en-US">
                <a:solidFill>
                  <a:srgbClr val="000000"/>
                </a:solidFill>
                <a:ea typeface="msmincho" charset="0"/>
                <a:cs typeface="msmincho" charset="0"/>
              </a:rPr>
              <a:t> з його оптимальним виразом – </a:t>
            </a:r>
            <a:r>
              <a:rPr lang="en-US" b="1" i="1">
                <a:solidFill>
                  <a:srgbClr val="000000"/>
                </a:solidFill>
                <a:ea typeface="msmincho" charset="0"/>
                <a:cs typeface="msmincho" charset="0"/>
              </a:rPr>
              <a:t>фаталізмом</a:t>
            </a:r>
            <a:r>
              <a:rPr lang="en-US">
                <a:solidFill>
                  <a:srgbClr val="000000"/>
                </a:solidFill>
                <a:ea typeface="msmincho" charset="0"/>
                <a:cs typeface="msmincho" charset="0"/>
              </a:rPr>
              <a:t>;</a:t>
            </a:r>
          </a:p>
          <a:p>
            <a:pPr marL="431800" indent="-323850" algn="just">
              <a:buClr>
                <a:srgbClr val="0E594D"/>
              </a:buClr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uk-UA" b="1" i="1">
                <a:solidFill>
                  <a:srgbClr val="000000"/>
                </a:solidFill>
                <a:ea typeface="msmincho" charset="0"/>
                <a:cs typeface="msmincho" charset="0"/>
              </a:rPr>
              <a:t>	</a:t>
            </a:r>
            <a:r>
              <a:rPr lang="en-US" b="1" i="1">
                <a:solidFill>
                  <a:srgbClr val="000000"/>
                </a:solidFill>
                <a:ea typeface="msmincho" charset="0"/>
                <a:cs typeface="msmincho" charset="0"/>
              </a:rPr>
              <a:t>Індетермінізм</a:t>
            </a:r>
            <a:r>
              <a:rPr lang="en-US">
                <a:solidFill>
                  <a:srgbClr val="000000"/>
                </a:solidFill>
                <a:ea typeface="msmincho" charset="0"/>
                <a:cs typeface="msmincho" charset="0"/>
              </a:rPr>
              <a:t>, який взагалі заперечує причинність, в ствердженні безмежної свободи особи доходить до </a:t>
            </a:r>
            <a:r>
              <a:rPr lang="en-US" b="1" i="1">
                <a:solidFill>
                  <a:srgbClr val="000000"/>
                </a:solidFill>
                <a:ea typeface="msmincho" charset="0"/>
                <a:cs typeface="msmincho" charset="0"/>
              </a:rPr>
              <a:t>волюнтаризму</a:t>
            </a:r>
            <a:r>
              <a:rPr lang="en-US">
                <a:solidFill>
                  <a:srgbClr val="000000"/>
                </a:solidFill>
                <a:ea typeface="msmincho" charset="0"/>
                <a:cs typeface="msmincho" charset="0"/>
              </a:rPr>
              <a:t>;</a:t>
            </a:r>
          </a:p>
          <a:p>
            <a:pPr marL="431800" indent="-323850" algn="just">
              <a:buClr>
                <a:srgbClr val="0E594D"/>
              </a:buClr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uk-UA" b="1" i="1">
                <a:solidFill>
                  <a:srgbClr val="000000"/>
                </a:solidFill>
                <a:ea typeface="msmincho" charset="0"/>
                <a:cs typeface="msmincho" charset="0"/>
              </a:rPr>
              <a:t>	</a:t>
            </a:r>
            <a:r>
              <a:rPr lang="en-US" b="1" i="1">
                <a:solidFill>
                  <a:srgbClr val="000000"/>
                </a:solidFill>
                <a:ea typeface="msmincho" charset="0"/>
                <a:cs typeface="msmincho" charset="0"/>
              </a:rPr>
              <a:t>Альтернативізм</a:t>
            </a:r>
            <a:r>
              <a:rPr lang="en-US">
                <a:solidFill>
                  <a:srgbClr val="000000"/>
                </a:solidFill>
                <a:ea typeface="msmincho" charset="0"/>
                <a:cs typeface="msmincho" charset="0"/>
              </a:rPr>
              <a:t>, який стверджує, що завжди існує свобода вибору, але не безмежна, а лише з декількох варіантів.</a:t>
            </a:r>
          </a:p>
          <a:p>
            <a: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15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682</Words>
  <Application>Microsoft Office PowerPoint</Application>
  <PresentationFormat>Широкоэкранный</PresentationFormat>
  <Paragraphs>54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msmincho</vt:lpstr>
      <vt:lpstr>Times New Roman</vt:lpstr>
      <vt:lpstr>Wingdings</vt:lpstr>
      <vt:lpstr>Тема Office</vt:lpstr>
      <vt:lpstr>СУЧАСНА ФІЛОСОФСЬКА АНТРОПОЛОГІЯ</vt:lpstr>
      <vt:lpstr>МЕТА ТА ЗАВДАННЯ КУРСУ</vt:lpstr>
      <vt:lpstr>Презентация PowerPoint</vt:lpstr>
      <vt:lpstr>Видатний вчений – антрополог і філософ Тейар де Шарден розглядає антропосоціогенез як складову космогенезу в цілому:</vt:lpstr>
      <vt:lpstr>Презентация PowerPoint</vt:lpstr>
      <vt:lpstr>Презентация PowerPoint</vt:lpstr>
      <vt:lpstr>Презентация PowerPoint</vt:lpstr>
      <vt:lpstr>В європейській традиції останніх століть вирізняються три альтернативні підходи , три способи осмислення людського буття:</vt:lpstr>
      <vt:lpstr>Сенс життя, його пошуки завжди передбачають вибір, тобто свободу.  В історії філософії сформувались наступні концепції свободи:</vt:lpstr>
      <vt:lpstr>В історії філософії були різні точки зору на проблему життя і смерті та сенсу життя. Умовно їх можна поділити на дві групи: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СУЧАСНА ФІЛОСОФСЬКА АНТРОПОЛОГІЯ</dc:title>
  <dc:creator>1</dc:creator>
  <cp:lastModifiedBy>1</cp:lastModifiedBy>
  <cp:revision>2</cp:revision>
  <dcterms:created xsi:type="dcterms:W3CDTF">2018-08-19T13:55:43Z</dcterms:created>
  <dcterms:modified xsi:type="dcterms:W3CDTF">2018-08-19T14:07:30Z</dcterms:modified>
</cp:coreProperties>
</file>